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8" r:id="rId5"/>
    <p:sldId id="259" r:id="rId6"/>
    <p:sldId id="260" r:id="rId7"/>
    <p:sldId id="261" r:id="rId8"/>
    <p:sldId id="262" r:id="rId9"/>
    <p:sldId id="263" r:id="rId10"/>
    <p:sldId id="264" r:id="rId11"/>
    <p:sldId id="265" r:id="rId12"/>
    <p:sldId id="266" r:id="rId13"/>
    <p:sldId id="267" r:id="rId14"/>
    <p:sldId id="268" r:id="rId15"/>
    <p:sldId id="257" r:id="rId16"/>
    <p:sldId id="269" r:id="rId17"/>
    <p:sldId id="270" r:id="rId18"/>
    <p:sldId id="271" r:id="rId19"/>
    <p:sldId id="272" r:id="rId20"/>
    <p:sldId id="273" r:id="rId21"/>
    <p:sldId id="274" r:id="rId22"/>
    <p:sldId id="275" r:id="rId23"/>
    <p:sldId id="276" r:id="rId24"/>
    <p:sldId id="277" r:id="rId25"/>
  </p:sldIdLst>
  <p:sldSz cx="12192000" cy="6858000"/>
  <p:notesSz cx="6889750" cy="10021888"/>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s-CO" sz="1800" b="0" strike="noStrike" spc="-1">
              <a:solidFill>
                <a:srgbClr val="000000"/>
              </a:solidFill>
              <a:latin typeface="Calibri"/>
            </a:endParaRPr>
          </a:p>
        </p:txBody>
      </p:sp>
      <p:sp>
        <p:nvSpPr>
          <p:cNvPr id="25"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26"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s-CO" sz="1800" b="0" strike="noStrike" spc="-1">
              <a:solidFill>
                <a:srgbClr val="000000"/>
              </a:solidFill>
              <a:latin typeface="Calibri"/>
            </a:endParaRPr>
          </a:p>
        </p:txBody>
      </p:sp>
      <p:sp>
        <p:nvSpPr>
          <p:cNvPr id="28"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29"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30"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31"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s-CO" sz="1800" b="0" strike="noStrike" spc="-1">
              <a:solidFill>
                <a:srgbClr val="000000"/>
              </a:solidFill>
              <a:latin typeface="Calibri"/>
            </a:endParaRPr>
          </a:p>
        </p:txBody>
      </p:sp>
      <p:sp>
        <p:nvSpPr>
          <p:cNvPr id="33"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34"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35"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36"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37"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38"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00AD967F-12C0-46DB-9707-2750429043E9}" type="slidenum">
              <a:t>‹Nº›</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s-CO" sz="1800" b="0" strike="noStrike" spc="-1">
              <a:solidFill>
                <a:srgbClr val="000000"/>
              </a:solidFill>
              <a:latin typeface="Calibri"/>
            </a:endParaRPr>
          </a:p>
        </p:txBody>
      </p:sp>
      <p:sp>
        <p:nvSpPr>
          <p:cNvPr id="45"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s-CO"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0744A911-3D3B-49CC-BED8-69F6E081A6A5}" type="slidenum">
              <a:t>‹Nº›</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s-CO" sz="1800" b="0" strike="noStrike" spc="-1">
              <a:solidFill>
                <a:srgbClr val="000000"/>
              </a:solidFill>
              <a:latin typeface="Calibri"/>
            </a:endParaRPr>
          </a:p>
        </p:txBody>
      </p:sp>
      <p:sp>
        <p:nvSpPr>
          <p:cNvPr id="47"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2AD68056-B481-43DA-AA68-E6BE957E8642}" type="slidenum">
              <a:t>‹Nº›</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s-CO" sz="1800" b="0" strike="noStrike" spc="-1">
              <a:solidFill>
                <a:srgbClr val="000000"/>
              </a:solidFill>
              <a:latin typeface="Calibri"/>
            </a:endParaRPr>
          </a:p>
        </p:txBody>
      </p:sp>
      <p:sp>
        <p:nvSpPr>
          <p:cNvPr id="4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50"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F55B0022-F9D8-4C0A-8988-2B8B06AA2CCE}"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s-CO"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3D6B4097-F3EA-4C52-A070-15F4F0205A76}"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s-CO"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5A397538-CEEA-44BA-891E-BD090407BB19}"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s-CO" sz="1800" b="0" strike="noStrike" spc="-1">
              <a:solidFill>
                <a:srgbClr val="000000"/>
              </a:solidFill>
              <a:latin typeface="Calibri"/>
            </a:endParaRPr>
          </a:p>
        </p:txBody>
      </p:sp>
      <p:sp>
        <p:nvSpPr>
          <p:cNvPr id="54"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55"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56"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7582519D-ADC4-4021-AE09-7970B76FA13E}"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s-CO" sz="1800" b="0" strike="noStrike" spc="-1">
              <a:solidFill>
                <a:srgbClr val="000000"/>
              </a:solidFill>
              <a:latin typeface="Calibri"/>
            </a:endParaRPr>
          </a:p>
        </p:txBody>
      </p:sp>
      <p:sp>
        <p:nvSpPr>
          <p:cNvPr id="4"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s-CO"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s-CO" sz="1800" b="0" strike="noStrike" spc="-1">
              <a:solidFill>
                <a:srgbClr val="000000"/>
              </a:solidFill>
              <a:latin typeface="Calibri"/>
            </a:endParaRPr>
          </a:p>
        </p:txBody>
      </p:sp>
      <p:sp>
        <p:nvSpPr>
          <p:cNvPr id="58"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59"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60"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E10E1866-1ED2-46D9-A7ED-D0C5DBCC8A47}"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s-CO" sz="1800" b="0" strike="noStrike" spc="-1">
              <a:solidFill>
                <a:srgbClr val="000000"/>
              </a:solidFill>
              <a:latin typeface="Calibri"/>
            </a:endParaRPr>
          </a:p>
        </p:txBody>
      </p:sp>
      <p:sp>
        <p:nvSpPr>
          <p:cNvPr id="62"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63"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64"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E43AE2D9-208A-40D3-9EFF-BCEA3BDF4542}"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s-CO" sz="1800" b="0" strike="noStrike" spc="-1">
              <a:solidFill>
                <a:srgbClr val="000000"/>
              </a:solidFill>
              <a:latin typeface="Calibri"/>
            </a:endParaRPr>
          </a:p>
        </p:txBody>
      </p:sp>
      <p:sp>
        <p:nvSpPr>
          <p:cNvPr id="66"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67"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F170FF8C-13E1-4030-BDF7-55A86D6CC617}"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s-CO" sz="1800" b="0" strike="noStrike" spc="-1">
              <a:solidFill>
                <a:srgbClr val="000000"/>
              </a:solidFill>
              <a:latin typeface="Calibri"/>
            </a:endParaRPr>
          </a:p>
        </p:txBody>
      </p:sp>
      <p:sp>
        <p:nvSpPr>
          <p:cNvPr id="69"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7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71"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72"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67CF7784-5129-47F7-9C41-2E834879F487}" type="slidenum">
              <a:t>‹Nº›</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s-CO" sz="1800" b="0" strike="noStrike" spc="-1">
              <a:solidFill>
                <a:srgbClr val="000000"/>
              </a:solidFill>
              <a:latin typeface="Calibri"/>
            </a:endParaRPr>
          </a:p>
        </p:txBody>
      </p:sp>
      <p:sp>
        <p:nvSpPr>
          <p:cNvPr id="74"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75"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76"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77"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78"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79"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D2ECEA06-F93F-43B1-943A-3DF379ACEB45}" type="slidenum">
              <a:t>‹Nº›</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D437BF6D-E48A-448F-9EDC-3E87E1FCF274}" type="slidenum">
              <a:t>‹Nº›</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s-CO" sz="1800" b="0" strike="noStrike" spc="-1">
              <a:solidFill>
                <a:srgbClr val="000000"/>
              </a:solidFill>
              <a:latin typeface="Calibri"/>
            </a:endParaRPr>
          </a:p>
        </p:txBody>
      </p:sp>
      <p:sp>
        <p:nvSpPr>
          <p:cNvPr id="8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s-CO"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84A2160D-E4C0-4EED-B366-ECF4A405CE73}" type="slidenum">
              <a:t>‹Nº›</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s-CO" sz="1800" b="0" strike="noStrike" spc="-1">
              <a:solidFill>
                <a:srgbClr val="000000"/>
              </a:solidFill>
              <a:latin typeface="Calibri"/>
            </a:endParaRPr>
          </a:p>
        </p:txBody>
      </p:sp>
      <p:sp>
        <p:nvSpPr>
          <p:cNvPr id="88"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78E1B166-CAD6-4E76-942F-4FE14AE26735}" type="slidenum">
              <a:t>‹Nº›</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s-CO" sz="1800" b="0" strike="noStrike" spc="-1">
              <a:solidFill>
                <a:srgbClr val="000000"/>
              </a:solidFill>
              <a:latin typeface="Calibri"/>
            </a:endParaRPr>
          </a:p>
        </p:txBody>
      </p:sp>
      <p:sp>
        <p:nvSpPr>
          <p:cNvPr id="9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91"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D5D04C36-C336-44EC-8F9B-69BCAD17EE98}" type="slidenum">
              <a:t>‹Nº›</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s-CO"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2185A23B-54B4-4BB2-9186-D3131A49201E}" type="slidenum">
              <a:t>‹Nº›</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s-CO" sz="1800" b="0" strike="noStrike" spc="-1">
              <a:solidFill>
                <a:srgbClr val="000000"/>
              </a:solidFill>
              <a:latin typeface="Calibri"/>
            </a:endParaRPr>
          </a:p>
        </p:txBody>
      </p:sp>
      <p:sp>
        <p:nvSpPr>
          <p:cNvPr id="6"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s-CO"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2E93CA71-6524-40B7-BC82-0AD9399BA2FD}" type="slidenum">
              <a:t>‹Nº›</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s-CO" sz="1800" b="0" strike="noStrike" spc="-1">
              <a:solidFill>
                <a:srgbClr val="000000"/>
              </a:solidFill>
              <a:latin typeface="Calibri"/>
            </a:endParaRPr>
          </a:p>
        </p:txBody>
      </p:sp>
      <p:sp>
        <p:nvSpPr>
          <p:cNvPr id="9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96"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97"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0121CF2C-52B9-4184-A414-840B38D03B4C}"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s-CO" sz="1800" b="0" strike="noStrike" spc="-1">
              <a:solidFill>
                <a:srgbClr val="000000"/>
              </a:solidFill>
              <a:latin typeface="Calibri"/>
            </a:endParaRPr>
          </a:p>
        </p:txBody>
      </p:sp>
      <p:sp>
        <p:nvSpPr>
          <p:cNvPr id="9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10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101"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F04C3F71-01D2-40E0-A9ED-990B01BDBA17}"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s-CO" sz="1800" b="0" strike="noStrike" spc="-1">
              <a:solidFill>
                <a:srgbClr val="000000"/>
              </a:solidFill>
              <a:latin typeface="Calibri"/>
            </a:endParaRPr>
          </a:p>
        </p:txBody>
      </p:sp>
      <p:sp>
        <p:nvSpPr>
          <p:cNvPr id="10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10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105"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1C44FDFF-E301-4D65-8976-2BA6ADF07B13}" type="slidenum">
              <a:t>‹Nº›</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s-CO" sz="1800" b="0" strike="noStrike" spc="-1">
              <a:solidFill>
                <a:srgbClr val="000000"/>
              </a:solidFill>
              <a:latin typeface="Calibri"/>
            </a:endParaRPr>
          </a:p>
        </p:txBody>
      </p:sp>
      <p:sp>
        <p:nvSpPr>
          <p:cNvPr id="107"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108"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9BB646EA-78CD-4C19-B6FD-F1C43B0EB72A}" type="slidenum">
              <a:t>‹Nº›</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s-CO" sz="1800" b="0" strike="noStrike" spc="-1">
              <a:solidFill>
                <a:srgbClr val="000000"/>
              </a:solidFill>
              <a:latin typeface="Calibri"/>
            </a:endParaRPr>
          </a:p>
        </p:txBody>
      </p:sp>
      <p:sp>
        <p:nvSpPr>
          <p:cNvPr id="110"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11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112"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113"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3B1B3996-2D94-4740-A196-33B16FBD292D}" type="slidenum">
              <a:t>‹Nº›</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s-CO" sz="1800" b="0" strike="noStrike" spc="-1">
              <a:solidFill>
                <a:srgbClr val="000000"/>
              </a:solidFill>
              <a:latin typeface="Calibri"/>
            </a:endParaRPr>
          </a:p>
        </p:txBody>
      </p:sp>
      <p:sp>
        <p:nvSpPr>
          <p:cNvPr id="115"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116"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117"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118"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119"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120"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175EF818-1676-4ACF-976E-3953A9022501}" type="slidenum">
              <a:t>‹Nº›</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s-CO" sz="1800" b="0" strike="noStrike" spc="-1">
              <a:solidFill>
                <a:srgbClr val="000000"/>
              </a:solidFill>
              <a:latin typeface="Calibri"/>
            </a:endParaRPr>
          </a:p>
        </p:txBody>
      </p:sp>
      <p:sp>
        <p:nvSpPr>
          <p:cNvPr id="8"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9"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s-CO"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s-CO"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s-CO" sz="1800" b="0" strike="noStrike" spc="-1">
              <a:solidFill>
                <a:srgbClr val="000000"/>
              </a:solidFill>
              <a:latin typeface="Calibri"/>
            </a:endParaRPr>
          </a:p>
        </p:txBody>
      </p:sp>
      <p:sp>
        <p:nvSpPr>
          <p:cNvPr id="1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14"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15"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s-CO" sz="1800" b="0" strike="noStrike" spc="-1">
              <a:solidFill>
                <a:srgbClr val="000000"/>
              </a:solidFill>
              <a:latin typeface="Calibri"/>
            </a:endParaRPr>
          </a:p>
        </p:txBody>
      </p:sp>
      <p:sp>
        <p:nvSpPr>
          <p:cNvPr id="17"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18"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19"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s-CO" sz="1800" b="0" strike="noStrike" spc="-1">
              <a:solidFill>
                <a:srgbClr val="000000"/>
              </a:solidFill>
              <a:latin typeface="Calibri"/>
            </a:endParaRPr>
          </a:p>
        </p:txBody>
      </p:sp>
      <p:sp>
        <p:nvSpPr>
          <p:cNvPr id="21"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22"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
        <p:nvSpPr>
          <p:cNvPr id="23"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s-CO"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pic>
        <p:nvPicPr>
          <p:cNvPr id="3" name="Google Shape;9;p5"/>
          <p:cNvPicPr/>
          <p:nvPr/>
        </p:nvPicPr>
        <p:blipFill>
          <a:blip r:embed="rId15"/>
          <a:stretch/>
        </p:blipFill>
        <p:spPr>
          <a:xfrm>
            <a:off x="720" y="0"/>
            <a:ext cx="12189960" cy="6857640"/>
          </a:xfrm>
          <a:prstGeom prst="rect">
            <a:avLst/>
          </a:prstGeom>
          <a:ln w="0">
            <a:noFill/>
          </a:ln>
        </p:spPr>
      </p:pic>
      <p:sp>
        <p:nvSpPr>
          <p:cNvPr id="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s-CO" sz="1800" b="0" strike="noStrike" spc="-1">
                <a:solidFill>
                  <a:srgbClr val="000000"/>
                </a:solidFill>
                <a:latin typeface="Calibri"/>
              </a:rPr>
              <a:t>Pulse para editar el formato del texto de título</a:t>
            </a:r>
          </a:p>
        </p:txBody>
      </p:sp>
      <p:sp>
        <p:nvSpPr>
          <p:cNvPr id="2"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s-CO" sz="2800" b="0" strike="noStrike" spc="-1">
                <a:solidFill>
                  <a:srgbClr val="000000"/>
                </a:solidFill>
                <a:latin typeface="Calibri"/>
              </a:rPr>
              <a:t>Pulse para editar el formato de texto del esquema</a:t>
            </a:r>
          </a:p>
          <a:p>
            <a:pPr marL="864000" lvl="1" indent="-324000">
              <a:lnSpc>
                <a:spcPct val="90000"/>
              </a:lnSpc>
              <a:spcBef>
                <a:spcPts val="1134"/>
              </a:spcBef>
              <a:buClr>
                <a:srgbClr val="000000"/>
              </a:buClr>
              <a:buSzPct val="75000"/>
              <a:buFont typeface="Symbol" charset="2"/>
              <a:buChar char=""/>
            </a:pPr>
            <a:r>
              <a:rPr lang="es-CO" sz="2000" b="0" strike="noStrike" spc="-1">
                <a:solidFill>
                  <a:srgbClr val="000000"/>
                </a:solidFill>
                <a:latin typeface="Calibri"/>
              </a:rPr>
              <a:t>Segundo nivel del esquema</a:t>
            </a:r>
          </a:p>
          <a:p>
            <a:pPr marL="1296000" lvl="2" indent="-288000">
              <a:lnSpc>
                <a:spcPct val="90000"/>
              </a:lnSpc>
              <a:spcBef>
                <a:spcPts val="850"/>
              </a:spcBef>
              <a:buClr>
                <a:srgbClr val="000000"/>
              </a:buClr>
              <a:buSzPct val="45000"/>
              <a:buFont typeface="Wingdings" charset="2"/>
              <a:buChar char=""/>
            </a:pPr>
            <a:r>
              <a:rPr lang="es-CO" sz="1800" b="0" strike="noStrike" spc="-1">
                <a:solidFill>
                  <a:srgbClr val="000000"/>
                </a:solidFill>
                <a:latin typeface="Calibri"/>
              </a:rPr>
              <a:t>Tercer nivel del esquema</a:t>
            </a:r>
          </a:p>
          <a:p>
            <a:pPr marL="1728000" lvl="3" indent="-216000">
              <a:lnSpc>
                <a:spcPct val="90000"/>
              </a:lnSpc>
              <a:spcBef>
                <a:spcPts val="567"/>
              </a:spcBef>
              <a:buClr>
                <a:srgbClr val="000000"/>
              </a:buClr>
              <a:buSzPct val="75000"/>
              <a:buFont typeface="Symbol" charset="2"/>
              <a:buChar char=""/>
            </a:pPr>
            <a:r>
              <a:rPr lang="es-CO" sz="1800" b="0" strike="noStrike" spc="-1">
                <a:solidFill>
                  <a:srgbClr val="000000"/>
                </a:solidFill>
                <a:latin typeface="Calibri"/>
              </a:rPr>
              <a:t>Cuarto nivel del esquema</a:t>
            </a:r>
          </a:p>
          <a:p>
            <a:pPr marL="2160000" lvl="4" indent="-216000">
              <a:lnSpc>
                <a:spcPct val="90000"/>
              </a:lnSpc>
              <a:spcBef>
                <a:spcPts val="283"/>
              </a:spcBef>
              <a:buClr>
                <a:srgbClr val="000000"/>
              </a:buClr>
              <a:buSzPct val="45000"/>
              <a:buFont typeface="Wingdings" charset="2"/>
              <a:buChar char=""/>
            </a:pPr>
            <a:r>
              <a:rPr lang="es-CO" sz="2000" b="0" strike="noStrike" spc="-1">
                <a:solidFill>
                  <a:srgbClr val="000000"/>
                </a:solidFill>
                <a:latin typeface="Calibri"/>
              </a:rPr>
              <a:t>Quinto nivel del esquema</a:t>
            </a:r>
          </a:p>
          <a:p>
            <a:pPr marL="2592000" lvl="5" indent="-216000">
              <a:lnSpc>
                <a:spcPct val="90000"/>
              </a:lnSpc>
              <a:spcBef>
                <a:spcPts val="283"/>
              </a:spcBef>
              <a:buClr>
                <a:srgbClr val="000000"/>
              </a:buClr>
              <a:buSzPct val="45000"/>
              <a:buFont typeface="Wingdings" charset="2"/>
              <a:buChar char=""/>
            </a:pPr>
            <a:r>
              <a:rPr lang="es-CO" sz="2000" b="0" strike="noStrike" spc="-1">
                <a:solidFill>
                  <a:srgbClr val="000000"/>
                </a:solidFill>
                <a:latin typeface="Calibri"/>
              </a:rPr>
              <a:t>Sexto nivel del esquema</a:t>
            </a:r>
          </a:p>
          <a:p>
            <a:pPr marL="3024000" lvl="6" indent="-216000">
              <a:lnSpc>
                <a:spcPct val="90000"/>
              </a:lnSpc>
              <a:spcBef>
                <a:spcPts val="283"/>
              </a:spcBef>
              <a:buClr>
                <a:srgbClr val="000000"/>
              </a:buClr>
              <a:buSzPct val="45000"/>
              <a:buFont typeface="Wingdings" charset="2"/>
              <a:buChar char=""/>
            </a:pPr>
            <a:r>
              <a:rPr lang="es-CO" sz="2000" b="0" strike="noStrike" spc="-1">
                <a:solidFill>
                  <a:srgbClr val="000000"/>
                </a:solidFill>
                <a:latin typeface="Calibri"/>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s-ES" sz="4400" b="0" strike="noStrike" spc="-1">
                <a:solidFill>
                  <a:srgbClr val="000000"/>
                </a:solidFill>
                <a:latin typeface="Calibri Light"/>
              </a:rPr>
              <a:t>Haga clic para modificar el estilo de título del patrón</a:t>
            </a:r>
            <a:endParaRPr lang="es-CO" sz="4400" b="0" strike="noStrike" spc="-1">
              <a:solidFill>
                <a:srgbClr val="000000"/>
              </a:solidFill>
              <a:latin typeface="Calibri"/>
            </a:endParaRPr>
          </a:p>
        </p:txBody>
      </p:sp>
      <p:sp>
        <p:nvSpPr>
          <p:cNvPr id="40" name="PlaceHolder 2"/>
          <p:cNvSpPr>
            <a:spLocks noGrp="1"/>
          </p:cNvSpPr>
          <p:nvPr>
            <p:ph type="body"/>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s-ES" sz="2800" b="0" strike="noStrike" spc="-1">
                <a:solidFill>
                  <a:srgbClr val="000000"/>
                </a:solidFill>
                <a:latin typeface="Calibri"/>
              </a:rPr>
              <a:t>Haga clic para modificar los estilos de texto del patrón</a:t>
            </a:r>
            <a:endParaRPr lang="es-CO" sz="2800" b="0" strike="noStrike" spc="-1">
              <a:solidFill>
                <a:srgbClr val="000000"/>
              </a:solidFill>
              <a:latin typeface="Calibri"/>
            </a:endParaRPr>
          </a:p>
          <a:p>
            <a:pPr marL="685800" lvl="1" indent="-228600">
              <a:lnSpc>
                <a:spcPct val="90000"/>
              </a:lnSpc>
              <a:spcBef>
                <a:spcPts val="499"/>
              </a:spcBef>
              <a:buClr>
                <a:srgbClr val="000000"/>
              </a:buClr>
              <a:buFont typeface="Arial"/>
              <a:buChar char="•"/>
            </a:pPr>
            <a:r>
              <a:rPr lang="es-ES" sz="2400" b="0" strike="noStrike" spc="-1">
                <a:solidFill>
                  <a:srgbClr val="000000"/>
                </a:solidFill>
                <a:latin typeface="Calibri"/>
              </a:rPr>
              <a:t>Segundo nivel</a:t>
            </a:r>
            <a:endParaRPr lang="es-CO" sz="2400" b="0" strike="noStrike" spc="-1">
              <a:solidFill>
                <a:srgbClr val="000000"/>
              </a:solidFill>
              <a:latin typeface="Calibri"/>
            </a:endParaRPr>
          </a:p>
          <a:p>
            <a:pPr marL="1143000" lvl="2" indent="-228600">
              <a:lnSpc>
                <a:spcPct val="90000"/>
              </a:lnSpc>
              <a:spcBef>
                <a:spcPts val="499"/>
              </a:spcBef>
              <a:buClr>
                <a:srgbClr val="000000"/>
              </a:buClr>
              <a:buFont typeface="Arial"/>
              <a:buChar char="•"/>
            </a:pPr>
            <a:r>
              <a:rPr lang="es-ES" sz="2000" b="0" strike="noStrike" spc="-1">
                <a:solidFill>
                  <a:srgbClr val="000000"/>
                </a:solidFill>
                <a:latin typeface="Calibri"/>
              </a:rPr>
              <a:t>Tercer nivel</a:t>
            </a:r>
            <a:endParaRPr lang="es-CO" sz="2000" b="0" strike="noStrike" spc="-1">
              <a:solidFill>
                <a:srgbClr val="000000"/>
              </a:solidFill>
              <a:latin typeface="Calibri"/>
            </a:endParaRPr>
          </a:p>
          <a:p>
            <a:pPr marL="1600200" lvl="3" indent="-228600">
              <a:lnSpc>
                <a:spcPct val="90000"/>
              </a:lnSpc>
              <a:spcBef>
                <a:spcPts val="499"/>
              </a:spcBef>
              <a:buClr>
                <a:srgbClr val="000000"/>
              </a:buClr>
              <a:buFont typeface="Arial"/>
              <a:buChar char="•"/>
            </a:pPr>
            <a:r>
              <a:rPr lang="es-ES" sz="1800" b="0" strike="noStrike" spc="-1">
                <a:solidFill>
                  <a:srgbClr val="000000"/>
                </a:solidFill>
                <a:latin typeface="Calibri"/>
              </a:rPr>
              <a:t>Cuarto nivel</a:t>
            </a:r>
            <a:endParaRPr lang="es-CO" sz="1800" b="0" strike="noStrike" spc="-1">
              <a:solidFill>
                <a:srgbClr val="000000"/>
              </a:solidFill>
              <a:latin typeface="Calibri"/>
            </a:endParaRPr>
          </a:p>
          <a:p>
            <a:pPr marL="2057400" lvl="4" indent="-228600">
              <a:lnSpc>
                <a:spcPct val="90000"/>
              </a:lnSpc>
              <a:spcBef>
                <a:spcPts val="499"/>
              </a:spcBef>
              <a:buClr>
                <a:srgbClr val="000000"/>
              </a:buClr>
              <a:buFont typeface="Arial"/>
              <a:buChar char="•"/>
            </a:pPr>
            <a:r>
              <a:rPr lang="es-ES" sz="1800" b="0" strike="noStrike" spc="-1">
                <a:solidFill>
                  <a:srgbClr val="000000"/>
                </a:solidFill>
                <a:latin typeface="Calibri"/>
              </a:rPr>
              <a:t>Quinto nivel</a:t>
            </a:r>
            <a:endParaRPr lang="es-CO" sz="1800" b="0" strike="noStrike" spc="-1">
              <a:solidFill>
                <a:srgbClr val="000000"/>
              </a:solidFill>
              <a:latin typeface="Calibri"/>
            </a:endParaRPr>
          </a:p>
        </p:txBody>
      </p:sp>
      <p:sp>
        <p:nvSpPr>
          <p:cNvPr id="41" name="PlaceHolder 3"/>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lang="es-CO" sz="1200" b="0" strike="noStrike" spc="-1">
                <a:solidFill>
                  <a:srgbClr val="8B8B8B"/>
                </a:solidFill>
                <a:latin typeface="Calibri"/>
              </a:defRPr>
            </a:lvl1pPr>
          </a:lstStyle>
          <a:p>
            <a:pPr>
              <a:lnSpc>
                <a:spcPct val="100000"/>
              </a:lnSpc>
              <a:buNone/>
            </a:pPr>
            <a:r>
              <a:rPr lang="es-CO" sz="1200" b="0" strike="noStrike" spc="-1">
                <a:solidFill>
                  <a:srgbClr val="8B8B8B"/>
                </a:solidFill>
                <a:latin typeface="Calibri"/>
              </a:rPr>
              <a:t>&lt;fecha/hora&gt;</a:t>
            </a:r>
            <a:endParaRPr lang="es-CO" sz="1200" b="0" strike="noStrike" spc="-1">
              <a:latin typeface="Times New Roman"/>
            </a:endParaRPr>
          </a:p>
        </p:txBody>
      </p:sp>
      <p:sp>
        <p:nvSpPr>
          <p:cNvPr id="42" name="PlaceHolder 4"/>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lang="es-CO" sz="1400" b="0" strike="noStrike" spc="-1">
                <a:latin typeface="Times New Roman"/>
              </a:defRPr>
            </a:lvl1pPr>
          </a:lstStyle>
          <a:p>
            <a:pPr algn="ctr">
              <a:buNone/>
            </a:pPr>
            <a:r>
              <a:rPr lang="es-CO" sz="1400" b="0" strike="noStrike" spc="-1">
                <a:latin typeface="Times New Roman"/>
              </a:rPr>
              <a:t>&lt;pie de página&gt;</a:t>
            </a:r>
          </a:p>
        </p:txBody>
      </p:sp>
      <p:sp>
        <p:nvSpPr>
          <p:cNvPr id="43" name="PlaceHolder 5"/>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lang="es-CO" sz="1200" b="0" strike="noStrike" spc="-1">
                <a:solidFill>
                  <a:srgbClr val="8B8B8B"/>
                </a:solidFill>
                <a:latin typeface="Calibri"/>
              </a:defRPr>
            </a:lvl1pPr>
          </a:lstStyle>
          <a:p>
            <a:pPr algn="r">
              <a:lnSpc>
                <a:spcPct val="100000"/>
              </a:lnSpc>
              <a:buNone/>
            </a:pPr>
            <a:fld id="{F0FD7918-B623-4DCC-B7D0-C8152FBB4DE4}" type="slidenum">
              <a:rPr lang="es-CO" sz="1200" b="0" strike="noStrike" spc="-1">
                <a:solidFill>
                  <a:srgbClr val="8B8B8B"/>
                </a:solidFill>
                <a:latin typeface="Calibri"/>
              </a:rPr>
              <a:t>‹Nº›</a:t>
            </a:fld>
            <a:endParaRPr lang="es-CO"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algn="ctr">
              <a:lnSpc>
                <a:spcPct val="90000"/>
              </a:lnSpc>
              <a:buNone/>
            </a:pPr>
            <a:r>
              <a:rPr lang="es-ES" sz="6000" b="0" strike="noStrike" spc="-1">
                <a:solidFill>
                  <a:srgbClr val="000000"/>
                </a:solidFill>
                <a:latin typeface="Calibri Light"/>
              </a:rPr>
              <a:t>Haga clic para modificar el estilo de título del patrón</a:t>
            </a:r>
            <a:endParaRPr lang="es-CO" sz="6000" b="0" strike="noStrike" spc="-1">
              <a:solidFill>
                <a:srgbClr val="000000"/>
              </a:solidFill>
              <a:latin typeface="Calibri"/>
            </a:endParaRPr>
          </a:p>
        </p:txBody>
      </p:sp>
      <p:sp>
        <p:nvSpPr>
          <p:cNvPr id="81" name="PlaceHolder 2"/>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lang="es-CO" sz="1200" b="0" strike="noStrike" spc="-1">
                <a:solidFill>
                  <a:srgbClr val="8B8B8B"/>
                </a:solidFill>
                <a:latin typeface="Calibri"/>
              </a:defRPr>
            </a:lvl1pPr>
          </a:lstStyle>
          <a:p>
            <a:pPr>
              <a:lnSpc>
                <a:spcPct val="100000"/>
              </a:lnSpc>
              <a:buNone/>
            </a:pPr>
            <a:r>
              <a:rPr lang="es-CO" sz="1200" b="0" strike="noStrike" spc="-1">
                <a:solidFill>
                  <a:srgbClr val="8B8B8B"/>
                </a:solidFill>
                <a:latin typeface="Calibri"/>
              </a:rPr>
              <a:t>&lt;fecha/hora&gt;</a:t>
            </a:r>
            <a:endParaRPr lang="es-CO" sz="1200" b="0" strike="noStrike" spc="-1">
              <a:latin typeface="Times New Roman"/>
            </a:endParaRPr>
          </a:p>
        </p:txBody>
      </p:sp>
      <p:sp>
        <p:nvSpPr>
          <p:cNvPr id="82" name="PlaceHolder 3"/>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lang="es-CO" sz="1400" b="0" strike="noStrike" spc="-1">
                <a:latin typeface="Times New Roman"/>
              </a:defRPr>
            </a:lvl1pPr>
          </a:lstStyle>
          <a:p>
            <a:pPr algn="ctr">
              <a:buNone/>
            </a:pPr>
            <a:r>
              <a:rPr lang="es-CO" sz="1400" b="0" strike="noStrike" spc="-1">
                <a:latin typeface="Times New Roman"/>
              </a:rPr>
              <a:t>&lt;pie de página&gt;</a:t>
            </a:r>
          </a:p>
        </p:txBody>
      </p:sp>
      <p:sp>
        <p:nvSpPr>
          <p:cNvPr id="83" name="PlaceHolder 4"/>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lang="es-CO" sz="1200" b="0" strike="noStrike" spc="-1">
                <a:solidFill>
                  <a:srgbClr val="8B8B8B"/>
                </a:solidFill>
                <a:latin typeface="Calibri"/>
              </a:defRPr>
            </a:lvl1pPr>
          </a:lstStyle>
          <a:p>
            <a:pPr algn="r">
              <a:lnSpc>
                <a:spcPct val="100000"/>
              </a:lnSpc>
              <a:buNone/>
            </a:pPr>
            <a:fld id="{CE8542E8-ED6F-4AF9-B48B-5E41CCABC4D7}" type="slidenum">
              <a:rPr lang="es-CO" sz="1200" b="0" strike="noStrike" spc="-1">
                <a:solidFill>
                  <a:srgbClr val="8B8B8B"/>
                </a:solidFill>
                <a:latin typeface="Calibri"/>
              </a:rPr>
              <a:t>‹Nº›</a:t>
            </a:fld>
            <a:endParaRPr lang="es-CO" sz="1200" b="0" strike="noStrike" spc="-1">
              <a:latin typeface="Times New Roman"/>
            </a:endParaRPr>
          </a:p>
        </p:txBody>
      </p:sp>
      <p:sp>
        <p:nvSpPr>
          <p:cNvPr id="8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s-CO" sz="2800" b="0" strike="noStrike" spc="-1">
                <a:solidFill>
                  <a:srgbClr val="000000"/>
                </a:solidFill>
                <a:latin typeface="Calibri"/>
              </a:rPr>
              <a:t>Pulse para editar el formato de texto del esquema</a:t>
            </a:r>
          </a:p>
          <a:p>
            <a:pPr marL="864000" lvl="1" indent="-324000">
              <a:lnSpc>
                <a:spcPct val="90000"/>
              </a:lnSpc>
              <a:spcBef>
                <a:spcPts val="1134"/>
              </a:spcBef>
              <a:buClr>
                <a:srgbClr val="000000"/>
              </a:buClr>
              <a:buSzPct val="75000"/>
              <a:buFont typeface="Symbol" charset="2"/>
              <a:buChar char=""/>
            </a:pPr>
            <a:r>
              <a:rPr lang="es-CO" sz="2000" b="0" strike="noStrike" spc="-1">
                <a:solidFill>
                  <a:srgbClr val="000000"/>
                </a:solidFill>
                <a:latin typeface="Calibri"/>
              </a:rPr>
              <a:t>Segundo nivel del esquema</a:t>
            </a:r>
          </a:p>
          <a:p>
            <a:pPr marL="1296000" lvl="2" indent="-288000">
              <a:lnSpc>
                <a:spcPct val="90000"/>
              </a:lnSpc>
              <a:spcBef>
                <a:spcPts val="850"/>
              </a:spcBef>
              <a:buClr>
                <a:srgbClr val="000000"/>
              </a:buClr>
              <a:buSzPct val="45000"/>
              <a:buFont typeface="Wingdings" charset="2"/>
              <a:buChar char=""/>
            </a:pPr>
            <a:r>
              <a:rPr lang="es-CO" sz="1800" b="0" strike="noStrike" spc="-1">
                <a:solidFill>
                  <a:srgbClr val="000000"/>
                </a:solidFill>
                <a:latin typeface="Calibri"/>
              </a:rPr>
              <a:t>Tercer nivel del esquema</a:t>
            </a:r>
          </a:p>
          <a:p>
            <a:pPr marL="1728000" lvl="3" indent="-216000">
              <a:lnSpc>
                <a:spcPct val="90000"/>
              </a:lnSpc>
              <a:spcBef>
                <a:spcPts val="567"/>
              </a:spcBef>
              <a:buClr>
                <a:srgbClr val="000000"/>
              </a:buClr>
              <a:buSzPct val="75000"/>
              <a:buFont typeface="Symbol" charset="2"/>
              <a:buChar char=""/>
            </a:pPr>
            <a:r>
              <a:rPr lang="es-CO" sz="1800" b="0" strike="noStrike" spc="-1">
                <a:solidFill>
                  <a:srgbClr val="000000"/>
                </a:solidFill>
                <a:latin typeface="Calibri"/>
              </a:rPr>
              <a:t>Cuarto nivel del esquema</a:t>
            </a:r>
          </a:p>
          <a:p>
            <a:pPr marL="2160000" lvl="4" indent="-216000">
              <a:lnSpc>
                <a:spcPct val="90000"/>
              </a:lnSpc>
              <a:spcBef>
                <a:spcPts val="283"/>
              </a:spcBef>
              <a:buClr>
                <a:srgbClr val="000000"/>
              </a:buClr>
              <a:buSzPct val="45000"/>
              <a:buFont typeface="Wingdings" charset="2"/>
              <a:buChar char=""/>
            </a:pPr>
            <a:r>
              <a:rPr lang="es-CO" sz="2000" b="0" strike="noStrike" spc="-1">
                <a:solidFill>
                  <a:srgbClr val="000000"/>
                </a:solidFill>
                <a:latin typeface="Calibri"/>
              </a:rPr>
              <a:t>Quinto nivel del esquema</a:t>
            </a:r>
          </a:p>
          <a:p>
            <a:pPr marL="2592000" lvl="5" indent="-216000">
              <a:lnSpc>
                <a:spcPct val="90000"/>
              </a:lnSpc>
              <a:spcBef>
                <a:spcPts val="283"/>
              </a:spcBef>
              <a:buClr>
                <a:srgbClr val="000000"/>
              </a:buClr>
              <a:buSzPct val="45000"/>
              <a:buFont typeface="Wingdings" charset="2"/>
              <a:buChar char=""/>
            </a:pPr>
            <a:r>
              <a:rPr lang="es-CO" sz="2000" b="0" strike="noStrike" spc="-1">
                <a:solidFill>
                  <a:srgbClr val="000000"/>
                </a:solidFill>
                <a:latin typeface="Calibri"/>
              </a:rPr>
              <a:t>Sexto nivel del esquema</a:t>
            </a:r>
          </a:p>
          <a:p>
            <a:pPr marL="3024000" lvl="6" indent="-216000">
              <a:lnSpc>
                <a:spcPct val="90000"/>
              </a:lnSpc>
              <a:spcBef>
                <a:spcPts val="283"/>
              </a:spcBef>
              <a:buClr>
                <a:srgbClr val="000000"/>
              </a:buClr>
              <a:buSzPct val="45000"/>
              <a:buFont typeface="Wingdings" charset="2"/>
              <a:buChar char=""/>
            </a:pPr>
            <a:r>
              <a:rPr lang="es-CO" sz="2000" b="0" strike="noStrike" spc="-1">
                <a:solidFill>
                  <a:srgbClr val="000000"/>
                </a:solidFill>
                <a:latin typeface="Calibri"/>
              </a:rPr>
              <a:t>Séptimo nivel del esquema</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object 8"/>
          <p:cNvSpPr/>
          <p:nvPr/>
        </p:nvSpPr>
        <p:spPr>
          <a:xfrm>
            <a:off x="463680" y="1454760"/>
            <a:ext cx="4204440" cy="3472645"/>
          </a:xfrm>
          <a:prstGeom prst="rect">
            <a:avLst/>
          </a:prstGeom>
          <a:noFill/>
          <a:ln w="0">
            <a:noFill/>
          </a:ln>
        </p:spPr>
        <p:style>
          <a:lnRef idx="0">
            <a:scrgbClr r="0" g="0" b="0"/>
          </a:lnRef>
          <a:fillRef idx="0">
            <a:scrgbClr r="0" g="0" b="0"/>
          </a:fillRef>
          <a:effectRef idx="0">
            <a:scrgbClr r="0" g="0" b="0"/>
          </a:effectRef>
          <a:fontRef idx="minor"/>
        </p:style>
        <p:txBody>
          <a:bodyPr lIns="0" tIns="12600" rIns="0" bIns="0" anchor="t">
            <a:spAutoFit/>
          </a:bodyPr>
          <a:lstStyle/>
          <a:p>
            <a:pPr marL="720" algn="ctr">
              <a:lnSpc>
                <a:spcPct val="100000"/>
              </a:lnSpc>
              <a:spcBef>
                <a:spcPts val="99"/>
              </a:spcBef>
              <a:buNone/>
            </a:pPr>
            <a:r>
              <a:rPr lang="es-CO" sz="3200" b="1" strike="noStrike" spc="18" dirty="0">
                <a:solidFill>
                  <a:srgbClr val="FFFFFF"/>
                </a:solidFill>
                <a:latin typeface="Tahoma"/>
              </a:rPr>
              <a:t>FACULTAD</a:t>
            </a:r>
            <a:r>
              <a:rPr lang="es-CO" sz="3200" b="1" strike="noStrike" spc="-52" dirty="0">
                <a:solidFill>
                  <a:srgbClr val="FFFFFF"/>
                </a:solidFill>
                <a:latin typeface="Tahoma"/>
              </a:rPr>
              <a:t> </a:t>
            </a:r>
            <a:r>
              <a:rPr lang="es-CO" sz="3200" b="1" strike="noStrike" spc="9" dirty="0">
                <a:solidFill>
                  <a:srgbClr val="FFFFFF"/>
                </a:solidFill>
                <a:latin typeface="Tahoma"/>
              </a:rPr>
              <a:t>DE</a:t>
            </a:r>
            <a:r>
              <a:rPr lang="es-CO" sz="3200" b="1" strike="noStrike" spc="-52" dirty="0">
                <a:solidFill>
                  <a:srgbClr val="FFFFFF"/>
                </a:solidFill>
                <a:latin typeface="Tahoma"/>
              </a:rPr>
              <a:t> </a:t>
            </a:r>
            <a:r>
              <a:rPr lang="es-CO" sz="3200" b="1" strike="noStrike" spc="-106" dirty="0">
                <a:solidFill>
                  <a:srgbClr val="FFFFFF"/>
                </a:solidFill>
                <a:latin typeface="Tahoma"/>
              </a:rPr>
              <a:t>INGENIERÍA</a:t>
            </a:r>
            <a:endParaRPr lang="es-CO" sz="3200" b="0" strike="noStrike" spc="-1" dirty="0">
              <a:latin typeface="Arial"/>
            </a:endParaRPr>
          </a:p>
          <a:p>
            <a:pPr>
              <a:lnSpc>
                <a:spcPct val="100000"/>
              </a:lnSpc>
              <a:spcBef>
                <a:spcPts val="45"/>
              </a:spcBef>
              <a:buNone/>
            </a:pPr>
            <a:endParaRPr lang="es-CO" sz="3200" b="0" strike="noStrike" spc="-1" dirty="0">
              <a:latin typeface="Arial"/>
            </a:endParaRPr>
          </a:p>
          <a:p>
            <a:pPr marL="1440" algn="ctr">
              <a:lnSpc>
                <a:spcPct val="100000"/>
              </a:lnSpc>
              <a:buNone/>
            </a:pPr>
            <a:r>
              <a:rPr lang="es-CO" sz="3200" b="1" spc="-80" dirty="0">
                <a:solidFill>
                  <a:srgbClr val="FFFFFF"/>
                </a:solidFill>
                <a:latin typeface="Tahoma"/>
              </a:rPr>
              <a:t>Análisis </a:t>
            </a:r>
            <a:r>
              <a:rPr lang="es-CO" sz="3200" b="1" spc="-80">
                <a:solidFill>
                  <a:srgbClr val="FFFFFF"/>
                </a:solidFill>
                <a:latin typeface="Tahoma"/>
              </a:rPr>
              <a:t>y Procesamiento de Datos</a:t>
            </a:r>
            <a:endParaRPr lang="es-CO" sz="3200" b="0" strike="noStrike" spc="-1">
              <a:latin typeface="Arial"/>
            </a:endParaRPr>
          </a:p>
          <a:p>
            <a:pPr>
              <a:lnSpc>
                <a:spcPct val="100000"/>
              </a:lnSpc>
              <a:spcBef>
                <a:spcPts val="51"/>
              </a:spcBef>
              <a:buNone/>
            </a:pPr>
            <a:endParaRPr lang="es-CO" sz="3200" b="0" strike="noStrike" spc="-1" dirty="0">
              <a:latin typeface="Arial"/>
            </a:endParaRPr>
          </a:p>
        </p:txBody>
      </p:sp>
      <p:sp>
        <p:nvSpPr>
          <p:cNvPr id="122" name="CuadroTexto 3"/>
          <p:cNvSpPr/>
          <p:nvPr/>
        </p:nvSpPr>
        <p:spPr>
          <a:xfrm>
            <a:off x="5727240" y="4834800"/>
            <a:ext cx="6093720" cy="13835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12600" algn="ctr">
              <a:lnSpc>
                <a:spcPct val="100000"/>
              </a:lnSpc>
              <a:buNone/>
            </a:pPr>
            <a:r>
              <a:rPr lang="es-MX" sz="2800" b="1" strike="noStrike" spc="-21" dirty="0">
                <a:solidFill>
                  <a:srgbClr val="000000"/>
                </a:solidFill>
                <a:latin typeface="Tahoma"/>
              </a:rPr>
              <a:t>Aprendizaje Supervisado Clasificación – </a:t>
            </a:r>
            <a:r>
              <a:rPr lang="es-MX" sz="2800" b="1" spc="-21" dirty="0">
                <a:solidFill>
                  <a:srgbClr val="000000"/>
                </a:solidFill>
                <a:latin typeface="Tahoma"/>
              </a:rPr>
              <a:t>Regresión Logística</a:t>
            </a:r>
            <a:endParaRPr lang="es-CO" sz="2800" b="0" strike="noStrike" spc="-1" dirty="0">
              <a:latin typeface="Arial"/>
            </a:endParaRPr>
          </a:p>
        </p:txBody>
      </p:sp>
      <p:pic>
        <p:nvPicPr>
          <p:cNvPr id="123" name="Picture 4" descr="qué-es-un-algoritmo-en-programación"/>
          <p:cNvPicPr/>
          <p:nvPr/>
        </p:nvPicPr>
        <p:blipFill>
          <a:blip r:embed="rId2"/>
          <a:stretch/>
        </p:blipFill>
        <p:spPr>
          <a:xfrm>
            <a:off x="5150520" y="0"/>
            <a:ext cx="7041240" cy="468108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Rectangle 8"/>
          <p:cNvSpPr/>
          <p:nvPr/>
        </p:nvSpPr>
        <p:spPr>
          <a:xfrm>
            <a:off x="1440" y="0"/>
            <a:ext cx="12188520" cy="6857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a:lstStyle/>
          <a:p>
            <a:endParaRPr lang="es-CO"/>
          </a:p>
        </p:txBody>
      </p:sp>
      <p:sp>
        <p:nvSpPr>
          <p:cNvPr id="175" name="Título 1"/>
          <p:cNvSpPr/>
          <p:nvPr/>
        </p:nvSpPr>
        <p:spPr>
          <a:xfrm>
            <a:off x="838080" y="216360"/>
            <a:ext cx="9983880" cy="913680"/>
          </a:xfrm>
          <a:prstGeom prst="rect">
            <a:avLst/>
          </a:prstGeom>
          <a:noFill/>
          <a:ln w="0">
            <a:noFill/>
          </a:ln>
        </p:spPr>
        <p:style>
          <a:lnRef idx="0">
            <a:scrgbClr r="0" g="0" b="0"/>
          </a:lnRef>
          <a:fillRef idx="0">
            <a:scrgbClr r="0" g="0" b="0"/>
          </a:fillRef>
          <a:effectRef idx="0">
            <a:scrgbClr r="0" g="0" b="0"/>
          </a:effectRef>
          <a:fontRef idx="minor"/>
        </p:style>
        <p:txBody>
          <a:bodyPr anchor="b">
            <a:normAutofit fontScale="82000"/>
          </a:bodyPr>
          <a:lstStyle/>
          <a:p>
            <a:pPr algn="ctr">
              <a:lnSpc>
                <a:spcPct val="90000"/>
              </a:lnSpc>
              <a:buNone/>
              <a:tabLst>
                <a:tab pos="0" algn="l"/>
              </a:tabLst>
            </a:pPr>
            <a:r>
              <a:rPr lang="es-ES" sz="4400" b="1" strike="noStrike" spc="-1">
                <a:solidFill>
                  <a:srgbClr val="000000"/>
                </a:solidFill>
                <a:latin typeface="Calibri Light"/>
              </a:rPr>
              <a:t>Análisis Exploratorio de Datos (EDA)</a:t>
            </a:r>
            <a:endParaRPr lang="es-CO" sz="4400" b="0" strike="noStrike" spc="-1">
              <a:latin typeface="Arial"/>
            </a:endParaRPr>
          </a:p>
        </p:txBody>
      </p:sp>
      <p:sp>
        <p:nvSpPr>
          <p:cNvPr id="176" name="CuadroTexto 4"/>
          <p:cNvSpPr/>
          <p:nvPr/>
        </p:nvSpPr>
        <p:spPr>
          <a:xfrm>
            <a:off x="601560" y="1640880"/>
            <a:ext cx="5132520" cy="4358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s-CO" sz="2000" b="0" strike="noStrike" spc="-1">
                <a:solidFill>
                  <a:srgbClr val="000000"/>
                </a:solidFill>
                <a:latin typeface="Arial"/>
                <a:ea typeface="Arial"/>
              </a:rPr>
              <a:t>El análisis exploratorio de datos (EDA, por sus siglas en inglés, Exploratory Data Analysis) es una etapa fundamental en el proceso de análisis de datos que tiene como objetivo entender y analizar un conjunto de datos antes de aplicar técnicas más avanzadas de modelado o inferencia. </a:t>
            </a:r>
            <a:endParaRPr lang="es-CO" sz="2000" b="0" strike="noStrike" spc="-1">
              <a:latin typeface="Arial"/>
            </a:endParaRPr>
          </a:p>
          <a:p>
            <a:pPr algn="just">
              <a:lnSpc>
                <a:spcPct val="100000"/>
              </a:lnSpc>
              <a:buNone/>
            </a:pPr>
            <a:endParaRPr lang="es-CO" sz="2000" b="0" strike="noStrike" spc="-1">
              <a:latin typeface="Arial"/>
            </a:endParaRPr>
          </a:p>
          <a:p>
            <a:pPr algn="just">
              <a:lnSpc>
                <a:spcPct val="100000"/>
              </a:lnSpc>
              <a:buNone/>
            </a:pPr>
            <a:r>
              <a:rPr lang="es-CO" sz="2000" b="0" strike="noStrike" spc="-1">
                <a:solidFill>
                  <a:srgbClr val="000000"/>
                </a:solidFill>
                <a:latin typeface="Arial"/>
                <a:ea typeface="Arial"/>
              </a:rPr>
              <a:t>Su propósito principal es descubrir patrones, tendencias, relaciones y características clave en los datos, lo que proporciona una visión general completa y detallada de la información contenida en ellos.</a:t>
            </a:r>
            <a:endParaRPr lang="es-CO" sz="2000" b="0" strike="noStrike" spc="-1">
              <a:latin typeface="Arial"/>
            </a:endParaRPr>
          </a:p>
        </p:txBody>
      </p:sp>
      <p:pic>
        <p:nvPicPr>
          <p:cNvPr id="177" name="Picture 2" descr="Análisis exploratorio - Patricio Araneda"/>
          <p:cNvPicPr/>
          <p:nvPr/>
        </p:nvPicPr>
        <p:blipFill>
          <a:blip r:embed="rId2"/>
          <a:stretch/>
        </p:blipFill>
        <p:spPr>
          <a:xfrm>
            <a:off x="7315200" y="2034720"/>
            <a:ext cx="3056760" cy="312552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Rectangle 8"/>
          <p:cNvSpPr/>
          <p:nvPr/>
        </p:nvSpPr>
        <p:spPr>
          <a:xfrm>
            <a:off x="1440" y="0"/>
            <a:ext cx="12188520" cy="6857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a:lstStyle/>
          <a:p>
            <a:endParaRPr lang="es-CO"/>
          </a:p>
        </p:txBody>
      </p:sp>
      <p:sp>
        <p:nvSpPr>
          <p:cNvPr id="179" name="Título 1"/>
          <p:cNvSpPr/>
          <p:nvPr/>
        </p:nvSpPr>
        <p:spPr>
          <a:xfrm>
            <a:off x="838080" y="216360"/>
            <a:ext cx="9983880" cy="913680"/>
          </a:xfrm>
          <a:prstGeom prst="rect">
            <a:avLst/>
          </a:prstGeom>
          <a:noFill/>
          <a:ln w="0">
            <a:noFill/>
          </a:ln>
        </p:spPr>
        <p:style>
          <a:lnRef idx="0">
            <a:scrgbClr r="0" g="0" b="0"/>
          </a:lnRef>
          <a:fillRef idx="0">
            <a:scrgbClr r="0" g="0" b="0"/>
          </a:fillRef>
          <a:effectRef idx="0">
            <a:scrgbClr r="0" g="0" b="0"/>
          </a:effectRef>
          <a:fontRef idx="minor"/>
        </p:style>
        <p:txBody>
          <a:bodyPr anchor="b">
            <a:normAutofit fontScale="82000"/>
          </a:bodyPr>
          <a:lstStyle/>
          <a:p>
            <a:pPr algn="ctr">
              <a:lnSpc>
                <a:spcPct val="90000"/>
              </a:lnSpc>
              <a:buNone/>
              <a:tabLst>
                <a:tab pos="0" algn="l"/>
              </a:tabLst>
            </a:pPr>
            <a:r>
              <a:rPr lang="es-ES" sz="4400" b="1" strike="noStrike" spc="-1">
                <a:solidFill>
                  <a:srgbClr val="000000"/>
                </a:solidFill>
                <a:latin typeface="Calibri Light"/>
              </a:rPr>
              <a:t>Análisis Exploratorio de Datos (EDA)</a:t>
            </a:r>
            <a:endParaRPr lang="es-CO" sz="4400" b="0" strike="noStrike" spc="-1">
              <a:latin typeface="Arial"/>
            </a:endParaRPr>
          </a:p>
        </p:txBody>
      </p:sp>
      <p:sp>
        <p:nvSpPr>
          <p:cNvPr id="180" name="CuadroTexto 4"/>
          <p:cNvSpPr/>
          <p:nvPr/>
        </p:nvSpPr>
        <p:spPr>
          <a:xfrm>
            <a:off x="601560" y="1640880"/>
            <a:ext cx="10220400" cy="450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15000"/>
              </a:lnSpc>
              <a:buNone/>
            </a:pPr>
            <a:r>
              <a:rPr lang="es-CO" sz="1800" b="0" strike="noStrike" spc="-1">
                <a:solidFill>
                  <a:srgbClr val="000000"/>
                </a:solidFill>
                <a:latin typeface="Arial"/>
                <a:ea typeface="Arial"/>
              </a:rPr>
              <a:t>Aquí hay algunos aspectos clave del análisis exploratorio de datos:</a:t>
            </a:r>
            <a:endParaRPr lang="es-CO" sz="1800" b="0" strike="noStrike" spc="-1">
              <a:latin typeface="Arial"/>
            </a:endParaRPr>
          </a:p>
          <a:p>
            <a:pPr algn="just">
              <a:lnSpc>
                <a:spcPct val="115000"/>
              </a:lnSpc>
              <a:buNone/>
            </a:pPr>
            <a:r>
              <a:rPr lang="es-CO" sz="1800" b="0" strike="noStrike" spc="-1">
                <a:solidFill>
                  <a:srgbClr val="000000"/>
                </a:solidFill>
                <a:latin typeface="Arial"/>
                <a:ea typeface="Arial"/>
              </a:rPr>
              <a:t> </a:t>
            </a:r>
            <a:endParaRPr lang="es-CO" sz="1800" b="0" strike="noStrike" spc="-1">
              <a:latin typeface="Arial"/>
            </a:endParaRPr>
          </a:p>
          <a:p>
            <a:pPr algn="just">
              <a:lnSpc>
                <a:spcPct val="115000"/>
              </a:lnSpc>
              <a:buNone/>
            </a:pPr>
            <a:r>
              <a:rPr lang="es-CO" sz="1800" b="1" strike="noStrike" spc="-1">
                <a:solidFill>
                  <a:srgbClr val="000000"/>
                </a:solidFill>
                <a:latin typeface="Arial"/>
                <a:ea typeface="Arial"/>
              </a:rPr>
              <a:t>1. Resumen de Datos:</a:t>
            </a:r>
            <a:r>
              <a:rPr lang="es-CO" sz="1800" b="0" strike="noStrike" spc="-1">
                <a:solidFill>
                  <a:srgbClr val="000000"/>
                </a:solidFill>
                <a:latin typeface="Arial"/>
                <a:ea typeface="Arial"/>
              </a:rPr>
              <a:t> Se realizan resúmenes estadísticos básicos para cada variable en el conjunto de datos. Esto incluye estadísticas descriptivas como la media, la mediana, la desviación estándar, los valores mínimos y máximos. Estos resúmenes proporcionan una idea inicial de la distribución de los datos.</a:t>
            </a:r>
            <a:endParaRPr lang="es-CO" sz="1800" b="0" strike="noStrike" spc="-1">
              <a:latin typeface="Arial"/>
            </a:endParaRPr>
          </a:p>
          <a:p>
            <a:pPr algn="just">
              <a:lnSpc>
                <a:spcPct val="115000"/>
              </a:lnSpc>
              <a:buNone/>
            </a:pPr>
            <a:r>
              <a:rPr lang="es-CO" sz="1800" b="0" strike="noStrike" spc="-1">
                <a:solidFill>
                  <a:srgbClr val="000000"/>
                </a:solidFill>
                <a:latin typeface="Arial"/>
                <a:ea typeface="Arial"/>
              </a:rPr>
              <a:t> </a:t>
            </a:r>
            <a:endParaRPr lang="es-CO" sz="1800" b="0" strike="noStrike" spc="-1">
              <a:latin typeface="Arial"/>
            </a:endParaRPr>
          </a:p>
          <a:p>
            <a:pPr algn="just">
              <a:lnSpc>
                <a:spcPct val="115000"/>
              </a:lnSpc>
              <a:buNone/>
            </a:pPr>
            <a:r>
              <a:rPr lang="es-CO" sz="1800" b="1" strike="noStrike" spc="-1">
                <a:solidFill>
                  <a:srgbClr val="000000"/>
                </a:solidFill>
                <a:latin typeface="Arial"/>
                <a:ea typeface="Arial"/>
              </a:rPr>
              <a:t>2. Visualización de Datos:</a:t>
            </a:r>
            <a:r>
              <a:rPr lang="es-CO" sz="1800" b="0" strike="noStrike" spc="-1">
                <a:solidFill>
                  <a:srgbClr val="000000"/>
                </a:solidFill>
                <a:latin typeface="Arial"/>
                <a:ea typeface="Arial"/>
              </a:rPr>
              <a:t> Se utilizan gráficos y visualizaciones para representar los datos. Los gráficos, como histogramas, diagramas de dispersión, diagramas de caja y gráficos de barras, ayudan a identificar patrones visuales en los datos, como la presencia de outliers (valores atípicos), distribuciones, correlaciones y más.</a:t>
            </a:r>
            <a:endParaRPr lang="es-CO" sz="1800" b="0" strike="noStrike" spc="-1">
              <a:latin typeface="Arial"/>
            </a:endParaRPr>
          </a:p>
          <a:p>
            <a:pPr algn="just">
              <a:lnSpc>
                <a:spcPct val="115000"/>
              </a:lnSpc>
              <a:buNone/>
            </a:pPr>
            <a:r>
              <a:rPr lang="es-CO" sz="1800" b="0" strike="noStrike" spc="-1">
                <a:solidFill>
                  <a:srgbClr val="000000"/>
                </a:solidFill>
                <a:latin typeface="Arial"/>
                <a:ea typeface="Arial"/>
              </a:rPr>
              <a:t> </a:t>
            </a:r>
            <a:endParaRPr lang="es-CO" sz="1800" b="0" strike="noStrike" spc="-1">
              <a:latin typeface="Arial"/>
            </a:endParaRPr>
          </a:p>
          <a:p>
            <a:pPr algn="just">
              <a:lnSpc>
                <a:spcPct val="115000"/>
              </a:lnSpc>
              <a:buNone/>
            </a:pPr>
            <a:r>
              <a:rPr lang="es-CO" sz="1800" b="1" strike="noStrike" spc="-1">
                <a:solidFill>
                  <a:srgbClr val="000000"/>
                </a:solidFill>
                <a:latin typeface="Arial"/>
                <a:ea typeface="Arial"/>
              </a:rPr>
              <a:t>3. Limpieza de Datos:</a:t>
            </a:r>
            <a:r>
              <a:rPr lang="es-CO" sz="1800" b="0" strike="noStrike" spc="-1">
                <a:solidFill>
                  <a:srgbClr val="000000"/>
                </a:solidFill>
                <a:latin typeface="Arial"/>
                <a:ea typeface="Arial"/>
              </a:rPr>
              <a:t> Se identifican y manejan outliers, valores faltantes y datos duplicados. Esto es importante para garantizar que los datos estén limpios y listos para su análisis.</a:t>
            </a:r>
            <a:endParaRPr lang="es-CO" sz="1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Rectangle 8"/>
          <p:cNvSpPr/>
          <p:nvPr/>
        </p:nvSpPr>
        <p:spPr>
          <a:xfrm>
            <a:off x="1440" y="0"/>
            <a:ext cx="12188520" cy="6857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a:lstStyle/>
          <a:p>
            <a:endParaRPr lang="es-CO"/>
          </a:p>
        </p:txBody>
      </p:sp>
      <p:sp>
        <p:nvSpPr>
          <p:cNvPr id="182" name="Título 1"/>
          <p:cNvSpPr/>
          <p:nvPr/>
        </p:nvSpPr>
        <p:spPr>
          <a:xfrm>
            <a:off x="838080" y="216360"/>
            <a:ext cx="9983880" cy="913680"/>
          </a:xfrm>
          <a:prstGeom prst="rect">
            <a:avLst/>
          </a:prstGeom>
          <a:noFill/>
          <a:ln w="0">
            <a:noFill/>
          </a:ln>
        </p:spPr>
        <p:style>
          <a:lnRef idx="0">
            <a:scrgbClr r="0" g="0" b="0"/>
          </a:lnRef>
          <a:fillRef idx="0">
            <a:scrgbClr r="0" g="0" b="0"/>
          </a:fillRef>
          <a:effectRef idx="0">
            <a:scrgbClr r="0" g="0" b="0"/>
          </a:effectRef>
          <a:fontRef idx="minor"/>
        </p:style>
        <p:txBody>
          <a:bodyPr anchor="b">
            <a:normAutofit fontScale="82000"/>
          </a:bodyPr>
          <a:lstStyle/>
          <a:p>
            <a:pPr algn="ctr">
              <a:lnSpc>
                <a:spcPct val="90000"/>
              </a:lnSpc>
              <a:buNone/>
              <a:tabLst>
                <a:tab pos="0" algn="l"/>
              </a:tabLst>
            </a:pPr>
            <a:r>
              <a:rPr lang="es-ES" sz="4400" b="1" strike="noStrike" spc="-1">
                <a:solidFill>
                  <a:srgbClr val="000000"/>
                </a:solidFill>
                <a:latin typeface="Calibri Light"/>
              </a:rPr>
              <a:t>Análisis Exploratorio de Datos (EDA)</a:t>
            </a:r>
            <a:endParaRPr lang="es-CO" sz="4400" b="0" strike="noStrike" spc="-1">
              <a:latin typeface="Arial"/>
            </a:endParaRPr>
          </a:p>
        </p:txBody>
      </p:sp>
      <p:sp>
        <p:nvSpPr>
          <p:cNvPr id="183" name="CuadroTexto 4"/>
          <p:cNvSpPr/>
          <p:nvPr/>
        </p:nvSpPr>
        <p:spPr>
          <a:xfrm>
            <a:off x="601560" y="1640880"/>
            <a:ext cx="10220400" cy="4189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15000"/>
              </a:lnSpc>
              <a:buNone/>
            </a:pPr>
            <a:r>
              <a:rPr lang="es-CO" sz="1800" b="0" strike="noStrike" spc="-1">
                <a:solidFill>
                  <a:srgbClr val="000000"/>
                </a:solidFill>
                <a:latin typeface="Arial"/>
                <a:ea typeface="Arial"/>
              </a:rPr>
              <a:t>Aquí hay algunos aspectos clave del análisis exploratorio de datos:</a:t>
            </a:r>
            <a:endParaRPr lang="es-CO" sz="1800" b="0" strike="noStrike" spc="-1">
              <a:latin typeface="Arial"/>
            </a:endParaRPr>
          </a:p>
          <a:p>
            <a:pPr algn="just">
              <a:lnSpc>
                <a:spcPct val="115000"/>
              </a:lnSpc>
              <a:buNone/>
            </a:pPr>
            <a:r>
              <a:rPr lang="es-CO" sz="1800" b="0" strike="noStrike" spc="-1">
                <a:solidFill>
                  <a:srgbClr val="000000"/>
                </a:solidFill>
                <a:latin typeface="Arial"/>
                <a:ea typeface="Arial"/>
              </a:rPr>
              <a:t> </a:t>
            </a:r>
            <a:endParaRPr lang="es-CO" sz="1800" b="0" strike="noStrike" spc="-1">
              <a:latin typeface="Arial"/>
            </a:endParaRPr>
          </a:p>
          <a:p>
            <a:pPr algn="just">
              <a:lnSpc>
                <a:spcPct val="115000"/>
              </a:lnSpc>
              <a:buNone/>
            </a:pPr>
            <a:r>
              <a:rPr lang="es-CO" sz="1800" b="1" strike="noStrike" spc="-1">
                <a:solidFill>
                  <a:srgbClr val="000000"/>
                </a:solidFill>
                <a:latin typeface="Arial"/>
                <a:ea typeface="Arial"/>
              </a:rPr>
              <a:t>4. Análisis de Correlación:</a:t>
            </a:r>
            <a:r>
              <a:rPr lang="es-CO" sz="1800" b="0" strike="noStrike" spc="-1">
                <a:solidFill>
                  <a:srgbClr val="000000"/>
                </a:solidFill>
                <a:latin typeface="Arial"/>
                <a:ea typeface="Arial"/>
              </a:rPr>
              <a:t> Se examinan las relaciones entre las diferentes variables del conjunto de datos. Esto puede ayudar a identificar posibles variables predictoras y comprender cómo interactúan entre sí.</a:t>
            </a:r>
            <a:endParaRPr lang="es-CO" sz="1800" b="0" strike="noStrike" spc="-1">
              <a:latin typeface="Arial"/>
            </a:endParaRPr>
          </a:p>
          <a:p>
            <a:pPr algn="just">
              <a:lnSpc>
                <a:spcPct val="115000"/>
              </a:lnSpc>
              <a:buNone/>
            </a:pPr>
            <a:r>
              <a:rPr lang="es-CO" sz="1800" b="0" strike="noStrike" spc="-1">
                <a:solidFill>
                  <a:srgbClr val="000000"/>
                </a:solidFill>
                <a:latin typeface="Arial"/>
                <a:ea typeface="Arial"/>
              </a:rPr>
              <a:t> </a:t>
            </a:r>
            <a:endParaRPr lang="es-CO" sz="1800" b="0" strike="noStrike" spc="-1">
              <a:latin typeface="Arial"/>
            </a:endParaRPr>
          </a:p>
          <a:p>
            <a:pPr algn="just">
              <a:lnSpc>
                <a:spcPct val="115000"/>
              </a:lnSpc>
              <a:buNone/>
            </a:pPr>
            <a:r>
              <a:rPr lang="es-CO" sz="1800" b="1" strike="noStrike" spc="-1">
                <a:solidFill>
                  <a:srgbClr val="000000"/>
                </a:solidFill>
                <a:latin typeface="Arial"/>
                <a:ea typeface="Arial"/>
              </a:rPr>
              <a:t>5. Análisis de Distribución:</a:t>
            </a:r>
            <a:r>
              <a:rPr lang="es-CO" sz="1800" b="0" strike="noStrike" spc="-1">
                <a:solidFill>
                  <a:srgbClr val="000000"/>
                </a:solidFill>
                <a:latin typeface="Arial"/>
                <a:ea typeface="Arial"/>
              </a:rPr>
              <a:t> Se analiza la distribución de los datos para comprender cómo están dispersos. La normalidad de la distribución es un factor importante en muchos enfoques estadísticos.</a:t>
            </a:r>
            <a:endParaRPr lang="es-CO" sz="1800" b="0" strike="noStrike" spc="-1">
              <a:latin typeface="Arial"/>
            </a:endParaRPr>
          </a:p>
          <a:p>
            <a:pPr algn="just">
              <a:lnSpc>
                <a:spcPct val="115000"/>
              </a:lnSpc>
              <a:buNone/>
            </a:pPr>
            <a:r>
              <a:rPr lang="es-CO" sz="1800" b="0" strike="noStrike" spc="-1">
                <a:solidFill>
                  <a:srgbClr val="000000"/>
                </a:solidFill>
                <a:latin typeface="Arial"/>
                <a:ea typeface="Arial"/>
              </a:rPr>
              <a:t> </a:t>
            </a:r>
            <a:endParaRPr lang="es-CO" sz="1800" b="0" strike="noStrike" spc="-1">
              <a:latin typeface="Arial"/>
            </a:endParaRPr>
          </a:p>
          <a:p>
            <a:pPr algn="just">
              <a:lnSpc>
                <a:spcPct val="115000"/>
              </a:lnSpc>
              <a:buNone/>
            </a:pPr>
            <a:r>
              <a:rPr lang="es-CO" sz="1800" b="1" strike="noStrike" spc="-1">
                <a:solidFill>
                  <a:srgbClr val="000000"/>
                </a:solidFill>
                <a:latin typeface="Arial"/>
                <a:ea typeface="Arial"/>
              </a:rPr>
              <a:t>6. Segmentación y Agrupamiento:</a:t>
            </a:r>
            <a:r>
              <a:rPr lang="es-CO" sz="1800" b="0" strike="noStrike" spc="-1">
                <a:solidFill>
                  <a:srgbClr val="000000"/>
                </a:solidFill>
                <a:latin typeface="Arial"/>
                <a:ea typeface="Arial"/>
              </a:rPr>
              <a:t> Se pueden utilizar técnicas de agrupamiento para identificar grupos o patrones naturales en los datos, lo que puede ayudar a segmentar la información y aportar insights adicionales.</a:t>
            </a:r>
            <a:endParaRPr lang="es-CO" sz="1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710640" y="0"/>
            <a:ext cx="10099800" cy="1137240"/>
          </a:xfrm>
          <a:prstGeom prst="rect">
            <a:avLst/>
          </a:prstGeom>
          <a:noFill/>
          <a:ln w="0">
            <a:noFill/>
          </a:ln>
        </p:spPr>
        <p:txBody>
          <a:bodyPr anchor="ctr">
            <a:noAutofit/>
          </a:bodyPr>
          <a:lstStyle/>
          <a:p>
            <a:pPr algn="ctr">
              <a:lnSpc>
                <a:spcPct val="90000"/>
              </a:lnSpc>
              <a:buNone/>
            </a:pPr>
            <a:r>
              <a:rPr lang="es-ES" sz="4400" b="1" strike="noStrike" spc="-1">
                <a:solidFill>
                  <a:srgbClr val="000000"/>
                </a:solidFill>
                <a:latin typeface="Calibri Light"/>
              </a:rPr>
              <a:t>Flujo de trabajo para clasificación</a:t>
            </a:r>
            <a:endParaRPr lang="es-CO" sz="4400" b="0" strike="noStrike" spc="-1">
              <a:solidFill>
                <a:srgbClr val="000000"/>
              </a:solidFill>
              <a:latin typeface="Calibri"/>
            </a:endParaRPr>
          </a:p>
        </p:txBody>
      </p:sp>
      <p:grpSp>
        <p:nvGrpSpPr>
          <p:cNvPr id="125" name="Group 3"/>
          <p:cNvGrpSpPr/>
          <p:nvPr/>
        </p:nvGrpSpPr>
        <p:grpSpPr>
          <a:xfrm>
            <a:off x="316800" y="2007720"/>
            <a:ext cx="11775960" cy="2772000"/>
            <a:chOff x="316800" y="2007720"/>
            <a:chExt cx="11775960" cy="2772000"/>
          </a:xfrm>
        </p:grpSpPr>
        <p:sp>
          <p:nvSpPr>
            <p:cNvPr id="126" name="TextBox 4"/>
            <p:cNvSpPr/>
            <p:nvPr/>
          </p:nvSpPr>
          <p:spPr>
            <a:xfrm>
              <a:off x="417960" y="2820240"/>
              <a:ext cx="1364400" cy="1186920"/>
            </a:xfrm>
            <a:prstGeom prst="rect">
              <a:avLst/>
            </a:prstGeom>
            <a:solidFill>
              <a:srgbClr val="20EEF6"/>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CO" sz="1800" b="1" strike="noStrike" spc="-1">
                  <a:solidFill>
                    <a:srgbClr val="000000"/>
                  </a:solidFill>
                  <a:latin typeface="Calibri"/>
                </a:rPr>
                <a:t>Problema Clasificación</a:t>
              </a:r>
              <a:endParaRPr lang="es-CO" sz="1800" b="0" strike="noStrike" spc="-1">
                <a:latin typeface="Arial"/>
              </a:endParaRPr>
            </a:p>
          </p:txBody>
        </p:sp>
        <p:sp>
          <p:nvSpPr>
            <p:cNvPr id="127" name="TextBox 5"/>
            <p:cNvSpPr/>
            <p:nvPr/>
          </p:nvSpPr>
          <p:spPr>
            <a:xfrm>
              <a:off x="316800" y="3960000"/>
              <a:ext cx="1566000" cy="819720"/>
            </a:xfrm>
            <a:prstGeom prst="rect">
              <a:avLst/>
            </a:prstGeom>
            <a:noFill/>
            <a:ln w="19050">
              <a:solidFill>
                <a:srgbClr val="002060"/>
              </a:solidFill>
              <a:round/>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CO" sz="1200" b="0" strike="noStrike" spc="-1">
                  <a:solidFill>
                    <a:srgbClr val="000000"/>
                  </a:solidFill>
                  <a:latin typeface="Calibri"/>
                </a:rPr>
                <a:t>- Binaria (0 y 1)</a:t>
              </a:r>
              <a:endParaRPr lang="es-CO" sz="1200" b="0" strike="noStrike" spc="-1">
                <a:latin typeface="Arial"/>
              </a:endParaRPr>
            </a:p>
            <a:p>
              <a:pPr>
                <a:lnSpc>
                  <a:spcPct val="100000"/>
                </a:lnSpc>
                <a:buNone/>
              </a:pPr>
              <a:r>
                <a:rPr lang="en-CO" sz="1200" b="0" strike="noStrike" spc="-1">
                  <a:solidFill>
                    <a:srgbClr val="000000"/>
                  </a:solidFill>
                  <a:latin typeface="Calibri"/>
                </a:rPr>
                <a:t>- Multiclase (manzana, pera, naranja)</a:t>
              </a:r>
              <a:endParaRPr lang="es-CO" sz="1200" b="0" strike="noStrike" spc="-1">
                <a:latin typeface="Arial"/>
              </a:endParaRPr>
            </a:p>
          </p:txBody>
        </p:sp>
        <p:sp>
          <p:nvSpPr>
            <p:cNvPr id="128" name="Straight Arrow Connector 6"/>
            <p:cNvSpPr/>
            <p:nvPr/>
          </p:nvSpPr>
          <p:spPr>
            <a:xfrm flipH="1">
              <a:off x="1099080" y="3466440"/>
              <a:ext cx="360" cy="493200"/>
            </a:xfrm>
            <a:custGeom>
              <a:avLst/>
              <a:gdLst/>
              <a:ahLst/>
              <a:cxnLst/>
              <a:rect l="l" t="t" r="r" b="b"/>
              <a:pathLst>
                <a:path w="21600" h="21600">
                  <a:moveTo>
                    <a:pt x="0" y="0"/>
                  </a:moveTo>
                  <a:lnTo>
                    <a:pt x="21600" y="21600"/>
                  </a:lnTo>
                </a:path>
              </a:pathLst>
            </a:custGeom>
            <a:noFill/>
            <a:ln w="19050">
              <a:solidFill>
                <a:srgbClr val="002060"/>
              </a:solidFill>
              <a:tailEnd type="triangle" w="med" len="med"/>
            </a:ln>
          </p:spPr>
          <p:style>
            <a:lnRef idx="1">
              <a:schemeClr val="accent1"/>
            </a:lnRef>
            <a:fillRef idx="0">
              <a:schemeClr val="accent1"/>
            </a:fillRef>
            <a:effectRef idx="0">
              <a:schemeClr val="accent1"/>
            </a:effectRef>
            <a:fontRef idx="minor"/>
          </p:style>
          <p:txBody>
            <a:bodyPr/>
            <a:lstStyle/>
            <a:p>
              <a:endParaRPr lang="es-CO"/>
            </a:p>
          </p:txBody>
        </p:sp>
        <p:sp>
          <p:nvSpPr>
            <p:cNvPr id="129" name="TextBox 7"/>
            <p:cNvSpPr/>
            <p:nvPr/>
          </p:nvSpPr>
          <p:spPr>
            <a:xfrm>
              <a:off x="2353320" y="2910240"/>
              <a:ext cx="1364400" cy="638280"/>
            </a:xfrm>
            <a:prstGeom prst="rect">
              <a:avLst/>
            </a:prstGeom>
            <a:solidFill>
              <a:srgbClr val="20EEF6"/>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CO" sz="1800" b="1" strike="noStrike" spc="-1">
                  <a:solidFill>
                    <a:srgbClr val="000000"/>
                  </a:solidFill>
                  <a:latin typeface="Calibri"/>
                </a:rPr>
                <a:t>Datos</a:t>
              </a:r>
              <a:endParaRPr lang="es-CO" sz="1800" b="0" strike="noStrike" spc="-1">
                <a:latin typeface="Arial"/>
              </a:endParaRPr>
            </a:p>
            <a:p>
              <a:pPr algn="ctr">
                <a:lnSpc>
                  <a:spcPct val="100000"/>
                </a:lnSpc>
                <a:buNone/>
              </a:pPr>
              <a:endParaRPr lang="es-CO" sz="1800" b="0" strike="noStrike" spc="-1">
                <a:latin typeface="Arial"/>
              </a:endParaRPr>
            </a:p>
          </p:txBody>
        </p:sp>
        <p:sp>
          <p:nvSpPr>
            <p:cNvPr id="130" name="Straight Arrow Connector 8"/>
            <p:cNvSpPr/>
            <p:nvPr/>
          </p:nvSpPr>
          <p:spPr>
            <a:xfrm flipV="1">
              <a:off x="1782720" y="3139560"/>
              <a:ext cx="570600" cy="3600"/>
            </a:xfrm>
            <a:custGeom>
              <a:avLst/>
              <a:gdLst/>
              <a:ahLst/>
              <a:cxnLst/>
              <a:rect l="l" t="t" r="r" b="b"/>
              <a:pathLst>
                <a:path w="21600" h="21600">
                  <a:moveTo>
                    <a:pt x="0" y="0"/>
                  </a:moveTo>
                  <a:lnTo>
                    <a:pt x="21600" y="21600"/>
                  </a:lnTo>
                </a:path>
              </a:pathLst>
            </a:custGeom>
            <a:noFill/>
            <a:ln w="19050">
              <a:solidFill>
                <a:srgbClr val="002060"/>
              </a:solidFill>
              <a:tailEnd type="triangle" w="med" len="med"/>
            </a:ln>
          </p:spPr>
          <p:style>
            <a:lnRef idx="1">
              <a:schemeClr val="accent1"/>
            </a:lnRef>
            <a:fillRef idx="0">
              <a:schemeClr val="accent1"/>
            </a:fillRef>
            <a:effectRef idx="0">
              <a:schemeClr val="accent1"/>
            </a:effectRef>
            <a:fontRef idx="minor"/>
          </p:style>
          <p:txBody>
            <a:bodyPr/>
            <a:lstStyle/>
            <a:p>
              <a:endParaRPr lang="es-CO"/>
            </a:p>
          </p:txBody>
        </p:sp>
        <p:sp>
          <p:nvSpPr>
            <p:cNvPr id="131" name="TextBox 9"/>
            <p:cNvSpPr/>
            <p:nvPr/>
          </p:nvSpPr>
          <p:spPr>
            <a:xfrm>
              <a:off x="4239720" y="2288520"/>
              <a:ext cx="1658160" cy="638280"/>
            </a:xfrm>
            <a:prstGeom prst="rect">
              <a:avLst/>
            </a:prstGeom>
            <a:solidFill>
              <a:srgbClr val="20EEF6"/>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CO" sz="1800" b="1" strike="noStrike" spc="-1">
                  <a:solidFill>
                    <a:srgbClr val="000000"/>
                  </a:solidFill>
                  <a:latin typeface="Calibri"/>
                </a:rPr>
                <a:t>Entrenamiento</a:t>
              </a:r>
              <a:endParaRPr lang="es-CO" sz="1800" b="0" strike="noStrike" spc="-1">
                <a:latin typeface="Arial"/>
              </a:endParaRPr>
            </a:p>
          </p:txBody>
        </p:sp>
        <p:sp>
          <p:nvSpPr>
            <p:cNvPr id="132" name="TextBox 10"/>
            <p:cNvSpPr/>
            <p:nvPr/>
          </p:nvSpPr>
          <p:spPr>
            <a:xfrm>
              <a:off x="4239720" y="3626280"/>
              <a:ext cx="1451160" cy="363960"/>
            </a:xfrm>
            <a:prstGeom prst="rect">
              <a:avLst/>
            </a:prstGeom>
            <a:solidFill>
              <a:srgbClr val="20EEF6"/>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CO" sz="1800" b="1" strike="noStrike" spc="-1">
                  <a:solidFill>
                    <a:srgbClr val="000000"/>
                  </a:solidFill>
                  <a:latin typeface="Calibri"/>
                </a:rPr>
                <a:t>Pruebas</a:t>
              </a:r>
              <a:endParaRPr lang="es-CO" sz="1800" b="0" strike="noStrike" spc="-1">
                <a:latin typeface="Arial"/>
              </a:endParaRPr>
            </a:p>
          </p:txBody>
        </p:sp>
        <p:sp>
          <p:nvSpPr>
            <p:cNvPr id="133" name="TextBox 11"/>
            <p:cNvSpPr/>
            <p:nvPr/>
          </p:nvSpPr>
          <p:spPr>
            <a:xfrm>
              <a:off x="2205000" y="3952440"/>
              <a:ext cx="1658520" cy="819720"/>
            </a:xfrm>
            <a:prstGeom prst="rect">
              <a:avLst/>
            </a:prstGeom>
            <a:noFill/>
            <a:ln w="19050">
              <a:solidFill>
                <a:srgbClr val="002060"/>
              </a:solidFill>
              <a:round/>
            </a:ln>
          </p:spPr>
          <p:style>
            <a:lnRef idx="0">
              <a:scrgbClr r="0" g="0" b="0"/>
            </a:lnRef>
            <a:fillRef idx="0">
              <a:scrgbClr r="0" g="0" b="0"/>
            </a:fillRef>
            <a:effectRef idx="0">
              <a:scrgbClr r="0" g="0" b="0"/>
            </a:effectRef>
            <a:fontRef idx="minor"/>
          </p:style>
          <p:txBody>
            <a:bodyPr lIns="90000" tIns="45000" rIns="90000" bIns="45000" anchor="t">
              <a:spAutoFit/>
            </a:bodyPr>
            <a:lstStyle/>
            <a:p>
              <a:pPr marL="171360" indent="-171360">
                <a:lnSpc>
                  <a:spcPct val="100000"/>
                </a:lnSpc>
                <a:buClr>
                  <a:srgbClr val="000000"/>
                </a:buClr>
                <a:buFont typeface="StarSymbol"/>
                <a:buChar char="-"/>
              </a:pPr>
              <a:r>
                <a:rPr lang="en-CO" sz="1200" b="0" strike="noStrike" spc="-1">
                  <a:solidFill>
                    <a:srgbClr val="000000"/>
                  </a:solidFill>
                  <a:latin typeface="Calibri"/>
                </a:rPr>
                <a:t>EDA</a:t>
              </a:r>
              <a:endParaRPr lang="es-CO" sz="1200" b="0" strike="noStrike" spc="-1">
                <a:latin typeface="Arial"/>
              </a:endParaRPr>
            </a:p>
            <a:p>
              <a:pPr marL="171360" indent="-171360">
                <a:lnSpc>
                  <a:spcPct val="100000"/>
                </a:lnSpc>
                <a:buClr>
                  <a:srgbClr val="000000"/>
                </a:buClr>
                <a:buFont typeface="StarSymbol"/>
                <a:buChar char="-"/>
              </a:pPr>
              <a:r>
                <a:rPr lang="en-CO" sz="1200" b="0" strike="noStrike" spc="-1">
                  <a:solidFill>
                    <a:srgbClr val="000000"/>
                  </a:solidFill>
                  <a:latin typeface="Calibri"/>
                </a:rPr>
                <a:t>Preprocesamiento</a:t>
              </a:r>
              <a:endParaRPr lang="es-CO" sz="1200" b="0" strike="noStrike" spc="-1">
                <a:latin typeface="Arial"/>
              </a:endParaRPr>
            </a:p>
            <a:p>
              <a:pPr marL="171360" indent="-171360">
                <a:lnSpc>
                  <a:spcPct val="100000"/>
                </a:lnSpc>
                <a:buClr>
                  <a:srgbClr val="000000"/>
                </a:buClr>
                <a:buFont typeface="StarSymbol"/>
                <a:buChar char="-"/>
              </a:pPr>
              <a:r>
                <a:rPr lang="en-CO" sz="1200" b="0" strike="noStrike" spc="-1">
                  <a:solidFill>
                    <a:srgbClr val="000000"/>
                  </a:solidFill>
                  <a:latin typeface="Calibri"/>
                </a:rPr>
                <a:t>Balanceo</a:t>
              </a:r>
              <a:endParaRPr lang="es-CO" sz="1200" b="0" strike="noStrike" spc="-1">
                <a:latin typeface="Arial"/>
              </a:endParaRPr>
            </a:p>
          </p:txBody>
        </p:sp>
        <p:sp>
          <p:nvSpPr>
            <p:cNvPr id="134" name="Straight Arrow Connector 12"/>
            <p:cNvSpPr/>
            <p:nvPr/>
          </p:nvSpPr>
          <p:spPr>
            <a:xfrm flipH="1">
              <a:off x="3033720" y="3368520"/>
              <a:ext cx="1080" cy="583560"/>
            </a:xfrm>
            <a:custGeom>
              <a:avLst/>
              <a:gdLst/>
              <a:ahLst/>
              <a:cxnLst/>
              <a:rect l="l" t="t" r="r" b="b"/>
              <a:pathLst>
                <a:path w="21600" h="21600">
                  <a:moveTo>
                    <a:pt x="0" y="0"/>
                  </a:moveTo>
                  <a:lnTo>
                    <a:pt x="21600" y="21600"/>
                  </a:lnTo>
                </a:path>
              </a:pathLst>
            </a:custGeom>
            <a:noFill/>
            <a:ln w="19050">
              <a:solidFill>
                <a:srgbClr val="002060"/>
              </a:solidFill>
              <a:tailEnd type="triangle" w="med" len="med"/>
            </a:ln>
          </p:spPr>
          <p:style>
            <a:lnRef idx="1">
              <a:schemeClr val="accent1"/>
            </a:lnRef>
            <a:fillRef idx="0">
              <a:schemeClr val="accent1"/>
            </a:fillRef>
            <a:effectRef idx="0">
              <a:schemeClr val="accent1"/>
            </a:effectRef>
            <a:fontRef idx="minor"/>
          </p:style>
          <p:txBody>
            <a:bodyPr/>
            <a:lstStyle/>
            <a:p>
              <a:endParaRPr lang="es-CO"/>
            </a:p>
          </p:txBody>
        </p:sp>
        <p:sp>
          <p:nvSpPr>
            <p:cNvPr id="135" name="Straight Arrow Connector 13"/>
            <p:cNvSpPr/>
            <p:nvPr/>
          </p:nvSpPr>
          <p:spPr>
            <a:xfrm flipV="1">
              <a:off x="3718080" y="2472480"/>
              <a:ext cx="521280" cy="665640"/>
            </a:xfrm>
            <a:custGeom>
              <a:avLst/>
              <a:gdLst/>
              <a:ahLst/>
              <a:cxnLst/>
              <a:rect l="l" t="t" r="r" b="b"/>
              <a:pathLst>
                <a:path w="21600" h="21600">
                  <a:moveTo>
                    <a:pt x="0" y="0"/>
                  </a:moveTo>
                  <a:lnTo>
                    <a:pt x="21600" y="21600"/>
                  </a:lnTo>
                </a:path>
              </a:pathLst>
            </a:custGeom>
            <a:noFill/>
            <a:ln w="19050">
              <a:solidFill>
                <a:srgbClr val="002060"/>
              </a:solidFill>
              <a:tailEnd type="triangle" w="med" len="med"/>
            </a:ln>
          </p:spPr>
          <p:style>
            <a:lnRef idx="1">
              <a:schemeClr val="accent1"/>
            </a:lnRef>
            <a:fillRef idx="0">
              <a:schemeClr val="accent1"/>
            </a:fillRef>
            <a:effectRef idx="0">
              <a:schemeClr val="accent1"/>
            </a:effectRef>
            <a:fontRef idx="minor"/>
          </p:style>
          <p:txBody>
            <a:bodyPr/>
            <a:lstStyle/>
            <a:p>
              <a:endParaRPr lang="es-CO"/>
            </a:p>
          </p:txBody>
        </p:sp>
        <p:sp>
          <p:nvSpPr>
            <p:cNvPr id="136" name="Straight Arrow Connector 14"/>
            <p:cNvSpPr/>
            <p:nvPr/>
          </p:nvSpPr>
          <p:spPr>
            <a:xfrm>
              <a:off x="3718080" y="3139560"/>
              <a:ext cx="521280" cy="671400"/>
            </a:xfrm>
            <a:custGeom>
              <a:avLst/>
              <a:gdLst/>
              <a:ahLst/>
              <a:cxnLst/>
              <a:rect l="l" t="t" r="r" b="b"/>
              <a:pathLst>
                <a:path w="21600" h="21600">
                  <a:moveTo>
                    <a:pt x="0" y="0"/>
                  </a:moveTo>
                  <a:lnTo>
                    <a:pt x="21600" y="21600"/>
                  </a:lnTo>
                </a:path>
              </a:pathLst>
            </a:custGeom>
            <a:noFill/>
            <a:ln w="19050">
              <a:solidFill>
                <a:srgbClr val="002060"/>
              </a:solidFill>
              <a:tailEnd type="triangle" w="med" len="med"/>
            </a:ln>
          </p:spPr>
          <p:style>
            <a:lnRef idx="1">
              <a:schemeClr val="accent1"/>
            </a:lnRef>
            <a:fillRef idx="0">
              <a:schemeClr val="accent1"/>
            </a:fillRef>
            <a:effectRef idx="0">
              <a:schemeClr val="accent1"/>
            </a:effectRef>
            <a:fontRef idx="minor"/>
          </p:style>
          <p:txBody>
            <a:bodyPr/>
            <a:lstStyle/>
            <a:p>
              <a:endParaRPr lang="es-CO"/>
            </a:p>
          </p:txBody>
        </p:sp>
        <p:sp>
          <p:nvSpPr>
            <p:cNvPr id="137" name="TextBox 15"/>
            <p:cNvSpPr/>
            <p:nvPr/>
          </p:nvSpPr>
          <p:spPr>
            <a:xfrm>
              <a:off x="6729480" y="2232720"/>
              <a:ext cx="1451160" cy="638280"/>
            </a:xfrm>
            <a:prstGeom prst="rect">
              <a:avLst/>
            </a:prstGeom>
            <a:solidFill>
              <a:srgbClr val="20EEF6"/>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CO" sz="1800" b="1" strike="noStrike" spc="-1">
                  <a:solidFill>
                    <a:srgbClr val="000000"/>
                  </a:solidFill>
                  <a:latin typeface="Calibri"/>
                </a:rPr>
                <a:t>Modelo</a:t>
              </a:r>
              <a:endParaRPr lang="es-CO" sz="1800" b="0" strike="noStrike" spc="-1">
                <a:latin typeface="Arial"/>
              </a:endParaRPr>
            </a:p>
            <a:p>
              <a:pPr algn="ctr">
                <a:lnSpc>
                  <a:spcPct val="100000"/>
                </a:lnSpc>
                <a:buNone/>
              </a:pPr>
              <a:endParaRPr lang="es-CO" sz="1800" b="0" strike="noStrike" spc="-1">
                <a:latin typeface="Arial"/>
              </a:endParaRPr>
            </a:p>
          </p:txBody>
        </p:sp>
        <p:sp>
          <p:nvSpPr>
            <p:cNvPr id="138" name="TextBox 16"/>
            <p:cNvSpPr/>
            <p:nvPr/>
          </p:nvSpPr>
          <p:spPr>
            <a:xfrm>
              <a:off x="6728400" y="3531960"/>
              <a:ext cx="1451160" cy="638280"/>
            </a:xfrm>
            <a:prstGeom prst="rect">
              <a:avLst/>
            </a:prstGeom>
            <a:solidFill>
              <a:srgbClr val="20EEF6"/>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CO" sz="1800" b="1" strike="noStrike" spc="-1">
                  <a:solidFill>
                    <a:srgbClr val="000000"/>
                  </a:solidFill>
                  <a:latin typeface="Calibri"/>
                </a:rPr>
                <a:t>Métricas</a:t>
              </a:r>
              <a:endParaRPr lang="es-CO" sz="1800" b="0" strike="noStrike" spc="-1">
                <a:latin typeface="Arial"/>
              </a:endParaRPr>
            </a:p>
            <a:p>
              <a:pPr algn="ctr">
                <a:lnSpc>
                  <a:spcPct val="100000"/>
                </a:lnSpc>
                <a:buNone/>
              </a:pPr>
              <a:endParaRPr lang="es-CO" sz="1800" b="0" strike="noStrike" spc="-1">
                <a:latin typeface="Arial"/>
              </a:endParaRPr>
            </a:p>
          </p:txBody>
        </p:sp>
        <p:sp>
          <p:nvSpPr>
            <p:cNvPr id="139" name="TextBox 17"/>
            <p:cNvSpPr/>
            <p:nvPr/>
          </p:nvSpPr>
          <p:spPr>
            <a:xfrm>
              <a:off x="8841240" y="2007720"/>
              <a:ext cx="1175040" cy="1002240"/>
            </a:xfrm>
            <a:prstGeom prst="rect">
              <a:avLst/>
            </a:prstGeom>
            <a:noFill/>
            <a:ln w="19050">
              <a:solidFill>
                <a:srgbClr val="002060"/>
              </a:solidFill>
              <a:round/>
            </a:ln>
          </p:spPr>
          <p:style>
            <a:lnRef idx="0">
              <a:scrgbClr r="0" g="0" b="0"/>
            </a:lnRef>
            <a:fillRef idx="0">
              <a:scrgbClr r="0" g="0" b="0"/>
            </a:fillRef>
            <a:effectRef idx="0">
              <a:scrgbClr r="0" g="0" b="0"/>
            </a:effectRef>
            <a:fontRef idx="minor"/>
          </p:style>
          <p:txBody>
            <a:bodyPr lIns="90000" tIns="45000" rIns="90000" bIns="45000" anchor="t">
              <a:spAutoFit/>
            </a:bodyPr>
            <a:lstStyle/>
            <a:p>
              <a:pPr marL="171360" indent="-171360">
                <a:lnSpc>
                  <a:spcPct val="100000"/>
                </a:lnSpc>
                <a:buClr>
                  <a:srgbClr val="000000"/>
                </a:buClr>
                <a:buFont typeface="StarSymbol"/>
                <a:buChar char="-"/>
              </a:pPr>
              <a:r>
                <a:rPr lang="en-CO" sz="1200" b="0" strike="noStrike" spc="-1">
                  <a:solidFill>
                    <a:srgbClr val="000000"/>
                  </a:solidFill>
                  <a:latin typeface="Calibri"/>
                </a:rPr>
                <a:t>NB</a:t>
              </a:r>
              <a:endParaRPr lang="es-CO" sz="1200" b="0" strike="noStrike" spc="-1">
                <a:latin typeface="Arial"/>
              </a:endParaRPr>
            </a:p>
            <a:p>
              <a:pPr marL="171360" indent="-171360">
                <a:lnSpc>
                  <a:spcPct val="100000"/>
                </a:lnSpc>
                <a:buClr>
                  <a:srgbClr val="000000"/>
                </a:buClr>
                <a:buFont typeface="StarSymbol"/>
                <a:buChar char="-"/>
              </a:pPr>
              <a:r>
                <a:rPr lang="en-CO" sz="1200" b="0" strike="noStrike" spc="-1">
                  <a:solidFill>
                    <a:srgbClr val="000000"/>
                  </a:solidFill>
                  <a:latin typeface="Calibri"/>
                </a:rPr>
                <a:t>SVM</a:t>
              </a:r>
              <a:endParaRPr lang="es-CO" sz="1200" b="0" strike="noStrike" spc="-1">
                <a:latin typeface="Arial"/>
              </a:endParaRPr>
            </a:p>
            <a:p>
              <a:pPr marL="171360" indent="-171360">
                <a:lnSpc>
                  <a:spcPct val="100000"/>
                </a:lnSpc>
                <a:buClr>
                  <a:srgbClr val="000000"/>
                </a:buClr>
                <a:buFont typeface="StarSymbol"/>
                <a:buChar char="-"/>
              </a:pPr>
              <a:r>
                <a:rPr lang="en-CO" sz="1200" b="0" strike="noStrike" spc="-1">
                  <a:solidFill>
                    <a:srgbClr val="000000"/>
                  </a:solidFill>
                  <a:latin typeface="Calibri"/>
                </a:rPr>
                <a:t>DT</a:t>
              </a:r>
              <a:endParaRPr lang="es-CO" sz="1200" b="0" strike="noStrike" spc="-1">
                <a:latin typeface="Arial"/>
              </a:endParaRPr>
            </a:p>
            <a:p>
              <a:pPr marL="171360" indent="-171360">
                <a:lnSpc>
                  <a:spcPct val="100000"/>
                </a:lnSpc>
                <a:buClr>
                  <a:srgbClr val="000000"/>
                </a:buClr>
                <a:buFont typeface="StarSymbol"/>
                <a:buChar char="-"/>
              </a:pPr>
              <a:r>
                <a:rPr lang="en-CO" sz="1200" b="0" strike="noStrike" spc="-1">
                  <a:solidFill>
                    <a:srgbClr val="000000"/>
                  </a:solidFill>
                  <a:latin typeface="Calibri"/>
                </a:rPr>
                <a:t>RF</a:t>
              </a:r>
              <a:endParaRPr lang="es-CO" sz="1200" b="0" strike="noStrike" spc="-1">
                <a:latin typeface="Arial"/>
              </a:endParaRPr>
            </a:p>
            <a:p>
              <a:pPr marL="171360" indent="-171360">
                <a:lnSpc>
                  <a:spcPct val="100000"/>
                </a:lnSpc>
                <a:buClr>
                  <a:srgbClr val="000000"/>
                </a:buClr>
                <a:buFont typeface="StarSymbol"/>
                <a:buChar char="-"/>
              </a:pPr>
              <a:r>
                <a:rPr lang="en-CO" sz="1200" b="0" strike="noStrike" spc="-1">
                  <a:solidFill>
                    <a:srgbClr val="000000"/>
                  </a:solidFill>
                  <a:latin typeface="Calibri"/>
                </a:rPr>
                <a:t>Otros…</a:t>
              </a:r>
              <a:endParaRPr lang="es-CO" sz="1200" b="0" strike="noStrike" spc="-1">
                <a:latin typeface="Arial"/>
              </a:endParaRPr>
            </a:p>
          </p:txBody>
        </p:sp>
        <p:sp>
          <p:nvSpPr>
            <p:cNvPr id="140" name="TextBox 18"/>
            <p:cNvSpPr/>
            <p:nvPr/>
          </p:nvSpPr>
          <p:spPr>
            <a:xfrm>
              <a:off x="8839440" y="3235320"/>
              <a:ext cx="1175040" cy="1184760"/>
            </a:xfrm>
            <a:prstGeom prst="rect">
              <a:avLst/>
            </a:prstGeom>
            <a:noFill/>
            <a:ln w="19050">
              <a:solidFill>
                <a:srgbClr val="002060"/>
              </a:solidFill>
              <a:round/>
            </a:ln>
          </p:spPr>
          <p:style>
            <a:lnRef idx="0">
              <a:scrgbClr r="0" g="0" b="0"/>
            </a:lnRef>
            <a:fillRef idx="0">
              <a:scrgbClr r="0" g="0" b="0"/>
            </a:fillRef>
            <a:effectRef idx="0">
              <a:scrgbClr r="0" g="0" b="0"/>
            </a:effectRef>
            <a:fontRef idx="minor"/>
          </p:style>
          <p:txBody>
            <a:bodyPr lIns="90000" tIns="45000" rIns="90000" bIns="45000" anchor="t">
              <a:spAutoFit/>
            </a:bodyPr>
            <a:lstStyle/>
            <a:p>
              <a:pPr marL="171360" indent="-171360">
                <a:lnSpc>
                  <a:spcPct val="100000"/>
                </a:lnSpc>
                <a:buClr>
                  <a:srgbClr val="000000"/>
                </a:buClr>
                <a:buFont typeface="StarSymbol"/>
                <a:buChar char="-"/>
              </a:pPr>
              <a:r>
                <a:rPr lang="en-CO" sz="1200" b="0" strike="noStrike" spc="-1">
                  <a:solidFill>
                    <a:srgbClr val="000000"/>
                  </a:solidFill>
                  <a:latin typeface="Calibri"/>
                </a:rPr>
                <a:t>Matriz de confusión</a:t>
              </a:r>
              <a:endParaRPr lang="es-CO" sz="1200" b="0" strike="noStrike" spc="-1">
                <a:latin typeface="Arial"/>
              </a:endParaRPr>
            </a:p>
            <a:p>
              <a:pPr marL="171360" indent="-171360">
                <a:lnSpc>
                  <a:spcPct val="100000"/>
                </a:lnSpc>
                <a:buClr>
                  <a:srgbClr val="000000"/>
                </a:buClr>
                <a:buFont typeface="StarSymbol"/>
                <a:buChar char="-"/>
              </a:pPr>
              <a:r>
                <a:rPr lang="en-CO" sz="1200" b="0" strike="noStrike" spc="-1">
                  <a:solidFill>
                    <a:srgbClr val="000000"/>
                  </a:solidFill>
                  <a:latin typeface="Calibri"/>
                </a:rPr>
                <a:t>Accuracy</a:t>
              </a:r>
              <a:endParaRPr lang="es-CO" sz="1200" b="0" strike="noStrike" spc="-1">
                <a:latin typeface="Arial"/>
              </a:endParaRPr>
            </a:p>
            <a:p>
              <a:pPr marL="171360" indent="-171360">
                <a:lnSpc>
                  <a:spcPct val="100000"/>
                </a:lnSpc>
                <a:buClr>
                  <a:srgbClr val="000000"/>
                </a:buClr>
                <a:buFont typeface="StarSymbol"/>
                <a:buChar char="-"/>
              </a:pPr>
              <a:r>
                <a:rPr lang="en-CO" sz="1200" b="0" strike="noStrike" spc="-1">
                  <a:solidFill>
                    <a:srgbClr val="000000"/>
                  </a:solidFill>
                  <a:latin typeface="Calibri"/>
                </a:rPr>
                <a:t>Precision</a:t>
              </a:r>
              <a:endParaRPr lang="es-CO" sz="1200" b="0" strike="noStrike" spc="-1">
                <a:latin typeface="Arial"/>
              </a:endParaRPr>
            </a:p>
            <a:p>
              <a:pPr marL="171360" indent="-171360">
                <a:lnSpc>
                  <a:spcPct val="100000"/>
                </a:lnSpc>
                <a:buClr>
                  <a:srgbClr val="000000"/>
                </a:buClr>
                <a:buFont typeface="StarSymbol"/>
                <a:buChar char="-"/>
              </a:pPr>
              <a:r>
                <a:rPr lang="en-CO" sz="1200" b="0" strike="noStrike" spc="-1">
                  <a:solidFill>
                    <a:srgbClr val="000000"/>
                  </a:solidFill>
                  <a:latin typeface="Calibri"/>
                </a:rPr>
                <a:t>Recall</a:t>
              </a:r>
              <a:endParaRPr lang="es-CO" sz="1200" b="0" strike="noStrike" spc="-1">
                <a:latin typeface="Arial"/>
              </a:endParaRPr>
            </a:p>
            <a:p>
              <a:pPr marL="171360" indent="-171360">
                <a:lnSpc>
                  <a:spcPct val="100000"/>
                </a:lnSpc>
                <a:buClr>
                  <a:srgbClr val="000000"/>
                </a:buClr>
                <a:buFont typeface="StarSymbol"/>
                <a:buChar char="-"/>
              </a:pPr>
              <a:r>
                <a:rPr lang="en-CO" sz="1200" b="0" strike="noStrike" spc="-1">
                  <a:solidFill>
                    <a:srgbClr val="000000"/>
                  </a:solidFill>
                  <a:latin typeface="Calibri"/>
                </a:rPr>
                <a:t>F1 Score</a:t>
              </a:r>
              <a:endParaRPr lang="es-CO" sz="1200" b="0" strike="noStrike" spc="-1">
                <a:latin typeface="Arial"/>
              </a:endParaRPr>
            </a:p>
          </p:txBody>
        </p:sp>
        <p:sp>
          <p:nvSpPr>
            <p:cNvPr id="141" name="TextBox 19"/>
            <p:cNvSpPr/>
            <p:nvPr/>
          </p:nvSpPr>
          <p:spPr>
            <a:xfrm>
              <a:off x="10442520" y="2170440"/>
              <a:ext cx="1650240" cy="637200"/>
            </a:xfrm>
            <a:prstGeom prst="rect">
              <a:avLst/>
            </a:prstGeom>
            <a:noFill/>
            <a:ln w="19050">
              <a:solidFill>
                <a:srgbClr val="002060"/>
              </a:solidFill>
              <a:round/>
            </a:ln>
          </p:spPr>
          <p:style>
            <a:lnRef idx="0">
              <a:scrgbClr r="0" g="0" b="0"/>
            </a:lnRef>
            <a:fillRef idx="0">
              <a:scrgbClr r="0" g="0" b="0"/>
            </a:fillRef>
            <a:effectRef idx="0">
              <a:scrgbClr r="0" g="0" b="0"/>
            </a:effectRef>
            <a:fontRef idx="minor"/>
          </p:style>
          <p:txBody>
            <a:bodyPr lIns="90000" tIns="45000" rIns="90000" bIns="45000" anchor="t">
              <a:spAutoFit/>
            </a:bodyPr>
            <a:lstStyle/>
            <a:p>
              <a:pPr marL="171360" indent="-171360">
                <a:lnSpc>
                  <a:spcPct val="100000"/>
                </a:lnSpc>
                <a:buClr>
                  <a:srgbClr val="000000"/>
                </a:buClr>
                <a:buFont typeface="StarSymbol"/>
                <a:buChar char="-"/>
              </a:pPr>
              <a:r>
                <a:rPr lang="en-CO" sz="1200" b="0" strike="noStrike" spc="-1">
                  <a:solidFill>
                    <a:srgbClr val="000000"/>
                  </a:solidFill>
                  <a:latin typeface="Calibri"/>
                </a:rPr>
                <a:t>Mejores características</a:t>
              </a:r>
              <a:endParaRPr lang="es-CO" sz="1200" b="0" strike="noStrike" spc="-1">
                <a:latin typeface="Arial"/>
              </a:endParaRPr>
            </a:p>
            <a:p>
              <a:pPr marL="171360" indent="-171360">
                <a:lnSpc>
                  <a:spcPct val="100000"/>
                </a:lnSpc>
                <a:buClr>
                  <a:srgbClr val="000000"/>
                </a:buClr>
                <a:buFont typeface="StarSymbol"/>
                <a:buChar char="-"/>
              </a:pPr>
              <a:r>
                <a:rPr lang="en-CO" sz="1200" b="0" strike="noStrike" spc="-1">
                  <a:solidFill>
                    <a:srgbClr val="000000"/>
                  </a:solidFill>
                  <a:latin typeface="Calibri"/>
                </a:rPr>
                <a:t>Hiperparámetros</a:t>
              </a:r>
              <a:endParaRPr lang="es-CO" sz="1200" b="0" strike="noStrike" spc="-1">
                <a:latin typeface="Arial"/>
              </a:endParaRPr>
            </a:p>
          </p:txBody>
        </p:sp>
        <p:sp>
          <p:nvSpPr>
            <p:cNvPr id="142" name="Straight Arrow Connector 20"/>
            <p:cNvSpPr/>
            <p:nvPr/>
          </p:nvSpPr>
          <p:spPr>
            <a:xfrm flipV="1">
              <a:off x="5898600" y="2462040"/>
              <a:ext cx="830520" cy="10800"/>
            </a:xfrm>
            <a:custGeom>
              <a:avLst/>
              <a:gdLst/>
              <a:ahLst/>
              <a:cxnLst/>
              <a:rect l="l" t="t" r="r" b="b"/>
              <a:pathLst>
                <a:path w="21600" h="21600">
                  <a:moveTo>
                    <a:pt x="0" y="0"/>
                  </a:moveTo>
                  <a:lnTo>
                    <a:pt x="21600" y="21600"/>
                  </a:lnTo>
                </a:path>
              </a:pathLst>
            </a:custGeom>
            <a:noFill/>
            <a:ln w="19050">
              <a:solidFill>
                <a:srgbClr val="002060"/>
              </a:solidFill>
              <a:tailEnd type="triangle" w="med" len="med"/>
            </a:ln>
          </p:spPr>
          <p:style>
            <a:lnRef idx="1">
              <a:schemeClr val="accent1"/>
            </a:lnRef>
            <a:fillRef idx="0">
              <a:schemeClr val="accent1"/>
            </a:fillRef>
            <a:effectRef idx="0">
              <a:schemeClr val="accent1"/>
            </a:effectRef>
            <a:fontRef idx="minor"/>
          </p:style>
          <p:txBody>
            <a:bodyPr/>
            <a:lstStyle/>
            <a:p>
              <a:endParaRPr lang="es-CO"/>
            </a:p>
          </p:txBody>
        </p:sp>
        <p:sp>
          <p:nvSpPr>
            <p:cNvPr id="143" name="Straight Arrow Connector 21"/>
            <p:cNvSpPr/>
            <p:nvPr/>
          </p:nvSpPr>
          <p:spPr>
            <a:xfrm flipV="1">
              <a:off x="5690160" y="3774240"/>
              <a:ext cx="1037880" cy="360"/>
            </a:xfrm>
            <a:custGeom>
              <a:avLst/>
              <a:gdLst/>
              <a:ahLst/>
              <a:cxnLst/>
              <a:rect l="l" t="t" r="r" b="b"/>
              <a:pathLst>
                <a:path w="21600" h="21600">
                  <a:moveTo>
                    <a:pt x="0" y="0"/>
                  </a:moveTo>
                  <a:lnTo>
                    <a:pt x="21600" y="21600"/>
                  </a:lnTo>
                </a:path>
              </a:pathLst>
            </a:custGeom>
            <a:noFill/>
            <a:ln w="19050">
              <a:solidFill>
                <a:srgbClr val="002060"/>
              </a:solidFill>
              <a:tailEnd type="triangle" w="med" len="med"/>
            </a:ln>
          </p:spPr>
          <p:style>
            <a:lnRef idx="1">
              <a:schemeClr val="accent1"/>
            </a:lnRef>
            <a:fillRef idx="0">
              <a:schemeClr val="accent1"/>
            </a:fillRef>
            <a:effectRef idx="0">
              <a:schemeClr val="accent1"/>
            </a:effectRef>
            <a:fontRef idx="minor"/>
          </p:style>
          <p:txBody>
            <a:bodyPr/>
            <a:lstStyle/>
            <a:p>
              <a:endParaRPr lang="es-CO"/>
            </a:p>
          </p:txBody>
        </p:sp>
        <p:sp>
          <p:nvSpPr>
            <p:cNvPr id="144" name="Straight Arrow Connector 22"/>
            <p:cNvSpPr/>
            <p:nvPr/>
          </p:nvSpPr>
          <p:spPr>
            <a:xfrm>
              <a:off x="8178840" y="2452680"/>
              <a:ext cx="659880" cy="360"/>
            </a:xfrm>
            <a:custGeom>
              <a:avLst/>
              <a:gdLst/>
              <a:ahLst/>
              <a:cxnLst/>
              <a:rect l="l" t="t" r="r" b="b"/>
              <a:pathLst>
                <a:path w="21600" h="21600">
                  <a:moveTo>
                    <a:pt x="0" y="0"/>
                  </a:moveTo>
                  <a:lnTo>
                    <a:pt x="21600" y="21600"/>
                  </a:lnTo>
                </a:path>
              </a:pathLst>
            </a:custGeom>
            <a:noFill/>
            <a:ln w="19050">
              <a:solidFill>
                <a:srgbClr val="002060"/>
              </a:solidFill>
              <a:tailEnd type="triangle" w="med" len="med"/>
            </a:ln>
          </p:spPr>
          <p:style>
            <a:lnRef idx="1">
              <a:schemeClr val="accent1"/>
            </a:lnRef>
            <a:fillRef idx="0">
              <a:schemeClr val="accent1"/>
            </a:fillRef>
            <a:effectRef idx="0">
              <a:schemeClr val="accent1"/>
            </a:effectRef>
            <a:fontRef idx="minor"/>
          </p:style>
          <p:txBody>
            <a:bodyPr/>
            <a:lstStyle/>
            <a:p>
              <a:endParaRPr lang="es-CO"/>
            </a:p>
          </p:txBody>
        </p:sp>
        <p:sp>
          <p:nvSpPr>
            <p:cNvPr id="145" name="Straight Arrow Connector 23"/>
            <p:cNvSpPr/>
            <p:nvPr/>
          </p:nvSpPr>
          <p:spPr>
            <a:xfrm>
              <a:off x="8178840" y="3761280"/>
              <a:ext cx="659880" cy="360"/>
            </a:xfrm>
            <a:custGeom>
              <a:avLst/>
              <a:gdLst/>
              <a:ahLst/>
              <a:cxnLst/>
              <a:rect l="l" t="t" r="r" b="b"/>
              <a:pathLst>
                <a:path w="21600" h="21600">
                  <a:moveTo>
                    <a:pt x="0" y="0"/>
                  </a:moveTo>
                  <a:lnTo>
                    <a:pt x="21600" y="21600"/>
                  </a:lnTo>
                </a:path>
              </a:pathLst>
            </a:custGeom>
            <a:noFill/>
            <a:ln w="19050">
              <a:solidFill>
                <a:srgbClr val="002060"/>
              </a:solidFill>
              <a:tailEnd type="triangle" w="med" len="med"/>
            </a:ln>
          </p:spPr>
          <p:style>
            <a:lnRef idx="1">
              <a:schemeClr val="accent1"/>
            </a:lnRef>
            <a:fillRef idx="0">
              <a:schemeClr val="accent1"/>
            </a:fillRef>
            <a:effectRef idx="0">
              <a:schemeClr val="accent1"/>
            </a:effectRef>
            <a:fontRef idx="minor"/>
          </p:style>
          <p:txBody>
            <a:bodyPr/>
            <a:lstStyle/>
            <a:p>
              <a:endParaRPr lang="es-CO"/>
            </a:p>
          </p:txBody>
        </p:sp>
        <p:sp>
          <p:nvSpPr>
            <p:cNvPr id="146" name="Straight Arrow Connector 24"/>
            <p:cNvSpPr/>
            <p:nvPr/>
          </p:nvSpPr>
          <p:spPr>
            <a:xfrm>
              <a:off x="10014840" y="2452680"/>
              <a:ext cx="427320" cy="360"/>
            </a:xfrm>
            <a:custGeom>
              <a:avLst/>
              <a:gdLst/>
              <a:ahLst/>
              <a:cxnLst/>
              <a:rect l="l" t="t" r="r" b="b"/>
              <a:pathLst>
                <a:path w="21600" h="21600">
                  <a:moveTo>
                    <a:pt x="0" y="0"/>
                  </a:moveTo>
                  <a:lnTo>
                    <a:pt x="21600" y="21600"/>
                  </a:lnTo>
                </a:path>
              </a:pathLst>
            </a:custGeom>
            <a:noFill/>
            <a:ln w="19050">
              <a:solidFill>
                <a:srgbClr val="002060"/>
              </a:solidFill>
              <a:tailEnd type="triangle" w="med" len="med"/>
            </a:ln>
          </p:spPr>
          <p:style>
            <a:lnRef idx="1">
              <a:schemeClr val="accent1"/>
            </a:lnRef>
            <a:fillRef idx="0">
              <a:schemeClr val="accent1"/>
            </a:fillRef>
            <a:effectRef idx="0">
              <a:schemeClr val="accent1"/>
            </a:effectRef>
            <a:fontRef idx="minor"/>
          </p:style>
          <p:txBody>
            <a:bodyPr/>
            <a:lstStyle/>
            <a:p>
              <a:endParaRPr lang="es-CO"/>
            </a:p>
          </p:txBody>
        </p:sp>
        <p:sp>
          <p:nvSpPr>
            <p:cNvPr id="147" name="Straight Arrow Connector 25"/>
            <p:cNvSpPr/>
            <p:nvPr/>
          </p:nvSpPr>
          <p:spPr>
            <a:xfrm flipH="1">
              <a:off x="7453440" y="2665800"/>
              <a:ext cx="1080" cy="865800"/>
            </a:xfrm>
            <a:custGeom>
              <a:avLst/>
              <a:gdLst/>
              <a:ahLst/>
              <a:cxnLst/>
              <a:rect l="l" t="t" r="r" b="b"/>
              <a:pathLst>
                <a:path w="21600" h="21600">
                  <a:moveTo>
                    <a:pt x="0" y="0"/>
                  </a:moveTo>
                  <a:lnTo>
                    <a:pt x="21600" y="21600"/>
                  </a:lnTo>
                </a:path>
              </a:pathLst>
            </a:custGeom>
            <a:noFill/>
            <a:ln w="19050">
              <a:solidFill>
                <a:srgbClr val="002060"/>
              </a:solidFill>
              <a:tailEnd type="triangle" w="med" len="med"/>
            </a:ln>
          </p:spPr>
          <p:style>
            <a:lnRef idx="1">
              <a:schemeClr val="accent1"/>
            </a:lnRef>
            <a:fillRef idx="0">
              <a:schemeClr val="accent1"/>
            </a:fillRef>
            <a:effectRef idx="0">
              <a:schemeClr val="accent1"/>
            </a:effectRef>
            <a:fontRef idx="minor"/>
          </p:style>
          <p:txBody>
            <a:bodyPr/>
            <a:lstStyle/>
            <a:p>
              <a:endParaRPr lang="es-CO"/>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Rectangle 8"/>
          <p:cNvSpPr/>
          <p:nvPr/>
        </p:nvSpPr>
        <p:spPr>
          <a:xfrm>
            <a:off x="1440" y="0"/>
            <a:ext cx="12188520" cy="6857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a:lstStyle/>
          <a:p>
            <a:endParaRPr lang="es-CO"/>
          </a:p>
        </p:txBody>
      </p:sp>
      <p:sp>
        <p:nvSpPr>
          <p:cNvPr id="185" name="Título 1"/>
          <p:cNvSpPr/>
          <p:nvPr/>
        </p:nvSpPr>
        <p:spPr>
          <a:xfrm>
            <a:off x="866160" y="225000"/>
            <a:ext cx="9983880" cy="962640"/>
          </a:xfrm>
          <a:prstGeom prst="rect">
            <a:avLst/>
          </a:prstGeom>
          <a:noFill/>
          <a:ln w="0">
            <a:noFill/>
          </a:ln>
        </p:spPr>
        <p:style>
          <a:lnRef idx="0">
            <a:scrgbClr r="0" g="0" b="0"/>
          </a:lnRef>
          <a:fillRef idx="0">
            <a:scrgbClr r="0" g="0" b="0"/>
          </a:fillRef>
          <a:effectRef idx="0">
            <a:scrgbClr r="0" g="0" b="0"/>
          </a:effectRef>
          <a:fontRef idx="minor"/>
        </p:style>
        <p:txBody>
          <a:bodyPr anchor="b">
            <a:normAutofit/>
          </a:bodyPr>
          <a:lstStyle/>
          <a:p>
            <a:pPr algn="ctr">
              <a:lnSpc>
                <a:spcPct val="90000"/>
              </a:lnSpc>
              <a:buNone/>
              <a:tabLst>
                <a:tab pos="0" algn="l"/>
              </a:tabLst>
            </a:pPr>
            <a:r>
              <a:rPr lang="es-ES" sz="4400" b="1" strike="noStrike" spc="-1">
                <a:solidFill>
                  <a:srgbClr val="000000"/>
                </a:solidFill>
                <a:latin typeface="Calibri Light"/>
              </a:rPr>
              <a:t>¿Qué es Regresión Logística?</a:t>
            </a:r>
            <a:endParaRPr lang="es-CO" sz="4400" b="0" strike="noStrike" spc="-1">
              <a:latin typeface="Arial"/>
            </a:endParaRPr>
          </a:p>
        </p:txBody>
      </p:sp>
      <p:sp>
        <p:nvSpPr>
          <p:cNvPr id="186" name="Google Shape;74;p1"/>
          <p:cNvSpPr/>
          <p:nvPr/>
        </p:nvSpPr>
        <p:spPr>
          <a:xfrm>
            <a:off x="276480" y="1447200"/>
            <a:ext cx="6023520" cy="48459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gn="just">
              <a:lnSpc>
                <a:spcPct val="100000"/>
              </a:lnSpc>
              <a:buClr>
                <a:srgbClr val="000000"/>
              </a:buClr>
              <a:buFont typeface="Arial"/>
              <a:buChar char="•"/>
            </a:pPr>
            <a:r>
              <a:rPr lang="es-ES" sz="2400" b="0" strike="noStrike" spc="-1">
                <a:solidFill>
                  <a:srgbClr val="000000"/>
                </a:solidFill>
                <a:latin typeface="Calibri"/>
              </a:rPr>
              <a:t>Es uno de los algoritmos de aprendizaje supervisado más simples.</a:t>
            </a:r>
            <a:endParaRPr lang="es-CO" sz="2400" b="0" strike="noStrike" spc="-1">
              <a:latin typeface="Arial"/>
            </a:endParaRPr>
          </a:p>
          <a:p>
            <a:pPr marL="343080" indent="-343080" algn="just">
              <a:lnSpc>
                <a:spcPct val="100000"/>
              </a:lnSpc>
              <a:buClr>
                <a:srgbClr val="000000"/>
              </a:buClr>
              <a:buFont typeface="Arial"/>
              <a:buChar char="•"/>
            </a:pPr>
            <a:r>
              <a:rPr lang="es-ES" sz="2400" b="0" strike="noStrike" spc="-1">
                <a:solidFill>
                  <a:srgbClr val="000000"/>
                </a:solidFill>
                <a:latin typeface="Calibri"/>
              </a:rPr>
              <a:t>La regresión logística es una técnica de análisis de datos que utiliza las matemáticas para encontrar las relaciones entre dos factores de datos. Luego, utiliza esta relación para predecir el valor de uno de esos factores basándose en el otro. Normalmente, la predicción tiene un número finito de resultados, como un sí o un no.</a:t>
            </a:r>
            <a:endParaRPr lang="es-CO" sz="2400" b="0" strike="noStrike" spc="-1">
              <a:latin typeface="Arial"/>
            </a:endParaRPr>
          </a:p>
        </p:txBody>
      </p:sp>
      <p:pic>
        <p:nvPicPr>
          <p:cNvPr id="187" name="Imagen 186"/>
          <p:cNvPicPr/>
          <p:nvPr/>
        </p:nvPicPr>
        <p:blipFill>
          <a:blip r:embed="rId2"/>
          <a:stretch/>
        </p:blipFill>
        <p:spPr>
          <a:xfrm>
            <a:off x="6589440" y="1980000"/>
            <a:ext cx="5290560" cy="3606480"/>
          </a:xfrm>
          <a:prstGeom prst="rect">
            <a:avLst/>
          </a:prstGeom>
          <a:ln w="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Rectangle 1"/>
          <p:cNvSpPr/>
          <p:nvPr/>
        </p:nvSpPr>
        <p:spPr>
          <a:xfrm>
            <a:off x="1440" y="0"/>
            <a:ext cx="12188520" cy="6857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a:lstStyle/>
          <a:p>
            <a:endParaRPr lang="es-CO"/>
          </a:p>
        </p:txBody>
      </p:sp>
      <p:sp>
        <p:nvSpPr>
          <p:cNvPr id="189" name="Título 2"/>
          <p:cNvSpPr/>
          <p:nvPr/>
        </p:nvSpPr>
        <p:spPr>
          <a:xfrm>
            <a:off x="866160" y="225000"/>
            <a:ext cx="9983880" cy="962640"/>
          </a:xfrm>
          <a:prstGeom prst="rect">
            <a:avLst/>
          </a:prstGeom>
          <a:noFill/>
          <a:ln w="0">
            <a:noFill/>
          </a:ln>
        </p:spPr>
        <p:style>
          <a:lnRef idx="0">
            <a:scrgbClr r="0" g="0" b="0"/>
          </a:lnRef>
          <a:fillRef idx="0">
            <a:scrgbClr r="0" g="0" b="0"/>
          </a:fillRef>
          <a:effectRef idx="0">
            <a:scrgbClr r="0" g="0" b="0"/>
          </a:effectRef>
          <a:fontRef idx="minor"/>
        </p:style>
        <p:txBody>
          <a:bodyPr anchor="b">
            <a:normAutofit/>
          </a:bodyPr>
          <a:lstStyle/>
          <a:p>
            <a:pPr algn="ctr">
              <a:lnSpc>
                <a:spcPct val="90000"/>
              </a:lnSpc>
              <a:buNone/>
              <a:tabLst>
                <a:tab pos="0" algn="l"/>
              </a:tabLst>
            </a:pPr>
            <a:r>
              <a:rPr lang="es-ES" sz="4400" b="1" strike="noStrike" spc="-1">
                <a:solidFill>
                  <a:srgbClr val="000000"/>
                </a:solidFill>
                <a:latin typeface="Calibri Light"/>
              </a:rPr>
              <a:t>Beneficios de la RegLog</a:t>
            </a:r>
            <a:endParaRPr lang="es-CO" sz="4400" b="0" strike="noStrike" spc="-1">
              <a:latin typeface="Arial"/>
            </a:endParaRPr>
          </a:p>
        </p:txBody>
      </p:sp>
      <p:sp>
        <p:nvSpPr>
          <p:cNvPr id="190" name="Google Shape;74;p 1"/>
          <p:cNvSpPr/>
          <p:nvPr/>
        </p:nvSpPr>
        <p:spPr>
          <a:xfrm>
            <a:off x="456480" y="1800000"/>
            <a:ext cx="6023520" cy="3749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just">
              <a:lnSpc>
                <a:spcPct val="100000"/>
              </a:lnSpc>
              <a:buNone/>
            </a:pPr>
            <a:r>
              <a:rPr lang="es-ES" sz="2400" b="0" strike="noStrike" spc="-1">
                <a:solidFill>
                  <a:srgbClr val="000000"/>
                </a:solidFill>
                <a:latin typeface="Calibri"/>
              </a:rPr>
              <a:t>Simplicidad</a:t>
            </a:r>
            <a:endParaRPr lang="es-CO" sz="2400" b="0" strike="noStrike" spc="-1">
              <a:latin typeface="Arial"/>
            </a:endParaRPr>
          </a:p>
          <a:p>
            <a:pPr algn="just">
              <a:lnSpc>
                <a:spcPct val="100000"/>
              </a:lnSpc>
              <a:buNone/>
            </a:pPr>
            <a:endParaRPr lang="es-CO" sz="2400" b="0" strike="noStrike" spc="-1">
              <a:latin typeface="Arial"/>
            </a:endParaRPr>
          </a:p>
          <a:p>
            <a:pPr algn="just">
              <a:lnSpc>
                <a:spcPct val="100000"/>
              </a:lnSpc>
              <a:buNone/>
            </a:pPr>
            <a:endParaRPr lang="es-CO" sz="2400" b="0" strike="noStrike" spc="-1">
              <a:latin typeface="Arial"/>
            </a:endParaRPr>
          </a:p>
          <a:p>
            <a:pPr algn="just">
              <a:lnSpc>
                <a:spcPct val="100000"/>
              </a:lnSpc>
              <a:buNone/>
            </a:pPr>
            <a:r>
              <a:rPr lang="es-ES" sz="2400" b="0" strike="noStrike" spc="-1">
                <a:solidFill>
                  <a:srgbClr val="000000"/>
                </a:solidFill>
                <a:latin typeface="Calibri"/>
              </a:rPr>
              <a:t>Velocidad</a:t>
            </a:r>
            <a:endParaRPr lang="es-CO" sz="2400" b="0" strike="noStrike" spc="-1">
              <a:latin typeface="Arial"/>
            </a:endParaRPr>
          </a:p>
          <a:p>
            <a:pPr algn="just">
              <a:lnSpc>
                <a:spcPct val="100000"/>
              </a:lnSpc>
              <a:buNone/>
            </a:pPr>
            <a:endParaRPr lang="es-CO" sz="2400" b="0" strike="noStrike" spc="-1">
              <a:latin typeface="Arial"/>
            </a:endParaRPr>
          </a:p>
          <a:p>
            <a:pPr algn="just">
              <a:lnSpc>
                <a:spcPct val="100000"/>
              </a:lnSpc>
              <a:buNone/>
            </a:pPr>
            <a:endParaRPr lang="es-CO" sz="2400" b="0" strike="noStrike" spc="-1">
              <a:latin typeface="Arial"/>
            </a:endParaRPr>
          </a:p>
          <a:p>
            <a:pPr algn="just">
              <a:lnSpc>
                <a:spcPct val="100000"/>
              </a:lnSpc>
              <a:buNone/>
            </a:pPr>
            <a:r>
              <a:rPr lang="es-ES" sz="2400" b="0" strike="noStrike" spc="-1">
                <a:solidFill>
                  <a:srgbClr val="000000"/>
                </a:solidFill>
                <a:latin typeface="Calibri"/>
              </a:rPr>
              <a:t>Flexibilidad</a:t>
            </a:r>
            <a:endParaRPr lang="es-CO" sz="2400" b="0" strike="noStrike" spc="-1">
              <a:latin typeface="Arial"/>
            </a:endParaRPr>
          </a:p>
          <a:p>
            <a:pPr algn="just">
              <a:lnSpc>
                <a:spcPct val="100000"/>
              </a:lnSpc>
              <a:buNone/>
            </a:pPr>
            <a:endParaRPr lang="es-CO" sz="2400" b="0" strike="noStrike" spc="-1">
              <a:latin typeface="Arial"/>
            </a:endParaRPr>
          </a:p>
          <a:p>
            <a:pPr algn="just">
              <a:lnSpc>
                <a:spcPct val="100000"/>
              </a:lnSpc>
              <a:buNone/>
            </a:pPr>
            <a:endParaRPr lang="es-CO" sz="2400" b="0" strike="noStrike" spc="-1">
              <a:latin typeface="Arial"/>
            </a:endParaRPr>
          </a:p>
          <a:p>
            <a:pPr algn="just">
              <a:lnSpc>
                <a:spcPct val="100000"/>
              </a:lnSpc>
              <a:buNone/>
            </a:pPr>
            <a:r>
              <a:rPr lang="es-ES" sz="2400" b="0" strike="noStrike" spc="-1">
                <a:solidFill>
                  <a:srgbClr val="000000"/>
                </a:solidFill>
                <a:latin typeface="Calibri"/>
              </a:rPr>
              <a:t>Visibilidad</a:t>
            </a:r>
            <a:endParaRPr lang="es-CO" sz="2400" b="0" strike="noStrike" spc="-1">
              <a:latin typeface="Arial"/>
            </a:endParaRPr>
          </a:p>
        </p:txBody>
      </p:sp>
      <p:pic>
        <p:nvPicPr>
          <p:cNvPr id="191" name="Imagen 190"/>
          <p:cNvPicPr/>
          <p:nvPr/>
        </p:nvPicPr>
        <p:blipFill>
          <a:blip r:embed="rId2"/>
          <a:srcRect b="10224"/>
          <a:stretch/>
        </p:blipFill>
        <p:spPr>
          <a:xfrm>
            <a:off x="3240000" y="1980360"/>
            <a:ext cx="7619760" cy="3419640"/>
          </a:xfrm>
          <a:prstGeom prst="rect">
            <a:avLst/>
          </a:prstGeom>
          <a:ln w="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Rectangle 2"/>
          <p:cNvSpPr/>
          <p:nvPr/>
        </p:nvSpPr>
        <p:spPr>
          <a:xfrm>
            <a:off x="1440" y="0"/>
            <a:ext cx="12188520" cy="6857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a:lstStyle/>
          <a:p>
            <a:endParaRPr lang="es-CO"/>
          </a:p>
        </p:txBody>
      </p:sp>
      <p:sp>
        <p:nvSpPr>
          <p:cNvPr id="193" name="Título 3"/>
          <p:cNvSpPr/>
          <p:nvPr/>
        </p:nvSpPr>
        <p:spPr>
          <a:xfrm>
            <a:off x="866160" y="225000"/>
            <a:ext cx="9983880" cy="962640"/>
          </a:xfrm>
          <a:prstGeom prst="rect">
            <a:avLst/>
          </a:prstGeom>
          <a:noFill/>
          <a:ln w="0">
            <a:noFill/>
          </a:ln>
        </p:spPr>
        <p:style>
          <a:lnRef idx="0">
            <a:scrgbClr r="0" g="0" b="0"/>
          </a:lnRef>
          <a:fillRef idx="0">
            <a:scrgbClr r="0" g="0" b="0"/>
          </a:fillRef>
          <a:effectRef idx="0">
            <a:scrgbClr r="0" g="0" b="0"/>
          </a:effectRef>
          <a:fontRef idx="minor"/>
        </p:style>
        <p:txBody>
          <a:bodyPr anchor="b">
            <a:normAutofit/>
          </a:bodyPr>
          <a:lstStyle/>
          <a:p>
            <a:pPr algn="ctr">
              <a:lnSpc>
                <a:spcPct val="90000"/>
              </a:lnSpc>
              <a:buNone/>
              <a:tabLst>
                <a:tab pos="0" algn="l"/>
              </a:tabLst>
            </a:pPr>
            <a:r>
              <a:rPr lang="es-ES" sz="4400" b="1" strike="noStrike" spc="-1">
                <a:solidFill>
                  <a:srgbClr val="000000"/>
                </a:solidFill>
                <a:latin typeface="Calibri Light"/>
              </a:rPr>
              <a:t>¿Cómo Funciona el Modelo?</a:t>
            </a:r>
            <a:endParaRPr lang="es-CO" sz="4400" b="0" strike="noStrike" spc="-1">
              <a:latin typeface="Arial"/>
            </a:endParaRPr>
          </a:p>
        </p:txBody>
      </p:sp>
      <p:pic>
        <p:nvPicPr>
          <p:cNvPr id="194" name="Imagen 193"/>
          <p:cNvPicPr/>
          <p:nvPr/>
        </p:nvPicPr>
        <p:blipFill>
          <a:blip r:embed="rId2"/>
          <a:stretch/>
        </p:blipFill>
        <p:spPr>
          <a:xfrm>
            <a:off x="180000" y="1260000"/>
            <a:ext cx="5362200" cy="2619000"/>
          </a:xfrm>
          <a:prstGeom prst="rect">
            <a:avLst/>
          </a:prstGeom>
          <a:ln w="0">
            <a:noFill/>
          </a:ln>
        </p:spPr>
      </p:pic>
      <p:pic>
        <p:nvPicPr>
          <p:cNvPr id="195" name="Imagen 194"/>
          <p:cNvPicPr/>
          <p:nvPr/>
        </p:nvPicPr>
        <p:blipFill>
          <a:blip r:embed="rId3"/>
          <a:stretch/>
        </p:blipFill>
        <p:spPr>
          <a:xfrm>
            <a:off x="3060000" y="3780000"/>
            <a:ext cx="8972280" cy="261900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Rectangle 3"/>
          <p:cNvSpPr/>
          <p:nvPr/>
        </p:nvSpPr>
        <p:spPr>
          <a:xfrm>
            <a:off x="1440" y="0"/>
            <a:ext cx="12188520" cy="6857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a:lstStyle/>
          <a:p>
            <a:endParaRPr lang="es-CO"/>
          </a:p>
        </p:txBody>
      </p:sp>
      <p:sp>
        <p:nvSpPr>
          <p:cNvPr id="197" name="Título 4"/>
          <p:cNvSpPr/>
          <p:nvPr/>
        </p:nvSpPr>
        <p:spPr>
          <a:xfrm>
            <a:off x="866160" y="225000"/>
            <a:ext cx="9983880" cy="962640"/>
          </a:xfrm>
          <a:prstGeom prst="rect">
            <a:avLst/>
          </a:prstGeom>
          <a:noFill/>
          <a:ln w="0">
            <a:noFill/>
          </a:ln>
        </p:spPr>
        <p:style>
          <a:lnRef idx="0">
            <a:scrgbClr r="0" g="0" b="0"/>
          </a:lnRef>
          <a:fillRef idx="0">
            <a:scrgbClr r="0" g="0" b="0"/>
          </a:fillRef>
          <a:effectRef idx="0">
            <a:scrgbClr r="0" g="0" b="0"/>
          </a:effectRef>
          <a:fontRef idx="minor"/>
        </p:style>
        <p:txBody>
          <a:bodyPr anchor="b">
            <a:normAutofit/>
          </a:bodyPr>
          <a:lstStyle/>
          <a:p>
            <a:pPr algn="ctr">
              <a:lnSpc>
                <a:spcPct val="90000"/>
              </a:lnSpc>
              <a:buNone/>
              <a:tabLst>
                <a:tab pos="0" algn="l"/>
              </a:tabLst>
            </a:pPr>
            <a:r>
              <a:rPr lang="es-ES" sz="4400" b="1" strike="noStrike" spc="-1">
                <a:solidFill>
                  <a:srgbClr val="000000"/>
                </a:solidFill>
                <a:latin typeface="Calibri Light"/>
              </a:rPr>
              <a:t>¿Cómo Funciona el Modelo?</a:t>
            </a:r>
            <a:endParaRPr lang="es-CO" sz="4400" b="0" strike="noStrike" spc="-1">
              <a:latin typeface="Arial"/>
            </a:endParaRPr>
          </a:p>
        </p:txBody>
      </p:sp>
      <p:pic>
        <p:nvPicPr>
          <p:cNvPr id="198" name="Imagen 197"/>
          <p:cNvPicPr/>
          <p:nvPr/>
        </p:nvPicPr>
        <p:blipFill>
          <a:blip r:embed="rId2"/>
          <a:stretch/>
        </p:blipFill>
        <p:spPr>
          <a:xfrm>
            <a:off x="900000" y="1565640"/>
            <a:ext cx="9605160" cy="4374360"/>
          </a:xfrm>
          <a:prstGeom prst="rect">
            <a:avLst/>
          </a:prstGeom>
          <a:ln w="0">
            <a:noFill/>
          </a:ln>
        </p:spPr>
      </p:pic>
      <p:sp>
        <p:nvSpPr>
          <p:cNvPr id="199" name="CuadroTexto 198"/>
          <p:cNvSpPr txBox="1"/>
          <p:nvPr/>
        </p:nvSpPr>
        <p:spPr>
          <a:xfrm>
            <a:off x="6037200" y="4604040"/>
            <a:ext cx="180720" cy="232560"/>
          </a:xfrm>
          <a:prstGeom prst="rect">
            <a:avLst/>
          </a:prstGeom>
          <a:noFill/>
          <a:ln w="0">
            <a:noFill/>
          </a:ln>
        </p:spPr>
        <p:txBody>
          <a:bodyPr/>
          <a:lstStyle/>
          <a:p>
            <a:endParaRPr lang="es-CO"/>
          </a:p>
        </p:txBody>
      </p:sp>
      <p:sp>
        <p:nvSpPr>
          <p:cNvPr id="200" name="CuadroTexto 199"/>
          <p:cNvSpPr txBox="1"/>
          <p:nvPr/>
        </p:nvSpPr>
        <p:spPr>
          <a:xfrm>
            <a:off x="6037200" y="4604040"/>
            <a:ext cx="180720" cy="232560"/>
          </a:xfrm>
          <a:prstGeom prst="rect">
            <a:avLst/>
          </a:prstGeom>
          <a:noFill/>
          <a:ln w="0">
            <a:noFill/>
          </a:ln>
        </p:spPr>
        <p:txBody>
          <a:bodyPr/>
          <a:lstStyle/>
          <a:p>
            <a:endParaRPr lang="es-CO"/>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Rectangle 4"/>
          <p:cNvSpPr/>
          <p:nvPr/>
        </p:nvSpPr>
        <p:spPr>
          <a:xfrm>
            <a:off x="1440" y="0"/>
            <a:ext cx="12188520" cy="6857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a:lstStyle/>
          <a:p>
            <a:endParaRPr lang="es-CO"/>
          </a:p>
        </p:txBody>
      </p:sp>
      <p:sp>
        <p:nvSpPr>
          <p:cNvPr id="202" name="Título 5"/>
          <p:cNvSpPr/>
          <p:nvPr/>
        </p:nvSpPr>
        <p:spPr>
          <a:xfrm>
            <a:off x="866160" y="225000"/>
            <a:ext cx="9983880" cy="962640"/>
          </a:xfrm>
          <a:prstGeom prst="rect">
            <a:avLst/>
          </a:prstGeom>
          <a:noFill/>
          <a:ln w="0">
            <a:noFill/>
          </a:ln>
        </p:spPr>
        <p:style>
          <a:lnRef idx="0">
            <a:scrgbClr r="0" g="0" b="0"/>
          </a:lnRef>
          <a:fillRef idx="0">
            <a:scrgbClr r="0" g="0" b="0"/>
          </a:fillRef>
          <a:effectRef idx="0">
            <a:scrgbClr r="0" g="0" b="0"/>
          </a:effectRef>
          <a:fontRef idx="minor"/>
        </p:style>
        <p:txBody>
          <a:bodyPr anchor="b">
            <a:normAutofit fontScale="54000"/>
          </a:bodyPr>
          <a:lstStyle/>
          <a:p>
            <a:pPr algn="ctr">
              <a:lnSpc>
                <a:spcPct val="90000"/>
              </a:lnSpc>
              <a:buNone/>
              <a:tabLst>
                <a:tab pos="0" algn="l"/>
              </a:tabLst>
            </a:pPr>
            <a:r>
              <a:rPr lang="es-ES" sz="6000" b="1" strike="noStrike" spc="-1">
                <a:solidFill>
                  <a:srgbClr val="000000"/>
                </a:solidFill>
                <a:latin typeface="Calibri Light"/>
              </a:rPr>
              <a:t>Evaluando el modelo Regresión Logística​</a:t>
            </a:r>
            <a:endParaRPr lang="es-CO" sz="6000" b="0" strike="noStrike" spc="-1">
              <a:latin typeface="Arial"/>
            </a:endParaRPr>
          </a:p>
        </p:txBody>
      </p:sp>
      <p:sp>
        <p:nvSpPr>
          <p:cNvPr id="203" name="CuadroTexto 202"/>
          <p:cNvSpPr txBox="1"/>
          <p:nvPr/>
        </p:nvSpPr>
        <p:spPr>
          <a:xfrm>
            <a:off x="6037200" y="4604040"/>
            <a:ext cx="180720" cy="232560"/>
          </a:xfrm>
          <a:prstGeom prst="rect">
            <a:avLst/>
          </a:prstGeom>
          <a:noFill/>
          <a:ln w="0">
            <a:noFill/>
          </a:ln>
        </p:spPr>
        <p:txBody>
          <a:bodyPr/>
          <a:lstStyle/>
          <a:p>
            <a:endParaRPr lang="es-CO"/>
          </a:p>
        </p:txBody>
      </p:sp>
      <p:sp>
        <p:nvSpPr>
          <p:cNvPr id="204" name="CuadroTexto 203"/>
          <p:cNvSpPr txBox="1"/>
          <p:nvPr/>
        </p:nvSpPr>
        <p:spPr>
          <a:xfrm>
            <a:off x="6037200" y="4604040"/>
            <a:ext cx="180720" cy="232560"/>
          </a:xfrm>
          <a:prstGeom prst="rect">
            <a:avLst/>
          </a:prstGeom>
          <a:noFill/>
          <a:ln w="0">
            <a:noFill/>
          </a:ln>
        </p:spPr>
        <p:txBody>
          <a:bodyPr/>
          <a:lstStyle/>
          <a:p>
            <a:endParaRPr lang="es-CO"/>
          </a:p>
        </p:txBody>
      </p:sp>
      <p:pic>
        <p:nvPicPr>
          <p:cNvPr id="205" name="Imagen 204"/>
          <p:cNvPicPr/>
          <p:nvPr/>
        </p:nvPicPr>
        <p:blipFill>
          <a:blip r:embed="rId2"/>
          <a:stretch/>
        </p:blipFill>
        <p:spPr>
          <a:xfrm>
            <a:off x="900000" y="1620000"/>
            <a:ext cx="10210680" cy="3780000"/>
          </a:xfrm>
          <a:prstGeom prst="rect">
            <a:avLst/>
          </a:prstGeom>
          <a:ln w="0">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Rectangle 5"/>
          <p:cNvSpPr/>
          <p:nvPr/>
        </p:nvSpPr>
        <p:spPr>
          <a:xfrm>
            <a:off x="1440" y="0"/>
            <a:ext cx="12188520" cy="6857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a:lstStyle/>
          <a:p>
            <a:endParaRPr lang="es-CO"/>
          </a:p>
        </p:txBody>
      </p:sp>
      <p:sp>
        <p:nvSpPr>
          <p:cNvPr id="207" name="Título 6"/>
          <p:cNvSpPr/>
          <p:nvPr/>
        </p:nvSpPr>
        <p:spPr>
          <a:xfrm>
            <a:off x="866160" y="225000"/>
            <a:ext cx="9983880" cy="962640"/>
          </a:xfrm>
          <a:prstGeom prst="rect">
            <a:avLst/>
          </a:prstGeom>
          <a:noFill/>
          <a:ln w="0">
            <a:noFill/>
          </a:ln>
        </p:spPr>
        <p:style>
          <a:lnRef idx="0">
            <a:scrgbClr r="0" g="0" b="0"/>
          </a:lnRef>
          <a:fillRef idx="0">
            <a:scrgbClr r="0" g="0" b="0"/>
          </a:fillRef>
          <a:effectRef idx="0">
            <a:scrgbClr r="0" g="0" b="0"/>
          </a:effectRef>
          <a:fontRef idx="minor"/>
        </p:style>
        <p:txBody>
          <a:bodyPr anchor="b">
            <a:normAutofit fontScale="54000"/>
          </a:bodyPr>
          <a:lstStyle/>
          <a:p>
            <a:pPr algn="ctr">
              <a:lnSpc>
                <a:spcPct val="90000"/>
              </a:lnSpc>
              <a:buNone/>
              <a:tabLst>
                <a:tab pos="0" algn="l"/>
              </a:tabLst>
            </a:pPr>
            <a:r>
              <a:rPr lang="es-ES" sz="6000" b="1" strike="noStrike" spc="-1">
                <a:solidFill>
                  <a:srgbClr val="000000"/>
                </a:solidFill>
                <a:latin typeface="Calibri Light"/>
              </a:rPr>
              <a:t>Evaluando el modelo Regresión Logística​</a:t>
            </a:r>
            <a:endParaRPr lang="es-CO" sz="6000" b="0" strike="noStrike" spc="-1">
              <a:latin typeface="Arial"/>
            </a:endParaRPr>
          </a:p>
        </p:txBody>
      </p:sp>
      <p:sp>
        <p:nvSpPr>
          <p:cNvPr id="208" name="CuadroTexto 207"/>
          <p:cNvSpPr txBox="1"/>
          <p:nvPr/>
        </p:nvSpPr>
        <p:spPr>
          <a:xfrm>
            <a:off x="6037200" y="4604040"/>
            <a:ext cx="180720" cy="232560"/>
          </a:xfrm>
          <a:prstGeom prst="rect">
            <a:avLst/>
          </a:prstGeom>
          <a:noFill/>
          <a:ln w="0">
            <a:noFill/>
          </a:ln>
        </p:spPr>
        <p:txBody>
          <a:bodyPr/>
          <a:lstStyle/>
          <a:p>
            <a:endParaRPr lang="es-CO"/>
          </a:p>
        </p:txBody>
      </p:sp>
      <p:sp>
        <p:nvSpPr>
          <p:cNvPr id="209" name="CuadroTexto 208"/>
          <p:cNvSpPr txBox="1"/>
          <p:nvPr/>
        </p:nvSpPr>
        <p:spPr>
          <a:xfrm>
            <a:off x="6037200" y="4604040"/>
            <a:ext cx="180720" cy="232560"/>
          </a:xfrm>
          <a:prstGeom prst="rect">
            <a:avLst/>
          </a:prstGeom>
          <a:noFill/>
          <a:ln w="0">
            <a:noFill/>
          </a:ln>
        </p:spPr>
        <p:txBody>
          <a:bodyPr/>
          <a:lstStyle/>
          <a:p>
            <a:endParaRPr lang="es-CO"/>
          </a:p>
        </p:txBody>
      </p:sp>
      <p:pic>
        <p:nvPicPr>
          <p:cNvPr id="210" name="Imagen 209"/>
          <p:cNvPicPr/>
          <p:nvPr/>
        </p:nvPicPr>
        <p:blipFill>
          <a:blip r:embed="rId2"/>
          <a:stretch/>
        </p:blipFill>
        <p:spPr>
          <a:xfrm>
            <a:off x="1205280" y="1800000"/>
            <a:ext cx="9724320" cy="360000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Rectangle 8"/>
          <p:cNvSpPr/>
          <p:nvPr/>
        </p:nvSpPr>
        <p:spPr>
          <a:xfrm>
            <a:off x="1440" y="0"/>
            <a:ext cx="12188520" cy="6857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a:lstStyle/>
          <a:p>
            <a:endParaRPr lang="es-CO"/>
          </a:p>
        </p:txBody>
      </p:sp>
      <p:sp>
        <p:nvSpPr>
          <p:cNvPr id="149" name="Título 1"/>
          <p:cNvSpPr/>
          <p:nvPr/>
        </p:nvSpPr>
        <p:spPr>
          <a:xfrm>
            <a:off x="866160" y="155520"/>
            <a:ext cx="9983880" cy="974160"/>
          </a:xfrm>
          <a:prstGeom prst="rect">
            <a:avLst/>
          </a:prstGeom>
          <a:noFill/>
          <a:ln w="0">
            <a:noFill/>
          </a:ln>
        </p:spPr>
        <p:style>
          <a:lnRef idx="0">
            <a:scrgbClr r="0" g="0" b="0"/>
          </a:lnRef>
          <a:fillRef idx="0">
            <a:scrgbClr r="0" g="0" b="0"/>
          </a:fillRef>
          <a:effectRef idx="0">
            <a:scrgbClr r="0" g="0" b="0"/>
          </a:effectRef>
          <a:fontRef idx="minor"/>
        </p:style>
        <p:txBody>
          <a:bodyPr anchor="b">
            <a:normAutofit fontScale="85000"/>
          </a:bodyPr>
          <a:lstStyle/>
          <a:p>
            <a:pPr algn="ctr">
              <a:lnSpc>
                <a:spcPct val="90000"/>
              </a:lnSpc>
              <a:buNone/>
              <a:tabLst>
                <a:tab pos="0" algn="l"/>
              </a:tabLst>
            </a:pPr>
            <a:r>
              <a:rPr lang="es-ES" sz="4400" b="1" strike="noStrike" spc="-1">
                <a:solidFill>
                  <a:srgbClr val="000000"/>
                </a:solidFill>
                <a:latin typeface="Calibri Light"/>
              </a:rPr>
              <a:t>¿Qué es el aprendizaje supervisado?</a:t>
            </a:r>
            <a:endParaRPr lang="es-CO" sz="4400" b="0" strike="noStrike" spc="-1">
              <a:latin typeface="Arial"/>
            </a:endParaRPr>
          </a:p>
        </p:txBody>
      </p:sp>
      <p:sp>
        <p:nvSpPr>
          <p:cNvPr id="150" name="TextBox 1"/>
          <p:cNvSpPr/>
          <p:nvPr/>
        </p:nvSpPr>
        <p:spPr>
          <a:xfrm>
            <a:off x="99000" y="1620720"/>
            <a:ext cx="5733000" cy="4358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gn="just">
              <a:lnSpc>
                <a:spcPct val="100000"/>
              </a:lnSpc>
              <a:buClr>
                <a:srgbClr val="000000"/>
              </a:buClr>
              <a:buFont typeface="Arial"/>
              <a:buChar char="•"/>
            </a:pPr>
            <a:r>
              <a:rPr lang="es-CO" sz="2000" b="0" strike="noStrike" spc="-1">
                <a:solidFill>
                  <a:srgbClr val="000000"/>
                </a:solidFill>
                <a:latin typeface="Arial"/>
                <a:ea typeface="Arial"/>
              </a:rPr>
              <a:t>El aprendizaje supervisado es un enfoque fundamental del aprendizaje automático (machine learning).</a:t>
            </a:r>
            <a:endParaRPr lang="es-CO" sz="2000" b="0" strike="noStrike" spc="-1">
              <a:latin typeface="Arial"/>
            </a:endParaRPr>
          </a:p>
          <a:p>
            <a:pPr marL="285840" indent="-285840" algn="just">
              <a:lnSpc>
                <a:spcPct val="100000"/>
              </a:lnSpc>
              <a:buClr>
                <a:srgbClr val="000000"/>
              </a:buClr>
              <a:buFont typeface="Arial"/>
              <a:buChar char="•"/>
            </a:pPr>
            <a:r>
              <a:rPr lang="es-CO" sz="2000" b="0" strike="noStrike" spc="-1">
                <a:solidFill>
                  <a:srgbClr val="000000"/>
                </a:solidFill>
                <a:latin typeface="Arial"/>
                <a:ea typeface="Arial"/>
              </a:rPr>
              <a:t>un modelo o algoritmo se entrena utilizando un conjunto de datos que contiene datos de entrada junto con sus correspondientes salidas deseadas o etiquetas. </a:t>
            </a:r>
            <a:endParaRPr lang="es-CO" sz="2000" b="0" strike="noStrike" spc="-1">
              <a:latin typeface="Arial"/>
            </a:endParaRPr>
          </a:p>
          <a:p>
            <a:pPr marL="285840" indent="-285840" algn="just">
              <a:lnSpc>
                <a:spcPct val="100000"/>
              </a:lnSpc>
              <a:buClr>
                <a:srgbClr val="000000"/>
              </a:buClr>
              <a:buFont typeface="Arial"/>
              <a:buChar char="•"/>
            </a:pPr>
            <a:r>
              <a:rPr lang="es-CO" sz="2000" b="0" strike="noStrike" spc="-1">
                <a:solidFill>
                  <a:srgbClr val="000000"/>
                </a:solidFill>
                <a:latin typeface="Arial"/>
                <a:ea typeface="Arial"/>
              </a:rPr>
              <a:t>El objetivo principal del aprendizaje supervisado es aprender una relación funcional entre las entradas y las salidas de manera que el modelo pueda hacer predicciones precisas sobre nuevas entradas basadas en el patrón aprendido de los datos de entrenamiento.</a:t>
            </a:r>
            <a:endParaRPr lang="es-CO" sz="2000" b="0" strike="noStrike" spc="-1">
              <a:latin typeface="Arial"/>
            </a:endParaRPr>
          </a:p>
        </p:txBody>
      </p:sp>
      <p:pic>
        <p:nvPicPr>
          <p:cNvPr id="151" name="Picture 2" descr="Tipos de aprendizaje del Deep Learning"/>
          <p:cNvPicPr/>
          <p:nvPr/>
        </p:nvPicPr>
        <p:blipFill>
          <a:blip r:embed="rId2"/>
          <a:stretch/>
        </p:blipFill>
        <p:spPr>
          <a:xfrm>
            <a:off x="6685200" y="1709280"/>
            <a:ext cx="4779720" cy="3249360"/>
          </a:xfrm>
          <a:prstGeom prst="rect">
            <a:avLst/>
          </a:prstGeom>
          <a:ln w="0">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Rectangle 6"/>
          <p:cNvSpPr/>
          <p:nvPr/>
        </p:nvSpPr>
        <p:spPr>
          <a:xfrm>
            <a:off x="1440" y="0"/>
            <a:ext cx="12188520" cy="6857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a:lstStyle/>
          <a:p>
            <a:endParaRPr lang="es-CO"/>
          </a:p>
        </p:txBody>
      </p:sp>
      <p:sp>
        <p:nvSpPr>
          <p:cNvPr id="212" name="Título 7"/>
          <p:cNvSpPr/>
          <p:nvPr/>
        </p:nvSpPr>
        <p:spPr>
          <a:xfrm>
            <a:off x="866160" y="225000"/>
            <a:ext cx="9983880" cy="962640"/>
          </a:xfrm>
          <a:prstGeom prst="rect">
            <a:avLst/>
          </a:prstGeom>
          <a:noFill/>
          <a:ln w="0">
            <a:noFill/>
          </a:ln>
        </p:spPr>
        <p:style>
          <a:lnRef idx="0">
            <a:scrgbClr r="0" g="0" b="0"/>
          </a:lnRef>
          <a:fillRef idx="0">
            <a:scrgbClr r="0" g="0" b="0"/>
          </a:fillRef>
          <a:effectRef idx="0">
            <a:scrgbClr r="0" g="0" b="0"/>
          </a:effectRef>
          <a:fontRef idx="minor"/>
        </p:style>
        <p:txBody>
          <a:bodyPr anchor="b">
            <a:normAutofit fontScale="54000"/>
          </a:bodyPr>
          <a:lstStyle/>
          <a:p>
            <a:pPr algn="ctr">
              <a:lnSpc>
                <a:spcPct val="90000"/>
              </a:lnSpc>
              <a:buNone/>
              <a:tabLst>
                <a:tab pos="0" algn="l"/>
              </a:tabLst>
            </a:pPr>
            <a:r>
              <a:rPr lang="es-ES" sz="6000" b="1" strike="noStrike" spc="-1">
                <a:solidFill>
                  <a:srgbClr val="000000"/>
                </a:solidFill>
                <a:latin typeface="Calibri Light"/>
              </a:rPr>
              <a:t>Evaluando el modelo Regresión Logística​</a:t>
            </a:r>
            <a:endParaRPr lang="es-CO" sz="6000" b="0" strike="noStrike" spc="-1">
              <a:latin typeface="Arial"/>
            </a:endParaRPr>
          </a:p>
        </p:txBody>
      </p:sp>
      <p:sp>
        <p:nvSpPr>
          <p:cNvPr id="213" name="CuadroTexto 212"/>
          <p:cNvSpPr txBox="1"/>
          <p:nvPr/>
        </p:nvSpPr>
        <p:spPr>
          <a:xfrm>
            <a:off x="6037200" y="4604040"/>
            <a:ext cx="180720" cy="232560"/>
          </a:xfrm>
          <a:prstGeom prst="rect">
            <a:avLst/>
          </a:prstGeom>
          <a:noFill/>
          <a:ln w="0">
            <a:noFill/>
          </a:ln>
        </p:spPr>
        <p:txBody>
          <a:bodyPr/>
          <a:lstStyle/>
          <a:p>
            <a:endParaRPr lang="es-CO"/>
          </a:p>
        </p:txBody>
      </p:sp>
      <p:sp>
        <p:nvSpPr>
          <p:cNvPr id="214" name="CuadroTexto 213"/>
          <p:cNvSpPr txBox="1"/>
          <p:nvPr/>
        </p:nvSpPr>
        <p:spPr>
          <a:xfrm>
            <a:off x="6037200" y="4604040"/>
            <a:ext cx="180720" cy="232560"/>
          </a:xfrm>
          <a:prstGeom prst="rect">
            <a:avLst/>
          </a:prstGeom>
          <a:noFill/>
          <a:ln w="0">
            <a:noFill/>
          </a:ln>
        </p:spPr>
        <p:txBody>
          <a:bodyPr/>
          <a:lstStyle/>
          <a:p>
            <a:endParaRPr lang="es-CO"/>
          </a:p>
        </p:txBody>
      </p:sp>
      <p:pic>
        <p:nvPicPr>
          <p:cNvPr id="215" name="Imagen 214"/>
          <p:cNvPicPr/>
          <p:nvPr/>
        </p:nvPicPr>
        <p:blipFill>
          <a:blip r:embed="rId2"/>
          <a:stretch/>
        </p:blipFill>
        <p:spPr>
          <a:xfrm>
            <a:off x="720000" y="1800000"/>
            <a:ext cx="11119320" cy="3420000"/>
          </a:xfrm>
          <a:prstGeom prst="rect">
            <a:avLst/>
          </a:prstGeom>
          <a:ln w="0">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Rectangle 7"/>
          <p:cNvSpPr/>
          <p:nvPr/>
        </p:nvSpPr>
        <p:spPr>
          <a:xfrm>
            <a:off x="1440" y="0"/>
            <a:ext cx="12188520" cy="6857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a:lstStyle/>
          <a:p>
            <a:endParaRPr lang="es-CO"/>
          </a:p>
        </p:txBody>
      </p:sp>
      <p:sp>
        <p:nvSpPr>
          <p:cNvPr id="217" name="Título 8"/>
          <p:cNvSpPr/>
          <p:nvPr/>
        </p:nvSpPr>
        <p:spPr>
          <a:xfrm>
            <a:off x="866160" y="225000"/>
            <a:ext cx="9983880" cy="962640"/>
          </a:xfrm>
          <a:prstGeom prst="rect">
            <a:avLst/>
          </a:prstGeom>
          <a:noFill/>
          <a:ln w="0">
            <a:noFill/>
          </a:ln>
        </p:spPr>
        <p:style>
          <a:lnRef idx="0">
            <a:scrgbClr r="0" g="0" b="0"/>
          </a:lnRef>
          <a:fillRef idx="0">
            <a:scrgbClr r="0" g="0" b="0"/>
          </a:fillRef>
          <a:effectRef idx="0">
            <a:scrgbClr r="0" g="0" b="0"/>
          </a:effectRef>
          <a:fontRef idx="minor"/>
        </p:style>
        <p:txBody>
          <a:bodyPr anchor="b">
            <a:normAutofit fontScale="54000"/>
          </a:bodyPr>
          <a:lstStyle/>
          <a:p>
            <a:pPr algn="ctr">
              <a:lnSpc>
                <a:spcPct val="90000"/>
              </a:lnSpc>
              <a:buNone/>
              <a:tabLst>
                <a:tab pos="0" algn="l"/>
              </a:tabLst>
            </a:pPr>
            <a:r>
              <a:rPr lang="es-ES" sz="6000" b="1" strike="noStrike" spc="-1">
                <a:solidFill>
                  <a:srgbClr val="000000"/>
                </a:solidFill>
                <a:latin typeface="Calibri Light"/>
              </a:rPr>
              <a:t>Evaluando el modelo Regresión Logística​</a:t>
            </a:r>
            <a:endParaRPr lang="es-CO" sz="6000" b="0" strike="noStrike" spc="-1">
              <a:latin typeface="Arial"/>
            </a:endParaRPr>
          </a:p>
        </p:txBody>
      </p:sp>
      <p:sp>
        <p:nvSpPr>
          <p:cNvPr id="218" name="CuadroTexto 217"/>
          <p:cNvSpPr txBox="1"/>
          <p:nvPr/>
        </p:nvSpPr>
        <p:spPr>
          <a:xfrm>
            <a:off x="6037200" y="4604040"/>
            <a:ext cx="180720" cy="232560"/>
          </a:xfrm>
          <a:prstGeom prst="rect">
            <a:avLst/>
          </a:prstGeom>
          <a:noFill/>
          <a:ln w="0">
            <a:noFill/>
          </a:ln>
        </p:spPr>
        <p:txBody>
          <a:bodyPr/>
          <a:lstStyle/>
          <a:p>
            <a:endParaRPr lang="es-CO"/>
          </a:p>
        </p:txBody>
      </p:sp>
      <p:sp>
        <p:nvSpPr>
          <p:cNvPr id="219" name="CuadroTexto 218"/>
          <p:cNvSpPr txBox="1"/>
          <p:nvPr/>
        </p:nvSpPr>
        <p:spPr>
          <a:xfrm>
            <a:off x="6037200" y="4604040"/>
            <a:ext cx="180720" cy="232560"/>
          </a:xfrm>
          <a:prstGeom prst="rect">
            <a:avLst/>
          </a:prstGeom>
          <a:noFill/>
          <a:ln w="0">
            <a:noFill/>
          </a:ln>
        </p:spPr>
        <p:txBody>
          <a:bodyPr/>
          <a:lstStyle/>
          <a:p>
            <a:endParaRPr lang="es-CO"/>
          </a:p>
        </p:txBody>
      </p:sp>
      <p:pic>
        <p:nvPicPr>
          <p:cNvPr id="220" name="Imagen 219"/>
          <p:cNvPicPr/>
          <p:nvPr/>
        </p:nvPicPr>
        <p:blipFill>
          <a:blip r:embed="rId2"/>
          <a:stretch/>
        </p:blipFill>
        <p:spPr>
          <a:xfrm>
            <a:off x="1082520" y="1912320"/>
            <a:ext cx="10753920" cy="3307680"/>
          </a:xfrm>
          <a:prstGeom prst="rect">
            <a:avLst/>
          </a:prstGeom>
          <a:ln w="0">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838080" y="2329920"/>
            <a:ext cx="10515240" cy="1325160"/>
          </a:xfrm>
          <a:prstGeom prst="rect">
            <a:avLst/>
          </a:prstGeom>
          <a:noFill/>
          <a:ln w="0">
            <a:noFill/>
          </a:ln>
        </p:spPr>
        <p:txBody>
          <a:bodyPr anchor="ctr">
            <a:noAutofit/>
          </a:bodyPr>
          <a:lstStyle/>
          <a:p>
            <a:pPr algn="ctr">
              <a:lnSpc>
                <a:spcPct val="90000"/>
              </a:lnSpc>
              <a:buNone/>
            </a:pPr>
            <a:r>
              <a:rPr lang="es-ES" sz="4400" b="0" strike="noStrike" spc="-1">
                <a:solidFill>
                  <a:srgbClr val="000000"/>
                </a:solidFill>
                <a:latin typeface="Calibri Light"/>
              </a:rPr>
              <a:t>PREGUNTAS</a:t>
            </a:r>
            <a:endParaRPr lang="es-CO" sz="4400" b="0" strike="noStrike" spc="-1">
              <a:solidFill>
                <a:srgbClr val="000000"/>
              </a:solidFill>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Rectangle 8"/>
          <p:cNvSpPr/>
          <p:nvPr/>
        </p:nvSpPr>
        <p:spPr>
          <a:xfrm>
            <a:off x="1440" y="0"/>
            <a:ext cx="12188520" cy="6857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a:lstStyle/>
          <a:p>
            <a:endParaRPr lang="es-CO"/>
          </a:p>
        </p:txBody>
      </p:sp>
      <p:sp>
        <p:nvSpPr>
          <p:cNvPr id="153" name="Título 1"/>
          <p:cNvSpPr/>
          <p:nvPr/>
        </p:nvSpPr>
        <p:spPr>
          <a:xfrm>
            <a:off x="866160" y="155520"/>
            <a:ext cx="9983880" cy="974160"/>
          </a:xfrm>
          <a:prstGeom prst="rect">
            <a:avLst/>
          </a:prstGeom>
          <a:noFill/>
          <a:ln w="0">
            <a:noFill/>
          </a:ln>
        </p:spPr>
        <p:style>
          <a:lnRef idx="0">
            <a:scrgbClr r="0" g="0" b="0"/>
          </a:lnRef>
          <a:fillRef idx="0">
            <a:scrgbClr r="0" g="0" b="0"/>
          </a:fillRef>
          <a:effectRef idx="0">
            <a:scrgbClr r="0" g="0" b="0"/>
          </a:effectRef>
          <a:fontRef idx="minor"/>
        </p:style>
        <p:txBody>
          <a:bodyPr anchor="b">
            <a:normAutofit fontScale="85000"/>
          </a:bodyPr>
          <a:lstStyle/>
          <a:p>
            <a:pPr algn="ctr">
              <a:lnSpc>
                <a:spcPct val="90000"/>
              </a:lnSpc>
              <a:buNone/>
              <a:tabLst>
                <a:tab pos="0" algn="l"/>
              </a:tabLst>
            </a:pPr>
            <a:r>
              <a:rPr lang="es-ES" sz="4400" b="1" strike="noStrike" spc="-1">
                <a:solidFill>
                  <a:srgbClr val="000000"/>
                </a:solidFill>
                <a:latin typeface="Calibri Light"/>
              </a:rPr>
              <a:t>¿Qué es el aprendizaje supervisado?</a:t>
            </a:r>
            <a:endParaRPr lang="es-CO" sz="4400" b="0" strike="noStrike" spc="-1">
              <a:latin typeface="Arial"/>
            </a:endParaRPr>
          </a:p>
        </p:txBody>
      </p:sp>
      <p:sp>
        <p:nvSpPr>
          <p:cNvPr id="154" name="TextBox 4"/>
          <p:cNvSpPr/>
          <p:nvPr/>
        </p:nvSpPr>
        <p:spPr>
          <a:xfrm>
            <a:off x="99000" y="1863720"/>
            <a:ext cx="11936160" cy="359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s-CO" sz="2400" b="1" strike="noStrike" spc="-1">
                <a:solidFill>
                  <a:srgbClr val="000000"/>
                </a:solidFill>
                <a:latin typeface="Arial"/>
                <a:ea typeface="Arial"/>
              </a:rPr>
              <a:t>Características del aprendizaje supervisado</a:t>
            </a:r>
            <a:endParaRPr lang="es-CO" sz="2400" b="0" strike="noStrike" spc="-1">
              <a:latin typeface="Arial"/>
            </a:endParaRPr>
          </a:p>
          <a:p>
            <a:pPr algn="just">
              <a:lnSpc>
                <a:spcPct val="100000"/>
              </a:lnSpc>
              <a:buNone/>
            </a:pPr>
            <a:endParaRPr lang="es-CO" sz="2400" b="0" strike="noStrike" spc="-1">
              <a:latin typeface="Arial"/>
            </a:endParaRPr>
          </a:p>
          <a:p>
            <a:pPr algn="just">
              <a:lnSpc>
                <a:spcPct val="115000"/>
              </a:lnSpc>
              <a:buNone/>
            </a:pPr>
            <a:r>
              <a:rPr lang="es-CO" sz="2000" b="1" strike="noStrike" spc="-1">
                <a:solidFill>
                  <a:srgbClr val="000000"/>
                </a:solidFill>
                <a:latin typeface="Arial"/>
                <a:ea typeface="Arial"/>
              </a:rPr>
              <a:t>1. Datos de Entrenamiento Etiquetados:</a:t>
            </a:r>
            <a:r>
              <a:rPr lang="es-CO" sz="2000" b="0" strike="noStrike" spc="-1">
                <a:solidFill>
                  <a:srgbClr val="000000"/>
                </a:solidFill>
                <a:latin typeface="Arial"/>
                <a:ea typeface="Arial"/>
              </a:rPr>
              <a:t> En el aprendizaje supervisado, se proporcionan ejemplos de datos de entrenamiento que constan de pares de entrada-salida. Estas salidas deseadas se denominan etiquetas o respuestas correctas.</a:t>
            </a:r>
            <a:endParaRPr lang="es-CO" sz="2000" b="0" strike="noStrike" spc="-1">
              <a:latin typeface="Arial"/>
            </a:endParaRPr>
          </a:p>
          <a:p>
            <a:pPr algn="just">
              <a:lnSpc>
                <a:spcPct val="115000"/>
              </a:lnSpc>
              <a:buNone/>
            </a:pPr>
            <a:r>
              <a:rPr lang="es-CO" sz="2000" b="0" strike="noStrike" spc="-1">
                <a:solidFill>
                  <a:srgbClr val="000000"/>
                </a:solidFill>
                <a:latin typeface="Arial"/>
                <a:ea typeface="Arial"/>
              </a:rPr>
              <a:t> </a:t>
            </a:r>
            <a:endParaRPr lang="es-CO" sz="2000" b="0" strike="noStrike" spc="-1">
              <a:latin typeface="Arial"/>
            </a:endParaRPr>
          </a:p>
          <a:p>
            <a:pPr algn="just">
              <a:lnSpc>
                <a:spcPct val="115000"/>
              </a:lnSpc>
              <a:buNone/>
            </a:pPr>
            <a:r>
              <a:rPr lang="es-CO" sz="2000" b="1" strike="noStrike" spc="-1">
                <a:solidFill>
                  <a:srgbClr val="000000"/>
                </a:solidFill>
                <a:latin typeface="Arial"/>
                <a:ea typeface="Arial"/>
              </a:rPr>
              <a:t>2. Aprendizaje de Patrones:</a:t>
            </a:r>
            <a:r>
              <a:rPr lang="es-CO" sz="2000" b="0" strike="noStrike" spc="-1">
                <a:solidFill>
                  <a:srgbClr val="000000"/>
                </a:solidFill>
                <a:latin typeface="Arial"/>
                <a:ea typeface="Arial"/>
              </a:rPr>
              <a:t> El modelo se entrena para identificar patrones y relaciones entre las entradas y las salidas. El objetivo es aprender una función matemática que mapee las entradas a las salidas de manera efectiva.</a:t>
            </a:r>
            <a:endParaRPr lang="es-CO" sz="2000" b="0" strike="noStrike" spc="-1">
              <a:latin typeface="Arial"/>
            </a:endParaRPr>
          </a:p>
          <a:p>
            <a:pPr algn="just">
              <a:lnSpc>
                <a:spcPct val="115000"/>
              </a:lnSpc>
              <a:buNone/>
            </a:pPr>
            <a:endParaRPr lang="es-CO" sz="18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Rectangle 8"/>
          <p:cNvSpPr/>
          <p:nvPr/>
        </p:nvSpPr>
        <p:spPr>
          <a:xfrm>
            <a:off x="1440" y="0"/>
            <a:ext cx="12188520" cy="6857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a:lstStyle/>
          <a:p>
            <a:endParaRPr lang="es-CO"/>
          </a:p>
        </p:txBody>
      </p:sp>
      <p:sp>
        <p:nvSpPr>
          <p:cNvPr id="156" name="Título 1"/>
          <p:cNvSpPr/>
          <p:nvPr/>
        </p:nvSpPr>
        <p:spPr>
          <a:xfrm>
            <a:off x="866160" y="155520"/>
            <a:ext cx="9983880" cy="974160"/>
          </a:xfrm>
          <a:prstGeom prst="rect">
            <a:avLst/>
          </a:prstGeom>
          <a:noFill/>
          <a:ln w="0">
            <a:noFill/>
          </a:ln>
        </p:spPr>
        <p:style>
          <a:lnRef idx="0">
            <a:scrgbClr r="0" g="0" b="0"/>
          </a:lnRef>
          <a:fillRef idx="0">
            <a:scrgbClr r="0" g="0" b="0"/>
          </a:fillRef>
          <a:effectRef idx="0">
            <a:scrgbClr r="0" g="0" b="0"/>
          </a:effectRef>
          <a:fontRef idx="minor"/>
        </p:style>
        <p:txBody>
          <a:bodyPr anchor="b">
            <a:normAutofit fontScale="85000"/>
          </a:bodyPr>
          <a:lstStyle/>
          <a:p>
            <a:pPr algn="ctr">
              <a:lnSpc>
                <a:spcPct val="90000"/>
              </a:lnSpc>
              <a:buNone/>
              <a:tabLst>
                <a:tab pos="0" algn="l"/>
              </a:tabLst>
            </a:pPr>
            <a:r>
              <a:rPr lang="es-ES" sz="4400" b="1" strike="noStrike" spc="-1">
                <a:solidFill>
                  <a:srgbClr val="000000"/>
                </a:solidFill>
                <a:latin typeface="Calibri Light"/>
              </a:rPr>
              <a:t>¿Qué es el aprendizaje supervisado?</a:t>
            </a:r>
            <a:endParaRPr lang="es-CO" sz="4400" b="0" strike="noStrike" spc="-1">
              <a:latin typeface="Arial"/>
            </a:endParaRPr>
          </a:p>
        </p:txBody>
      </p:sp>
      <p:sp>
        <p:nvSpPr>
          <p:cNvPr id="157" name="TextBox 2"/>
          <p:cNvSpPr/>
          <p:nvPr/>
        </p:nvSpPr>
        <p:spPr>
          <a:xfrm>
            <a:off x="99000" y="1863720"/>
            <a:ext cx="11936160" cy="368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s-CO" sz="2400" b="1" strike="noStrike" spc="-1">
                <a:solidFill>
                  <a:srgbClr val="000000"/>
                </a:solidFill>
                <a:latin typeface="Arial"/>
                <a:ea typeface="Arial"/>
              </a:rPr>
              <a:t>Características del aprendizaje supervisado</a:t>
            </a:r>
            <a:endParaRPr lang="es-CO" sz="2400" b="0" strike="noStrike" spc="-1">
              <a:latin typeface="Arial"/>
            </a:endParaRPr>
          </a:p>
          <a:p>
            <a:pPr algn="just">
              <a:lnSpc>
                <a:spcPct val="115000"/>
              </a:lnSpc>
              <a:buNone/>
            </a:pPr>
            <a:endParaRPr lang="es-CO" sz="2400" b="0" strike="noStrike" spc="-1">
              <a:latin typeface="Arial"/>
            </a:endParaRPr>
          </a:p>
          <a:p>
            <a:pPr algn="just">
              <a:lnSpc>
                <a:spcPct val="115000"/>
              </a:lnSpc>
              <a:buNone/>
            </a:pPr>
            <a:r>
              <a:rPr lang="es-CO" sz="2000" b="1" strike="noStrike" spc="-1">
                <a:solidFill>
                  <a:srgbClr val="000000"/>
                </a:solidFill>
                <a:latin typeface="Arial"/>
                <a:ea typeface="Arial"/>
              </a:rPr>
              <a:t>3. Predicciones y Generalización:</a:t>
            </a:r>
            <a:r>
              <a:rPr lang="es-CO" sz="2000" b="0" strike="noStrike" spc="-1">
                <a:solidFill>
                  <a:srgbClr val="000000"/>
                </a:solidFill>
                <a:latin typeface="Arial"/>
                <a:ea typeface="Arial"/>
              </a:rPr>
              <a:t> Una vez entrenado, el modelo puede realizar predicciones sobre nuevas entradas que no se vieron durante el entrenamiento. El objetivo es que el modelo generalice a partir de los datos de entrenamiento para hacer predicciones precisas en datos previamente desconocidos.</a:t>
            </a:r>
            <a:endParaRPr lang="es-CO" sz="2000" b="0" strike="noStrike" spc="-1">
              <a:latin typeface="Arial"/>
            </a:endParaRPr>
          </a:p>
          <a:p>
            <a:pPr algn="just">
              <a:lnSpc>
                <a:spcPct val="115000"/>
              </a:lnSpc>
              <a:buNone/>
            </a:pPr>
            <a:r>
              <a:rPr lang="es-CO" sz="2000" b="0" strike="noStrike" spc="-1">
                <a:solidFill>
                  <a:srgbClr val="000000"/>
                </a:solidFill>
                <a:latin typeface="Arial"/>
                <a:ea typeface="Arial"/>
              </a:rPr>
              <a:t> </a:t>
            </a:r>
            <a:endParaRPr lang="es-CO" sz="2000" b="0" strike="noStrike" spc="-1">
              <a:latin typeface="Arial"/>
            </a:endParaRPr>
          </a:p>
          <a:p>
            <a:pPr algn="just">
              <a:lnSpc>
                <a:spcPct val="115000"/>
              </a:lnSpc>
              <a:buNone/>
            </a:pPr>
            <a:r>
              <a:rPr lang="es-CO" sz="2000" b="1" strike="noStrike" spc="-1">
                <a:solidFill>
                  <a:srgbClr val="000000"/>
                </a:solidFill>
                <a:latin typeface="Arial"/>
                <a:ea typeface="Arial"/>
              </a:rPr>
              <a:t>4. Tipos de Problemas:</a:t>
            </a:r>
            <a:r>
              <a:rPr lang="es-CO" sz="2000" b="0" strike="noStrike" spc="-1">
                <a:solidFill>
                  <a:srgbClr val="000000"/>
                </a:solidFill>
                <a:latin typeface="Arial"/>
                <a:ea typeface="Arial"/>
              </a:rPr>
              <a:t> El aprendizaje supervisado se utiliza en una variedad de problemas, como clasificación (donde se asigna una etiqueta a una entrada), regresión (donde se predice un valor numérico), y otros problemas de predicción y toma de decisiones.</a:t>
            </a:r>
            <a:endParaRPr lang="es-CO" sz="20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Rectangle 8"/>
          <p:cNvSpPr/>
          <p:nvPr/>
        </p:nvSpPr>
        <p:spPr>
          <a:xfrm>
            <a:off x="1440" y="0"/>
            <a:ext cx="12188520" cy="6857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a:lstStyle/>
          <a:p>
            <a:endParaRPr lang="es-CO"/>
          </a:p>
        </p:txBody>
      </p:sp>
      <p:sp>
        <p:nvSpPr>
          <p:cNvPr id="159" name="Título 1"/>
          <p:cNvSpPr/>
          <p:nvPr/>
        </p:nvSpPr>
        <p:spPr>
          <a:xfrm>
            <a:off x="866160" y="155520"/>
            <a:ext cx="9983880" cy="974160"/>
          </a:xfrm>
          <a:prstGeom prst="rect">
            <a:avLst/>
          </a:prstGeom>
          <a:noFill/>
          <a:ln w="0">
            <a:noFill/>
          </a:ln>
        </p:spPr>
        <p:style>
          <a:lnRef idx="0">
            <a:scrgbClr r="0" g="0" b="0"/>
          </a:lnRef>
          <a:fillRef idx="0">
            <a:scrgbClr r="0" g="0" b="0"/>
          </a:fillRef>
          <a:effectRef idx="0">
            <a:scrgbClr r="0" g="0" b="0"/>
          </a:effectRef>
          <a:fontRef idx="minor"/>
        </p:style>
        <p:txBody>
          <a:bodyPr anchor="b">
            <a:normAutofit fontScale="85000"/>
          </a:bodyPr>
          <a:lstStyle/>
          <a:p>
            <a:pPr algn="ctr">
              <a:lnSpc>
                <a:spcPct val="90000"/>
              </a:lnSpc>
              <a:buNone/>
              <a:tabLst>
                <a:tab pos="0" algn="l"/>
              </a:tabLst>
            </a:pPr>
            <a:r>
              <a:rPr lang="es-ES" sz="4400" b="1" strike="noStrike" spc="-1">
                <a:solidFill>
                  <a:srgbClr val="000000"/>
                </a:solidFill>
                <a:latin typeface="Calibri Light"/>
              </a:rPr>
              <a:t>¿Qué es el aprendizaje supervisado?</a:t>
            </a:r>
            <a:endParaRPr lang="es-CO" sz="4400" b="0" strike="noStrike" spc="-1">
              <a:latin typeface="Arial"/>
            </a:endParaRPr>
          </a:p>
        </p:txBody>
      </p:sp>
      <p:sp>
        <p:nvSpPr>
          <p:cNvPr id="160" name="TextBox 2"/>
          <p:cNvSpPr/>
          <p:nvPr/>
        </p:nvSpPr>
        <p:spPr>
          <a:xfrm>
            <a:off x="99000" y="1863720"/>
            <a:ext cx="11936160" cy="2979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s-CO" sz="2400" b="1" strike="noStrike" spc="-1">
                <a:solidFill>
                  <a:srgbClr val="000000"/>
                </a:solidFill>
                <a:latin typeface="Arial"/>
                <a:ea typeface="Arial"/>
              </a:rPr>
              <a:t>Ejemplos de aplicaciones de aprendizaje supervisado</a:t>
            </a:r>
            <a:endParaRPr lang="es-CO" sz="2400" b="0" strike="noStrike" spc="-1">
              <a:latin typeface="Arial"/>
            </a:endParaRPr>
          </a:p>
          <a:p>
            <a:pPr algn="just">
              <a:lnSpc>
                <a:spcPct val="115000"/>
              </a:lnSpc>
              <a:buNone/>
            </a:pPr>
            <a:endParaRPr lang="es-CO" sz="2400" b="0" strike="noStrike" spc="-1">
              <a:latin typeface="Arial"/>
            </a:endParaRPr>
          </a:p>
          <a:p>
            <a:pPr marL="343080" indent="-343080" algn="just">
              <a:lnSpc>
                <a:spcPct val="115000"/>
              </a:lnSpc>
              <a:buClr>
                <a:srgbClr val="000000"/>
              </a:buClr>
              <a:buFont typeface="Symbol"/>
              <a:buChar char=""/>
            </a:pPr>
            <a:r>
              <a:rPr lang="es-CO" sz="2000" b="0" strike="noStrike" spc="-1">
                <a:solidFill>
                  <a:srgbClr val="000000"/>
                </a:solidFill>
                <a:latin typeface="Arial"/>
                <a:ea typeface="Arial"/>
              </a:rPr>
              <a:t>Clasificación de correo electrónico como spam o no spam.</a:t>
            </a:r>
            <a:endParaRPr lang="es-CO" sz="2000" b="0" strike="noStrike" spc="-1">
              <a:latin typeface="Arial"/>
            </a:endParaRPr>
          </a:p>
          <a:p>
            <a:pPr marL="343080" indent="-343080" algn="just">
              <a:lnSpc>
                <a:spcPct val="115000"/>
              </a:lnSpc>
              <a:buClr>
                <a:srgbClr val="000000"/>
              </a:buClr>
              <a:buFont typeface="Symbol"/>
              <a:buChar char=""/>
            </a:pPr>
            <a:r>
              <a:rPr lang="es-CO" sz="2000" b="0" strike="noStrike" spc="-1">
                <a:solidFill>
                  <a:srgbClr val="000000"/>
                </a:solidFill>
                <a:latin typeface="Arial"/>
                <a:ea typeface="Arial"/>
              </a:rPr>
              <a:t>Predicción de precios de bienes raíces en función de características como tamaño, ubicación y número de habitaciones.</a:t>
            </a:r>
            <a:endParaRPr lang="es-CO" sz="2000" b="0" strike="noStrike" spc="-1">
              <a:latin typeface="Arial"/>
            </a:endParaRPr>
          </a:p>
          <a:p>
            <a:pPr marL="343080" indent="-343080" algn="just">
              <a:lnSpc>
                <a:spcPct val="115000"/>
              </a:lnSpc>
              <a:buClr>
                <a:srgbClr val="000000"/>
              </a:buClr>
              <a:buFont typeface="Symbol"/>
              <a:buChar char=""/>
            </a:pPr>
            <a:r>
              <a:rPr lang="es-CO" sz="2000" b="0" strike="noStrike" spc="-1">
                <a:solidFill>
                  <a:srgbClr val="000000"/>
                </a:solidFill>
                <a:latin typeface="Arial"/>
                <a:ea typeface="Arial"/>
              </a:rPr>
              <a:t>Diagnóstico médico basado en síntomas y resultados de pruebas.</a:t>
            </a:r>
            <a:endParaRPr lang="es-CO" sz="2000" b="0" strike="noStrike" spc="-1">
              <a:latin typeface="Arial"/>
            </a:endParaRPr>
          </a:p>
          <a:p>
            <a:pPr marL="343080" indent="-343080" algn="just">
              <a:lnSpc>
                <a:spcPct val="115000"/>
              </a:lnSpc>
              <a:buClr>
                <a:srgbClr val="000000"/>
              </a:buClr>
              <a:buFont typeface="Symbol"/>
              <a:buChar char=""/>
            </a:pPr>
            <a:r>
              <a:rPr lang="es-CO" sz="2000" b="0" strike="noStrike" spc="-1">
                <a:solidFill>
                  <a:srgbClr val="000000"/>
                </a:solidFill>
                <a:latin typeface="Arial"/>
                <a:ea typeface="Arial"/>
              </a:rPr>
              <a:t>Reconocimiento de dígitos escritos a mano en aplicaciones de reconocimiento de caracteres.</a:t>
            </a:r>
            <a:endParaRPr lang="es-CO" sz="2000" b="0" strike="noStrike" spc="-1">
              <a:latin typeface="Arial"/>
            </a:endParaRPr>
          </a:p>
          <a:p>
            <a:pPr algn="just">
              <a:lnSpc>
                <a:spcPct val="115000"/>
              </a:lnSpc>
              <a:buNone/>
            </a:pPr>
            <a:endParaRPr lang="es-CO" sz="20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Rectangle 8"/>
          <p:cNvSpPr/>
          <p:nvPr/>
        </p:nvSpPr>
        <p:spPr>
          <a:xfrm>
            <a:off x="1440" y="0"/>
            <a:ext cx="12188520" cy="6857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a:lstStyle/>
          <a:p>
            <a:endParaRPr lang="es-CO"/>
          </a:p>
        </p:txBody>
      </p:sp>
      <p:sp>
        <p:nvSpPr>
          <p:cNvPr id="162" name="Título 1"/>
          <p:cNvSpPr/>
          <p:nvPr/>
        </p:nvSpPr>
        <p:spPr>
          <a:xfrm>
            <a:off x="866160" y="155520"/>
            <a:ext cx="9983880" cy="974160"/>
          </a:xfrm>
          <a:prstGeom prst="rect">
            <a:avLst/>
          </a:prstGeom>
          <a:noFill/>
          <a:ln w="0">
            <a:noFill/>
          </a:ln>
        </p:spPr>
        <p:style>
          <a:lnRef idx="0">
            <a:scrgbClr r="0" g="0" b="0"/>
          </a:lnRef>
          <a:fillRef idx="0">
            <a:scrgbClr r="0" g="0" b="0"/>
          </a:fillRef>
          <a:effectRef idx="0">
            <a:scrgbClr r="0" g="0" b="0"/>
          </a:effectRef>
          <a:fontRef idx="minor"/>
        </p:style>
        <p:txBody>
          <a:bodyPr anchor="b">
            <a:normAutofit fontScale="85000"/>
          </a:bodyPr>
          <a:lstStyle/>
          <a:p>
            <a:pPr algn="ctr">
              <a:lnSpc>
                <a:spcPct val="90000"/>
              </a:lnSpc>
              <a:buNone/>
              <a:tabLst>
                <a:tab pos="0" algn="l"/>
              </a:tabLst>
            </a:pPr>
            <a:r>
              <a:rPr lang="es-ES" sz="4400" b="1" strike="noStrike" spc="-1">
                <a:solidFill>
                  <a:srgbClr val="000000"/>
                </a:solidFill>
                <a:latin typeface="Calibri Light"/>
              </a:rPr>
              <a:t>¿Qué es el aprendizaje supervisado?</a:t>
            </a:r>
            <a:endParaRPr lang="es-CO" sz="4400" b="0" strike="noStrike" spc="-1">
              <a:latin typeface="Arial"/>
            </a:endParaRPr>
          </a:p>
        </p:txBody>
      </p:sp>
      <p:sp>
        <p:nvSpPr>
          <p:cNvPr id="163" name="TextBox 1"/>
          <p:cNvSpPr/>
          <p:nvPr/>
        </p:nvSpPr>
        <p:spPr>
          <a:xfrm>
            <a:off x="99000" y="1863720"/>
            <a:ext cx="11936160" cy="3645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pPr>
            <a:r>
              <a:rPr lang="es-CO" sz="2400" b="1" strike="noStrike" spc="-1">
                <a:solidFill>
                  <a:srgbClr val="000000"/>
                </a:solidFill>
                <a:latin typeface="Arial"/>
                <a:ea typeface="Arial"/>
              </a:rPr>
              <a:t>Conclusiones</a:t>
            </a:r>
            <a:endParaRPr lang="es-CO" sz="2400" b="0" strike="noStrike" spc="-1">
              <a:latin typeface="Arial"/>
            </a:endParaRPr>
          </a:p>
          <a:p>
            <a:pPr algn="just">
              <a:lnSpc>
                <a:spcPct val="115000"/>
              </a:lnSpc>
              <a:buNone/>
            </a:pPr>
            <a:endParaRPr lang="es-CO" sz="2000" b="0" strike="noStrike" spc="-1">
              <a:latin typeface="Arial"/>
            </a:endParaRPr>
          </a:p>
          <a:p>
            <a:pPr marL="343080" indent="-343080" algn="just">
              <a:lnSpc>
                <a:spcPct val="115000"/>
              </a:lnSpc>
              <a:buClr>
                <a:srgbClr val="000000"/>
              </a:buClr>
              <a:buFont typeface="Arial"/>
              <a:buChar char="•"/>
            </a:pPr>
            <a:r>
              <a:rPr lang="es-CO" sz="2000" b="0" strike="noStrike" spc="-1">
                <a:solidFill>
                  <a:srgbClr val="000000"/>
                </a:solidFill>
                <a:latin typeface="Arial"/>
                <a:ea typeface="Arial"/>
              </a:rPr>
              <a:t>El aprendizaje supervisado es una de las formas más utilizadas y poderosas de aprendizaje automático.</a:t>
            </a:r>
            <a:endParaRPr lang="es-CO" sz="2000" b="0" strike="noStrike" spc="-1">
              <a:latin typeface="Arial"/>
            </a:endParaRPr>
          </a:p>
          <a:p>
            <a:pPr algn="just">
              <a:lnSpc>
                <a:spcPct val="115000"/>
              </a:lnSpc>
              <a:buNone/>
            </a:pPr>
            <a:endParaRPr lang="es-CO" sz="2000" b="0" strike="noStrike" spc="-1">
              <a:latin typeface="Arial"/>
            </a:endParaRPr>
          </a:p>
          <a:p>
            <a:pPr marL="343080" indent="-343080" algn="just">
              <a:lnSpc>
                <a:spcPct val="115000"/>
              </a:lnSpc>
              <a:buClr>
                <a:srgbClr val="000000"/>
              </a:buClr>
              <a:buFont typeface="Arial"/>
              <a:buChar char="•"/>
            </a:pPr>
            <a:r>
              <a:rPr lang="es-CO" sz="2000" b="0" strike="noStrike" spc="-1">
                <a:solidFill>
                  <a:srgbClr val="000000"/>
                </a:solidFill>
                <a:latin typeface="Arial"/>
                <a:ea typeface="Arial"/>
              </a:rPr>
              <a:t>Permite a las máquinas aprender de manera efectiva a partir de datos etiquetados.</a:t>
            </a:r>
            <a:endParaRPr lang="es-CO" sz="2000" b="0" strike="noStrike" spc="-1">
              <a:latin typeface="Arial"/>
            </a:endParaRPr>
          </a:p>
          <a:p>
            <a:pPr algn="just">
              <a:lnSpc>
                <a:spcPct val="115000"/>
              </a:lnSpc>
              <a:buNone/>
            </a:pPr>
            <a:endParaRPr lang="es-CO" sz="2000" b="0" strike="noStrike" spc="-1">
              <a:latin typeface="Arial"/>
            </a:endParaRPr>
          </a:p>
          <a:p>
            <a:pPr marL="343080" indent="-343080" algn="just">
              <a:lnSpc>
                <a:spcPct val="115000"/>
              </a:lnSpc>
              <a:buClr>
                <a:srgbClr val="000000"/>
              </a:buClr>
              <a:buFont typeface="Arial"/>
              <a:buChar char="•"/>
            </a:pPr>
            <a:r>
              <a:rPr lang="es-CO" sz="2000" b="0" strike="noStrike" spc="-1">
                <a:solidFill>
                  <a:srgbClr val="000000"/>
                </a:solidFill>
                <a:latin typeface="Arial"/>
                <a:ea typeface="Arial"/>
              </a:rPr>
              <a:t>También permite realizar tareas de toma de decisiones en una amplia variedad de dominios.</a:t>
            </a:r>
            <a:endParaRPr lang="es-CO" sz="2000" b="0" strike="noStrike" spc="-1">
              <a:latin typeface="Arial"/>
            </a:endParaRPr>
          </a:p>
          <a:p>
            <a:pPr algn="just">
              <a:lnSpc>
                <a:spcPct val="115000"/>
              </a:lnSpc>
              <a:buNone/>
            </a:pPr>
            <a:r>
              <a:rPr lang="es-CO" sz="1800" b="1" strike="noStrike" spc="-1">
                <a:solidFill>
                  <a:srgbClr val="000000"/>
                </a:solidFill>
                <a:latin typeface="Arial"/>
                <a:ea typeface="Arial"/>
              </a:rPr>
              <a:t> </a:t>
            </a:r>
            <a:endParaRPr lang="es-CO" sz="1800" b="0" strike="noStrike" spc="-1">
              <a:latin typeface="Arial"/>
            </a:endParaRPr>
          </a:p>
          <a:p>
            <a:pPr algn="just">
              <a:lnSpc>
                <a:spcPct val="115000"/>
              </a:lnSpc>
              <a:buNone/>
            </a:pPr>
            <a:endParaRPr lang="es-CO" sz="24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Rectangle 8"/>
          <p:cNvSpPr/>
          <p:nvPr/>
        </p:nvSpPr>
        <p:spPr>
          <a:xfrm>
            <a:off x="1440" y="0"/>
            <a:ext cx="12188520" cy="6857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a:lstStyle/>
          <a:p>
            <a:endParaRPr lang="es-CO"/>
          </a:p>
        </p:txBody>
      </p:sp>
      <p:sp>
        <p:nvSpPr>
          <p:cNvPr id="165" name="Título 1"/>
          <p:cNvSpPr/>
          <p:nvPr/>
        </p:nvSpPr>
        <p:spPr>
          <a:xfrm>
            <a:off x="866160" y="155520"/>
            <a:ext cx="9983880" cy="974160"/>
          </a:xfrm>
          <a:prstGeom prst="rect">
            <a:avLst/>
          </a:prstGeom>
          <a:noFill/>
          <a:ln w="0">
            <a:noFill/>
          </a:ln>
        </p:spPr>
        <p:style>
          <a:lnRef idx="0">
            <a:scrgbClr r="0" g="0" b="0"/>
          </a:lnRef>
          <a:fillRef idx="0">
            <a:scrgbClr r="0" g="0" b="0"/>
          </a:fillRef>
          <a:effectRef idx="0">
            <a:scrgbClr r="0" g="0" b="0"/>
          </a:effectRef>
          <a:fontRef idx="minor"/>
        </p:style>
        <p:txBody>
          <a:bodyPr anchor="b">
            <a:normAutofit fontScale="75000"/>
          </a:bodyPr>
          <a:lstStyle/>
          <a:p>
            <a:pPr algn="ctr">
              <a:lnSpc>
                <a:spcPct val="90000"/>
              </a:lnSpc>
              <a:buNone/>
              <a:tabLst>
                <a:tab pos="0" algn="l"/>
              </a:tabLst>
            </a:pPr>
            <a:r>
              <a:rPr lang="es-ES" sz="4400" b="1" strike="noStrike" spc="-1">
                <a:solidFill>
                  <a:srgbClr val="000000"/>
                </a:solidFill>
                <a:latin typeface="Calibri Light"/>
              </a:rPr>
              <a:t>¿Qué son los algoritmos de Clasificación?</a:t>
            </a:r>
            <a:endParaRPr lang="es-CO" sz="4400" b="0" strike="noStrike" spc="-1">
              <a:latin typeface="Arial"/>
            </a:endParaRPr>
          </a:p>
        </p:txBody>
      </p:sp>
      <p:sp>
        <p:nvSpPr>
          <p:cNvPr id="166" name="CuadroTexto 4"/>
          <p:cNvSpPr/>
          <p:nvPr/>
        </p:nvSpPr>
        <p:spPr>
          <a:xfrm>
            <a:off x="613080" y="1791360"/>
            <a:ext cx="5132520" cy="3748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tabLst>
                <a:tab pos="0" algn="l"/>
              </a:tabLst>
            </a:pPr>
            <a:r>
              <a:rPr lang="es-CO" sz="2000" b="0" strike="noStrike" spc="-1">
                <a:solidFill>
                  <a:srgbClr val="000000"/>
                </a:solidFill>
                <a:latin typeface="Arial"/>
                <a:ea typeface="Arial"/>
              </a:rPr>
              <a:t>Los algoritmos de clasificación son una categoría de técnicas de aprendizaje automático que se utilizan para asignar etiquetas o categorías a datos de entrada en función de ciertas características o atributos. </a:t>
            </a:r>
            <a:endParaRPr lang="es-CO" sz="2000" b="0" strike="noStrike" spc="-1">
              <a:latin typeface="Arial"/>
            </a:endParaRPr>
          </a:p>
          <a:p>
            <a:pPr algn="just">
              <a:lnSpc>
                <a:spcPct val="100000"/>
              </a:lnSpc>
              <a:buNone/>
              <a:tabLst>
                <a:tab pos="0" algn="l"/>
              </a:tabLst>
            </a:pPr>
            <a:endParaRPr lang="es-CO" sz="2000" b="0" strike="noStrike" spc="-1">
              <a:latin typeface="Arial"/>
            </a:endParaRPr>
          </a:p>
          <a:p>
            <a:pPr algn="just">
              <a:lnSpc>
                <a:spcPct val="100000"/>
              </a:lnSpc>
              <a:buNone/>
              <a:tabLst>
                <a:tab pos="0" algn="l"/>
              </a:tabLst>
            </a:pPr>
            <a:r>
              <a:rPr lang="es-CO" sz="2000" b="0" strike="noStrike" spc="-1">
                <a:solidFill>
                  <a:srgbClr val="000000"/>
                </a:solidFill>
                <a:latin typeface="Arial"/>
                <a:ea typeface="Arial"/>
              </a:rPr>
              <a:t>Estos algoritmos son ampliamente utilizados en una variedad de aplicaciones para tomar decisiones automatizadas y realizar tareas de organización y categorización. </a:t>
            </a:r>
            <a:endParaRPr lang="es-CO" sz="2000" b="0" strike="noStrike" spc="-1">
              <a:latin typeface="Arial"/>
            </a:endParaRPr>
          </a:p>
        </p:txBody>
      </p:sp>
      <p:pic>
        <p:nvPicPr>
          <p:cNvPr id="167" name="Picture 2" descr="4 tipos de tareas de clasificación en el Machine learning - eLearning Actual"/>
          <p:cNvPicPr/>
          <p:nvPr/>
        </p:nvPicPr>
        <p:blipFill>
          <a:blip r:embed="rId2"/>
          <a:stretch/>
        </p:blipFill>
        <p:spPr>
          <a:xfrm>
            <a:off x="7060680" y="1701360"/>
            <a:ext cx="3949560" cy="394956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Rectangle 8"/>
          <p:cNvSpPr/>
          <p:nvPr/>
        </p:nvSpPr>
        <p:spPr>
          <a:xfrm>
            <a:off x="1440" y="0"/>
            <a:ext cx="12188520" cy="6857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a:lstStyle/>
          <a:p>
            <a:endParaRPr lang="es-CO"/>
          </a:p>
        </p:txBody>
      </p:sp>
      <p:sp>
        <p:nvSpPr>
          <p:cNvPr id="169" name="Título 1"/>
          <p:cNvSpPr/>
          <p:nvPr/>
        </p:nvSpPr>
        <p:spPr>
          <a:xfrm>
            <a:off x="866160" y="155520"/>
            <a:ext cx="9983880" cy="974160"/>
          </a:xfrm>
          <a:prstGeom prst="rect">
            <a:avLst/>
          </a:prstGeom>
          <a:noFill/>
          <a:ln w="0">
            <a:noFill/>
          </a:ln>
        </p:spPr>
        <p:style>
          <a:lnRef idx="0">
            <a:scrgbClr r="0" g="0" b="0"/>
          </a:lnRef>
          <a:fillRef idx="0">
            <a:scrgbClr r="0" g="0" b="0"/>
          </a:fillRef>
          <a:effectRef idx="0">
            <a:scrgbClr r="0" g="0" b="0"/>
          </a:effectRef>
          <a:fontRef idx="minor"/>
        </p:style>
        <p:txBody>
          <a:bodyPr anchor="b">
            <a:normAutofit fontScale="75000"/>
          </a:bodyPr>
          <a:lstStyle/>
          <a:p>
            <a:pPr algn="ctr">
              <a:lnSpc>
                <a:spcPct val="90000"/>
              </a:lnSpc>
              <a:buNone/>
              <a:tabLst>
                <a:tab pos="0" algn="l"/>
              </a:tabLst>
            </a:pPr>
            <a:r>
              <a:rPr lang="es-ES" sz="4400" b="1" strike="noStrike" spc="-1">
                <a:solidFill>
                  <a:srgbClr val="000000"/>
                </a:solidFill>
                <a:latin typeface="Calibri Light"/>
              </a:rPr>
              <a:t>¿Qué son los algoritmos de Clasificación?</a:t>
            </a:r>
            <a:endParaRPr lang="es-CO" sz="4400" b="0" strike="noStrike" spc="-1">
              <a:latin typeface="Arial"/>
            </a:endParaRPr>
          </a:p>
        </p:txBody>
      </p:sp>
      <p:sp>
        <p:nvSpPr>
          <p:cNvPr id="170" name="CuadroTexto 4"/>
          <p:cNvSpPr/>
          <p:nvPr/>
        </p:nvSpPr>
        <p:spPr>
          <a:xfrm>
            <a:off x="852480" y="1285560"/>
            <a:ext cx="10486800" cy="4860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tabLst>
                <a:tab pos="0" algn="l"/>
              </a:tabLst>
            </a:pPr>
            <a:r>
              <a:rPr lang="es-CO" sz="2400" b="1" strike="noStrike" spc="-1">
                <a:solidFill>
                  <a:srgbClr val="000000"/>
                </a:solidFill>
                <a:latin typeface="Arial"/>
                <a:ea typeface="Arial"/>
              </a:rPr>
              <a:t>Aplicaciones:</a:t>
            </a:r>
            <a:endParaRPr lang="es-CO" sz="2400" b="0" strike="noStrike" spc="-1">
              <a:latin typeface="Arial"/>
            </a:endParaRPr>
          </a:p>
          <a:p>
            <a:pPr algn="just">
              <a:lnSpc>
                <a:spcPct val="100000"/>
              </a:lnSpc>
              <a:buNone/>
              <a:tabLst>
                <a:tab pos="0" algn="l"/>
              </a:tabLst>
            </a:pPr>
            <a:endParaRPr lang="es-CO" sz="2000" b="0" strike="noStrike" spc="-1">
              <a:latin typeface="Arial"/>
            </a:endParaRPr>
          </a:p>
          <a:p>
            <a:pPr algn="just">
              <a:lnSpc>
                <a:spcPct val="115000"/>
              </a:lnSpc>
              <a:buNone/>
              <a:tabLst>
                <a:tab pos="0" algn="l"/>
              </a:tabLst>
            </a:pPr>
            <a:r>
              <a:rPr lang="es-CO" sz="1800" b="1" strike="noStrike" spc="-1">
                <a:solidFill>
                  <a:srgbClr val="000000"/>
                </a:solidFill>
                <a:latin typeface="Arial"/>
                <a:ea typeface="Arial"/>
              </a:rPr>
              <a:t>1. Clasificación de Documentos:</a:t>
            </a:r>
            <a:r>
              <a:rPr lang="es-CO" sz="1800" b="0" strike="noStrike" spc="-1">
                <a:solidFill>
                  <a:srgbClr val="000000"/>
                </a:solidFill>
                <a:latin typeface="Arial"/>
                <a:ea typeface="Arial"/>
              </a:rPr>
              <a:t> Los algoritmos de clasificación se utilizan en el procesamiento de texto y la minería de texto para categorizar documentos, correos electrónicos o mensajes en diferentes categorías, como spam o no spam, categorías de noticias, opiniones positivas o negativas, etc.</a:t>
            </a:r>
            <a:endParaRPr lang="es-CO" sz="1800" b="0" strike="noStrike" spc="-1">
              <a:latin typeface="Arial"/>
            </a:endParaRPr>
          </a:p>
          <a:p>
            <a:pPr algn="just">
              <a:lnSpc>
                <a:spcPct val="115000"/>
              </a:lnSpc>
              <a:buNone/>
              <a:tabLst>
                <a:tab pos="0" algn="l"/>
              </a:tabLst>
            </a:pPr>
            <a:r>
              <a:rPr lang="es-CO" sz="1800" b="0" strike="noStrike" spc="-1">
                <a:solidFill>
                  <a:srgbClr val="000000"/>
                </a:solidFill>
                <a:latin typeface="Arial"/>
                <a:ea typeface="Arial"/>
              </a:rPr>
              <a:t> </a:t>
            </a:r>
            <a:endParaRPr lang="es-CO" sz="1800" b="0" strike="noStrike" spc="-1">
              <a:latin typeface="Arial"/>
            </a:endParaRPr>
          </a:p>
          <a:p>
            <a:pPr algn="just">
              <a:lnSpc>
                <a:spcPct val="115000"/>
              </a:lnSpc>
              <a:buNone/>
              <a:tabLst>
                <a:tab pos="0" algn="l"/>
              </a:tabLst>
            </a:pPr>
            <a:r>
              <a:rPr lang="es-CO" sz="1800" b="1" strike="noStrike" spc="-1">
                <a:solidFill>
                  <a:srgbClr val="000000"/>
                </a:solidFill>
                <a:latin typeface="Arial"/>
                <a:ea typeface="Arial"/>
              </a:rPr>
              <a:t>2. Detección de Fraudes:</a:t>
            </a:r>
            <a:r>
              <a:rPr lang="es-CO" sz="1800" b="0" strike="noStrike" spc="-1">
                <a:solidFill>
                  <a:srgbClr val="000000"/>
                </a:solidFill>
                <a:latin typeface="Arial"/>
                <a:ea typeface="Arial"/>
              </a:rPr>
              <a:t> En el sector financiero, los algoritmos de clasificación se emplean para detectar actividades fraudulentas, como transacciones de tarjetas de crédito fraudulentas o solicitudes de préstamos sospechosas, clasificándolas como legítimas o fraudulentas.</a:t>
            </a:r>
            <a:endParaRPr lang="es-CO" sz="1800" b="0" strike="noStrike" spc="-1">
              <a:latin typeface="Arial"/>
            </a:endParaRPr>
          </a:p>
          <a:p>
            <a:pPr algn="just">
              <a:lnSpc>
                <a:spcPct val="115000"/>
              </a:lnSpc>
              <a:buNone/>
              <a:tabLst>
                <a:tab pos="0" algn="l"/>
              </a:tabLst>
            </a:pPr>
            <a:r>
              <a:rPr lang="es-CO" sz="1800" b="0" strike="noStrike" spc="-1">
                <a:solidFill>
                  <a:srgbClr val="000000"/>
                </a:solidFill>
                <a:latin typeface="Arial"/>
                <a:ea typeface="Arial"/>
              </a:rPr>
              <a:t> </a:t>
            </a:r>
            <a:endParaRPr lang="es-CO" sz="1800" b="0" strike="noStrike" spc="-1">
              <a:latin typeface="Arial"/>
            </a:endParaRPr>
          </a:p>
          <a:p>
            <a:pPr algn="just">
              <a:lnSpc>
                <a:spcPct val="115000"/>
              </a:lnSpc>
              <a:buNone/>
              <a:tabLst>
                <a:tab pos="0" algn="l"/>
              </a:tabLst>
            </a:pPr>
            <a:r>
              <a:rPr lang="es-CO" sz="1800" b="1" strike="noStrike" spc="-1">
                <a:solidFill>
                  <a:srgbClr val="000000"/>
                </a:solidFill>
                <a:latin typeface="Arial"/>
                <a:ea typeface="Arial"/>
              </a:rPr>
              <a:t>3. Recomendación de Contenido:</a:t>
            </a:r>
            <a:r>
              <a:rPr lang="es-CO" sz="1800" b="0" strike="noStrike" spc="-1">
                <a:solidFill>
                  <a:srgbClr val="000000"/>
                </a:solidFill>
                <a:latin typeface="Arial"/>
                <a:ea typeface="Arial"/>
              </a:rPr>
              <a:t> Los sistemas de recomendación, como los utilizados por plataformas de streaming de video o sitios de comercio electrónico, utilizan algoritmos de clasificación para sugerir productos, películas, música u otros contenidos basados en el historial y las preferencias del usuario.</a:t>
            </a:r>
            <a:endParaRPr lang="es-CO" sz="1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Rectangle 8"/>
          <p:cNvSpPr/>
          <p:nvPr/>
        </p:nvSpPr>
        <p:spPr>
          <a:xfrm>
            <a:off x="1440" y="0"/>
            <a:ext cx="12188520" cy="6857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a:lstStyle/>
          <a:p>
            <a:endParaRPr lang="es-CO"/>
          </a:p>
        </p:txBody>
      </p:sp>
      <p:sp>
        <p:nvSpPr>
          <p:cNvPr id="172" name="Título 1"/>
          <p:cNvSpPr/>
          <p:nvPr/>
        </p:nvSpPr>
        <p:spPr>
          <a:xfrm>
            <a:off x="866160" y="155520"/>
            <a:ext cx="9983880" cy="974160"/>
          </a:xfrm>
          <a:prstGeom prst="rect">
            <a:avLst/>
          </a:prstGeom>
          <a:noFill/>
          <a:ln w="0">
            <a:noFill/>
          </a:ln>
        </p:spPr>
        <p:style>
          <a:lnRef idx="0">
            <a:scrgbClr r="0" g="0" b="0"/>
          </a:lnRef>
          <a:fillRef idx="0">
            <a:scrgbClr r="0" g="0" b="0"/>
          </a:fillRef>
          <a:effectRef idx="0">
            <a:scrgbClr r="0" g="0" b="0"/>
          </a:effectRef>
          <a:fontRef idx="minor"/>
        </p:style>
        <p:txBody>
          <a:bodyPr anchor="b">
            <a:normAutofit fontScale="75000"/>
          </a:bodyPr>
          <a:lstStyle/>
          <a:p>
            <a:pPr algn="ctr">
              <a:lnSpc>
                <a:spcPct val="90000"/>
              </a:lnSpc>
              <a:buNone/>
              <a:tabLst>
                <a:tab pos="0" algn="l"/>
              </a:tabLst>
            </a:pPr>
            <a:r>
              <a:rPr lang="es-ES" sz="4400" b="1" strike="noStrike" spc="-1">
                <a:solidFill>
                  <a:srgbClr val="000000"/>
                </a:solidFill>
                <a:latin typeface="Calibri Light"/>
              </a:rPr>
              <a:t>¿Qué son los algoritmos de Clasificación?</a:t>
            </a:r>
            <a:endParaRPr lang="es-CO" sz="4400" b="0" strike="noStrike" spc="-1">
              <a:latin typeface="Arial"/>
            </a:endParaRPr>
          </a:p>
        </p:txBody>
      </p:sp>
      <p:sp>
        <p:nvSpPr>
          <p:cNvPr id="173" name="CuadroTexto 4"/>
          <p:cNvSpPr/>
          <p:nvPr/>
        </p:nvSpPr>
        <p:spPr>
          <a:xfrm>
            <a:off x="852480" y="1285560"/>
            <a:ext cx="10486800" cy="4239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buNone/>
              <a:tabLst>
                <a:tab pos="0" algn="l"/>
              </a:tabLst>
            </a:pPr>
            <a:r>
              <a:rPr lang="es-CO" sz="2400" b="1" strike="noStrike" spc="-1">
                <a:solidFill>
                  <a:srgbClr val="000000"/>
                </a:solidFill>
                <a:latin typeface="Arial"/>
                <a:ea typeface="Arial"/>
              </a:rPr>
              <a:t>Aplicaciones:</a:t>
            </a:r>
            <a:endParaRPr lang="es-CO" sz="2400" b="0" strike="noStrike" spc="-1">
              <a:latin typeface="Arial"/>
            </a:endParaRPr>
          </a:p>
          <a:p>
            <a:pPr algn="just">
              <a:lnSpc>
                <a:spcPct val="115000"/>
              </a:lnSpc>
              <a:buNone/>
              <a:tabLst>
                <a:tab pos="0" algn="l"/>
              </a:tabLst>
            </a:pPr>
            <a:endParaRPr lang="es-CO" sz="1800" b="0" strike="noStrike" spc="-1">
              <a:latin typeface="Arial"/>
            </a:endParaRPr>
          </a:p>
          <a:p>
            <a:pPr algn="just">
              <a:lnSpc>
                <a:spcPct val="115000"/>
              </a:lnSpc>
              <a:buNone/>
              <a:tabLst>
                <a:tab pos="0" algn="l"/>
              </a:tabLst>
            </a:pPr>
            <a:r>
              <a:rPr lang="es-CO" sz="1800" b="1" strike="noStrike" spc="-1">
                <a:solidFill>
                  <a:srgbClr val="000000"/>
                </a:solidFill>
                <a:latin typeface="Arial"/>
                <a:ea typeface="Arial"/>
              </a:rPr>
              <a:t>4. Diagnóstico Médico:</a:t>
            </a:r>
            <a:r>
              <a:rPr lang="es-CO" sz="1800" b="0" strike="noStrike" spc="-1">
                <a:solidFill>
                  <a:srgbClr val="000000"/>
                </a:solidFill>
                <a:latin typeface="Arial"/>
                <a:ea typeface="Arial"/>
              </a:rPr>
              <a:t> En aplicaciones médicas, los algoritmos de clasificación se utilizan para ayudar en el diagnóstico de enfermedades. Por ejemplo, pueden clasificar imágenes médicas, como radiografías o escaneos de resonancia magnética, para identificar patologías.</a:t>
            </a:r>
            <a:endParaRPr lang="es-CO" sz="1800" b="0" strike="noStrike" spc="-1">
              <a:latin typeface="Arial"/>
            </a:endParaRPr>
          </a:p>
          <a:p>
            <a:pPr algn="just">
              <a:lnSpc>
                <a:spcPct val="115000"/>
              </a:lnSpc>
              <a:buNone/>
              <a:tabLst>
                <a:tab pos="0" algn="l"/>
              </a:tabLst>
            </a:pPr>
            <a:r>
              <a:rPr lang="es-CO" sz="1800" b="0" strike="noStrike" spc="-1">
                <a:solidFill>
                  <a:srgbClr val="000000"/>
                </a:solidFill>
                <a:latin typeface="Arial"/>
                <a:ea typeface="Arial"/>
              </a:rPr>
              <a:t> </a:t>
            </a:r>
            <a:endParaRPr lang="es-CO" sz="1800" b="0" strike="noStrike" spc="-1">
              <a:latin typeface="Arial"/>
            </a:endParaRPr>
          </a:p>
          <a:p>
            <a:pPr algn="just">
              <a:lnSpc>
                <a:spcPct val="115000"/>
              </a:lnSpc>
              <a:buNone/>
              <a:tabLst>
                <a:tab pos="0" algn="l"/>
              </a:tabLst>
            </a:pPr>
            <a:r>
              <a:rPr lang="es-CO" sz="1800" b="1" strike="noStrike" spc="-1">
                <a:solidFill>
                  <a:srgbClr val="000000"/>
                </a:solidFill>
                <a:latin typeface="Arial"/>
                <a:ea typeface="Arial"/>
              </a:rPr>
              <a:t>5. Clasificación de Imágenes y Video:</a:t>
            </a:r>
            <a:r>
              <a:rPr lang="es-CO" sz="1800" b="0" strike="noStrike" spc="-1">
                <a:solidFill>
                  <a:srgbClr val="000000"/>
                </a:solidFill>
                <a:latin typeface="Arial"/>
                <a:ea typeface="Arial"/>
              </a:rPr>
              <a:t> Los algoritmos de clasificación se utilizan en aplicaciones de visión por computadora para identificar y clasificar objetos, rostros, emociones o actividades en imágenes o secuencias de video.</a:t>
            </a:r>
            <a:endParaRPr lang="es-CO" sz="1800" b="0" strike="noStrike" spc="-1">
              <a:latin typeface="Arial"/>
            </a:endParaRPr>
          </a:p>
          <a:p>
            <a:pPr algn="just">
              <a:lnSpc>
                <a:spcPct val="115000"/>
              </a:lnSpc>
              <a:buNone/>
              <a:tabLst>
                <a:tab pos="0" algn="l"/>
              </a:tabLst>
            </a:pPr>
            <a:r>
              <a:rPr lang="es-CO" sz="1800" b="0" strike="noStrike" spc="-1">
                <a:solidFill>
                  <a:srgbClr val="000000"/>
                </a:solidFill>
                <a:latin typeface="Arial"/>
                <a:ea typeface="Arial"/>
              </a:rPr>
              <a:t> </a:t>
            </a:r>
            <a:endParaRPr lang="es-CO" sz="1800" b="0" strike="noStrike" spc="-1">
              <a:latin typeface="Arial"/>
            </a:endParaRPr>
          </a:p>
          <a:p>
            <a:pPr algn="just">
              <a:lnSpc>
                <a:spcPct val="115000"/>
              </a:lnSpc>
              <a:buNone/>
              <a:tabLst>
                <a:tab pos="0" algn="l"/>
              </a:tabLst>
            </a:pPr>
            <a:r>
              <a:rPr lang="es-CO" sz="1800" b="1" strike="noStrike" spc="-1">
                <a:solidFill>
                  <a:srgbClr val="000000"/>
                </a:solidFill>
                <a:latin typeface="Arial"/>
                <a:ea typeface="Arial"/>
              </a:rPr>
              <a:t>6. Filtrado de Spam:</a:t>
            </a:r>
            <a:r>
              <a:rPr lang="es-CO" sz="1800" b="0" strike="noStrike" spc="-1">
                <a:solidFill>
                  <a:srgbClr val="000000"/>
                </a:solidFill>
                <a:latin typeface="Arial"/>
                <a:ea typeface="Arial"/>
              </a:rPr>
              <a:t> En el ámbito de la comunicación digital, los algoritmos de clasificación se utilizan para filtrar correos electrónicos no deseados (spam) y evitar que lleguen a la bandeja de entrada de los usuarios.</a:t>
            </a:r>
            <a:endParaRPr lang="es-CO" sz="18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4708</TotalTime>
  <Words>1319</Words>
  <Application>Microsoft Office PowerPoint</Application>
  <PresentationFormat>Panorámica</PresentationFormat>
  <Paragraphs>121</Paragraphs>
  <Slides>22</Slides>
  <Notes>0</Notes>
  <HiddenSlides>0</HiddenSlides>
  <MMClips>0</MMClips>
  <ScaleCrop>false</ScaleCrop>
  <HeadingPairs>
    <vt:vector size="6" baseType="variant">
      <vt:variant>
        <vt:lpstr>Fuentes usadas</vt:lpstr>
      </vt:variant>
      <vt:variant>
        <vt:i4>8</vt:i4>
      </vt:variant>
      <vt:variant>
        <vt:lpstr>Tema</vt:lpstr>
      </vt:variant>
      <vt:variant>
        <vt:i4>3</vt:i4>
      </vt:variant>
      <vt:variant>
        <vt:lpstr>Títulos de diapositiva</vt:lpstr>
      </vt:variant>
      <vt:variant>
        <vt:i4>22</vt:i4>
      </vt:variant>
    </vt:vector>
  </HeadingPairs>
  <TitlesOfParts>
    <vt:vector size="33" baseType="lpstr">
      <vt:lpstr>Arial</vt:lpstr>
      <vt:lpstr>Calibri</vt:lpstr>
      <vt:lpstr>Calibri Light</vt:lpstr>
      <vt:lpstr>StarSymbol</vt:lpstr>
      <vt:lpstr>Symbol</vt:lpstr>
      <vt:lpstr>Tahoma</vt:lpstr>
      <vt:lpstr>Times New Roman</vt:lpstr>
      <vt:lpstr>Wingdings</vt:lpstr>
      <vt:lpstr>Office Theme</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Flujo de trabajo para clasificación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PREGUNTAS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VICTOR MANUEL RUBIANO ZAMBRANO</dc:creator>
  <dc:description/>
  <cp:lastModifiedBy>JULIAN QUIMBAYO CASTRO</cp:lastModifiedBy>
  <cp:revision>446</cp:revision>
  <cp:lastPrinted>2021-04-19T13:22:47Z</cp:lastPrinted>
  <dcterms:created xsi:type="dcterms:W3CDTF">2020-09-21T02:20:33Z</dcterms:created>
  <dcterms:modified xsi:type="dcterms:W3CDTF">2024-11-23T11:19:06Z</dcterms:modified>
  <dc:language>es-CO</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Widescreen</vt:lpwstr>
  </property>
  <property fmtid="{D5CDD505-2E9C-101B-9397-08002B2CF9AE}" pid="4" name="Slides">
    <vt:i4>28</vt:i4>
  </property>
</Properties>
</file>