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4/4/2019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4/4/2019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4/4/2019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cdn.softwaretestinghelp.com/wp-content/qa/uploads/2018/03/SaveTest.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dn.softwaretestinghelp.com/wp-content/qa/uploads/2018/03/Labeling2.jpg"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cdn.softwaretestinghelp.com/wp-content/qa/uploads/2018/03/User-Documentation.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cdn.softwaretestinghelp.com/wp-content/qa/uploads/2018/03/Grouping.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dn.softwaretestinghelp.com/wp-content/qa/uploads/2018/03/ReusabilityParameterization.jpg" TargetMode="External"/><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cdn.softwaretestinghelp.com/wp-content/qa/uploads/2018/03/ExtensibilityAddStep.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cdn.softwaretestinghelp.com/wp-content/qa/uploads/2018/03/Add-Custom.jpg" TargetMode="Externa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hyperlink" Target="https://cdn.softwaretestinghelp.com/wp-content/qa/uploads/2018/03/Add-Custom-Code.jp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cdn.softwaretestinghelp.com/wp-content/qa/uploads/2018/03/ExtensibiltyStepWithCustomCode.jp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cdn.softwaretestinghelp.com/wp-content/qa/uploads/2018/03/MaintenanceRevisions.jp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dn.softwaretestinghelp.com/wp-content/qa/uploads/2018/03/Branching.jpg" TargetMode="External"/><Relationship Id="rId2" Type="http://schemas.openxmlformats.org/officeDocument/2006/relationships/hyperlink" Target="https://www.softwaretestinghelp.com/shift-left-testing-approach/" TargetMode="Externa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cdn.softwaretestinghelp.com/wp-content/qa/uploads/2018/03/ReportingTestRuns.jp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cdn.softwaretestinghelp.com/wp-content/qa/uploads/2018/03/CLI.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cdn.softwaretestinghelp.com/wp-content/qa/uploads/2018/03/RecordPlaySaveTest.jpg"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s://cdn.softwaretestinghelp.com/wp-content/qa/uploads/2018/03/StopRecording.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E72761-F92E-4CD2-9F9B-ED4E58BC9C08}"/>
              </a:ext>
            </a:extLst>
          </p:cNvPr>
          <p:cNvSpPr>
            <a:spLocks noGrp="1"/>
          </p:cNvSpPr>
          <p:nvPr>
            <p:ph type="ctrTitle"/>
          </p:nvPr>
        </p:nvSpPr>
        <p:spPr>
          <a:xfrm>
            <a:off x="956172" y="228600"/>
            <a:ext cx="6557810" cy="1229139"/>
          </a:xfrm>
        </p:spPr>
        <p:txBody>
          <a:bodyPr/>
          <a:lstStyle/>
          <a:p>
            <a:r>
              <a:rPr lang="es-CO" b="1" dirty="0" err="1">
                <a:solidFill>
                  <a:schemeClr val="accent1">
                    <a:lumMod val="75000"/>
                  </a:schemeClr>
                </a:solidFill>
                <a:latin typeface="Book Antiqua" panose="02040602050305030304" pitchFamily="18" charset="0"/>
              </a:rPr>
              <a:t>TestIM</a:t>
            </a:r>
            <a:endParaRPr lang="es-CO" dirty="0">
              <a:solidFill>
                <a:schemeClr val="accent1">
                  <a:lumMod val="75000"/>
                </a:schemeClr>
              </a:solidFill>
            </a:endParaRPr>
          </a:p>
        </p:txBody>
      </p:sp>
      <p:sp>
        <p:nvSpPr>
          <p:cNvPr id="3" name="Subtítulo 2">
            <a:extLst>
              <a:ext uri="{FF2B5EF4-FFF2-40B4-BE49-F238E27FC236}">
                <a16:creationId xmlns:a16="http://schemas.microsoft.com/office/drawing/2014/main" id="{58314018-1CE1-477B-A4E1-0CDE173007E3}"/>
              </a:ext>
            </a:extLst>
          </p:cNvPr>
          <p:cNvSpPr>
            <a:spLocks noGrp="1"/>
          </p:cNvSpPr>
          <p:nvPr>
            <p:ph type="subTitle" idx="1"/>
          </p:nvPr>
        </p:nvSpPr>
        <p:spPr>
          <a:xfrm>
            <a:off x="795130" y="1457739"/>
            <a:ext cx="9185483" cy="4181061"/>
          </a:xfrm>
        </p:spPr>
        <p:txBody>
          <a:bodyPr>
            <a:normAutofit/>
          </a:bodyPr>
          <a:lstStyle/>
          <a:p>
            <a:r>
              <a:rPr lang="es-CO" sz="3200" dirty="0"/>
              <a:t>no es una herramienta, sino una plataforma que incluye casi todos los factores principales, como Autoría y ejecución, mantenimiento, resolución de problemas, informes de pruebas automatizadas ETC. Con la introducción al concepto de localizadores dinámicos.</a:t>
            </a:r>
          </a:p>
          <a:p>
            <a:endParaRPr lang="es-CO" dirty="0"/>
          </a:p>
          <a:p>
            <a:endParaRPr lang="es-CO" dirty="0"/>
          </a:p>
          <a:p>
            <a:endParaRPr lang="es-CO" dirty="0"/>
          </a:p>
        </p:txBody>
      </p:sp>
    </p:spTree>
    <p:extLst>
      <p:ext uri="{BB962C8B-B14F-4D97-AF65-F5344CB8AC3E}">
        <p14:creationId xmlns:p14="http://schemas.microsoft.com/office/powerpoint/2010/main" val="284025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ave Test">
            <a:hlinkClick r:id="rId2"/>
            <a:extLst>
              <a:ext uri="{FF2B5EF4-FFF2-40B4-BE49-F238E27FC236}">
                <a16:creationId xmlns:a16="http://schemas.microsoft.com/office/drawing/2014/main" id="{5CD9D94F-43C8-4636-92AE-883573807D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76613" y="1686719"/>
            <a:ext cx="423862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98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F88E0-B408-4A07-BA29-C26E39912600}"/>
              </a:ext>
            </a:extLst>
          </p:cNvPr>
          <p:cNvSpPr>
            <a:spLocks noGrp="1"/>
          </p:cNvSpPr>
          <p:nvPr>
            <p:ph type="title"/>
          </p:nvPr>
        </p:nvSpPr>
        <p:spPr>
          <a:xfrm>
            <a:off x="646111" y="452718"/>
            <a:ext cx="9438793" cy="1400530"/>
          </a:xfrm>
        </p:spPr>
        <p:txBody>
          <a:bodyPr/>
          <a:lstStyle/>
          <a:p>
            <a:r>
              <a:rPr lang="es-CO" sz="1800" b="1" dirty="0"/>
              <a:t>3) Validaciones y afirmaciones</a:t>
            </a:r>
            <a:br>
              <a:rPr lang="es-CO" sz="1800" dirty="0"/>
            </a:br>
            <a:r>
              <a:rPr lang="es-CO" sz="1800" dirty="0"/>
              <a:t>Esta plataforma ayuda a realizar la validación de diferentes atributos de un elemento y API realmente simples.</a:t>
            </a:r>
            <a:br>
              <a:rPr lang="es-CO" sz="1800" dirty="0"/>
            </a:br>
            <a:r>
              <a:rPr lang="es-CO" sz="1800" b="1" dirty="0"/>
              <a:t>Varias opciones para los usuarios, tales como:</a:t>
            </a:r>
            <a:br>
              <a:rPr lang="es-CO" sz="1800" dirty="0"/>
            </a:br>
            <a:r>
              <a:rPr lang="es-CO" sz="1800" dirty="0"/>
              <a:t>Agregando validaciones personalizadas usando JavaScript y HTML</a:t>
            </a:r>
            <a:br>
              <a:rPr lang="es-CO" sz="1800" dirty="0"/>
            </a:br>
            <a:r>
              <a:rPr lang="es-CO" sz="1800" dirty="0"/>
              <a:t>Validar la visibilidad del elemento.</a:t>
            </a:r>
            <a:br>
              <a:rPr lang="es-CO" sz="1800" dirty="0"/>
            </a:br>
            <a:r>
              <a:rPr lang="es-CO" sz="1800" dirty="0"/>
              <a:t>Validar texto de elemento</a:t>
            </a:r>
            <a:br>
              <a:rPr lang="es-CO" sz="1800" dirty="0"/>
            </a:br>
            <a:r>
              <a:rPr lang="es-CO" sz="1800" dirty="0"/>
              <a:t>Validación de nivel de píxel</a:t>
            </a:r>
            <a:br>
              <a:rPr lang="es-CO" sz="1800" dirty="0"/>
            </a:br>
            <a:r>
              <a:rPr lang="es-CO" sz="1800" dirty="0"/>
              <a:t>Validación de nivel API</a:t>
            </a:r>
            <a:br>
              <a:rPr lang="es-CO" sz="1800" dirty="0"/>
            </a:br>
            <a:endParaRPr lang="es-CO" sz="1800" dirty="0"/>
          </a:p>
        </p:txBody>
      </p:sp>
      <p:pic>
        <p:nvPicPr>
          <p:cNvPr id="6146" name="Picture 2" descr="Validación Y Afirmaciones">
            <a:extLst>
              <a:ext uri="{FF2B5EF4-FFF2-40B4-BE49-F238E27FC236}">
                <a16:creationId xmlns:a16="http://schemas.microsoft.com/office/drawing/2014/main" id="{3F93FE56-7533-454E-A8E5-E8A1985988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0720" y="2209520"/>
            <a:ext cx="5643779"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41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814F5-9D45-4E5C-B361-13E92D5F9AD7}"/>
              </a:ext>
            </a:extLst>
          </p:cNvPr>
          <p:cNvSpPr>
            <a:spLocks noGrp="1"/>
          </p:cNvSpPr>
          <p:nvPr>
            <p:ph type="title"/>
          </p:nvPr>
        </p:nvSpPr>
        <p:spPr/>
        <p:txBody>
          <a:bodyPr/>
          <a:lstStyle/>
          <a:p>
            <a:r>
              <a:rPr lang="es-CO" sz="1800" b="1" dirty="0"/>
              <a:t>4) Capturas de pantalla</a:t>
            </a:r>
            <a:br>
              <a:rPr lang="es-CO" sz="1800" dirty="0"/>
            </a:br>
            <a:r>
              <a:rPr lang="es-CO" sz="1800" dirty="0"/>
              <a:t>Mientras se registra cada prueba, la plataforma toma una captura de pantalla de todos los resultados de Pasa y Falla de cada paso. Como resultado, a los usuarios les resulta más fácil solucionar los problemas y entender qué sucede debajo del capó.</a:t>
            </a:r>
            <a:br>
              <a:rPr lang="es-CO" sz="1800" dirty="0"/>
            </a:br>
            <a:endParaRPr lang="es-CO" sz="1800" dirty="0"/>
          </a:p>
        </p:txBody>
      </p:sp>
      <p:pic>
        <p:nvPicPr>
          <p:cNvPr id="7170" name="Picture 2" descr="Screen Shots">
            <a:extLst>
              <a:ext uri="{FF2B5EF4-FFF2-40B4-BE49-F238E27FC236}">
                <a16:creationId xmlns:a16="http://schemas.microsoft.com/office/drawing/2014/main" id="{54F91EB6-CF78-4078-9F67-0FB8C00BEC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3313" y="2697407"/>
            <a:ext cx="8947150" cy="290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44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AFB3F-B361-473F-835A-4BA038988947}"/>
              </a:ext>
            </a:extLst>
          </p:cNvPr>
          <p:cNvSpPr>
            <a:spLocks noGrp="1"/>
          </p:cNvSpPr>
          <p:nvPr>
            <p:ph type="title"/>
          </p:nvPr>
        </p:nvSpPr>
        <p:spPr/>
        <p:txBody>
          <a:bodyPr/>
          <a:lstStyle/>
          <a:p>
            <a:r>
              <a:rPr lang="es-CO" sz="1800" b="1" dirty="0"/>
              <a:t>5) Retroalimentación en cada paso</a:t>
            </a:r>
            <a:br>
              <a:rPr lang="es-CO" sz="1800" dirty="0"/>
            </a:br>
            <a:r>
              <a:rPr lang="es-CO" sz="1800" dirty="0"/>
              <a:t>El usuario también recibe comentarios sobre cada paso en términos de si las pruebas se aprobaron o fracasaron al mostrar un </a:t>
            </a:r>
            <a:r>
              <a:rPr lang="es-CO" sz="1800" b="1" dirty="0"/>
              <a:t>"verde"</a:t>
            </a:r>
            <a:r>
              <a:rPr lang="es-CO" sz="1800" dirty="0"/>
              <a:t> o un </a:t>
            </a:r>
            <a:r>
              <a:rPr lang="es-CO" sz="1800" b="1" dirty="0"/>
              <a:t>"icono rojo"</a:t>
            </a:r>
            <a:r>
              <a:rPr lang="es-CO" sz="1800" dirty="0"/>
              <a:t> en la parte superior izquierda de cada paso, como se muestra a continuación:</a:t>
            </a:r>
            <a:br>
              <a:rPr lang="es-CO" sz="1800" dirty="0"/>
            </a:br>
            <a:endParaRPr lang="es-CO" sz="1800" dirty="0"/>
          </a:p>
        </p:txBody>
      </p:sp>
      <p:pic>
        <p:nvPicPr>
          <p:cNvPr id="8194" name="Picture 2" descr="Comentarios sobre cada paso">
            <a:extLst>
              <a:ext uri="{FF2B5EF4-FFF2-40B4-BE49-F238E27FC236}">
                <a16:creationId xmlns:a16="http://schemas.microsoft.com/office/drawing/2014/main" id="{9C721690-B8DB-4E99-A838-DE20E817E7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2105" y="2052638"/>
            <a:ext cx="3729566"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7B9B8-83B4-49AE-9D59-ED0A6B820B3E}"/>
              </a:ext>
            </a:extLst>
          </p:cNvPr>
          <p:cNvSpPr>
            <a:spLocks noGrp="1"/>
          </p:cNvSpPr>
          <p:nvPr>
            <p:ph type="title"/>
          </p:nvPr>
        </p:nvSpPr>
        <p:spPr/>
        <p:txBody>
          <a:bodyPr/>
          <a:lstStyle/>
          <a:p>
            <a:r>
              <a:rPr lang="es-CO" sz="1600" b="1" dirty="0"/>
              <a:t>6) Pruebas de etiquetado.</a:t>
            </a:r>
            <a:br>
              <a:rPr lang="es-CO" sz="1600" dirty="0"/>
            </a:br>
            <a:r>
              <a:rPr lang="es-CO" sz="1600" dirty="0" err="1"/>
              <a:t>Testim</a:t>
            </a:r>
            <a:r>
              <a:rPr lang="es-CO" sz="1600" dirty="0"/>
              <a:t> proporciona la función para etiquetar todas y cada una de las pruebas que crea un usuario.</a:t>
            </a:r>
            <a:br>
              <a:rPr lang="es-CO" sz="1600" dirty="0"/>
            </a:br>
            <a:r>
              <a:rPr lang="es-CO" sz="1600" b="1" dirty="0"/>
              <a:t>Hay 2 razones por las cuales podemos querer etiquetar una prueba:</a:t>
            </a:r>
            <a:br>
              <a:rPr lang="es-CO" sz="1600" dirty="0"/>
            </a:br>
            <a:r>
              <a:rPr lang="es-CO" sz="1600" dirty="0"/>
              <a:t>Ayuda a identificar la razón por la cual se creó la prueba en primer lugar.</a:t>
            </a:r>
            <a:br>
              <a:rPr lang="es-CO" sz="1600" dirty="0"/>
            </a:br>
            <a:r>
              <a:rPr lang="es-CO" sz="1600" dirty="0"/>
              <a:t>Ayuda a ejecutar las pruebas con la misma etiqueta de una vez a través de la función CLI.</a:t>
            </a:r>
            <a:br>
              <a:rPr lang="es-CO" sz="1600" dirty="0"/>
            </a:br>
            <a:r>
              <a:rPr lang="es-CO" sz="1600" dirty="0"/>
              <a:t>La forma en que creamos etiquetas es haciendo clic en el botón </a:t>
            </a:r>
            <a:r>
              <a:rPr lang="es-CO" sz="1600" b="1" dirty="0"/>
              <a:t>"Etiqueta"</a:t>
            </a:r>
            <a:r>
              <a:rPr lang="es-CO" sz="1600" dirty="0"/>
              <a:t> y seleccionando una etiqueta existente o creando una nueva.</a:t>
            </a:r>
            <a:br>
              <a:rPr lang="es-CO" sz="1600" dirty="0"/>
            </a:br>
            <a:br>
              <a:rPr lang="es-CO" sz="1600" dirty="0"/>
            </a:br>
            <a:endParaRPr lang="es-CO" sz="1600" dirty="0"/>
          </a:p>
        </p:txBody>
      </p:sp>
      <p:pic>
        <p:nvPicPr>
          <p:cNvPr id="9218" name="Picture 2" descr="Prueba de etiquetado">
            <a:extLst>
              <a:ext uri="{FF2B5EF4-FFF2-40B4-BE49-F238E27FC236}">
                <a16:creationId xmlns:a16="http://schemas.microsoft.com/office/drawing/2014/main" id="{3329A8CF-D340-4B95-B1F7-5515276883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930" y="2637907"/>
            <a:ext cx="5928070" cy="39528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ruebas de etiquetado">
            <a:hlinkClick r:id="rId3"/>
            <a:extLst>
              <a:ext uri="{FF2B5EF4-FFF2-40B4-BE49-F238E27FC236}">
                <a16:creationId xmlns:a16="http://schemas.microsoft.com/office/drawing/2014/main" id="{2C2C6952-07BD-456C-A166-DBAEA9289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080" y="2637907"/>
            <a:ext cx="570299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42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BB66F-3CB3-448D-8F76-8A26AE177106}"/>
              </a:ext>
            </a:extLst>
          </p:cNvPr>
          <p:cNvSpPr>
            <a:spLocks noGrp="1"/>
          </p:cNvSpPr>
          <p:nvPr>
            <p:ph type="title"/>
          </p:nvPr>
        </p:nvSpPr>
        <p:spPr/>
        <p:txBody>
          <a:bodyPr/>
          <a:lstStyle/>
          <a:p>
            <a:r>
              <a:rPr lang="es-CO" sz="1800" b="1" dirty="0"/>
              <a:t>7) Documentación del usuario</a:t>
            </a:r>
            <a:br>
              <a:rPr lang="es-CO" sz="1800" dirty="0"/>
            </a:br>
            <a:r>
              <a:rPr lang="es-CO" sz="1800" dirty="0"/>
              <a:t>Proporcionan a los usuarios toda la documentación que necesitarán para utilizar las diferentes funciones de esta plataforma.</a:t>
            </a:r>
            <a:br>
              <a:rPr lang="es-CO" sz="1800" dirty="0"/>
            </a:br>
            <a:r>
              <a:rPr lang="es-CO" sz="1800" dirty="0"/>
              <a:t>La mayoría de las respuestas sobre el uso de esta plataforma se pueden encontrar haciendo clic en la pestaña </a:t>
            </a:r>
            <a:r>
              <a:rPr lang="es-CO" sz="1800" b="1" dirty="0"/>
              <a:t>"Educar"</a:t>
            </a:r>
            <a:r>
              <a:rPr lang="es-CO" sz="1800" dirty="0"/>
              <a:t> y visitando el sitio de documentación como se muestra a continuación:</a:t>
            </a:r>
            <a:br>
              <a:rPr lang="es-CO" sz="1800" dirty="0"/>
            </a:br>
            <a:endParaRPr lang="es-CO" sz="1800" dirty="0"/>
          </a:p>
        </p:txBody>
      </p:sp>
      <p:pic>
        <p:nvPicPr>
          <p:cNvPr id="10242" name="Picture 2" descr="Documentación del usuario">
            <a:hlinkClick r:id="rId2"/>
            <a:extLst>
              <a:ext uri="{FF2B5EF4-FFF2-40B4-BE49-F238E27FC236}">
                <a16:creationId xmlns:a16="http://schemas.microsoft.com/office/drawing/2014/main" id="{BEEA57FA-358A-42E5-9CED-73FFCC3D2F7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6111" y="2309532"/>
            <a:ext cx="6735350" cy="409575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0B0A623E-0735-4547-B1EC-BA270E1EB63B}"/>
              </a:ext>
            </a:extLst>
          </p:cNvPr>
          <p:cNvSpPr txBox="1"/>
          <p:nvPr/>
        </p:nvSpPr>
        <p:spPr>
          <a:xfrm>
            <a:off x="8057322" y="2667339"/>
            <a:ext cx="2729948" cy="3139321"/>
          </a:xfrm>
          <a:prstGeom prst="rect">
            <a:avLst/>
          </a:prstGeom>
          <a:noFill/>
        </p:spPr>
        <p:txBody>
          <a:bodyPr wrap="square" rtlCol="0">
            <a:spAutoFit/>
          </a:bodyPr>
          <a:lstStyle/>
          <a:p>
            <a:r>
              <a:rPr lang="es-CO" dirty="0"/>
              <a:t>Debido a las razones anteriores, Testim.io ayuda a que la creación y ejecución de pruebas sea realmente rápida y sencilla. En cuestión de segundos, un usuario puede grabar, reproducir y guardar las pruebas.</a:t>
            </a:r>
          </a:p>
        </p:txBody>
      </p:sp>
    </p:spTree>
    <p:extLst>
      <p:ext uri="{BB962C8B-B14F-4D97-AF65-F5344CB8AC3E}">
        <p14:creationId xmlns:p14="http://schemas.microsoft.com/office/powerpoint/2010/main" val="2738636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8432E-971F-40E2-BE04-2E4096D2CADA}"/>
              </a:ext>
            </a:extLst>
          </p:cNvPr>
          <p:cNvSpPr>
            <a:spLocks noGrp="1"/>
          </p:cNvSpPr>
          <p:nvPr>
            <p:ph type="title"/>
          </p:nvPr>
        </p:nvSpPr>
        <p:spPr/>
        <p:txBody>
          <a:bodyPr/>
          <a:lstStyle/>
          <a:p>
            <a:r>
              <a:rPr lang="es-CO" sz="1800" dirty="0"/>
              <a:t>Estabilidad</a:t>
            </a:r>
            <a:br>
              <a:rPr lang="es-CO" sz="1800" dirty="0"/>
            </a:br>
            <a:r>
              <a:rPr lang="es-CO" sz="1800" dirty="0" err="1"/>
              <a:t>Testim</a:t>
            </a:r>
            <a:r>
              <a:rPr lang="es-CO" sz="1800" dirty="0"/>
              <a:t> usa </a:t>
            </a:r>
            <a:r>
              <a:rPr lang="es-CO" sz="1800" b="1" dirty="0"/>
              <a:t>localizadores dinámicos en</a:t>
            </a:r>
            <a:r>
              <a:rPr lang="es-CO" sz="1800" dirty="0"/>
              <a:t> lugar de identificadores estáticos. Debido a esto, las pruebas son más estables y cuanto más las ejecutamos, más inteligente se vuelve la IA para garantizar más estabilidad a las pruebas automatizadas.</a:t>
            </a:r>
            <a:br>
              <a:rPr lang="es-CO" sz="1800" dirty="0"/>
            </a:br>
            <a:r>
              <a:rPr lang="es-CO" sz="1800" dirty="0"/>
              <a:t>Un usuario podrá ver las diferentes estrategias de ubicación que utiliza su AI para ubicar un elemento en el IDE, a través del </a:t>
            </a:r>
            <a:r>
              <a:rPr lang="es-CO" sz="1800" b="1" dirty="0"/>
              <a:t>panel de Propiedades</a:t>
            </a:r>
            <a:r>
              <a:rPr lang="es-CO" sz="1800" dirty="0"/>
              <a:t> , para cada elemento que interactuamos a través de nuestras pruebas automatizadas.</a:t>
            </a:r>
            <a:br>
              <a:rPr lang="es-CO" sz="1800" dirty="0"/>
            </a:br>
            <a:endParaRPr lang="es-CO" sz="1800" dirty="0"/>
          </a:p>
        </p:txBody>
      </p:sp>
      <p:pic>
        <p:nvPicPr>
          <p:cNvPr id="11266" name="Picture 2" descr="Localizadores dinámicos de estabilidad">
            <a:extLst>
              <a:ext uri="{FF2B5EF4-FFF2-40B4-BE49-F238E27FC236}">
                <a16:creationId xmlns:a16="http://schemas.microsoft.com/office/drawing/2014/main" id="{724B2AE3-C2D3-4F76-8839-A31C5DAE48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3646" y="2489959"/>
            <a:ext cx="4245189" cy="419576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Panel de propiedades de localizadores dinámicos">
            <a:extLst>
              <a:ext uri="{FF2B5EF4-FFF2-40B4-BE49-F238E27FC236}">
                <a16:creationId xmlns:a16="http://schemas.microsoft.com/office/drawing/2014/main" id="{A55A4A77-7858-43C0-863B-36A6ADB0C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879" y="2468318"/>
            <a:ext cx="5258355" cy="42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370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F05360D-8A38-47B1-AA84-76862983AFD1}"/>
              </a:ext>
            </a:extLst>
          </p:cNvPr>
          <p:cNvSpPr>
            <a:spLocks noGrp="1"/>
          </p:cNvSpPr>
          <p:nvPr>
            <p:ph idx="1"/>
          </p:nvPr>
        </p:nvSpPr>
        <p:spPr>
          <a:xfrm>
            <a:off x="821636" y="437322"/>
            <a:ext cx="9228218" cy="5811077"/>
          </a:xfrm>
        </p:spPr>
        <p:txBody>
          <a:bodyPr/>
          <a:lstStyle/>
          <a:p>
            <a:pPr marL="0" indent="0">
              <a:buNone/>
            </a:pPr>
            <a:r>
              <a:rPr lang="es-CO" dirty="0"/>
              <a:t>Como podemos observar, la IA analiza todos los objetos DOM, los enumera en el Panel de propiedades junto con las clasificaciones de cada estrategia de ubicación para ese elemento en particular. De esta manera, incluso si el atributo de un elemento cambia, entonces la IA puede usar una estrategia de ubicación diferente de la lista ya analizada de objetos DOM.</a:t>
            </a:r>
          </a:p>
          <a:p>
            <a:pPr marL="0" indent="0">
              <a:buNone/>
            </a:pPr>
            <a:r>
              <a:rPr lang="es-CO" dirty="0"/>
              <a:t>Por lo tanto, un usuario no tiene que preocuparse por pruebas escamosas.</a:t>
            </a:r>
          </a:p>
          <a:p>
            <a:endParaRPr lang="es-CO" dirty="0"/>
          </a:p>
        </p:txBody>
      </p:sp>
    </p:spTree>
    <p:extLst>
      <p:ext uri="{BB962C8B-B14F-4D97-AF65-F5344CB8AC3E}">
        <p14:creationId xmlns:p14="http://schemas.microsoft.com/office/powerpoint/2010/main" val="1459675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97D4FE-DF0D-4236-82F2-01FE9DAA6479}"/>
              </a:ext>
            </a:extLst>
          </p:cNvPr>
          <p:cNvSpPr>
            <a:spLocks noGrp="1"/>
          </p:cNvSpPr>
          <p:nvPr>
            <p:ph type="title"/>
          </p:nvPr>
        </p:nvSpPr>
        <p:spPr/>
        <p:txBody>
          <a:bodyPr/>
          <a:lstStyle/>
          <a:p>
            <a:r>
              <a:rPr lang="es-CO" sz="2400" dirty="0"/>
              <a:t>Reusabilidad</a:t>
            </a:r>
            <a:br>
              <a:rPr lang="es-CO" dirty="0"/>
            </a:br>
            <a:r>
              <a:rPr lang="es-CO" sz="1600" dirty="0"/>
              <a:t>Una de las buenas prácticas para escribir pruebas automatizadas es crear componentes reutilizables que puedan usarse en diferentes partes de nuestro conjunto de pruebas.</a:t>
            </a:r>
            <a:br>
              <a:rPr lang="es-CO" sz="1600" dirty="0"/>
            </a:br>
            <a:br>
              <a:rPr lang="es-CO" dirty="0"/>
            </a:br>
            <a:endParaRPr lang="es-CO" dirty="0"/>
          </a:p>
        </p:txBody>
      </p:sp>
      <p:sp>
        <p:nvSpPr>
          <p:cNvPr id="3" name="Marcador de contenido 2">
            <a:extLst>
              <a:ext uri="{FF2B5EF4-FFF2-40B4-BE49-F238E27FC236}">
                <a16:creationId xmlns:a16="http://schemas.microsoft.com/office/drawing/2014/main" id="{2698AFFA-C886-4CCC-A220-1F3DBC89B1C3}"/>
              </a:ext>
            </a:extLst>
          </p:cNvPr>
          <p:cNvSpPr>
            <a:spLocks noGrp="1"/>
          </p:cNvSpPr>
          <p:nvPr>
            <p:ph idx="1"/>
          </p:nvPr>
        </p:nvSpPr>
        <p:spPr/>
        <p:txBody>
          <a:bodyPr/>
          <a:lstStyle/>
          <a:p>
            <a:pPr marL="0" indent="0">
              <a:buNone/>
            </a:pPr>
            <a:r>
              <a:rPr lang="es-CO" b="1" dirty="0"/>
              <a:t>¿Porque es esto importante?</a:t>
            </a:r>
            <a:endParaRPr lang="es-CO" dirty="0"/>
          </a:p>
          <a:p>
            <a:r>
              <a:rPr lang="es-CO" dirty="0"/>
              <a:t>Crear componentes reutilizables es importante porque:</a:t>
            </a:r>
          </a:p>
          <a:p>
            <a:r>
              <a:rPr lang="es-CO" dirty="0"/>
              <a:t>Ayuda a aumentar la legibilidad de las pruebas automatizadas.</a:t>
            </a:r>
          </a:p>
          <a:p>
            <a:r>
              <a:rPr lang="es-CO" dirty="0"/>
              <a:t>Ahorra esfuerzo al no repetir el mismo conjunto de pasos en diferentes partes de las pruebas.</a:t>
            </a:r>
          </a:p>
          <a:p>
            <a:r>
              <a:rPr lang="es-CO" dirty="0"/>
              <a:t>Cualquier cambio en el paso reutilizable debe realizarse solo en un lugar y se refleja a lo largo de las pruebas, en diferentes proyectos.</a:t>
            </a:r>
          </a:p>
          <a:p>
            <a:r>
              <a:rPr lang="es-CO" dirty="0"/>
              <a:t>Hace que las pruebas automatizadas sean más extensibles.</a:t>
            </a:r>
          </a:p>
          <a:p>
            <a:r>
              <a:rPr lang="es-CO" dirty="0" err="1"/>
              <a:t>Testim</a:t>
            </a:r>
            <a:r>
              <a:rPr lang="es-CO" dirty="0"/>
              <a:t> ayuda a garantizar la reutilización mediante la </a:t>
            </a:r>
            <a:r>
              <a:rPr lang="es-CO" b="1" dirty="0"/>
              <a:t>"agrupación" y la "parametrización".</a:t>
            </a:r>
            <a:endParaRPr lang="es-CO" dirty="0"/>
          </a:p>
          <a:p>
            <a:endParaRPr lang="es-CO" dirty="0"/>
          </a:p>
        </p:txBody>
      </p:sp>
    </p:spTree>
    <p:extLst>
      <p:ext uri="{BB962C8B-B14F-4D97-AF65-F5344CB8AC3E}">
        <p14:creationId xmlns:p14="http://schemas.microsoft.com/office/powerpoint/2010/main" val="1506865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FD0ED-109D-40C1-A7C5-52E0F57102E0}"/>
              </a:ext>
            </a:extLst>
          </p:cNvPr>
          <p:cNvSpPr>
            <a:spLocks noGrp="1"/>
          </p:cNvSpPr>
          <p:nvPr>
            <p:ph type="title"/>
          </p:nvPr>
        </p:nvSpPr>
        <p:spPr>
          <a:xfrm>
            <a:off x="646111" y="412961"/>
            <a:ext cx="9404723" cy="1400530"/>
          </a:xfrm>
        </p:spPr>
        <p:txBody>
          <a:bodyPr/>
          <a:lstStyle/>
          <a:p>
            <a:r>
              <a:rPr lang="es-CO" sz="2400" b="1" dirty="0"/>
              <a:t>1) Agrupación</a:t>
            </a:r>
            <a:br>
              <a:rPr lang="es-CO" sz="2400" dirty="0"/>
            </a:br>
            <a:r>
              <a:rPr lang="es-CO" sz="2400" dirty="0"/>
              <a:t>Cualquier número de pasos relacionados se puede agrupar en un componente reutilizable.</a:t>
            </a:r>
            <a:br>
              <a:rPr lang="es-CO" sz="2400" dirty="0"/>
            </a:br>
            <a:endParaRPr lang="es-CO" sz="2400" dirty="0"/>
          </a:p>
        </p:txBody>
      </p:sp>
      <p:sp>
        <p:nvSpPr>
          <p:cNvPr id="3" name="Marcador de contenido 2">
            <a:extLst>
              <a:ext uri="{FF2B5EF4-FFF2-40B4-BE49-F238E27FC236}">
                <a16:creationId xmlns:a16="http://schemas.microsoft.com/office/drawing/2014/main" id="{5B8CF08C-00E9-463B-BC07-3A3842BC6A6C}"/>
              </a:ext>
            </a:extLst>
          </p:cNvPr>
          <p:cNvSpPr>
            <a:spLocks noGrp="1"/>
          </p:cNvSpPr>
          <p:nvPr>
            <p:ph idx="1"/>
          </p:nvPr>
        </p:nvSpPr>
        <p:spPr>
          <a:xfrm>
            <a:off x="1103313" y="2052918"/>
            <a:ext cx="4714392" cy="4352364"/>
          </a:xfrm>
        </p:spPr>
        <p:txBody>
          <a:bodyPr>
            <a:normAutofit lnSpcReduction="10000"/>
          </a:bodyPr>
          <a:lstStyle/>
          <a:p>
            <a:r>
              <a:rPr lang="es-CO" b="1" u="sng" dirty="0"/>
              <a:t>Por ejemplo</a:t>
            </a:r>
            <a:r>
              <a:rPr lang="es-CO" dirty="0"/>
              <a:t> : el escenario de</a:t>
            </a:r>
            <a:r>
              <a:rPr lang="es-CO" b="1" dirty="0"/>
              <a:t> "inicio de sesión"</a:t>
            </a:r>
            <a:r>
              <a:rPr lang="es-CO" dirty="0"/>
              <a:t> es uno de los pasos más utilizados en cualquier aplicación. La forma en que podemos crear un paso "Iniciar sesión" reutilizable sería seleccionar los pasos que queremos agrupar y luego hacer clic en</a:t>
            </a:r>
            <a:r>
              <a:rPr lang="es-CO" b="1" dirty="0"/>
              <a:t> "Agregar nuevo grupo"</a:t>
            </a:r>
            <a:r>
              <a:rPr lang="es-CO" dirty="0"/>
              <a:t> como se muestra a continuación:</a:t>
            </a:r>
          </a:p>
          <a:p>
            <a:endParaRPr lang="es-CO" dirty="0"/>
          </a:p>
          <a:p>
            <a:br>
              <a:rPr lang="es-CO" dirty="0"/>
            </a:br>
            <a:endParaRPr lang="es-CO" dirty="0"/>
          </a:p>
        </p:txBody>
      </p:sp>
      <p:pic>
        <p:nvPicPr>
          <p:cNvPr id="12292" name="Picture 4" descr="Agrupamiento">
            <a:hlinkClick r:id="rId2"/>
            <a:extLst>
              <a:ext uri="{FF2B5EF4-FFF2-40B4-BE49-F238E27FC236}">
                <a16:creationId xmlns:a16="http://schemas.microsoft.com/office/drawing/2014/main" id="{C51B2FEB-D3C2-440A-84FC-5C246C087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297" y="1853248"/>
            <a:ext cx="521970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86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0B60AD-1E43-4AE0-88D9-4BB63A330EAC}"/>
              </a:ext>
            </a:extLst>
          </p:cNvPr>
          <p:cNvSpPr>
            <a:spLocks noGrp="1"/>
          </p:cNvSpPr>
          <p:nvPr>
            <p:ph type="title"/>
          </p:nvPr>
        </p:nvSpPr>
        <p:spPr/>
        <p:txBody>
          <a:bodyPr/>
          <a:lstStyle/>
          <a:p>
            <a:r>
              <a:rPr lang="es-CO" dirty="0"/>
              <a:t>Características </a:t>
            </a:r>
          </a:p>
        </p:txBody>
      </p:sp>
      <p:sp>
        <p:nvSpPr>
          <p:cNvPr id="3" name="Marcador de contenido 2">
            <a:extLst>
              <a:ext uri="{FF2B5EF4-FFF2-40B4-BE49-F238E27FC236}">
                <a16:creationId xmlns:a16="http://schemas.microsoft.com/office/drawing/2014/main" id="{33F30769-4066-44A2-8B57-2E8A3215D93D}"/>
              </a:ext>
            </a:extLst>
          </p:cNvPr>
          <p:cNvSpPr>
            <a:spLocks noGrp="1"/>
          </p:cNvSpPr>
          <p:nvPr>
            <p:ph idx="1"/>
          </p:nvPr>
        </p:nvSpPr>
        <p:spPr>
          <a:xfrm>
            <a:off x="875201" y="1331259"/>
            <a:ext cx="9175633" cy="4645471"/>
          </a:xfrm>
        </p:spPr>
        <p:txBody>
          <a:bodyPr>
            <a:normAutofit fontScale="92500" lnSpcReduction="10000"/>
          </a:bodyPr>
          <a:lstStyle/>
          <a:p>
            <a:endParaRPr lang="es-CO" dirty="0"/>
          </a:p>
          <a:p>
            <a:r>
              <a:rPr lang="es-CO" dirty="0"/>
              <a:t>integrándose con CI / CD</a:t>
            </a:r>
          </a:p>
          <a:p>
            <a:r>
              <a:rPr lang="es-CO" dirty="0"/>
              <a:t>captura de registros y capturas de pantalla de ejecuciones de prueba.</a:t>
            </a:r>
          </a:p>
          <a:p>
            <a:r>
              <a:rPr lang="es-CO" dirty="0"/>
              <a:t>proporcionan informes detallados de las ejecuciones de prueba con gráficos, estadísticas y otra información relacionada.</a:t>
            </a:r>
          </a:p>
          <a:p>
            <a:r>
              <a:rPr lang="es-CO" dirty="0"/>
              <a:t>Aumenta la extensibilidad y estabilidad de tus suites de prueba.</a:t>
            </a:r>
          </a:p>
          <a:p>
            <a:r>
              <a:rPr lang="es-CO" dirty="0"/>
              <a:t>también brinda a los equipos y las organizaciones, la flexibilidad para ampliar las funcionalidades de la plataforma utilizando una lógica de programación compleja con JavaScript y HTML.</a:t>
            </a:r>
          </a:p>
          <a:p>
            <a:r>
              <a:rPr lang="es-CO" dirty="0"/>
              <a:t>se alinea con el </a:t>
            </a:r>
            <a:r>
              <a:rPr lang="es-CO" b="1" dirty="0"/>
              <a:t>paradigma de cambio hacia la izquierda</a:t>
            </a:r>
            <a:r>
              <a:rPr lang="es-CO" dirty="0"/>
              <a:t> donde los desarrolladores y evaluadores pueden comenzar a escribir las pruebas desde el principio </a:t>
            </a:r>
          </a:p>
          <a:p>
            <a:r>
              <a:rPr lang="es-CO" dirty="0"/>
              <a:t>Valor entre 200 a 300 dólares </a:t>
            </a:r>
          </a:p>
          <a:p>
            <a:endParaRPr lang="es-CO" dirty="0"/>
          </a:p>
        </p:txBody>
      </p:sp>
    </p:spTree>
    <p:extLst>
      <p:ext uri="{BB962C8B-B14F-4D97-AF65-F5344CB8AC3E}">
        <p14:creationId xmlns:p14="http://schemas.microsoft.com/office/powerpoint/2010/main" val="22830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8BBBB-F10A-4C85-B315-51EE3274DA71}"/>
              </a:ext>
            </a:extLst>
          </p:cNvPr>
          <p:cNvSpPr>
            <a:spLocks noGrp="1"/>
          </p:cNvSpPr>
          <p:nvPr>
            <p:ph type="title"/>
          </p:nvPr>
        </p:nvSpPr>
        <p:spPr>
          <a:xfrm>
            <a:off x="540093" y="263725"/>
            <a:ext cx="9452046" cy="1296569"/>
          </a:xfrm>
        </p:spPr>
        <p:txBody>
          <a:bodyPr/>
          <a:lstStyle/>
          <a:p>
            <a:r>
              <a:rPr lang="es-CO" sz="1800" b="1" dirty="0"/>
              <a:t>2) Parametrización</a:t>
            </a:r>
            <a:br>
              <a:rPr lang="es-CO" sz="1800" dirty="0"/>
            </a:br>
            <a:r>
              <a:rPr lang="es-CO" sz="1800" dirty="0"/>
              <a:t>Esta plataforma ofrece la opción de probar la aplicación a través de varias combinaciones de entrada a través de la parametrización.</a:t>
            </a:r>
            <a:br>
              <a:rPr lang="es-CO" sz="1800" dirty="0"/>
            </a:br>
            <a:r>
              <a:rPr lang="es-CO" sz="1800" dirty="0"/>
              <a:t>Esto se puede lograr de varias maneras.</a:t>
            </a:r>
            <a:br>
              <a:rPr lang="es-CO" sz="1800" dirty="0"/>
            </a:br>
            <a:r>
              <a:rPr lang="es-CO" sz="1800" dirty="0"/>
              <a:t>Una forma de hacer esto es proporcionar todos los parámetros de entrada que necesitaríamos para probar la aplicación en forma de un archivo JSON en el paso de Configuración (primer paso de nuestras pruebas) como se muestra a continuación:</a:t>
            </a:r>
            <a:br>
              <a:rPr lang="es-CO" sz="1800" dirty="0"/>
            </a:br>
            <a:endParaRPr lang="es-CO" sz="1800" dirty="0"/>
          </a:p>
        </p:txBody>
      </p:sp>
      <p:pic>
        <p:nvPicPr>
          <p:cNvPr id="13314" name="Picture 2" descr="Conjunto de reutilización de datos dinámicos">
            <a:extLst>
              <a:ext uri="{FF2B5EF4-FFF2-40B4-BE49-F238E27FC236}">
                <a16:creationId xmlns:a16="http://schemas.microsoft.com/office/drawing/2014/main" id="{38A94E32-F44E-418F-AC36-C669A178BC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093" y="2562402"/>
            <a:ext cx="5357124" cy="4195762"/>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Parámetros de reutilización">
            <a:hlinkClick r:id="rId3"/>
            <a:extLst>
              <a:ext uri="{FF2B5EF4-FFF2-40B4-BE49-F238E27FC236}">
                <a16:creationId xmlns:a16="http://schemas.microsoft.com/office/drawing/2014/main" id="{1AB7F62A-7D04-43E2-9FDB-D4A0205FA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3322" y="2562402"/>
            <a:ext cx="5523465" cy="392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0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DEC03-F472-49DD-8463-B3CE7ADE0CE0}"/>
              </a:ext>
            </a:extLst>
          </p:cNvPr>
          <p:cNvSpPr>
            <a:spLocks noGrp="1"/>
          </p:cNvSpPr>
          <p:nvPr>
            <p:ph type="title"/>
          </p:nvPr>
        </p:nvSpPr>
        <p:spPr/>
        <p:txBody>
          <a:bodyPr/>
          <a:lstStyle/>
          <a:p>
            <a:r>
              <a:rPr lang="es-CO" sz="1800" dirty="0"/>
              <a:t>Extensibilidad</a:t>
            </a:r>
            <a:br>
              <a:rPr lang="es-CO" sz="1800" dirty="0"/>
            </a:br>
            <a:r>
              <a:rPr lang="es-CO" sz="1800" dirty="0"/>
              <a:t>Esta herramienta proporciona la flexibilidad para que las organizaciones amplíen las funcionalidades de esta plataforma utilizando JavaScript y HTML. De esta manera, en cualquier funcionalidad que esta plataforma no maneje, el usuario puede escribir su propio código para construir un marco de automatización robusto.</a:t>
            </a:r>
            <a:br>
              <a:rPr lang="es-CO" sz="1800" dirty="0"/>
            </a:br>
            <a:r>
              <a:rPr lang="es-CO" sz="1800" b="1" u="sng" dirty="0"/>
              <a:t>Por ejemplo</a:t>
            </a:r>
            <a:r>
              <a:rPr lang="es-CO" sz="1800" dirty="0"/>
              <a:t> : supongamos que queremos validar el botón</a:t>
            </a:r>
            <a:r>
              <a:rPr lang="es-CO" sz="1800" b="1" dirty="0"/>
              <a:t> "Seleccionar destino"</a:t>
            </a:r>
            <a:r>
              <a:rPr lang="es-CO" sz="1800" dirty="0"/>
              <a:t> de nuestros ejemplos anteriores.</a:t>
            </a:r>
            <a:br>
              <a:rPr lang="es-CO" sz="1800" dirty="0"/>
            </a:br>
            <a:r>
              <a:rPr lang="es-CO" sz="1800" b="1" dirty="0"/>
              <a:t>La forma de hacerlo sería.</a:t>
            </a:r>
            <a:br>
              <a:rPr lang="es-CO" sz="1800" dirty="0"/>
            </a:br>
            <a:r>
              <a:rPr lang="es-CO" sz="1800" dirty="0"/>
              <a:t>Haga clic en </a:t>
            </a:r>
            <a:r>
              <a:rPr lang="es-CO" sz="1800" b="1" dirty="0"/>
              <a:t>"Agregar acción personalizada”.</a:t>
            </a:r>
            <a:br>
              <a:rPr lang="es-CO" sz="1800" dirty="0"/>
            </a:br>
            <a:endParaRPr lang="es-CO" sz="1800" dirty="0"/>
          </a:p>
        </p:txBody>
      </p:sp>
      <p:pic>
        <p:nvPicPr>
          <p:cNvPr id="14338" name="Picture 2" descr="Extensibilidad de acción personalizada">
            <a:extLst>
              <a:ext uri="{FF2B5EF4-FFF2-40B4-BE49-F238E27FC236}">
                <a16:creationId xmlns:a16="http://schemas.microsoft.com/office/drawing/2014/main" id="{B4713037-7E58-499E-8085-99724F68D2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7050" y="2529716"/>
            <a:ext cx="5405275"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687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9682F-2736-4793-80D6-CEDA23A6763D}"/>
              </a:ext>
            </a:extLst>
          </p:cNvPr>
          <p:cNvSpPr>
            <a:spLocks noGrp="1"/>
          </p:cNvSpPr>
          <p:nvPr>
            <p:ph type="title"/>
          </p:nvPr>
        </p:nvSpPr>
        <p:spPr/>
        <p:txBody>
          <a:bodyPr/>
          <a:lstStyle/>
          <a:p>
            <a:r>
              <a:rPr lang="es-CO" sz="2400" dirty="0"/>
              <a:t>Dé un nombre al Nuevo Paso y haga clic en </a:t>
            </a:r>
            <a:r>
              <a:rPr lang="es-CO" sz="2400" b="1" dirty="0"/>
              <a:t>"Confirmar".</a:t>
            </a:r>
            <a:br>
              <a:rPr lang="es-CO" sz="2400" dirty="0"/>
            </a:br>
            <a:endParaRPr lang="es-CO" sz="2400" dirty="0"/>
          </a:p>
        </p:txBody>
      </p:sp>
      <p:pic>
        <p:nvPicPr>
          <p:cNvPr id="15364" name="Picture 4" descr="Extensibilidad Añadir paso">
            <a:hlinkClick r:id="rId2"/>
            <a:extLst>
              <a:ext uri="{FF2B5EF4-FFF2-40B4-BE49-F238E27FC236}">
                <a16:creationId xmlns:a16="http://schemas.microsoft.com/office/drawing/2014/main" id="{783EBFA3-61E9-48AA-95FB-E2F4FF56BE3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00438" y="2702719"/>
            <a:ext cx="41529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26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B4E17-9B8E-46E0-B49F-F914C64AEF0F}"/>
              </a:ext>
            </a:extLst>
          </p:cNvPr>
          <p:cNvSpPr>
            <a:spLocks noGrp="1"/>
          </p:cNvSpPr>
          <p:nvPr>
            <p:ph type="title"/>
          </p:nvPr>
        </p:nvSpPr>
        <p:spPr/>
        <p:txBody>
          <a:bodyPr/>
          <a:lstStyle/>
          <a:p>
            <a:r>
              <a:rPr lang="es-CO" sz="2400" dirty="0"/>
              <a:t>-Haga clic en "PARAMS" y seleccione "HTML" para este ejemplo.</a:t>
            </a:r>
            <a:br>
              <a:rPr lang="es-CO" sz="2400" dirty="0"/>
            </a:br>
            <a:r>
              <a:rPr lang="es-CO" sz="2400" dirty="0"/>
              <a:t>-Añadir código personalizado.</a:t>
            </a:r>
            <a:br>
              <a:rPr lang="es-CO" sz="2400" dirty="0"/>
            </a:br>
            <a:endParaRPr lang="es-CO" sz="2400" dirty="0"/>
          </a:p>
        </p:txBody>
      </p:sp>
      <p:pic>
        <p:nvPicPr>
          <p:cNvPr id="16386" name="Picture 2" descr="Añadir personalizado">
            <a:hlinkClick r:id="rId2"/>
            <a:extLst>
              <a:ext uri="{FF2B5EF4-FFF2-40B4-BE49-F238E27FC236}">
                <a16:creationId xmlns:a16="http://schemas.microsoft.com/office/drawing/2014/main" id="{14CE8871-6FFC-42A1-A8B2-59B5996B231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5801" y="1876439"/>
            <a:ext cx="4653651" cy="4195762"/>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Añadir código personalizado">
            <a:hlinkClick r:id="rId4"/>
            <a:extLst>
              <a:ext uri="{FF2B5EF4-FFF2-40B4-BE49-F238E27FC236}">
                <a16:creationId xmlns:a16="http://schemas.microsoft.com/office/drawing/2014/main" id="{C70FB871-F8D6-4CEF-B15A-478897C620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1789" y="911916"/>
            <a:ext cx="613410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965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22F30-BBEF-43A6-AC1F-4991A043971A}"/>
              </a:ext>
            </a:extLst>
          </p:cNvPr>
          <p:cNvSpPr>
            <a:spLocks noGrp="1"/>
          </p:cNvSpPr>
          <p:nvPr>
            <p:ph type="title"/>
          </p:nvPr>
        </p:nvSpPr>
        <p:spPr/>
        <p:txBody>
          <a:bodyPr/>
          <a:lstStyle/>
          <a:p>
            <a:r>
              <a:rPr lang="es-CO" sz="2400" dirty="0"/>
              <a:t>El nuevo paso con </a:t>
            </a:r>
            <a:r>
              <a:rPr lang="es-CO" sz="2400" b="1" dirty="0"/>
              <a:t>Código personalizado</a:t>
            </a:r>
            <a:r>
              <a:rPr lang="es-CO" sz="2400" dirty="0"/>
              <a:t> se agrega a la lista de pasos ya existentes.</a:t>
            </a:r>
            <a:br>
              <a:rPr lang="es-CO" sz="2400" dirty="0"/>
            </a:br>
            <a:endParaRPr lang="es-CO" sz="2400" dirty="0"/>
          </a:p>
        </p:txBody>
      </p:sp>
      <p:pic>
        <p:nvPicPr>
          <p:cNvPr id="17410" name="Picture 2" descr="Paso de extensibilidad con código personalizado">
            <a:hlinkClick r:id="rId2"/>
            <a:extLst>
              <a:ext uri="{FF2B5EF4-FFF2-40B4-BE49-F238E27FC236}">
                <a16:creationId xmlns:a16="http://schemas.microsoft.com/office/drawing/2014/main" id="{012893CF-11D3-4D7E-BADA-1C0BBAF26E1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12912" y="2052638"/>
            <a:ext cx="5327951"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79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5E26E-E2AD-4B18-8DA3-E320A9BFC4F2}"/>
              </a:ext>
            </a:extLst>
          </p:cNvPr>
          <p:cNvSpPr>
            <a:spLocks noGrp="1"/>
          </p:cNvSpPr>
          <p:nvPr>
            <p:ph type="title"/>
          </p:nvPr>
        </p:nvSpPr>
        <p:spPr/>
        <p:txBody>
          <a:bodyPr/>
          <a:lstStyle/>
          <a:p>
            <a:r>
              <a:rPr lang="es-CO" dirty="0"/>
              <a:t>Mantenimiento</a:t>
            </a:r>
            <a:br>
              <a:rPr lang="es-CO" dirty="0"/>
            </a:br>
            <a:endParaRPr lang="es-CO" dirty="0"/>
          </a:p>
        </p:txBody>
      </p:sp>
      <p:sp>
        <p:nvSpPr>
          <p:cNvPr id="3" name="Marcador de contenido 2">
            <a:extLst>
              <a:ext uri="{FF2B5EF4-FFF2-40B4-BE49-F238E27FC236}">
                <a16:creationId xmlns:a16="http://schemas.microsoft.com/office/drawing/2014/main" id="{84DA87F7-27EE-4475-BA3A-D924EFA45F3F}"/>
              </a:ext>
            </a:extLst>
          </p:cNvPr>
          <p:cNvSpPr>
            <a:spLocks noGrp="1"/>
          </p:cNvSpPr>
          <p:nvPr>
            <p:ph idx="1"/>
          </p:nvPr>
        </p:nvSpPr>
        <p:spPr/>
        <p:txBody>
          <a:bodyPr/>
          <a:lstStyle/>
          <a:p>
            <a:r>
              <a:rPr lang="es-CO" dirty="0"/>
              <a:t>Uno de los factores más importantes relacionados con las pruebas automatizadas es el " </a:t>
            </a:r>
            <a:r>
              <a:rPr lang="es-CO" i="1" dirty="0"/>
              <a:t>Mantenimiento</a:t>
            </a:r>
            <a:r>
              <a:rPr lang="es-CO" dirty="0"/>
              <a:t> ".</a:t>
            </a:r>
          </a:p>
          <a:p>
            <a:r>
              <a:rPr lang="es-CO" dirty="0"/>
              <a:t>Se gasta mucho esfuerzo en mantener las pruebas que en escribir las pruebas reales. Esto lleva al desperdicio de un valioso esfuerzo y tiempo de los recursos que podrían haber dedicado ese tiempo a probar la aplicación real.</a:t>
            </a:r>
          </a:p>
          <a:p>
            <a:r>
              <a:rPr lang="es-CO" b="1" dirty="0" err="1"/>
              <a:t>Testim</a:t>
            </a:r>
            <a:r>
              <a:rPr lang="es-CO" b="1" dirty="0"/>
              <a:t> ayuda a minimizar el esfuerzo requerido para mantener las pruebas automatizadas de las siguientes maneras:</a:t>
            </a:r>
            <a:endParaRPr lang="es-CO" dirty="0"/>
          </a:p>
          <a:p>
            <a:endParaRPr lang="es-CO" dirty="0"/>
          </a:p>
        </p:txBody>
      </p:sp>
    </p:spTree>
    <p:extLst>
      <p:ext uri="{BB962C8B-B14F-4D97-AF65-F5344CB8AC3E}">
        <p14:creationId xmlns:p14="http://schemas.microsoft.com/office/powerpoint/2010/main" val="1903569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06AE46-BB4A-4B5B-AEAC-977693F2CC83}"/>
              </a:ext>
            </a:extLst>
          </p:cNvPr>
          <p:cNvSpPr>
            <a:spLocks noGrp="1"/>
          </p:cNvSpPr>
          <p:nvPr>
            <p:ph type="title"/>
          </p:nvPr>
        </p:nvSpPr>
        <p:spPr/>
        <p:txBody>
          <a:bodyPr/>
          <a:lstStyle/>
          <a:p>
            <a:r>
              <a:rPr lang="es-CO" sz="2000" b="1" dirty="0"/>
              <a:t>1) Control de versiones</a:t>
            </a:r>
            <a:br>
              <a:rPr lang="es-CO" sz="2000" dirty="0"/>
            </a:br>
            <a:r>
              <a:rPr lang="es-CO" sz="2000" dirty="0"/>
              <a:t>En cualquier momento, es importante tener los registros de los cambios que se realizaron en una prueba en particular. De esta manera, siempre podemos volver a la versión anterior de una prueba cuando sea necesario. Esta plataforma proporciona esta funcionalidad al mostrar todo el historial de versiones, yendo al panel de Propiedades del paso de configuración y haciendo clic en </a:t>
            </a:r>
            <a:r>
              <a:rPr lang="es-CO" sz="2000" b="1" dirty="0"/>
              <a:t>"Ver revisiones anteriores"</a:t>
            </a:r>
            <a:r>
              <a:rPr lang="es-CO" sz="2000" dirty="0"/>
              <a:t> .</a:t>
            </a:r>
            <a:br>
              <a:rPr lang="es-CO" sz="2000" dirty="0"/>
            </a:br>
            <a:endParaRPr lang="es-CO" sz="2000" dirty="0"/>
          </a:p>
        </p:txBody>
      </p:sp>
      <p:pic>
        <p:nvPicPr>
          <p:cNvPr id="18434" name="Picture 2" descr="Revisiones de mantenimiento">
            <a:hlinkClick r:id="rId2"/>
            <a:extLst>
              <a:ext uri="{FF2B5EF4-FFF2-40B4-BE49-F238E27FC236}">
                <a16:creationId xmlns:a16="http://schemas.microsoft.com/office/drawing/2014/main" id="{8F539AB9-7C6A-4503-91E4-6AF4819E2D3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19865" y="2632421"/>
            <a:ext cx="413081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297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BC71D-FFA2-4F74-B54C-82E2DC337E28}"/>
              </a:ext>
            </a:extLst>
          </p:cNvPr>
          <p:cNvSpPr>
            <a:spLocks noGrp="1"/>
          </p:cNvSpPr>
          <p:nvPr>
            <p:ph type="title"/>
          </p:nvPr>
        </p:nvSpPr>
        <p:spPr/>
        <p:txBody>
          <a:bodyPr/>
          <a:lstStyle/>
          <a:p>
            <a:r>
              <a:rPr lang="es-CO" sz="1600" b="1" dirty="0"/>
              <a:t>2) Ramificación</a:t>
            </a:r>
            <a:br>
              <a:rPr lang="es-CO" sz="1600" dirty="0"/>
            </a:br>
            <a:r>
              <a:rPr lang="es-CO" sz="1600" dirty="0"/>
              <a:t>En el " </a:t>
            </a:r>
            <a:r>
              <a:rPr lang="es-CO" sz="1600" b="1" dirty="0">
                <a:hlinkClick r:id="rId2"/>
              </a:rPr>
              <a:t>Paradigma de cambio a la izquierda</a:t>
            </a:r>
            <a:r>
              <a:rPr lang="es-CO" sz="1600" dirty="0"/>
              <a:t> ", donde tanto el desarrollo como las pruebas deben comenzar en paralelo lo antes posible en el ciclo de vida del desarrollo del software.</a:t>
            </a:r>
            <a:br>
              <a:rPr lang="es-CO" sz="1600" dirty="0"/>
            </a:br>
            <a:r>
              <a:rPr lang="es-CO" sz="1600" dirty="0"/>
              <a:t>Teniendo esto en cuenta, han proporcionado la funcionalidad a los equipos para crear sucursales separadas para cada miembro del equipo y trabajar en los mismos proyectos y pruebas. De esta manera, nadie puede sobrescribir los cambios de los otros miembros del equipo y los equipos pueden trabajar en el mismo código base en cualquier momento.</a:t>
            </a:r>
            <a:br>
              <a:rPr lang="es-CO" sz="1600" dirty="0"/>
            </a:br>
            <a:r>
              <a:rPr lang="es-CO" sz="1600" dirty="0"/>
              <a:t>Solo tiene que seleccionar </a:t>
            </a:r>
            <a:r>
              <a:rPr lang="es-CO" sz="1600" b="1" dirty="0"/>
              <a:t>"Horquilla"</a:t>
            </a:r>
            <a:r>
              <a:rPr lang="es-CO" sz="1600" dirty="0"/>
              <a:t> para crear una nueva rama y también puede cambiar entre las ramas existentes.</a:t>
            </a:r>
            <a:br>
              <a:rPr lang="es-CO" sz="1600" dirty="0"/>
            </a:br>
            <a:br>
              <a:rPr lang="es-CO" sz="1800" dirty="0"/>
            </a:br>
            <a:endParaRPr lang="es-CO" sz="1800" dirty="0"/>
          </a:p>
        </p:txBody>
      </p:sp>
      <p:pic>
        <p:nvPicPr>
          <p:cNvPr id="19458" name="Picture 2" descr="Derivación">
            <a:hlinkClick r:id="rId3"/>
            <a:extLst>
              <a:ext uri="{FF2B5EF4-FFF2-40B4-BE49-F238E27FC236}">
                <a16:creationId xmlns:a16="http://schemas.microsoft.com/office/drawing/2014/main" id="{43155775-921B-4025-AD00-B0E26EB2FB94}"/>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652216" y="2541000"/>
            <a:ext cx="8032784" cy="370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86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09C32-8E91-468A-960B-ADD79EE71284}"/>
              </a:ext>
            </a:extLst>
          </p:cNvPr>
          <p:cNvSpPr>
            <a:spLocks noGrp="1"/>
          </p:cNvSpPr>
          <p:nvPr>
            <p:ph type="title"/>
          </p:nvPr>
        </p:nvSpPr>
        <p:spPr/>
        <p:txBody>
          <a:bodyPr/>
          <a:lstStyle/>
          <a:p>
            <a:r>
              <a:rPr lang="es-CO" sz="1800" b="1" dirty="0"/>
              <a:t>Informes de Suite y Ejecuciones de Prueba</a:t>
            </a:r>
            <a:br>
              <a:rPr lang="es-CO" sz="1800" dirty="0"/>
            </a:br>
            <a:r>
              <a:rPr lang="es-CO" sz="1800" dirty="0"/>
              <a:t>Cuando los usuarios hacen clic en la opción "Ejecutar" en el menú lateral, pueden ver toda la suite y las ejecuciones de prueba con todos los detalles requeridos como se muestra a continuación. Esto ayuda a obtener la visibilidad de las ejecuciones de prueba y ayuda a facilitar los informes.</a:t>
            </a:r>
            <a:br>
              <a:rPr lang="es-CO" sz="1800" dirty="0"/>
            </a:br>
            <a:endParaRPr lang="es-CO" sz="1800" dirty="0"/>
          </a:p>
        </p:txBody>
      </p:sp>
      <p:pic>
        <p:nvPicPr>
          <p:cNvPr id="20482" name="Picture 2" descr="Reporting TestRuns">
            <a:hlinkClick r:id="rId2"/>
            <a:extLst>
              <a:ext uri="{FF2B5EF4-FFF2-40B4-BE49-F238E27FC236}">
                <a16:creationId xmlns:a16="http://schemas.microsoft.com/office/drawing/2014/main" id="{870C29B1-0D2C-4018-9062-E0489957E38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1263" y="2235994"/>
            <a:ext cx="619125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2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AE4251-AC2A-4B69-BB00-2815A34BC03E}"/>
              </a:ext>
            </a:extLst>
          </p:cNvPr>
          <p:cNvSpPr>
            <a:spLocks noGrp="1"/>
          </p:cNvSpPr>
          <p:nvPr>
            <p:ph type="title"/>
          </p:nvPr>
        </p:nvSpPr>
        <p:spPr/>
        <p:txBody>
          <a:bodyPr/>
          <a:lstStyle/>
          <a:p>
            <a:r>
              <a:rPr lang="es-CO" sz="1600" dirty="0"/>
              <a:t>Integración CI / CD</a:t>
            </a:r>
            <a:br>
              <a:rPr lang="es-CO" sz="1600" dirty="0"/>
            </a:br>
            <a:r>
              <a:rPr lang="es-CO" sz="1600" dirty="0"/>
              <a:t>Esta herramienta se integra con diferentes sistemas de CI / CD como Jenkins, Travis CI, </a:t>
            </a:r>
            <a:r>
              <a:rPr lang="es-CO" sz="1600" dirty="0" err="1"/>
              <a:t>Circle</a:t>
            </a:r>
            <a:r>
              <a:rPr lang="es-CO" sz="1600" dirty="0"/>
              <a:t> CI y otras herramientas de construcción. También se integra con redes de terceros que alojan su propia nube privada para ejecutar pruebas. Todo esto se realiza a través de la CLI (Interfaz de línea de comandos) que proporcionamos en la plataforma.</a:t>
            </a:r>
            <a:br>
              <a:rPr lang="es-CO" sz="1600" dirty="0"/>
            </a:br>
            <a:r>
              <a:rPr lang="es-CO" sz="1600" dirty="0"/>
              <a:t>Al hacer clic en el icono </a:t>
            </a:r>
            <a:r>
              <a:rPr lang="es-CO" sz="1600" b="1" dirty="0"/>
              <a:t>"Configuración"</a:t>
            </a:r>
            <a:r>
              <a:rPr lang="es-CO" sz="1600" dirty="0"/>
              <a:t> del menú lateral, se abre la CLI.</a:t>
            </a:r>
            <a:br>
              <a:rPr lang="es-CO" sz="1600" dirty="0"/>
            </a:br>
            <a:r>
              <a:rPr lang="es-CO" sz="1600" dirty="0"/>
              <a:t>Se rellena previamente con los comandos que necesitan ejecutar las pruebas en sistemas CI / CD, grillas de terceros o sus grillas. Solo tenemos que hacer clic en </a:t>
            </a:r>
            <a:r>
              <a:rPr lang="es-CO" sz="1600" b="1" dirty="0"/>
              <a:t>"Copiar"</a:t>
            </a:r>
            <a:r>
              <a:rPr lang="es-CO" sz="1600" dirty="0"/>
              <a:t> y, literalmente, pegar el comando en cualquier herramienta de compilación o cuadrícula que esté usando la organización.</a:t>
            </a:r>
          </a:p>
        </p:txBody>
      </p:sp>
      <p:pic>
        <p:nvPicPr>
          <p:cNvPr id="21506" name="Picture 2" descr="Testim CI / CD Integration">
            <a:hlinkClick r:id="rId2"/>
            <a:extLst>
              <a:ext uri="{FF2B5EF4-FFF2-40B4-BE49-F238E27FC236}">
                <a16:creationId xmlns:a16="http://schemas.microsoft.com/office/drawing/2014/main" id="{5DDD66F2-2835-4841-B9B7-6B610F9A1D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40020" y="2755003"/>
            <a:ext cx="4963563"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75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88A0D-BBB4-47C9-9013-CB419D9798CC}"/>
              </a:ext>
            </a:extLst>
          </p:cNvPr>
          <p:cNvSpPr>
            <a:spLocks noGrp="1"/>
          </p:cNvSpPr>
          <p:nvPr>
            <p:ph type="title"/>
          </p:nvPr>
        </p:nvSpPr>
        <p:spPr/>
        <p:txBody>
          <a:bodyPr/>
          <a:lstStyle/>
          <a:p>
            <a:r>
              <a:rPr lang="es-CO" sz="4000" dirty="0"/>
              <a:t>¿En qué se diferencia esta herramienta de otras herramientas?</a:t>
            </a:r>
            <a:br>
              <a:rPr lang="es-CO" sz="4000" dirty="0"/>
            </a:br>
            <a:endParaRPr lang="es-CO" sz="4000" dirty="0"/>
          </a:p>
        </p:txBody>
      </p:sp>
      <p:sp>
        <p:nvSpPr>
          <p:cNvPr id="3" name="Marcador de contenido 2">
            <a:extLst>
              <a:ext uri="{FF2B5EF4-FFF2-40B4-BE49-F238E27FC236}">
                <a16:creationId xmlns:a16="http://schemas.microsoft.com/office/drawing/2014/main" id="{F47AB79B-75D4-42A1-9A4C-AE51DCFF0CD4}"/>
              </a:ext>
            </a:extLst>
          </p:cNvPr>
          <p:cNvSpPr>
            <a:spLocks noGrp="1"/>
          </p:cNvSpPr>
          <p:nvPr>
            <p:ph idx="1"/>
          </p:nvPr>
        </p:nvSpPr>
        <p:spPr/>
        <p:txBody>
          <a:bodyPr/>
          <a:lstStyle/>
          <a:p>
            <a:r>
              <a:rPr lang="es-CO" dirty="0"/>
              <a:t>En los últimos 10 años, ha habido varias herramientas de proveedores y herramientas de código abierto que intentaron abordar los diversos problemas relacionados con las pruebas automatizadas. Pero, un problema importante que nadie ha abordado hasta ahora es </a:t>
            </a:r>
            <a:r>
              <a:rPr lang="es-CO" b="1" dirty="0"/>
              <a:t>el uso de ID estáticas.</a:t>
            </a:r>
          </a:p>
          <a:p>
            <a:endParaRPr lang="es-CO" b="1" dirty="0"/>
          </a:p>
          <a:p>
            <a:endParaRPr lang="es-CO" dirty="0"/>
          </a:p>
        </p:txBody>
      </p:sp>
    </p:spTree>
    <p:extLst>
      <p:ext uri="{BB962C8B-B14F-4D97-AF65-F5344CB8AC3E}">
        <p14:creationId xmlns:p14="http://schemas.microsoft.com/office/powerpoint/2010/main" val="3247635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8A45D-FD66-4767-8BCC-53A67E81C579}"/>
              </a:ext>
            </a:extLst>
          </p:cNvPr>
          <p:cNvSpPr>
            <a:spLocks noGrp="1"/>
          </p:cNvSpPr>
          <p:nvPr>
            <p:ph type="title"/>
          </p:nvPr>
        </p:nvSpPr>
        <p:spPr/>
        <p:txBody>
          <a:bodyPr/>
          <a:lstStyle/>
          <a:p>
            <a:r>
              <a:rPr lang="es-CO" dirty="0"/>
              <a:t>Conclusión</a:t>
            </a:r>
            <a:br>
              <a:rPr lang="es-CO" dirty="0"/>
            </a:br>
            <a:endParaRPr lang="es-CO" dirty="0"/>
          </a:p>
        </p:txBody>
      </p:sp>
      <p:sp>
        <p:nvSpPr>
          <p:cNvPr id="3" name="Marcador de contenido 2">
            <a:extLst>
              <a:ext uri="{FF2B5EF4-FFF2-40B4-BE49-F238E27FC236}">
                <a16:creationId xmlns:a16="http://schemas.microsoft.com/office/drawing/2014/main" id="{17092792-02C7-4333-A487-AD9CB97AB8F4}"/>
              </a:ext>
            </a:extLst>
          </p:cNvPr>
          <p:cNvSpPr>
            <a:spLocks noGrp="1"/>
          </p:cNvSpPr>
          <p:nvPr>
            <p:ph idx="1"/>
          </p:nvPr>
        </p:nvSpPr>
        <p:spPr/>
        <p:txBody>
          <a:bodyPr/>
          <a:lstStyle/>
          <a:p>
            <a:pPr marL="0" indent="0">
              <a:buNone/>
            </a:pPr>
            <a:r>
              <a:rPr lang="es-CO" dirty="0"/>
              <a:t>En pocas palabras, la plataforma Testim.io ayuda a superar algunos de los principales desafíos con la automatización, tal como se describe en las secciones anteriores. Con esto, puede hacer la automatización más simple y más estable.</a:t>
            </a:r>
          </a:p>
          <a:p>
            <a:endParaRPr lang="es-CO" dirty="0"/>
          </a:p>
        </p:txBody>
      </p:sp>
    </p:spTree>
    <p:extLst>
      <p:ext uri="{BB962C8B-B14F-4D97-AF65-F5344CB8AC3E}">
        <p14:creationId xmlns:p14="http://schemas.microsoft.com/office/powerpoint/2010/main" val="391649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EA4BD1F-0965-4421-A517-55E93C13015E}"/>
              </a:ext>
            </a:extLst>
          </p:cNvPr>
          <p:cNvSpPr>
            <a:spLocks noGrp="1"/>
          </p:cNvSpPr>
          <p:nvPr>
            <p:ph idx="1"/>
          </p:nvPr>
        </p:nvSpPr>
        <p:spPr>
          <a:xfrm>
            <a:off x="715618" y="410818"/>
            <a:ext cx="9334236" cy="5837582"/>
          </a:xfrm>
        </p:spPr>
        <p:txBody>
          <a:bodyPr>
            <a:normAutofit/>
          </a:bodyPr>
          <a:lstStyle/>
          <a:p>
            <a:r>
              <a:rPr lang="es-CO" b="1" u="sng" dirty="0"/>
              <a:t>Por ejemplo </a:t>
            </a:r>
            <a:r>
              <a:rPr lang="es-CO" b="1" i="1" dirty="0"/>
              <a:t>,</a:t>
            </a:r>
            <a:r>
              <a:rPr lang="es-CO" dirty="0"/>
              <a:t> digamos que un desarrollador cambia el nombre de ID o algún atributo de un elemento en la página web. Las pruebas automatizadas se interrumpen de inmediato debido a este cambio, ya que todavía se refiere al nombre de ID antiguo. Esto conduce a pruebas inestables y los evaluadores tienen que dedicar mucho tiempo a mantenerlas.</a:t>
            </a:r>
          </a:p>
          <a:p>
            <a:r>
              <a:rPr lang="es-CO" dirty="0"/>
              <a:t>Introdujeron el concepto de </a:t>
            </a:r>
            <a:r>
              <a:rPr lang="es-CO" b="1" dirty="0"/>
              <a:t>localizadores dinámicos </a:t>
            </a:r>
            <a:r>
              <a:rPr lang="es-CO" b="1" i="1" dirty="0"/>
              <a:t>. </a:t>
            </a:r>
            <a:r>
              <a:rPr lang="es-CO" dirty="0"/>
              <a:t>La Inteligencia Artificial (AI) debajo de la plataforma en tiempo real, analiza todos los objetos DOM de una página y extrae los objetos y sus propiedades.</a:t>
            </a:r>
          </a:p>
          <a:p>
            <a:r>
              <a:rPr lang="es-CO" dirty="0"/>
              <a:t>Finalmente, la AI decide la mejor estrategia de ubicación para localizar un elemento en particular basado en este análisis.</a:t>
            </a:r>
          </a:p>
          <a:p>
            <a:r>
              <a:rPr lang="es-CO" dirty="0"/>
              <a:t>Debido a esto, incluso si un desarrollador cambia el atributo de un elemento, la prueba continúa ejecutándose y esto conduce a pruebas más estables. </a:t>
            </a:r>
            <a:r>
              <a:rPr lang="es-CO" b="1" dirty="0"/>
              <a:t>Como resultado de esto, la creación y la ejecución de pruebas automatizadas son mucho más rápidas y más estables.</a:t>
            </a:r>
            <a:endParaRPr lang="es-CO" dirty="0"/>
          </a:p>
          <a:p>
            <a:pPr marL="0" indent="0">
              <a:buNone/>
            </a:pPr>
            <a:endParaRPr lang="es-CO" dirty="0"/>
          </a:p>
        </p:txBody>
      </p:sp>
    </p:spTree>
    <p:extLst>
      <p:ext uri="{BB962C8B-B14F-4D97-AF65-F5344CB8AC3E}">
        <p14:creationId xmlns:p14="http://schemas.microsoft.com/office/powerpoint/2010/main" val="16918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9158EB-5C79-4419-B28B-929829372B53}"/>
              </a:ext>
            </a:extLst>
          </p:cNvPr>
          <p:cNvSpPr>
            <a:spLocks noGrp="1"/>
          </p:cNvSpPr>
          <p:nvPr>
            <p:ph type="title"/>
          </p:nvPr>
        </p:nvSpPr>
        <p:spPr/>
        <p:txBody>
          <a:bodyPr/>
          <a:lstStyle/>
          <a:p>
            <a:r>
              <a:rPr lang="es-CO" dirty="0" err="1"/>
              <a:t>Instalacion</a:t>
            </a:r>
            <a:r>
              <a:rPr lang="es-CO" dirty="0"/>
              <a:t>:</a:t>
            </a:r>
            <a:br>
              <a:rPr lang="es-CO" dirty="0"/>
            </a:br>
            <a:r>
              <a:rPr lang="es-CO" dirty="0"/>
              <a:t>Agregar </a:t>
            </a:r>
            <a:r>
              <a:rPr lang="es-CO" dirty="0" err="1"/>
              <a:t>extesion</a:t>
            </a:r>
            <a:r>
              <a:rPr lang="es-CO" dirty="0"/>
              <a:t> </a:t>
            </a:r>
          </a:p>
        </p:txBody>
      </p:sp>
      <p:pic>
        <p:nvPicPr>
          <p:cNvPr id="4" name="Marcador de contenido 3">
            <a:extLst>
              <a:ext uri="{FF2B5EF4-FFF2-40B4-BE49-F238E27FC236}">
                <a16:creationId xmlns:a16="http://schemas.microsoft.com/office/drawing/2014/main" id="{9D1344CD-2099-402B-B5E0-B30247D42CB3}"/>
              </a:ext>
            </a:extLst>
          </p:cNvPr>
          <p:cNvPicPr>
            <a:picLocks noGrp="1" noChangeAspect="1"/>
          </p:cNvPicPr>
          <p:nvPr>
            <p:ph idx="1"/>
          </p:nvPr>
        </p:nvPicPr>
        <p:blipFill>
          <a:blip r:embed="rId2"/>
          <a:stretch>
            <a:fillRect/>
          </a:stretch>
        </p:blipFill>
        <p:spPr>
          <a:xfrm>
            <a:off x="1057383" y="2273725"/>
            <a:ext cx="7872817" cy="4195762"/>
          </a:xfrm>
          <a:prstGeom prst="rect">
            <a:avLst/>
          </a:prstGeom>
        </p:spPr>
      </p:pic>
    </p:spTree>
    <p:extLst>
      <p:ext uri="{BB962C8B-B14F-4D97-AF65-F5344CB8AC3E}">
        <p14:creationId xmlns:p14="http://schemas.microsoft.com/office/powerpoint/2010/main" val="201195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8178B-9C89-4317-A7DA-AFC962736A04}"/>
              </a:ext>
            </a:extLst>
          </p:cNvPr>
          <p:cNvSpPr>
            <a:spLocks noGrp="1"/>
          </p:cNvSpPr>
          <p:nvPr>
            <p:ph type="title"/>
          </p:nvPr>
        </p:nvSpPr>
        <p:spPr/>
        <p:txBody>
          <a:bodyPr/>
          <a:lstStyle/>
          <a:p>
            <a:r>
              <a:rPr lang="es-CO" sz="2400" dirty="0"/>
              <a:t>1)Una vez instalada, haga clic en el icono de la extensión de </a:t>
            </a:r>
            <a:r>
              <a:rPr lang="es-CO" sz="2400" dirty="0" err="1"/>
              <a:t>Testim</a:t>
            </a:r>
            <a:r>
              <a:rPr lang="es-CO" sz="2400" dirty="0"/>
              <a:t> y luego en "Iniciar sesión para iniciar.</a:t>
            </a:r>
            <a:endParaRPr lang="es-CO" dirty="0"/>
          </a:p>
        </p:txBody>
      </p:sp>
      <p:pic>
        <p:nvPicPr>
          <p:cNvPr id="1028" name="Picture 4" descr="https://downloads.intercomcdn.com/i/o/68807423/812cca2628bfd67c924253ea/Menu.png">
            <a:extLst>
              <a:ext uri="{FF2B5EF4-FFF2-40B4-BE49-F238E27FC236}">
                <a16:creationId xmlns:a16="http://schemas.microsoft.com/office/drawing/2014/main" id="{16DFE150-43AE-43EA-9DF9-427FBEE46F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3775" y="2052638"/>
            <a:ext cx="3926226"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92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94348-347B-4E51-B5C4-FE568D6E550E}"/>
              </a:ext>
            </a:extLst>
          </p:cNvPr>
          <p:cNvSpPr>
            <a:spLocks noGrp="1"/>
          </p:cNvSpPr>
          <p:nvPr>
            <p:ph type="title"/>
          </p:nvPr>
        </p:nvSpPr>
        <p:spPr/>
        <p:txBody>
          <a:bodyPr/>
          <a:lstStyle/>
          <a:p>
            <a:r>
              <a:rPr lang="es-CO" dirty="0"/>
              <a:t>2) </a:t>
            </a:r>
            <a:r>
              <a:rPr lang="es-CO" sz="2800" dirty="0"/>
              <a:t>Regístrate</a:t>
            </a:r>
            <a:br>
              <a:rPr lang="es-CO" sz="2800" dirty="0"/>
            </a:br>
            <a:r>
              <a:rPr lang="es-CO" sz="2800" dirty="0"/>
              <a:t>Simplemente elige la forma que prefieras:</a:t>
            </a:r>
            <a:br>
              <a:rPr lang="es-CO" sz="2800" dirty="0"/>
            </a:br>
            <a:endParaRPr lang="es-CO" sz="2800" dirty="0"/>
          </a:p>
        </p:txBody>
      </p:sp>
      <p:pic>
        <p:nvPicPr>
          <p:cNvPr id="2050" name="Picture 2" descr="https://downloads.intercomcdn.com/i/o/68807426/42e1143a4192b45816a6c02c/Sign%2Bin.png">
            <a:extLst>
              <a:ext uri="{FF2B5EF4-FFF2-40B4-BE49-F238E27FC236}">
                <a16:creationId xmlns:a16="http://schemas.microsoft.com/office/drawing/2014/main" id="{7E11CF57-D348-4064-8CF6-D0717A2C0F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9939" y="2052638"/>
            <a:ext cx="5473897"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56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EFCFDA-A49E-45D8-8EA4-C6BC422C552A}"/>
              </a:ext>
            </a:extLst>
          </p:cNvPr>
          <p:cNvSpPr>
            <a:spLocks noGrp="1"/>
          </p:cNvSpPr>
          <p:nvPr>
            <p:ph type="title"/>
          </p:nvPr>
        </p:nvSpPr>
        <p:spPr/>
        <p:txBody>
          <a:bodyPr/>
          <a:lstStyle/>
          <a:p>
            <a:r>
              <a:rPr lang="es-CO" sz="2400" b="1" dirty="0"/>
              <a:t>1) Crear una prueba</a:t>
            </a:r>
            <a:br>
              <a:rPr lang="es-CO" sz="2400" dirty="0"/>
            </a:br>
            <a:r>
              <a:rPr lang="es-CO" sz="2400" dirty="0"/>
              <a:t>Creamos una nueva prueba haciendo clic en </a:t>
            </a:r>
            <a:r>
              <a:rPr lang="es-CO" sz="2400" b="1" dirty="0"/>
              <a:t>"Crear nueva" o "Nueva prueba"</a:t>
            </a:r>
            <a:br>
              <a:rPr lang="es-CO" sz="2400" dirty="0"/>
            </a:br>
            <a:endParaRPr lang="es-CO" sz="2400" dirty="0"/>
          </a:p>
        </p:txBody>
      </p:sp>
      <p:pic>
        <p:nvPicPr>
          <p:cNvPr id="3074" name="Picture 2" descr="CreateTest">
            <a:extLst>
              <a:ext uri="{FF2B5EF4-FFF2-40B4-BE49-F238E27FC236}">
                <a16:creationId xmlns:a16="http://schemas.microsoft.com/office/drawing/2014/main" id="{0096C1D6-CF72-482E-B46D-88735A1DFC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6025" y="2140744"/>
            <a:ext cx="618172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655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98557-0ABE-411C-AA9C-F9242288499A}"/>
              </a:ext>
            </a:extLst>
          </p:cNvPr>
          <p:cNvSpPr>
            <a:spLocks noGrp="1"/>
          </p:cNvSpPr>
          <p:nvPr>
            <p:ph type="title"/>
          </p:nvPr>
        </p:nvSpPr>
        <p:spPr/>
        <p:txBody>
          <a:bodyPr/>
          <a:lstStyle/>
          <a:p>
            <a:r>
              <a:rPr lang="es-CO" sz="1600" b="1" dirty="0"/>
              <a:t>2) Grabar y reproducir una prueba</a:t>
            </a:r>
            <a:br>
              <a:rPr lang="es-CO" sz="1600" dirty="0"/>
            </a:br>
            <a:r>
              <a:rPr lang="es-CO" sz="1600" dirty="0"/>
              <a:t>Una vez que hacemos clic en el botón </a:t>
            </a:r>
            <a:r>
              <a:rPr lang="es-CO" sz="1600" b="1" dirty="0"/>
              <a:t>"Grabar"</a:t>
            </a:r>
            <a:r>
              <a:rPr lang="es-CO" sz="1600" dirty="0"/>
              <a:t> , podemos registrar diferentes acciones del usuario en nuestra aplicación.</a:t>
            </a:r>
            <a:br>
              <a:rPr lang="es-CO" sz="1600" dirty="0"/>
            </a:br>
            <a:r>
              <a:rPr lang="es-CO" sz="1600" dirty="0"/>
              <a:t>Después de grabar las diferentes acciones, haga clic en el botón </a:t>
            </a:r>
            <a:r>
              <a:rPr lang="es-CO" sz="1600" b="1" dirty="0"/>
              <a:t>"Detener grabación"</a:t>
            </a:r>
            <a:r>
              <a:rPr lang="es-CO" sz="1600" dirty="0"/>
              <a:t> para finalizar la grabación de nuestras pruebas. Use el botón </a:t>
            </a:r>
            <a:r>
              <a:rPr lang="es-CO" sz="1600" b="1" dirty="0"/>
              <a:t>"Reproducir"</a:t>
            </a:r>
            <a:r>
              <a:rPr lang="es-CO" sz="1600" dirty="0"/>
              <a:t> para volver a reproducir la prueba grabada y el botón </a:t>
            </a:r>
            <a:r>
              <a:rPr lang="es-CO" sz="1600" b="1" dirty="0"/>
              <a:t>"Guardar"</a:t>
            </a:r>
            <a:r>
              <a:rPr lang="es-CO" sz="1600" dirty="0"/>
              <a:t> para guardar las pruebas.</a:t>
            </a:r>
            <a:br>
              <a:rPr lang="es-CO" dirty="0"/>
            </a:br>
            <a:endParaRPr lang="es-CO" dirty="0"/>
          </a:p>
        </p:txBody>
      </p:sp>
      <p:sp>
        <p:nvSpPr>
          <p:cNvPr id="3" name="Marcador de contenido 2">
            <a:extLst>
              <a:ext uri="{FF2B5EF4-FFF2-40B4-BE49-F238E27FC236}">
                <a16:creationId xmlns:a16="http://schemas.microsoft.com/office/drawing/2014/main" id="{1CE826B2-9F4B-4668-8B7E-2A6AC69A57A8}"/>
              </a:ext>
            </a:extLst>
          </p:cNvPr>
          <p:cNvSpPr>
            <a:spLocks noGrp="1"/>
          </p:cNvSpPr>
          <p:nvPr>
            <p:ph idx="1"/>
          </p:nvPr>
        </p:nvSpPr>
        <p:spPr/>
        <p:txBody>
          <a:bodyPr/>
          <a:lstStyle/>
          <a:p>
            <a:endParaRPr lang="es-CO" dirty="0"/>
          </a:p>
          <a:p>
            <a:endParaRPr lang="es-CO" dirty="0"/>
          </a:p>
        </p:txBody>
      </p:sp>
      <p:pic>
        <p:nvPicPr>
          <p:cNvPr id="7" name="Picture 4" descr="Grabar Reproducir Guardar Prueba">
            <a:hlinkClick r:id="rId2"/>
            <a:extLst>
              <a:ext uri="{FF2B5EF4-FFF2-40B4-BE49-F238E27FC236}">
                <a16:creationId xmlns:a16="http://schemas.microsoft.com/office/drawing/2014/main" id="{326F1F70-20D9-4F51-A161-B5B2E412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022" y="2232023"/>
            <a:ext cx="617220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Para de grabar">
            <a:hlinkClick r:id="rId4"/>
            <a:extLst>
              <a:ext uri="{FF2B5EF4-FFF2-40B4-BE49-F238E27FC236}">
                <a16:creationId xmlns:a16="http://schemas.microsoft.com/office/drawing/2014/main" id="{5F9397DA-9090-4FA2-A6C1-D9C676F095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022" y="4000498"/>
            <a:ext cx="6191250"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27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4645</TotalTime>
  <Words>471</Words>
  <Application>Microsoft Office PowerPoint</Application>
  <PresentationFormat>Panorámica</PresentationFormat>
  <Paragraphs>59</Paragraphs>
  <Slides>30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Book Antiqua</vt:lpstr>
      <vt:lpstr>Century Gothic</vt:lpstr>
      <vt:lpstr>Wingdings 3</vt:lpstr>
      <vt:lpstr>Ion</vt:lpstr>
      <vt:lpstr>TestIM</vt:lpstr>
      <vt:lpstr>Características </vt:lpstr>
      <vt:lpstr>¿En qué se diferencia esta herramienta de otras herramientas? </vt:lpstr>
      <vt:lpstr>Presentación de PowerPoint</vt:lpstr>
      <vt:lpstr>Instalacion: Agregar extesion </vt:lpstr>
      <vt:lpstr>1)Una vez instalada, haga clic en el icono de la extensión de Testim y luego en "Iniciar sesión para iniciar.</vt:lpstr>
      <vt:lpstr>2) Regístrate Simplemente elige la forma que prefieras: </vt:lpstr>
      <vt:lpstr>1) Crear una prueba Creamos una nueva prueba haciendo clic en "Crear nueva" o "Nueva prueba" </vt:lpstr>
      <vt:lpstr>2) Grabar y reproducir una prueba Una vez que hacemos clic en el botón "Grabar" , podemos registrar diferentes acciones del usuario en nuestra aplicación. Después de grabar las diferentes acciones, haga clic en el botón "Detener grabación" para finalizar la grabación de nuestras pruebas. Use el botón "Reproducir" para volver a reproducir la prueba grabada y el botón "Guardar" para guardar las pruebas. </vt:lpstr>
      <vt:lpstr>Presentación de PowerPoint</vt:lpstr>
      <vt:lpstr>3) Validaciones y afirmaciones Esta plataforma ayuda a realizar la validación de diferentes atributos de un elemento y API realmente simples. Varias opciones para los usuarios, tales como: Agregando validaciones personalizadas usando JavaScript y HTML Validar la visibilidad del elemento. Validar texto de elemento Validación de nivel de píxel Validación de nivel API </vt:lpstr>
      <vt:lpstr>4) Capturas de pantalla Mientras se registra cada prueba, la plataforma toma una captura de pantalla de todos los resultados de Pasa y Falla de cada paso. Como resultado, a los usuarios les resulta más fácil solucionar los problemas y entender qué sucede debajo del capó. </vt:lpstr>
      <vt:lpstr>5) Retroalimentación en cada paso El usuario también recibe comentarios sobre cada paso en términos de si las pruebas se aprobaron o fracasaron al mostrar un "verde" o un "icono rojo" en la parte superior izquierda de cada paso, como se muestra a continuación: </vt:lpstr>
      <vt:lpstr>6) Pruebas de etiquetado. Testim proporciona la función para etiquetar todas y cada una de las pruebas que crea un usuario. Hay 2 razones por las cuales podemos querer etiquetar una prueba: Ayuda a identificar la razón por la cual se creó la prueba en primer lugar. Ayuda a ejecutar las pruebas con la misma etiqueta de una vez a través de la función CLI. La forma en que creamos etiquetas es haciendo clic en el botón "Etiqueta" y seleccionando una etiqueta existente o creando una nueva.  </vt:lpstr>
      <vt:lpstr>7) Documentación del usuario Proporcionan a los usuarios toda la documentación que necesitarán para utilizar las diferentes funciones de esta plataforma. La mayoría de las respuestas sobre el uso de esta plataforma se pueden encontrar haciendo clic en la pestaña "Educar" y visitando el sitio de documentación como se muestra a continuación: </vt:lpstr>
      <vt:lpstr>Estabilidad Testim usa localizadores dinámicos en lugar de identificadores estáticos. Debido a esto, las pruebas son más estables y cuanto más las ejecutamos, más inteligente se vuelve la IA para garantizar más estabilidad a las pruebas automatizadas. Un usuario podrá ver las diferentes estrategias de ubicación que utiliza su AI para ubicar un elemento en el IDE, a través del panel de Propiedades , para cada elemento que interactuamos a través de nuestras pruebas automatizadas. </vt:lpstr>
      <vt:lpstr>Presentación de PowerPoint</vt:lpstr>
      <vt:lpstr>Reusabilidad Una de las buenas prácticas para escribir pruebas automatizadas es crear componentes reutilizables que puedan usarse en diferentes partes de nuestro conjunto de pruebas.  </vt:lpstr>
      <vt:lpstr>1) Agrupación Cualquier número de pasos relacionados se puede agrupar en un componente reutilizable. </vt:lpstr>
      <vt:lpstr>2) Parametrización Esta plataforma ofrece la opción de probar la aplicación a través de varias combinaciones de entrada a través de la parametrización. Esto se puede lograr de varias maneras. Una forma de hacer esto es proporcionar todos los parámetros de entrada que necesitaríamos para probar la aplicación en forma de un archivo JSON en el paso de Configuración (primer paso de nuestras pruebas) como se muestra a continuación: </vt:lpstr>
      <vt:lpstr>Extensibilidad Esta herramienta proporciona la flexibilidad para que las organizaciones amplíen las funcionalidades de esta plataforma utilizando JavaScript y HTML. De esta manera, en cualquier funcionalidad que esta plataforma no maneje, el usuario puede escribir su propio código para construir un marco de automatización robusto. Por ejemplo : supongamos que queremos validar el botón "Seleccionar destino" de nuestros ejemplos anteriores. La forma de hacerlo sería. Haga clic en "Agregar acción personalizada”. </vt:lpstr>
      <vt:lpstr>Dé un nombre al Nuevo Paso y haga clic en "Confirmar". </vt:lpstr>
      <vt:lpstr>-Haga clic en "PARAMS" y seleccione "HTML" para este ejemplo. -Añadir código personalizado. </vt:lpstr>
      <vt:lpstr>El nuevo paso con Código personalizado se agrega a la lista de pasos ya existentes. </vt:lpstr>
      <vt:lpstr>Mantenimiento </vt:lpstr>
      <vt:lpstr>1) Control de versiones En cualquier momento, es importante tener los registros de los cambios que se realizaron en una prueba en particular. De esta manera, siempre podemos volver a la versión anterior de una prueba cuando sea necesario. Esta plataforma proporciona esta funcionalidad al mostrar todo el historial de versiones, yendo al panel de Propiedades del paso de configuración y haciendo clic en "Ver revisiones anteriores" . </vt:lpstr>
      <vt:lpstr>2) Ramificación En el " Paradigma de cambio a la izquierda ", donde tanto el desarrollo como las pruebas deben comenzar en paralelo lo antes posible en el ciclo de vida del desarrollo del software. Teniendo esto en cuenta, han proporcionado la funcionalidad a los equipos para crear sucursales separadas para cada miembro del equipo y trabajar en los mismos proyectos y pruebas. De esta manera, nadie puede sobrescribir los cambios de los otros miembros del equipo y los equipos pueden trabajar en el mismo código base en cualquier momento. Solo tiene que seleccionar "Horquilla" para crear una nueva rama y también puede cambiar entre las ramas existentes.  </vt:lpstr>
      <vt:lpstr>Informes de Suite y Ejecuciones de Prueba Cuando los usuarios hacen clic en la opción "Ejecutar" en el menú lateral, pueden ver toda la suite y las ejecuciones de prueba con todos los detalles requeridos como se muestra a continuación. Esto ayuda a obtener la visibilidad de las ejecuciones de prueba y ayuda a facilitar los informes. </vt:lpstr>
      <vt:lpstr>Integración CI / CD Esta herramienta se integra con diferentes sistemas de CI / CD como Jenkins, Travis CI, Circle CI y otras herramientas de construcción. También se integra con redes de terceros que alojan su propia nube privada para ejecutar pruebas. Todo esto se realiza a través de la CLI (Interfaz de línea de comandos) que proporcionamos en la plataforma. Al hacer clic en el icono "Configuración" del menú lateral, se abre la CLI. Se rellena previamente con los comandos que necesitan ejecutar las pruebas en sistemas CI / CD, grillas de terceros o sus grillas. Solo tenemos que hacer clic en "Copiar" y, literalmente, pegar el comando en cualquier herramienta de compilación o cuadrícula que esté usando la organización.</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TestIM</dc:title>
  <dc:creator>SEMILLERO01</dc:creator>
  <cp:lastModifiedBy>SEMILLERO01</cp:lastModifiedBy>
  <cp:revision>24</cp:revision>
  <dcterms:created xsi:type="dcterms:W3CDTF">2019-04-04T21:40:57Z</dcterms:created>
  <dcterms:modified xsi:type="dcterms:W3CDTF">2019-04-08T03:06:44Z</dcterms:modified>
</cp:coreProperties>
</file>