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  <p:sldId id="258" r:id="rId3"/>
  </p:sldIdLst>
  <p:sldSz cx="10688638" cy="756285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 userDrawn="1">
          <p15:clr>
            <a:srgbClr val="A4A3A4"/>
          </p15:clr>
        </p15:guide>
        <p15:guide id="2" orient="horz" pos="1192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orient="horz" pos="2777" userDrawn="1">
          <p15:clr>
            <a:srgbClr val="A4A3A4"/>
          </p15:clr>
        </p15:guide>
        <p15:guide id="5" orient="horz" pos="4015" userDrawn="1">
          <p15:clr>
            <a:srgbClr val="A4A3A4"/>
          </p15:clr>
        </p15:guide>
        <p15:guide id="6" orient="horz" pos="4160" userDrawn="1">
          <p15:clr>
            <a:srgbClr val="A4A3A4"/>
          </p15:clr>
        </p15:guide>
        <p15:guide id="7" pos="501" userDrawn="1">
          <p15:clr>
            <a:srgbClr val="A4A3A4"/>
          </p15:clr>
        </p15:guide>
        <p15:guide id="8" pos="3197" userDrawn="1">
          <p15:clr>
            <a:srgbClr val="A4A3A4"/>
          </p15:clr>
        </p15:guide>
        <p15:guide id="9" pos="3542" userDrawn="1">
          <p15:clr>
            <a:srgbClr val="A4A3A4"/>
          </p15:clr>
        </p15:guide>
        <p15:guide id="10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8800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280" y="192"/>
      </p:cViewPr>
      <p:guideLst>
        <p:guide orient="horz" pos="1002"/>
        <p:guide orient="horz" pos="1192"/>
        <p:guide orient="horz" pos="2432"/>
        <p:guide orient="horz" pos="2777"/>
        <p:guide orient="horz" pos="4015"/>
        <p:guide orient="horz" pos="4160"/>
        <p:guide pos="501"/>
        <p:guide pos="3197"/>
        <p:guide pos="3542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CE2-094F-BC5B-7E0A09AE20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E2-094F-BC5B-7E0A09AE20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CE2-094F-BC5B-7E0A09AE20CC}"/>
              </c:ext>
            </c:extLst>
          </c:dPt>
          <c:dLbls>
            <c:dLbl>
              <c:idx val="0"/>
              <c:layout>
                <c:manualLayout>
                  <c:x val="0.1354894801267488"/>
                  <c:y val="-0.1852644147057360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E2-094F-BC5B-7E0A09AE20CC}"/>
                </c:ext>
              </c:extLst>
            </c:dLbl>
            <c:dLbl>
              <c:idx val="1"/>
              <c:layout>
                <c:manualLayout>
                  <c:x val="-0.13611111111111113"/>
                  <c:y val="7.870370370370362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E2-094F-BC5B-7E0A09AE20CC}"/>
                </c:ext>
              </c:extLst>
            </c:dLbl>
            <c:dLbl>
              <c:idx val="2"/>
              <c:layout>
                <c:manualLayout>
                  <c:x val="-0.16712314027376926"/>
                  <c:y val="-5.048657505404160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CE2-094F-BC5B-7E0A09AE20CC}"/>
                </c:ext>
              </c:extLst>
            </c:dLbl>
            <c:spPr>
              <a:noFill/>
              <a:ln>
                <a:noFill/>
              </a:ln>
              <a:effectLst>
                <a:glow rad="25400">
                  <a:schemeClr val="accent1">
                    <a:alpha val="40000"/>
                  </a:schemeClr>
                </a:glo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Sheet1!$K$8:$K$10</c:f>
              <c:strCache>
                <c:ptCount val="3"/>
                <c:pt idx="0">
                  <c:v>Happy Family</c:v>
                </c:pt>
                <c:pt idx="1">
                  <c:v>Hour Family</c:v>
                </c:pt>
                <c:pt idx="2">
                  <c:v>Co Family</c:v>
                </c:pt>
              </c:strCache>
            </c:strRef>
          </c:cat>
          <c:val>
            <c:numRef>
              <c:f>Sheet1!$L$8:$L$10</c:f>
              <c:numCache>
                <c:formatCode>0%</c:formatCode>
                <c:ptCount val="3"/>
                <c:pt idx="0">
                  <c:v>0.6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E2-094F-BC5B-7E0A09AE2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4943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26782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12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0942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2795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3915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6013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4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900" b="0" i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9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AU" sz="1800" b="0" i="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1300" b="0" i="0">
                <a:solidFill>
                  <a:schemeClr val="tx2"/>
                </a:solidFill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667725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3767328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523036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795528" y="1389888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64292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17997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</p:spTree>
    <p:extLst>
      <p:ext uri="{BB962C8B-B14F-4D97-AF65-F5344CB8AC3E}">
        <p14:creationId xmlns:p14="http://schemas.microsoft.com/office/powerpoint/2010/main" val="2983351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7097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880407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79715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892808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689336" cy="7562089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25654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181966" y="173736"/>
            <a:ext cx="10287000" cy="7150608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8640" y="2916936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40187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50215" y="885139"/>
            <a:ext cx="3145536" cy="4718304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50215" y="5760720"/>
            <a:ext cx="998982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6183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5709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527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4636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9193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850" b="0" i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AU" sz="900" b="0" i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AU" sz="900" b="0" i="0" cap="all" spc="15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</p:spPr>
        <p:txBody>
          <a:bodyPr/>
          <a:lstStyle/>
          <a:p>
            <a:r>
              <a:rPr lang="en-AU" dirty="0" err="1"/>
              <a:t>HappyHour</a:t>
            </a:r>
            <a:r>
              <a:rPr lang="en-AU"/>
              <a:t> Co. Company Profile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AU" sz="1400"/>
              <a:t>Number one producer of beer, spirits, and </a:t>
            </a:r>
            <a:r>
              <a:rPr lang="en-AU" sz="1400">
                <a:solidFill>
                  <a:schemeClr val="tx2"/>
                </a:solidFill>
                <a:latin typeface="Arial" panose="020B0604020202020204" pitchFamily="34" charset="0"/>
              </a:rPr>
              <a:t>non-alcoholic</a:t>
            </a:r>
            <a:r>
              <a:rPr lang="en-AU" sz="1400"/>
              <a:t> beverages in Singapore and China.</a:t>
            </a:r>
          </a:p>
        </p:txBody>
      </p:sp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95528" y="1892808"/>
            <a:ext cx="4279392" cy="1965960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>
                <a:solidFill>
                  <a:schemeClr val="tx2"/>
                </a:solidFill>
                <a:latin typeface="Arial" panose="020B0604020202020204" pitchFamily="34" charset="0"/>
              </a:rPr>
              <a:t>Asia based producer of beer, spirits, and non-alcoholic beverages</a:t>
            </a:r>
          </a:p>
          <a:p>
            <a:pPr marL="585216" lvl="2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>
                <a:solidFill>
                  <a:schemeClr val="tx2"/>
                </a:solidFill>
                <a:latin typeface="Arial" panose="020B0604020202020204" pitchFamily="34" charset="0"/>
              </a:rPr>
              <a:t>Operations include manufacturing, distribution, and direct sales in Singapore, Malaysia, and China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>
                <a:solidFill>
                  <a:schemeClr val="tx2"/>
                </a:solidFill>
                <a:latin typeface="Arial" panose="020B0604020202020204" pitchFamily="34" charset="0"/>
              </a:rPr>
              <a:t>Recently expanded their operations to China with plans to further expand into Cambodia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>
                <a:solidFill>
                  <a:schemeClr val="tx2"/>
                </a:solidFill>
                <a:latin typeface="Arial" panose="020B0604020202020204" pitchFamily="34" charset="0"/>
              </a:rPr>
              <a:t>The Majority ownership with the founder Ms Happy who is looking to retire with no immediate family to take her place.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>
                <a:solidFill>
                  <a:schemeClr val="tx2"/>
                </a:solidFill>
                <a:latin typeface="Arial" panose="020B0604020202020204" pitchFamily="34" charset="0"/>
              </a:rPr>
              <a:t>Strengths </a:t>
            </a:r>
          </a:p>
          <a:p>
            <a:pPr marL="585216" lvl="2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>
                <a:solidFill>
                  <a:schemeClr val="tx2"/>
                </a:solidFill>
                <a:latin typeface="Arial" panose="020B0604020202020204" pitchFamily="34" charset="0"/>
              </a:rPr>
              <a:t>#1 player in beer and spirits in Singapore &amp; Malaysia</a:t>
            </a:r>
          </a:p>
          <a:p>
            <a:pPr marL="585216" lvl="2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>
                <a:solidFill>
                  <a:schemeClr val="tx2"/>
                </a:solidFill>
                <a:latin typeface="Arial" panose="020B0604020202020204" pitchFamily="34" charset="0"/>
              </a:rPr>
              <a:t>#1 player in non-alcoholic beverages in Malaysia</a:t>
            </a:r>
          </a:p>
          <a:p>
            <a:pPr marL="585216" lvl="2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>
                <a:solidFill>
                  <a:schemeClr val="tx2"/>
                </a:solidFill>
                <a:latin typeface="Arial" panose="020B0604020202020204" pitchFamily="34" charset="0"/>
              </a:rPr>
              <a:t>Strong supply chain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528" y="164592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>
                <a:latin typeface="Arial" panose="020B0604020202020204" pitchFamily="34" charset="0"/>
              </a:rPr>
              <a:t>Overview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5687" y="4631433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>
                <a:latin typeface="Arial" panose="020B0604020202020204" pitchFamily="34" charset="0"/>
              </a:rPr>
              <a:t>Shareholders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613719" y="4631433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Indicative valuation</a:t>
            </a:r>
          </a:p>
        </p:txBody>
      </p:sp>
      <p:sp>
        <p:nvSpPr>
          <p:cNvPr id="19" name="TextBox 18"/>
          <p:cNvSpPr txBox="1"/>
          <p:nvPr>
            <p:custDataLst>
              <p:tags r:id="rId3"/>
            </p:custDataLst>
          </p:nvPr>
        </p:nvSpPr>
        <p:spPr>
          <a:xfrm>
            <a:off x="795528" y="6605078"/>
            <a:ext cx="9107423" cy="12490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AU" sz="800">
                <a:solidFill>
                  <a:schemeClr val="tx2"/>
                </a:solidFill>
                <a:latin typeface="Arial" panose="020B0604020202020204" pitchFamily="34" charset="0"/>
              </a:rPr>
              <a:t>Source: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23560" y="1645920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>
                <a:latin typeface="Arial" panose="020B0604020202020204" pitchFamily="34" charset="0"/>
              </a:rPr>
              <a:t>Key financials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9457671" y="487407"/>
            <a:ext cx="445281" cy="445281"/>
            <a:chOff x="7791881" y="273464"/>
            <a:chExt cx="864014" cy="864014"/>
          </a:xfrm>
        </p:grpSpPr>
        <p:grpSp>
          <p:nvGrpSpPr>
            <p:cNvPr id="44" name="Group 43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/>
              </a:prstGeom>
              <a:gradFill flip="none" rotWithShape="1"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7882779" y="549854"/>
              <a:ext cx="705835" cy="391801"/>
              <a:chOff x="8814495" y="616264"/>
              <a:chExt cx="705835" cy="391801"/>
            </a:xfrm>
            <a:gradFill>
              <a:gsLst>
                <a:gs pos="0">
                  <a:srgbClr val="A88800"/>
                </a:gs>
                <a:gs pos="50000">
                  <a:srgbClr val="FFCF01"/>
                </a:gs>
                <a:gs pos="100000">
                  <a:srgbClr val="FFE36D"/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3" name="Rectangle 22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12600000">
                <a:off x="9142330" y="704320"/>
                <a:ext cx="378000" cy="303745"/>
                <a:chOff x="9192495" y="616264"/>
                <a:chExt cx="378000" cy="303745"/>
              </a:xfrm>
              <a:grpFill/>
            </p:grpSpPr>
            <p:sp>
              <p:nvSpPr>
                <p:cNvPr id="25" name="Rectangle 24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41" name="Oval 40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w="25400">
              <a:solidFill>
                <a:srgbClr val="B99D3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AU" sz="1200">
                <a:solidFill>
                  <a:schemeClr val="tx2"/>
                </a:solidFill>
              </a:endParaRPr>
            </a:p>
          </p:txBody>
        </p:sp>
      </p:grpSp>
      <p:sp>
        <p:nvSpPr>
          <p:cNvPr id="46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90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E3B9F60-2A67-8D35-9E13-EED29CDD4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03322"/>
              </p:ext>
            </p:extLst>
          </p:nvPr>
        </p:nvGraphicFramePr>
        <p:xfrm>
          <a:off x="785687" y="4789318"/>
          <a:ext cx="3182157" cy="196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05B8D3-CD95-B2F8-3436-FE77BC621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97027"/>
              </p:ext>
            </p:extLst>
          </p:nvPr>
        </p:nvGraphicFramePr>
        <p:xfrm>
          <a:off x="5623560" y="5035358"/>
          <a:ext cx="3517899" cy="1219200"/>
        </p:xfrm>
        <a:graphic>
          <a:graphicData uri="http://schemas.openxmlformats.org/drawingml/2006/table">
            <a:tbl>
              <a:tblPr/>
              <a:tblGrid>
                <a:gridCol w="826437">
                  <a:extLst>
                    <a:ext uri="{9D8B030D-6E8A-4147-A177-3AD203B41FA5}">
                      <a16:colId xmlns:a16="http://schemas.microsoft.com/office/drawing/2014/main" val="1503468913"/>
                    </a:ext>
                  </a:extLst>
                </a:gridCol>
                <a:gridCol w="826437">
                  <a:extLst>
                    <a:ext uri="{9D8B030D-6E8A-4147-A177-3AD203B41FA5}">
                      <a16:colId xmlns:a16="http://schemas.microsoft.com/office/drawing/2014/main" val="812966756"/>
                    </a:ext>
                  </a:extLst>
                </a:gridCol>
                <a:gridCol w="826437">
                  <a:extLst>
                    <a:ext uri="{9D8B030D-6E8A-4147-A177-3AD203B41FA5}">
                      <a16:colId xmlns:a16="http://schemas.microsoft.com/office/drawing/2014/main" val="1762216911"/>
                    </a:ext>
                  </a:extLst>
                </a:gridCol>
                <a:gridCol w="1038588">
                  <a:extLst>
                    <a:ext uri="{9D8B030D-6E8A-4147-A177-3AD203B41FA5}">
                      <a16:colId xmlns:a16="http://schemas.microsoft.com/office/drawing/2014/main" val="17746903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US$mm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030678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2020E EBITDA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977262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2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Growth (%)</a:t>
                      </a:r>
                    </a:p>
                  </a:txBody>
                  <a:tcPr marL="571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8367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606928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EV/EBITDA Multiple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10.0x - 11.5x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649254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Valuation 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8F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8F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3,000 - 3,500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8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57044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08BA1C-AF31-2297-C307-AA71BF64F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92163"/>
              </p:ext>
            </p:extLst>
          </p:nvPr>
        </p:nvGraphicFramePr>
        <p:xfrm>
          <a:off x="5639184" y="1952241"/>
          <a:ext cx="4566172" cy="2501265"/>
        </p:xfrm>
        <a:graphic>
          <a:graphicData uri="http://schemas.openxmlformats.org/drawingml/2006/table">
            <a:tbl>
              <a:tblPr/>
              <a:tblGrid>
                <a:gridCol w="868638">
                  <a:extLst>
                    <a:ext uri="{9D8B030D-6E8A-4147-A177-3AD203B41FA5}">
                      <a16:colId xmlns:a16="http://schemas.microsoft.com/office/drawing/2014/main" val="2756138364"/>
                    </a:ext>
                  </a:extLst>
                </a:gridCol>
                <a:gridCol w="868638">
                  <a:extLst>
                    <a:ext uri="{9D8B030D-6E8A-4147-A177-3AD203B41FA5}">
                      <a16:colId xmlns:a16="http://schemas.microsoft.com/office/drawing/2014/main" val="1169377706"/>
                    </a:ext>
                  </a:extLst>
                </a:gridCol>
                <a:gridCol w="868638">
                  <a:extLst>
                    <a:ext uri="{9D8B030D-6E8A-4147-A177-3AD203B41FA5}">
                      <a16:colId xmlns:a16="http://schemas.microsoft.com/office/drawing/2014/main" val="3056682729"/>
                    </a:ext>
                  </a:extLst>
                </a:gridCol>
                <a:gridCol w="1091620">
                  <a:extLst>
                    <a:ext uri="{9D8B030D-6E8A-4147-A177-3AD203B41FA5}">
                      <a16:colId xmlns:a16="http://schemas.microsoft.com/office/drawing/2014/main" val="2685067642"/>
                    </a:ext>
                  </a:extLst>
                </a:gridCol>
                <a:gridCol w="868638">
                  <a:extLst>
                    <a:ext uri="{9D8B030D-6E8A-4147-A177-3AD203B41FA5}">
                      <a16:colId xmlns:a16="http://schemas.microsoft.com/office/drawing/2014/main" val="1576532827"/>
                    </a:ext>
                  </a:extLst>
                </a:gridCol>
              </a:tblGrid>
              <a:tr h="181481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US$mm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FY18A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FY19A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FY20E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525299"/>
                  </a:ext>
                </a:extLst>
              </a:tr>
              <a:tr h="181481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Revenue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1,071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234184"/>
                  </a:ext>
                </a:extLst>
              </a:tr>
              <a:tr h="18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2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Growth (%)</a:t>
                      </a:r>
                    </a:p>
                  </a:txBody>
                  <a:tcPr marL="571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912759"/>
                  </a:ext>
                </a:extLst>
              </a:tr>
              <a:tr h="181481"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791732"/>
                  </a:ext>
                </a:extLst>
              </a:tr>
              <a:tr h="181481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924096"/>
                  </a:ext>
                </a:extLst>
              </a:tr>
              <a:tr h="181481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Spirits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156000"/>
                  </a:ext>
                </a:extLst>
              </a:tr>
              <a:tr h="18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Non-Alcoholic Beverages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158015"/>
                  </a:ext>
                </a:extLst>
              </a:tr>
              <a:tr h="181481"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195082"/>
                  </a:ext>
                </a:extLst>
              </a:tr>
              <a:tr h="181481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EBITDA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8F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8F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8F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8F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8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295154"/>
                  </a:ext>
                </a:extLst>
              </a:tr>
              <a:tr h="18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2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Margin (%)</a:t>
                      </a:r>
                    </a:p>
                  </a:txBody>
                  <a:tcPr marL="571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459403"/>
                  </a:ext>
                </a:extLst>
              </a:tr>
              <a:tr h="181481">
                <a:tc>
                  <a:txBody>
                    <a:bodyPr/>
                    <a:lstStyle/>
                    <a:p>
                      <a:pPr algn="l" fontAlgn="b"/>
                      <a:endParaRPr lang="en-NZ" sz="12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1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986143"/>
                  </a:ext>
                </a:extLst>
              </a:tr>
              <a:tr h="181481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NPAT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8F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8F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8F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8F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8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820813"/>
                  </a:ext>
                </a:extLst>
              </a:tr>
              <a:tr h="181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NZ" sz="12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Margin (%)</a:t>
                      </a:r>
                    </a:p>
                  </a:txBody>
                  <a:tcPr marL="571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53596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5188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auction process and key workstreams</a:t>
            </a:r>
          </a:p>
        </p:txBody>
      </p:sp>
      <p:sp>
        <p:nvSpPr>
          <p:cNvPr id="9" name="PageNumber"/>
          <p:cNvSpPr txBox="1"/>
          <p:nvPr/>
        </p:nvSpPr>
        <p:spPr>
          <a:xfrm>
            <a:off x="5233101" y="6895540"/>
            <a:ext cx="222437" cy="17794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876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3634931"/>
              </p:ext>
            </p:extLst>
          </p:nvPr>
        </p:nvGraphicFramePr>
        <p:xfrm>
          <a:off x="911093" y="1360788"/>
          <a:ext cx="8861879" cy="5165398"/>
        </p:xfrm>
        <a:graphic>
          <a:graphicData uri="http://schemas.openxmlformats.org/drawingml/2006/table">
            <a:tbl>
              <a:tblPr firstRow="1" lastRow="1" bandRow="1">
                <a:tableStyleId>{640930CC-2DD5-4645-9BF9-1F0F6B9BBA25}</a:tableStyleId>
              </a:tblPr>
              <a:tblGrid>
                <a:gridCol w="1032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9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9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471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1" i="0" u="none" strike="noStrike" cap="none" baseline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Date</a:t>
                      </a:r>
                      <a:endParaRPr lang="en-US" sz="900" b="1" i="0" u="none" strike="noStrike" cap="none" baseline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Event</a:t>
                      </a:r>
                      <a:endParaRPr lang="en-US" sz="900" b="1" i="0" u="none" strike="noStrike" cap="none" baseline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Key workstreams</a:t>
                      </a:r>
                      <a:endParaRPr lang="en-US" sz="900" b="1" i="0" u="none" strike="noStrike" cap="none" baseline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368">
                <a:tc rowSpan="3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1: Indicative Bid Phase </a:t>
                      </a:r>
                    </a:p>
                  </a:txBody>
                  <a:tcPr marL="44487" marR="88975" marT="17795" marB="0" anchor="ctr"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March 9, 2020</a:t>
                      </a: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Access to Indicative Bid Documents </a:t>
                      </a: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r>
                        <a:rPr lang="en-US" sz="900" b="1" i="0" u="none" strike="noStrike" cap="none" baseline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Valuation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900" b="0" i="0" u="none" strike="noStrike" cap="none" baseline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Initial Valuation analysis based on indicative bid documents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endParaRPr lang="en-US" sz="900" b="0" i="0" u="none" strike="noStrike" cap="none" baseline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</a:pPr>
                      <a:r>
                        <a:rPr lang="en-US" sz="900" b="1" i="0" u="none" strike="noStrike" cap="none" baseline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Structure and Financing 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900" b="0" i="0" u="none" strike="noStrike" cap="none" baseline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Begin financing discussions</a:t>
                      </a: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endParaRPr lang="en-US" sz="900" b="0" i="0" u="none" strike="noStrike" cap="none" baseline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r>
                        <a:rPr lang="en-US" sz="900" b="1" i="0" u="none" strike="noStrike" cap="none" baseline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Approvals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900" b="0" i="0" u="none" strike="noStrike" cap="none" baseline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Collect and confirm required approvals</a:t>
                      </a: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36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9am April 9, 2020 – 5pm April 13, 2020 (HKT)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Indicative Bid Q&amp;A Submission Due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729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Indicative Bid Due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651">
                <a:tc rowSpan="2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2: Final Bid Phase </a:t>
                      </a:r>
                    </a:p>
                  </a:txBody>
                  <a:tcPr marL="44487" marR="88975" marT="17795" marB="0" anchor="ctr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Start of Final Bid Phase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Release of Process Letter two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Site visit &amp; management presentation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Organize site visit and presentation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Due diligence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Conduct due diligence based on the financial forecasts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Valuation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Finalize the valuation based on financial forecasts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Financing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Confirm sources for financing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Approvals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Commence preparing application for internal regulatory approvals.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3811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Late July 2020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Final Bid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15666" y="1964858"/>
            <a:ext cx="971616" cy="1864544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5666" y="3925356"/>
            <a:ext cx="971616" cy="2276706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979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PITCHPROSLIDECOUNT" val="2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5232af7-736d-4928-93a7-3c7ce97efd42"/>
  <p:tag name="SIZEANDPOSITION" val="0d50b0f8-9899-4e4a-97a7-221586b77d6b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2iDZIf08IVowzJEguOyNt9w6Ia9jRIOwC5jUU9opnac8J4P9lPqTMZvLPgqpzFp84dej+azc4+PEbN+tlGIrwSvYVjJyvIKNT7lkvI9cvZPyJwhjEGnRaQqCxBo9SdeQvhyXb5m+K9N+NR7BWCqz/JSEV/Q37+6ZUPnBtT6cqJWkQ+nWpDks6rW7wvD0rcOL6xdN8Z6kmAynLmmv8V2poX2PesDqyBmP2TVfG4iwcBasTM3qqePhXPilyhL29VswD7M7zM/XYHLk58FQFlnI7+5m2UdTo/6UsqFC4i0x5rYtj60pko41HWMakxlfJUPX7MV3lbNZYZgDEXAnQyNO65Yc0tol0600ZJp6OXj/ggW1JeZ6cznfwrlpQBo4UwVxTWi5oHZEk/ImHbvuNYKGJCxNLw4+kR1zwQoZ0q83yPKwijhVyqbNtuyGAaTk/lDotoEJFCwGsMpMKEWpN4tAchKBEMsK/N3bzTos7Gd3IDvHQrXo13Q6YoNoRIw2VT3BbTGmRmCMLXx/FzFvknKX8JRXJzmadUbvlm8ymH6FRyMxRW+snvbqrqp8tq3umEZcudJA59gl64VL74/rXzf/o0ns/uyDUErpJoRJWuOYS+WjBLYLwsVSYAuU1tHv7N4eczqZPJFbAyUDTgaE6e8SITb5uK+oKRnm743yS+KK83U5+D0tPdgwmVUmQMLS8l9KBRNm/FP0zjXoGjzsItd+ioL8M6OrkJt1GUV8f3xzTQ0PIC1o+BZNIYxkzdxjP6SB6L3Se3by6Hi5y9p5iOpKvwF1NotQfi9sKRE8MSZ16P8Bmmtc0IqmEOTnz9eg/VYzzfJqMr6EIrlz3XRnPpzvNcc/4xnXDQmF0QL+8azIw3S3facSDcfrmnUdf2cKO63NcmZYWsNEjcvmjLx/fX/Lq13Uj3a9N9d/tB1ZiyhL+jczHAN+n+qI5aNNQmWHe4G+Czgq4MKsQ1ZJb/7ctXbcyqnJnsJyFHCYUsKYKaseAWiuLMJV2uTDMEqg7K52L1fdMFvZ5CNUe68vnq7cax0HmSlZcvdXLSnJVq5ErZyrKpE5opqm7Y7sJktZo3SqpeORyvG4A9BL4hZzkVg11kTrI0HvzQNx887fFHr+i1tOrEbrQ2cdGmrgdeaM9ahl7EVdvLN36+RXzMmhH1EfmfbRUrwnyClXO5k/E6puLBMwmQmrFixa6Q1ELmCeH5A9F/3PWAu9xLkjF0D/rrQpSZoTQX8wIhPrrmi1NrILRxVPRpGqoRfKpF+QzdeNK79eu3dy+KvC6NRW+/9Cz3gRY7nxGD75opy3EO1Ql5TSXM3PopmaboQwxT97Z5GZWMwC66kmnT9JXiYjMhwZWvqEzMrCiOCkfsXy4gX4zgzh/YVin6O70KgjxLrsHVdXxT88izm9qBqMuRfCqkN8BjCg8FeAQPw4KvgWeggCc+nLsSnMjGjEsDfPC5+Uy2bT2lUEwBq31GpV+6l0eN0MDcRWmf/qN5vcLG7zPszotglyDtlF2jiBNAkGdprcF0xbLPHyxx73J1VHQ72LXrOiYB9FoxoQOEqeGCOvS3aRduJAZJfOynCKyu4HQUrKz/qR8UIlxEETE3K7SAyZaIjn3ezYSD6JjdpyvaWsLBQLn/6y++m9pLXtfubhX3/YY6fhgsMDqixDhxVq0IU28b4cJB84gTrF+11NNZ9s1yvF8HGtc1C1KvbsQykdTSuN2X5YyyXbvXPBXBORRbJfjjST94sT5gNS81awCNBzwZ6k//PLgYNLLAEvZBXNkS9Y657vNyNb5rb0x7IeFzS5c6YOl1yDXBEiZ582Afxbcd/D0/slBquJ4phRomDISyvJty4hgzBG8qADMC0gwOKkQmLzXGCeCezhCOnc7Fr0xVQgAx4qBALHOYPrHPoxH075gNjBfboLP9Kk8eqAvfOk41c+abP+EWSI2CnzgVn/vw7UA/a5KszXyimESn811n0JuMk7HPYWfwwDVvhhQtNAi3KDQtkE7j68jXo/L06HzrzRYs7YzPSZUWSkG5kcbQfbdKTUNxaJzdDJsNikK8jrD6cPxrDFI7bpS+9DOhLPw3W0JZQV952FKIw4sUXLvSqw/dhNDW4jsOBqwQMJSG7wq7aZtT9kteEZCM/M+1YP+XdKSHBQJw4F6QT/jZO+WzUJlBz1/1gnjOeFwOmFT8ZI/aOQsQnPxe+ySqTKX96hMVllQnvdB9xWvYdATLTOvoPY3mxa+3MwpeKlVWKQtldgeV+8N2zW0mPbSbXjD4Uu3B/8FQA4NBScDoeRhmZFwY4qlzgRqlyGQHyl3zw3h+UDe8j/0pMOn/3Wuez6IeQ4gM69Ewg/ZGShUJArMBEP3qyfv0thq6YbRtVlNxDCoT7eSxuPU+WLW2akXgimBHpLsuY0A3ZIHOdLtXe4s2g/XsA0i2ndOsy73FnEVrtTgPbCRlZ1eETnNMtp6+pHSC8Dew3z99GuxQgZcK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a91b9cc0-df25-4e77-a993-c673ccc9c2a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geNo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f6697a79-f97a-4327-b638-8b63a488487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SSHAPESIZEANDPOSITIONDETAILS" val="top=165.6&amp;left=37.44&amp;height=572.46&amp;width=717.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56b5bb0d-2f61-4d54-8cbf-2c285620e792.potx" id="{F6E0622A-2784-44F4-99C7-15C7C0F5D709}" vid="{0ED3CDAB-2188-4B27-AEDC-194B090485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Template_UnifiedGIB_A4</Template>
  <TotalTime>140</TotalTime>
  <Words>341</Words>
  <Application>Microsoft Macintosh PowerPoint</Application>
  <PresentationFormat>Custom</PresentationFormat>
  <Paragraphs>112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 Narrow</vt:lpstr>
      <vt:lpstr>Arial</vt:lpstr>
      <vt:lpstr>Arial Narrow</vt:lpstr>
      <vt:lpstr>Times New Roman</vt:lpstr>
      <vt:lpstr>Wingdings</vt:lpstr>
      <vt:lpstr>PP+ UnifiedGIB - A4</vt:lpstr>
      <vt:lpstr>HappyHour Co. Company Profile</vt:lpstr>
      <vt:lpstr>Overview of auction process and key workstreams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HappyHour Co</dc:title>
  <dc:creator>Pasupathy, Gan (CIB IBC, AUS)</dc:creator>
  <cp:lastModifiedBy>Jared Herber</cp:lastModifiedBy>
  <cp:revision>23</cp:revision>
  <dcterms:created xsi:type="dcterms:W3CDTF">2020-04-17T12:29:06Z</dcterms:created>
  <dcterms:modified xsi:type="dcterms:W3CDTF">2024-09-20T13:43:23Z</dcterms:modified>
</cp:coreProperties>
</file>