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140" d="100"/>
          <a:sy n="140" d="100"/>
        </p:scale>
        <p:origin x="1344" y="144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284713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379252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7E59121-D814-0B4E-FF2D-D01D52294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13946"/>
              </p:ext>
            </p:extLst>
          </p:nvPr>
        </p:nvGraphicFramePr>
        <p:xfrm>
          <a:off x="5344319" y="5531601"/>
          <a:ext cx="4709239" cy="1153163"/>
        </p:xfrm>
        <a:graphic>
          <a:graphicData uri="http://schemas.openxmlformats.org/drawingml/2006/table">
            <a:tbl>
              <a:tblPr/>
              <a:tblGrid>
                <a:gridCol w="342635">
                  <a:extLst>
                    <a:ext uri="{9D8B030D-6E8A-4147-A177-3AD203B41FA5}">
                      <a16:colId xmlns:a16="http://schemas.microsoft.com/office/drawing/2014/main" val="1200525360"/>
                    </a:ext>
                  </a:extLst>
                </a:gridCol>
                <a:gridCol w="329354">
                  <a:extLst>
                    <a:ext uri="{9D8B030D-6E8A-4147-A177-3AD203B41FA5}">
                      <a16:colId xmlns:a16="http://schemas.microsoft.com/office/drawing/2014/main" val="614144449"/>
                    </a:ext>
                  </a:extLst>
                </a:gridCol>
                <a:gridCol w="807450">
                  <a:extLst>
                    <a:ext uri="{9D8B030D-6E8A-4147-A177-3AD203B41FA5}">
                      <a16:colId xmlns:a16="http://schemas.microsoft.com/office/drawing/2014/main" val="3420612512"/>
                    </a:ext>
                  </a:extLst>
                </a:gridCol>
                <a:gridCol w="807450">
                  <a:extLst>
                    <a:ext uri="{9D8B030D-6E8A-4147-A177-3AD203B41FA5}">
                      <a16:colId xmlns:a16="http://schemas.microsoft.com/office/drawing/2014/main" val="4173493764"/>
                    </a:ext>
                  </a:extLst>
                </a:gridCol>
                <a:gridCol w="807450">
                  <a:extLst>
                    <a:ext uri="{9D8B030D-6E8A-4147-A177-3AD203B41FA5}">
                      <a16:colId xmlns:a16="http://schemas.microsoft.com/office/drawing/2014/main" val="2816987889"/>
                    </a:ext>
                  </a:extLst>
                </a:gridCol>
                <a:gridCol w="807450">
                  <a:extLst>
                    <a:ext uri="{9D8B030D-6E8A-4147-A177-3AD203B41FA5}">
                      <a16:colId xmlns:a16="http://schemas.microsoft.com/office/drawing/2014/main" val="4045199955"/>
                    </a:ext>
                  </a:extLst>
                </a:gridCol>
                <a:gridCol w="807450">
                  <a:extLst>
                    <a:ext uri="{9D8B030D-6E8A-4147-A177-3AD203B41FA5}">
                      <a16:colId xmlns:a16="http://schemas.microsoft.com/office/drawing/2014/main" val="534750793"/>
                    </a:ext>
                  </a:extLst>
                </a:gridCol>
              </a:tblGrid>
              <a:tr h="200873">
                <a:tc>
                  <a:txBody>
                    <a:bodyPr/>
                    <a:lstStyle/>
                    <a:p>
                      <a:pPr algn="l" rtl="0" fontAlgn="ctr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NZ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Perpetuity Growth Rate (%)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31810"/>
                  </a:ext>
                </a:extLst>
              </a:tr>
              <a:tr h="15871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NZ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WACC (%)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521181"/>
                  </a:ext>
                </a:extLst>
              </a:tr>
              <a:tr h="158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 / 404c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 / 412c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 / 421c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943 / 431c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 / 442c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51848"/>
                  </a:ext>
                </a:extLst>
              </a:tr>
              <a:tr h="158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/ 374c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 / 382c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 / 389c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/ 397c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/ 406c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21301"/>
                  </a:ext>
                </a:extLst>
              </a:tr>
              <a:tr h="158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348c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 / 355c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/ 361c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817 / 368c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/ 375c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7358"/>
                  </a:ext>
                </a:extLst>
              </a:tr>
              <a:tr h="158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 / 325c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/ 331c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/ 336c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765 / 342c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785385"/>
                  </a:ext>
                </a:extLst>
              </a:tr>
              <a:tr h="158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/ 305c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/ 309c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/ 314c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/ 319c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 / 324c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8269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C6298DE-8F00-1412-5315-35DA6A7D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5403"/>
              </p:ext>
            </p:extLst>
          </p:nvPr>
        </p:nvGraphicFramePr>
        <p:xfrm>
          <a:off x="795528" y="5562969"/>
          <a:ext cx="3999992" cy="1220375"/>
        </p:xfrm>
        <a:graphic>
          <a:graphicData uri="http://schemas.openxmlformats.org/drawingml/2006/table">
            <a:tbl>
              <a:tblPr/>
              <a:tblGrid>
                <a:gridCol w="1396352">
                  <a:extLst>
                    <a:ext uri="{9D8B030D-6E8A-4147-A177-3AD203B41FA5}">
                      <a16:colId xmlns:a16="http://schemas.microsoft.com/office/drawing/2014/main" val="2833508163"/>
                    </a:ext>
                  </a:extLst>
                </a:gridCol>
                <a:gridCol w="307786">
                  <a:extLst>
                    <a:ext uri="{9D8B030D-6E8A-4147-A177-3AD203B41FA5}">
                      <a16:colId xmlns:a16="http://schemas.microsoft.com/office/drawing/2014/main" val="3384511632"/>
                    </a:ext>
                  </a:extLst>
                </a:gridCol>
                <a:gridCol w="852070">
                  <a:extLst>
                    <a:ext uri="{9D8B030D-6E8A-4147-A177-3AD203B41FA5}">
                      <a16:colId xmlns:a16="http://schemas.microsoft.com/office/drawing/2014/main" val="3255093038"/>
                    </a:ext>
                  </a:extLst>
                </a:gridCol>
                <a:gridCol w="795517">
                  <a:extLst>
                    <a:ext uri="{9D8B030D-6E8A-4147-A177-3AD203B41FA5}">
                      <a16:colId xmlns:a16="http://schemas.microsoft.com/office/drawing/2014/main" val="3038007482"/>
                    </a:ext>
                  </a:extLst>
                </a:gridCol>
                <a:gridCol w="648267">
                  <a:extLst>
                    <a:ext uri="{9D8B030D-6E8A-4147-A177-3AD203B41FA5}">
                      <a16:colId xmlns:a16="http://schemas.microsoft.com/office/drawing/2014/main" val="595651847"/>
                    </a:ext>
                  </a:extLst>
                </a:gridCol>
              </a:tblGrid>
              <a:tr h="128675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Based on 8.5% WACC &amp; 0.5%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132144"/>
                  </a:ext>
                </a:extLst>
              </a:tr>
              <a:tr h="1286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61190"/>
                  </a:ext>
                </a:extLst>
              </a:tr>
              <a:tr h="1286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959479"/>
                  </a:ext>
                </a:extLst>
              </a:tr>
              <a:tr h="153575"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47507"/>
                  </a:ext>
                </a:extLst>
              </a:tr>
              <a:tr h="1286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07429"/>
                  </a:ext>
                </a:extLst>
              </a:tr>
              <a:tr h="1286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547004"/>
                  </a:ext>
                </a:extLst>
              </a:tr>
              <a:tr h="1286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NZ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068467"/>
                  </a:ext>
                </a:extLst>
              </a:tr>
              <a:tr h="1286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NZ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3820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018C439-11AE-8180-416A-3C7AD2298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32377"/>
              </p:ext>
            </p:extLst>
          </p:nvPr>
        </p:nvGraphicFramePr>
        <p:xfrm>
          <a:off x="795528" y="1498424"/>
          <a:ext cx="9016692" cy="3574150"/>
        </p:xfrm>
        <a:graphic>
          <a:graphicData uri="http://schemas.openxmlformats.org/drawingml/2006/table">
            <a:tbl>
              <a:tblPr/>
              <a:tblGrid>
                <a:gridCol w="502089">
                  <a:extLst>
                    <a:ext uri="{9D8B030D-6E8A-4147-A177-3AD203B41FA5}">
                      <a16:colId xmlns:a16="http://schemas.microsoft.com/office/drawing/2014/main" val="4161267618"/>
                    </a:ext>
                  </a:extLst>
                </a:gridCol>
                <a:gridCol w="502089">
                  <a:extLst>
                    <a:ext uri="{9D8B030D-6E8A-4147-A177-3AD203B41FA5}">
                      <a16:colId xmlns:a16="http://schemas.microsoft.com/office/drawing/2014/main" val="899246768"/>
                    </a:ext>
                  </a:extLst>
                </a:gridCol>
                <a:gridCol w="502089">
                  <a:extLst>
                    <a:ext uri="{9D8B030D-6E8A-4147-A177-3AD203B41FA5}">
                      <a16:colId xmlns:a16="http://schemas.microsoft.com/office/drawing/2014/main" val="3494510750"/>
                    </a:ext>
                  </a:extLst>
                </a:gridCol>
                <a:gridCol w="467222">
                  <a:extLst>
                    <a:ext uri="{9D8B030D-6E8A-4147-A177-3AD203B41FA5}">
                      <a16:colId xmlns:a16="http://schemas.microsoft.com/office/drawing/2014/main" val="2934790674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242430730"/>
                    </a:ext>
                  </a:extLst>
                </a:gridCol>
                <a:gridCol w="446302">
                  <a:extLst>
                    <a:ext uri="{9D8B030D-6E8A-4147-A177-3AD203B41FA5}">
                      <a16:colId xmlns:a16="http://schemas.microsoft.com/office/drawing/2014/main" val="1511029119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746572283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261979451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339552462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611320183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245301081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4222743492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434511681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474993785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2180216123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1141248840"/>
                    </a:ext>
                  </a:extLst>
                </a:gridCol>
                <a:gridCol w="517780">
                  <a:extLst>
                    <a:ext uri="{9D8B030D-6E8A-4147-A177-3AD203B41FA5}">
                      <a16:colId xmlns:a16="http://schemas.microsoft.com/office/drawing/2014/main" val="3892923240"/>
                    </a:ext>
                  </a:extLst>
                </a:gridCol>
                <a:gridCol w="383541">
                  <a:extLst>
                    <a:ext uri="{9D8B030D-6E8A-4147-A177-3AD203B41FA5}">
                      <a16:colId xmlns:a16="http://schemas.microsoft.com/office/drawing/2014/main" val="396838576"/>
                    </a:ext>
                  </a:extLst>
                </a:gridCol>
              </a:tblGrid>
              <a:tr h="14296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21138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11928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8747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660847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76668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53243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164514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765052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295408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104.7%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23620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64540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3793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9860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29518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211526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738888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67721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87871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50219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34701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989282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809041"/>
                  </a:ext>
                </a:extLst>
              </a:tr>
              <a:tr h="1429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74982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NZ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346171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NZ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98987"/>
                  </a:ext>
                </a:extLst>
              </a:tr>
            </a:tbl>
          </a:graphicData>
        </a:graphic>
      </p:graphicFrame>
      <p:sp>
        <p:nvSpPr>
          <p:cNvPr id="19" name="Rectangle 18"/>
          <p:cNvSpPr>
            <a:spLocks/>
          </p:cNvSpPr>
          <p:nvPr/>
        </p:nvSpPr>
        <p:spPr>
          <a:xfrm>
            <a:off x="3895344" y="1312863"/>
            <a:ext cx="2598690" cy="386008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583680" y="1312862"/>
            <a:ext cx="3319278" cy="3860081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16016</TotalTime>
  <Words>779</Words>
  <Application>Microsoft Macintosh PowerPoint</Application>
  <PresentationFormat>Custom</PresentationFormat>
  <Paragraphs>384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Jared Herber</cp:lastModifiedBy>
  <cp:revision>866</cp:revision>
  <cp:lastPrinted>2020-01-28T09:55:08Z</cp:lastPrinted>
  <dcterms:created xsi:type="dcterms:W3CDTF">2015-06-19T14:55:37Z</dcterms:created>
  <dcterms:modified xsi:type="dcterms:W3CDTF">2024-09-20T14:58:21Z</dcterms:modified>
</cp:coreProperties>
</file>