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"/>
  </p:notesMasterIdLst>
  <p:sldIdLst>
    <p:sldId id="576" r:id="rId2"/>
  </p:sldIdLst>
  <p:sldSz cx="10688638" cy="7562850"/>
  <p:notesSz cx="6805613" cy="99441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86" userDrawn="1">
          <p15:clr>
            <a:srgbClr val="A4A3A4"/>
          </p15:clr>
        </p15:guide>
        <p15:guide id="3" orient="horz" pos="2881" userDrawn="1">
          <p15:clr>
            <a:srgbClr val="A4A3A4"/>
          </p15:clr>
        </p15:guide>
        <p15:guide id="4" orient="horz" pos="3886">
          <p15:clr>
            <a:srgbClr val="A4A3A4"/>
          </p15:clr>
        </p15:guide>
        <p15:guide id="5" orient="horz" pos="4763">
          <p15:clr>
            <a:srgbClr val="A4A3A4"/>
          </p15:clr>
        </p15:guide>
        <p15:guide id="6" pos="501">
          <p15:clr>
            <a:srgbClr val="A4A3A4"/>
          </p15:clr>
        </p15:guide>
        <p15:guide id="7" pos="2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628"/>
    <a:srgbClr val="FAA338"/>
    <a:srgbClr val="E32726"/>
    <a:srgbClr val="00AB4E"/>
    <a:srgbClr val="FFCF01"/>
    <a:srgbClr val="CCEEDC"/>
    <a:srgbClr val="F9D4D4"/>
    <a:srgbClr val="6D6E6A"/>
    <a:srgbClr val="DD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3175" cmpd="sng">
              <a:solidFill>
                <a:schemeClr val="tx2"/>
              </a:solidFill>
              <a:prstDash val="sysDot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3175" cmpd="sng">
              <a:solidFill>
                <a:schemeClr val="tx2"/>
              </a:solidFill>
              <a:prstDash val="sysDot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3175" cmpd="sng">
              <a:solidFill>
                <a:schemeClr val="tx2"/>
              </a:solidFill>
              <a:prstDash val="sysDot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92" autoAdjust="0"/>
    <p:restoredTop sz="95663" autoAdjust="0"/>
  </p:normalViewPr>
  <p:slideViewPr>
    <p:cSldViewPr snapToGrid="0" snapToObjects="1">
      <p:cViewPr varScale="1">
        <p:scale>
          <a:sx n="122" d="100"/>
          <a:sy n="122" d="100"/>
        </p:scale>
        <p:origin x="3168" y="208"/>
      </p:cViewPr>
      <p:guideLst>
        <p:guide orient="horz" pos="386"/>
        <p:guide orient="horz" pos="2881"/>
        <p:guide orient="horz" pos="3886"/>
        <p:guide orient="horz" pos="4763"/>
        <p:guide pos="501"/>
        <p:guide pos="2731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61C5F-14E8-4410-8BE6-5243D4D3B60A}" type="datetimeFigureOut">
              <a:rPr lang="en-US" smtClean="0"/>
              <a:t>9/20/24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6125"/>
            <a:ext cx="52689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0A7F9-B7F5-425F-A913-CBE7D2387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Date"/>
          <p:cNvSpPr>
            <a:spLocks noGrp="1"/>
          </p:cNvSpPr>
          <p:nvPr>
            <p:ph type="body" idx="11" hasCustomPrompt="1"/>
          </p:nvPr>
        </p:nvSpPr>
        <p:spPr>
          <a:xfrm>
            <a:off x="4096512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6" name="Placeholder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7" name="PresentationContact"/>
          <p:cNvSpPr>
            <a:spLocks noGrp="1"/>
          </p:cNvSpPr>
          <p:nvPr>
            <p:ph type="body" sz="quarter" idx="13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1" name="BrandLogo"/>
          <p:cNvSpPr>
            <a:spLocks noGrp="1"/>
          </p:cNvSpPr>
          <p:nvPr>
            <p:ph type="clipArt" sz="quarter" idx="14" hasCustomPrompt="1"/>
          </p:nvPr>
        </p:nvSpPr>
        <p:spPr>
          <a:xfrm>
            <a:off x="8439911" y="6821424"/>
            <a:ext cx="1600200" cy="37490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[JPM BRAND]</a:t>
            </a:r>
          </a:p>
        </p:txBody>
      </p:sp>
      <p:sp>
        <p:nvSpPr>
          <p:cNvPr id="12" name="JointPitchLogo"/>
          <p:cNvSpPr>
            <a:spLocks noGrp="1"/>
          </p:cNvSpPr>
          <p:nvPr>
            <p:ph type="media" sz="quarter" idx="15" hasCustomPrompt="1"/>
          </p:nvPr>
        </p:nvSpPr>
        <p:spPr>
          <a:xfrm>
            <a:off x="8439911" y="6729984"/>
            <a:ext cx="640080" cy="283464"/>
          </a:xfrm>
          <a:prstGeom prst="rect">
            <a:avLst/>
          </a:prstGeom>
        </p:spPr>
        <p:txBody>
          <a:bodyPr vert="horz" wrap="square" lIns="36576" tIns="36576" rIns="36576" bIns="36576" anchor="b">
            <a:noAutofit/>
          </a:bodyPr>
          <a:lstStyle>
            <a:lvl1pPr marL="3175" indent="0" algn="l">
              <a:buFontTx/>
              <a:buNone/>
              <a:defRPr sz="11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[JOINT BRAND]</a:t>
            </a:r>
          </a:p>
        </p:txBody>
      </p:sp>
      <p:sp>
        <p:nvSpPr>
          <p:cNvPr id="13" name="CoverGraphic"/>
          <p:cNvSpPr>
            <a:spLocks noGrp="1"/>
          </p:cNvSpPr>
          <p:nvPr>
            <p:ph type="pic" sz="quarter" idx="16" hasCustomPrompt="1"/>
            <p:custDataLst>
              <p:tags r:id="rId1"/>
            </p:custDataLst>
          </p:nvPr>
        </p:nvSpPr>
        <p:spPr>
          <a:xfrm>
            <a:off x="795528" y="1389888"/>
            <a:ext cx="1737360" cy="27432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[COVER GRAPHIC]</a:t>
            </a:r>
          </a:p>
        </p:txBody>
      </p:sp>
      <p:sp>
        <p:nvSpPr>
          <p:cNvPr id="14" name="ClientLogo"/>
          <p:cNvSpPr>
            <a:spLocks noGrp="1"/>
          </p:cNvSpPr>
          <p:nvPr>
            <p:ph type="pic" sz="quarter" idx="17" hasCustomPrompt="1"/>
            <p:custDataLst>
              <p:tags r:id="rId2"/>
            </p:custDataLst>
          </p:nvPr>
        </p:nvSpPr>
        <p:spPr>
          <a:xfrm>
            <a:off x="795528" y="923544"/>
            <a:ext cx="3657600" cy="69494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[CLIENT LOGO]</a:t>
            </a:r>
          </a:p>
        </p:txBody>
      </p:sp>
    </p:spTree>
    <p:extLst>
      <p:ext uri="{BB962C8B-B14F-4D97-AF65-F5344CB8AC3E}">
        <p14:creationId xmlns:p14="http://schemas.microsoft.com/office/powerpoint/2010/main" val="37538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29579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03263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71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GB" sz="800" b="0" i="0" cap="all" spc="210" dirty="0">
                <a:solidFill>
                  <a:schemeClr val="tx2"/>
                </a:solidFill>
                <a:latin typeface="Arial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7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1800" b="0" i="0" dirty="0">
                <a:solidFill>
                  <a:schemeClr val="tx2"/>
                </a:solidFill>
                <a:latin typeface="Arial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GB" sz="1300" b="0" i="0" dirty="0">
                <a:solidFill>
                  <a:schemeClr val="tx2"/>
                </a:solidFill>
                <a:latin typeface="Arial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891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552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4533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709928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14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617491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220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43296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4"/>
          <p:cNvSpPr>
            <a:spLocks noGrp="1"/>
          </p:cNvSpPr>
          <p:nvPr>
            <p:ph sz="quarter" idx="14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5"/>
          <p:cNvSpPr>
            <a:spLocks noGrp="1"/>
          </p:cNvSpPr>
          <p:nvPr>
            <p:ph sz="quarter" idx="15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6"/>
          <p:cNvSpPr>
            <a:spLocks noGrp="1"/>
          </p:cNvSpPr>
          <p:nvPr>
            <p:ph sz="quarter" idx="16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7"/>
          <p:cNvSpPr>
            <a:spLocks noGrp="1"/>
          </p:cNvSpPr>
          <p:nvPr>
            <p:ph sz="quarter" idx="17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8"/>
          <p:cNvSpPr>
            <a:spLocks noGrp="1"/>
          </p:cNvSpPr>
          <p:nvPr>
            <p:ph sz="quarter" idx="18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284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527048"/>
            <a:ext cx="0" cy="507492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442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8746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048" y="1828799"/>
            <a:ext cx="8074152" cy="43434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5079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5968" y="560541"/>
            <a:ext cx="9720318" cy="339410"/>
          </a:xfrm>
        </p:spPr>
        <p:txBody>
          <a:bodyPr/>
          <a:lstStyle>
            <a:lvl1pPr>
              <a:defRPr>
                <a:solidFill>
                  <a:srgbClr val="00355F"/>
                </a:solidFill>
                <a:ea typeface="LF_Ka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971" y="899953"/>
            <a:ext cx="9708510" cy="363166"/>
          </a:xfrm>
        </p:spPr>
        <p:txBody>
          <a:bodyPr wrap="square" tIns="45680" bIns="45680">
            <a:spAutoFit/>
          </a:bodyPr>
          <a:lstStyle>
            <a:lvl1pPr>
              <a:defRPr sz="1600" b="1">
                <a:solidFill>
                  <a:schemeClr val="accent2"/>
                </a:solidFill>
                <a:ea typeface="LF_Kai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95971" y="1686812"/>
            <a:ext cx="9708510" cy="4803830"/>
          </a:xfrm>
        </p:spPr>
        <p:txBody>
          <a:bodyPr/>
          <a:lstStyle>
            <a:lvl1pPr>
              <a:defRPr>
                <a:ea typeface="LF_Kai"/>
              </a:defRPr>
            </a:lvl1pPr>
            <a:lvl2pPr>
              <a:defRPr>
                <a:ea typeface="LF_Kai"/>
              </a:defRPr>
            </a:lvl2pPr>
            <a:lvl3pPr>
              <a:defRPr>
                <a:ea typeface="LF_Kai"/>
              </a:defRPr>
            </a:lvl3pPr>
            <a:lvl4pPr>
              <a:defRPr>
                <a:ea typeface="LF_Kai"/>
              </a:defRPr>
            </a:lvl4pPr>
            <a:lvl5pPr>
              <a:defRPr>
                <a:ea typeface="LF_Ka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495971" y="6735608"/>
            <a:ext cx="9708510" cy="320088"/>
          </a:xfrm>
        </p:spPr>
        <p:txBody>
          <a:bodyPr wrap="square" tIns="137060" bIns="45686" anchor="b" anchorCtr="0">
            <a:spAutoFit/>
          </a:bodyPr>
          <a:lstStyle>
            <a:lvl1pPr marL="118784" indent="-118784">
              <a:spcBef>
                <a:spcPts val="0"/>
              </a:spcBef>
              <a:defRPr sz="800" i="1">
                <a:latin typeface="Arial" pitchFamily="34" charset="0"/>
                <a:ea typeface="LF_Kai"/>
                <a:cs typeface="Arial" pitchFamily="34" charset="0"/>
              </a:defRPr>
            </a:lvl1pPr>
            <a:lvl2pPr marL="118784" indent="-118784">
              <a:defRPr sz="800" i="1">
                <a:latin typeface="Arial" pitchFamily="34" charset="0"/>
                <a:cs typeface="Arial" pitchFamily="34" charset="0"/>
              </a:defRPr>
            </a:lvl2pPr>
            <a:lvl3pPr marL="118784" indent="-118784">
              <a:defRPr sz="800" i="1">
                <a:latin typeface="Arial" pitchFamily="34" charset="0"/>
                <a:cs typeface="Arial" pitchFamily="34" charset="0"/>
              </a:defRPr>
            </a:lvl3pPr>
            <a:lvl4pPr marL="118784" indent="-118784">
              <a:defRPr sz="800" i="1">
                <a:latin typeface="Arial" pitchFamily="34" charset="0"/>
                <a:cs typeface="Arial" pitchFamily="34" charset="0"/>
              </a:defRPr>
            </a:lvl4pPr>
            <a:lvl5pPr marL="118784" indent="-118784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3876859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665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73315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5997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746630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93328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119946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30660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493261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679919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706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7242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2073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17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09721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19699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3792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908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850" b="0" i="0" dirty="0">
              <a:solidFill>
                <a:schemeClr val="bg2"/>
              </a:solidFill>
              <a:latin typeface="Arial Narrow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900" b="0" i="0" cap="all" spc="150" dirty="0">
                <a:solidFill>
                  <a:schemeClr val="tx2"/>
                </a:solidFill>
                <a:latin typeface="Arial"/>
              </a:rPr>
              <a:t>Worldwide Brewing</a:t>
            </a:r>
          </a:p>
        </p:txBody>
      </p:sp>
      <p:sp>
        <p:nvSpPr>
          <p:cNvPr id="13" name="Rectangle 12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Provide an investment recommendation</a:t>
            </a:r>
          </a:p>
        </p:txBody>
      </p:sp>
      <p:sp>
        <p:nvSpPr>
          <p:cNvPr id="9" name="Subtitle 12"/>
          <p:cNvSpPr txBox="1">
            <a:spLocks/>
          </p:cNvSpPr>
          <p:nvPr/>
        </p:nvSpPr>
        <p:spPr>
          <a:xfrm>
            <a:off x="744241" y="4213776"/>
            <a:ext cx="9158711" cy="76520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endParaRPr lang="en-GB" sz="1100" dirty="0">
              <a:solidFill>
                <a:schemeClr val="tx1"/>
              </a:solidFill>
            </a:endParaRPr>
          </a:p>
          <a:p>
            <a:pPr marL="0" lvl="1" algn="l">
              <a:lnSpc>
                <a:spcPct val="100000"/>
              </a:lnSpc>
              <a:spcBef>
                <a:spcPts val="0"/>
              </a:spcBef>
            </a:pP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2" name="Subtitle 12"/>
          <p:cNvSpPr txBox="1">
            <a:spLocks/>
          </p:cNvSpPr>
          <p:nvPr/>
        </p:nvSpPr>
        <p:spPr>
          <a:xfrm>
            <a:off x="795528" y="4722412"/>
            <a:ext cx="9107424" cy="246888"/>
          </a:xfrm>
          <a:prstGeom prst="rect">
            <a:avLst/>
          </a:prstGeom>
          <a:noFill/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Net present value based on perpetuity growth method</a:t>
            </a: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795528" y="6601198"/>
            <a:ext cx="3499356" cy="107722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r>
              <a:rPr lang="en-GB" sz="700" dirty="0">
                <a:solidFill>
                  <a:schemeClr val="tx2"/>
                </a:solidFill>
              </a:rPr>
              <a:t>Source: </a:t>
            </a:r>
            <a:r>
              <a:rPr lang="en-GB" sz="700" dirty="0">
                <a:solidFill>
                  <a:srgbClr val="6D6E6A"/>
                </a:solidFill>
              </a:rPr>
              <a:t>Company Business Plan (January 2020); </a:t>
            </a:r>
            <a:r>
              <a:rPr lang="en-GB" sz="700" dirty="0">
                <a:solidFill>
                  <a:schemeClr val="tx2"/>
                </a:solidFill>
              </a:rPr>
              <a:t>Equity research; J.P. Morgan analysis</a:t>
            </a: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744241" y="5039957"/>
            <a:ext cx="4372824" cy="1470844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1"/>
                </a:solidFill>
              </a:rPr>
              <a:t>Preliminary valuation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5508313" y="5039957"/>
            <a:ext cx="4377599" cy="1470843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2"/>
                </a:solidFill>
              </a:rPr>
              <a:t>Revised valuation (post-fire)</a:t>
            </a:r>
          </a:p>
        </p:txBody>
      </p:sp>
      <p:sp>
        <p:nvSpPr>
          <p:cNvPr id="7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795528" y="1216467"/>
            <a:ext cx="8695713" cy="3304412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>
            <a:lvl1pPr marL="12192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Tx/>
              <a:buNone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210312" indent="-210312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Char char="n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2pPr>
            <a:lvl3pPr marL="420624" indent="-210312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Char char="n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3pPr>
            <a:lvl4pPr marL="649224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Char char="–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4pPr>
            <a:lvl5pPr marL="87782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Char char="–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50" dirty="0">
                <a:solidFill>
                  <a:schemeClr val="tx1"/>
                </a:solidFill>
              </a:rPr>
              <a:t>Dear Management Team,</a:t>
            </a:r>
          </a:p>
          <a:p>
            <a:pPr marL="0" lvl="1" indent="0" algn="l">
              <a:lnSpc>
                <a:spcPct val="100000"/>
              </a:lnSpc>
              <a:spcBef>
                <a:spcPts val="0"/>
              </a:spcBef>
              <a:buNone/>
            </a:pPr>
            <a:endParaRPr lang="en-GB" sz="1050" dirty="0">
              <a:solidFill>
                <a:schemeClr val="tx1"/>
              </a:solidFill>
            </a:endParaRPr>
          </a:p>
          <a:p>
            <a:pPr marL="0" lvl="1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50" b="1" dirty="0">
                <a:solidFill>
                  <a:schemeClr val="tx1"/>
                </a:solidFill>
              </a:rPr>
              <a:t>Financial impact of Supply chain interruption.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050" dirty="0">
                <a:solidFill>
                  <a:schemeClr val="tx1"/>
                </a:solidFill>
              </a:rPr>
              <a:t>The current supply chain interruption has had little short-term impact, with no influence on financial predictions beyond FY21. As a result, we do not regard this as a compelling cause to significantly reduce your bid or a signal of future financial hardship. Given the long-term nature of this investment and its intangible value, notably the synergy prospects, the recent fire is not considered as a significant issue.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050" dirty="0">
              <a:solidFill>
                <a:schemeClr val="tx1"/>
              </a:solidFill>
            </a:endParaRPr>
          </a:p>
          <a:p>
            <a:pPr marL="0" lvl="1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50" b="1" dirty="0">
                <a:solidFill>
                  <a:schemeClr val="tx1"/>
                </a:solidFill>
              </a:rPr>
              <a:t>Bidding Dynamics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050" dirty="0">
                <a:solidFill>
                  <a:schemeClr val="tx1"/>
                </a:solidFill>
              </a:rPr>
              <a:t>The bidding insights from the NY/HK Times look to be reliable. With several significant corporations aggressively pursuing expansion possibilities, the bidding process is projected to be quite competitive. If </a:t>
            </a:r>
            <a:r>
              <a:rPr lang="en-GB" sz="1050" dirty="0" err="1">
                <a:solidFill>
                  <a:schemeClr val="tx1"/>
                </a:solidFill>
              </a:rPr>
              <a:t>WorldWide</a:t>
            </a:r>
            <a:r>
              <a:rPr lang="en-GB" sz="1050" dirty="0">
                <a:solidFill>
                  <a:schemeClr val="tx1"/>
                </a:solidFill>
              </a:rPr>
              <a:t> Brewing can gain more value from synergies than some of its competitors, it may be able to bid higher.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050" dirty="0">
              <a:solidFill>
                <a:schemeClr val="tx1"/>
              </a:solidFill>
            </a:endParaRPr>
          </a:p>
          <a:p>
            <a:pPr marL="0" lvl="1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50" b="1" dirty="0">
                <a:solidFill>
                  <a:schemeClr val="tx1"/>
                </a:solidFill>
              </a:rPr>
              <a:t>Valuation Adjustments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050" dirty="0">
                <a:solidFill>
                  <a:schemeClr val="tx1"/>
                </a:solidFill>
              </a:rPr>
              <a:t>FY21 Revenue of 1,100mm (down ~4-5%)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050" dirty="0">
                <a:solidFill>
                  <a:schemeClr val="tx1"/>
                </a:solidFill>
              </a:rPr>
              <a:t>50% gross margin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050" dirty="0">
                <a:solidFill>
                  <a:schemeClr val="tx1"/>
                </a:solidFill>
              </a:rPr>
              <a:t>Management expects to revert to original forecasted sales in FY22 and thereafter</a:t>
            </a:r>
          </a:p>
          <a:p>
            <a:pPr marL="0" lvl="1" indent="0" algn="l">
              <a:lnSpc>
                <a:spcPct val="100000"/>
              </a:lnSpc>
              <a:spcBef>
                <a:spcPts val="0"/>
              </a:spcBef>
              <a:buNone/>
            </a:pPr>
            <a:endParaRPr lang="en-GB" sz="1050" dirty="0">
              <a:solidFill>
                <a:schemeClr val="tx1"/>
              </a:solidFill>
            </a:endParaRPr>
          </a:p>
          <a:p>
            <a:pPr marL="0" lvl="1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50">
                <a:solidFill>
                  <a:schemeClr val="tx1"/>
                </a:solidFill>
              </a:rPr>
              <a:t>These changes result in a revised NPV of $738 million, down from $803 million, an equity value of $654 million (formerly $718 million), and an adjusted offer price of 329 cents per share, down from 361 cents.</a:t>
            </a:r>
            <a:endParaRPr lang="en-GB" sz="1050" dirty="0">
              <a:solidFill>
                <a:schemeClr val="tx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26308"/>
              </p:ext>
            </p:extLst>
          </p:nvPr>
        </p:nvGraphicFramePr>
        <p:xfrm>
          <a:off x="795528" y="5289345"/>
          <a:ext cx="4279392" cy="1121664"/>
        </p:xfrm>
        <a:graphic>
          <a:graphicData uri="http://schemas.openxmlformats.org/drawingml/2006/table">
            <a:tbl>
              <a:tblPr firstRow="1" lastRow="1">
                <a:tableStyleId>{640930CC-2DD5-4645-9BF9-1F0F6B9BBA25}</a:tableStyleId>
              </a:tblPr>
              <a:tblGrid>
                <a:gridCol w="2297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016"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en-GB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Value Based on 8.5% WACC &amp; 0.5% TGR</a:t>
                      </a:r>
                      <a:endParaRPr lang="en-GB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Amount ($m)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% of NPV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Present Value of Cash flows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50.9%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PV of Terminal Value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394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49.1%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Firm NPV 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803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100.0%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Net debt as of Mar-20E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(85)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equity value 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718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offer share price (c)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361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1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% premium to current</a:t>
                      </a:r>
                      <a:endParaRPr lang="en-US" sz="800" b="0" i="1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118.8%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359B9D4-02E8-6136-26FC-8ED3BB409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231902"/>
              </p:ext>
            </p:extLst>
          </p:nvPr>
        </p:nvGraphicFramePr>
        <p:xfrm>
          <a:off x="5557416" y="5317789"/>
          <a:ext cx="4279392" cy="1126300"/>
        </p:xfrm>
        <a:graphic>
          <a:graphicData uri="http://schemas.openxmlformats.org/drawingml/2006/table">
            <a:tbl>
              <a:tblPr firstRow="1" lastRow="1">
                <a:tableStyleId>{640930CC-2DD5-4645-9BF9-1F0F6B9BBA25}</a:tableStyleId>
              </a:tblPr>
              <a:tblGrid>
                <a:gridCol w="2297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844"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en-GB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Value Based on 8.5% WACC &amp; 0.5% TGR</a:t>
                      </a:r>
                      <a:endParaRPr lang="en-GB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Amount ($m)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% of NPV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Present Value of Cash flows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8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345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8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46.7%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PV of Terminal Value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394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53.3%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Firm NPV 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738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800" b="1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100.0%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Net debt as of Mar-20E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(85)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equity value 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800" b="1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654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offer share price (c)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800" b="0" i="0" u="none" strike="noStrike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329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1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% premium to current</a:t>
                      </a:r>
                      <a:endParaRPr lang="en-US" sz="800" b="0" i="1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800" b="0" i="0" u="none" strike="noStrike" dirty="0">
                          <a:solidFill>
                            <a:srgbClr val="6D6E6A"/>
                          </a:solidFill>
                          <a:effectLst/>
                          <a:latin typeface="Arial" panose="020B0604020202020204" pitchFamily="34" charset="0"/>
                        </a:rPr>
                        <a:t>99.1%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36244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NAME" val="PitchPRO+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f828a44-ffb3-4b08-bc1b-e4e7c6e613b6"/>
  <p:tag name="UNDOENTRY" val="d4c21dc4-2617-4363-8310-61e1facb1aa6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fals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gIBEWbLImhdvCqlVyNl2RW4jH22vh94n/gNDImsArbpWRNLE8mN7iqpkfFutWnUt24z4eP8RZpWIJy+OQkCVtAhlUGhFxQvakpbStXiGzUSTE98x3N9dK9Y8cYcZdmsQfyRaLXL5ZDIZI8k7uhQTzZ1aTgN+0v08Tr0DnOX8U2dUJ+KkRgpMSG9dalIpZGB+ZzdZOT4NAbkxV0ZzEq8Tr65xbBy4XweP0/HHPv524vHYr5tpTvcxVQC9I2jrO2NiuZlwsMzQmeJ+q83QAMm0VN30+uWm1RyihXjrIekST0mtYRyaF7tqz6gVb5YHk/33Yz4aYSFY0jYpvo0Un0/VDJ8jSliLIAXrZlEfEz+LHPCaogAyHiDOJg9imfpYndgJG30SpHqONhgrzyU0ac8txx8vAY/DzhQtY1NlSUTsENzgdT1YWiJSBEgUjX+X8sMHMDJSmNuro5lIOf9wM9JJGL18GhKTRIFAkGHU+SiwzWC6o56W4sCU+6FUJJV51ozZ4t4dkr7Pq49T4rgiluIMiVuHCvwIFcG64347mQ3cpo7nr312Oa9J9LSMTG49Ape0RjuXl5Z+U/fvDyrHy6XG51ZT1j394b8FaurSBUsyukK9gUyUCtSf5ru9lxoXbnwYIYWtxRlRcO0VXArdirbW2zCE0Wj16eQoSDhXulZiLzhZPsH2L3UQDHx13LlOmPCRyRu53FzHZpB6wQVyLsE+hZkRJIa+oCvVJAMIKuHe8MzulAHVIz9DEJzesbuZ0fwuFoCPMYOFEiKhy0y4hIhFZKfeudDYbV/wYdurEpgn8zX8UIEgI2sEoi//+nEbevjz1U4NJnjV8CJKliedwn1717cA5eoMZmhfHkjYlgdD56+eMy51R4scrym5M1OoFVtNreVtBgudbQcTSUcRoUOYPKoh7mYl/tLYVclewmqKTBgNA9spF4FToHNUci6hQzM5ftI9L5qv6zoogZ/tKJcn3XYin2gwgSbBFwVHWhp7ihrnEN4AeagcwCk1hYKSB74pT78IR0P9qg4wwfnUwMyJoN1ut3MfOrnRLyZTL9O+DXjRZ7KqIEtSliaa7KaFrInvRs9zs6PwKDJKkxKJP2NYJFTSntPgpvTnwFs2Nhba+VJcYMHXIOO4kPMzz+EoKaKVIoDxDKOaLzeVUYdVkYAhvhSBwQduWi7avHIJs47198S+Jnzc0pkfOW7BaIAhWslk5l6K2E/gedxZJ3gF+JetszR2KQmBqZ811G557/27+KOB5RvZIRfWL7XE6hoJucA79MOHM29JhsykClJhOO68a/72n9Q40YBqYptX+6ayRY8SBFLR/Z1NrQQkZpwZ073LRBok8frshOTYM3isw+JxWkyO990pwHp2gM00hT03ZafT0uF3ylO0vD2c4IcAceUucKwtFL08wH559HrluuGhmbSJSn9ZpUsyyp7cIqivE7Ba384JXtMH9KASWAo8ojHDjOhjQlhXS9higXQsBOwawp5UAcaGcOMSXZgjHAHeDPe2oizbcl5+E3Az/pmsLNj2WKsBZ+a2v1nhiES1DX0sgnMSViJemDCCeZMMl3n2wm8vCh5/iFpJzu9+xUJm+LHtlq3/VdGRMFhZ4BFqhel2eF7k9mLTJ57UsQdCS9MMuBH0BKUZPpuKKqUVs+Grdlh1NZlUUC7aR3daHiPiYvAgJqq4h2fdDXlYIEx9IrX9ZP6SJxeR07ZqbjL9qoIyLuPhP481q3T+3nnwpOimZ+9sIAW1iRxHN51vb7lHf4gPpX0d9kYoFtqdsEV5WM4DYp4BQXk1MSz3L04i80UcDmct7edgLP95/56ulU6eQW7MCdbdVWELlsGou2siCIDkERliks5Vytu7B2z8DxtPR6kiMTALWbeAa8cjb0ceu1I0BInovlFK/AwmFiomYDUCX1U+CNk+h7Xr0KzD0M7izhaEyegVQqb0sLn8Ocz3X+dVN2sZmRjcHqJ/UjLsbOhPzyfxSnUj7SOptjReCYty8jjSBupFZCm4wJ/WkwycuClisuVXlnr+3sCdl9jJH6VCu2vbSthYATBS8qcKTKHkkBNPRyYoDi/VDFLPoBtvdAMdiljgDhGUQFISINV7xLPqI91RGSwMXet7ahguFqjfUEGHYQhtwH4ddEAFvDgNA8Ggg8Xt+DgN2Nl1/ICi7CkoqddZbbOBV9YCBdFgi3HNJfNX/N60eI7M0Ynu8MaNmF+n4MooMWFJCE0pAb8x/dtKDEyascxvsA8lU76PU0Ijs5Gd3pooeMuvuUrdoNZJPI5+6vOlOTEWY/lm9I0Wtnh5cYMVmQwfGmaldhobB2To66svHGibhCCxGIYhfmyWCzW3KoeTFVqwLMjhtQa15IDCcFJyaObAGmNFWy39WZmpELEyR+3EXnfLUMvoTkoLicZ8m5HmE9E0zg7wXs6EHYr4H9FwOHsWW1jRErHPoEfeLfwufmJ55aNO5XG6Fy89mwfNE65gyg9fASaU6t9DnTQn8DowLjEEiU4WRhs47mmOs4uk="/>
  <p:tag name="SIZEANDPOSITION" val="e51a3f24-3606-4a71-85a3-8bd5fdae5b9c"/>
  <p:tag name="ISUNDOENTRY" val=""/>
  <p:tag name="PITCHPROSLIDECOUNT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SOUTHPAGE" val="true"/>
  <p:tag name="DISTRIBUTIONTYPE" val="External"/>
  <p:tag name="PITCHPROSLIDEID" val="576"/>
  <p:tag name="PRESENTATIONID" val="79c24579-ffe3-47dc-b441-3922fa2442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lient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75,94,54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129,35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Brown. RGB(67,51,40)">
      <a:srgbClr val="433328"/>
    </a:custClr>
    <a:custClr name="Highlight 1. RGB(214,224,235)">
      <a:srgbClr val="D6E0EB"/>
    </a:custClr>
    <a:custClr name="Highlight 2. RGB(218,218,218)">
      <a:srgbClr val="DADADA"/>
    </a:custClr>
    <a:custClr name="Highlight 3. RGB(211,218,228)">
      <a:srgbClr val="D3DAE4"/>
    </a:custClr>
    <a:custClr name="Highlight 4. RGB(222,223,213)">
      <a:srgbClr val="DEDFD5"/>
    </a:custClr>
    <a:custClr name="Highlight 5. RGB(221,234,237)">
      <a:srgbClr val="DDEAED"/>
    </a:custClr>
    <a:custClr name="Highlight 6. RGB(216,215,226)">
      <a:srgbClr val="D8D7E2"/>
    </a:custClr>
    <a:custClr name="Highlight 7. RGB(221,220,219)">
      <a:srgbClr val="DDDCDB"/>
    </a:custClr>
    <a:custClr name="Highlight 8. RGB(231,217,211)">
      <a:srgbClr val="E7D9D3"/>
    </a:custClr>
    <a:custClr name="Highlight 9. RGB(221,221,223)">
      <a:srgbClr val="D3DDDF"/>
    </a:custClr>
    <a:custClr name="Highlight 10. RGB(229,233,213)">
      <a:srgbClr val="E5E9D5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16140</TotalTime>
  <Words>385</Words>
  <Application>Microsoft Macintosh PowerPoint</Application>
  <PresentationFormat>Custom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Calibri</vt:lpstr>
      <vt:lpstr>LF_Kai</vt:lpstr>
      <vt:lpstr>Symbol</vt:lpstr>
      <vt:lpstr>Wingdings</vt:lpstr>
      <vt:lpstr>PP+ UnifiedGIB - A4</vt:lpstr>
      <vt:lpstr>Provide an investment recommendation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Soumya (CIB DCM, GBR)</dc:creator>
  <cp:lastModifiedBy>Jared Herber</cp:lastModifiedBy>
  <cp:revision>879</cp:revision>
  <cp:lastPrinted>2020-01-28T09:55:08Z</cp:lastPrinted>
  <dcterms:created xsi:type="dcterms:W3CDTF">2015-06-19T14:55:37Z</dcterms:created>
  <dcterms:modified xsi:type="dcterms:W3CDTF">2024-09-20T15:58:09Z</dcterms:modified>
</cp:coreProperties>
</file>