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tiff" ContentType="image/tif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sldIdLst>
    <p:sldId id="256" r:id="rId2"/>
  </p:sldIdLst>
  <p:sldSz cx="32918400" cy="21945600"/>
  <p:notesSz cx="6858000" cy="9144000"/>
  <p:defaultTextStyle>
    <a:defPPr>
      <a:defRPr lang="en-US"/>
    </a:defPPr>
    <a:lvl1pPr algn="r" rtl="0" eaLnBrk="0" fontAlgn="base" hangingPunct="0">
      <a:spcBef>
        <a:spcPct val="0"/>
      </a:spcBef>
      <a:spcAft>
        <a:spcPct val="0"/>
      </a:spcAft>
      <a:defRPr sz="1700" kern="1200">
        <a:solidFill>
          <a:schemeClr val="tx1"/>
        </a:solidFill>
        <a:latin typeface="Times" charset="0"/>
        <a:ea typeface="+mn-ea"/>
        <a:cs typeface="+mn-cs"/>
      </a:defRPr>
    </a:lvl1pPr>
    <a:lvl2pPr marL="457200" algn="r" rtl="0" eaLnBrk="0" fontAlgn="base" hangingPunct="0">
      <a:spcBef>
        <a:spcPct val="0"/>
      </a:spcBef>
      <a:spcAft>
        <a:spcPct val="0"/>
      </a:spcAft>
      <a:defRPr sz="1700" kern="1200">
        <a:solidFill>
          <a:schemeClr val="tx1"/>
        </a:solidFill>
        <a:latin typeface="Times" charset="0"/>
        <a:ea typeface="+mn-ea"/>
        <a:cs typeface="+mn-cs"/>
      </a:defRPr>
    </a:lvl2pPr>
    <a:lvl3pPr marL="914400" algn="r" rtl="0" eaLnBrk="0" fontAlgn="base" hangingPunct="0">
      <a:spcBef>
        <a:spcPct val="0"/>
      </a:spcBef>
      <a:spcAft>
        <a:spcPct val="0"/>
      </a:spcAft>
      <a:defRPr sz="1700" kern="1200">
        <a:solidFill>
          <a:schemeClr val="tx1"/>
        </a:solidFill>
        <a:latin typeface="Times" charset="0"/>
        <a:ea typeface="+mn-ea"/>
        <a:cs typeface="+mn-cs"/>
      </a:defRPr>
    </a:lvl3pPr>
    <a:lvl4pPr marL="1371600" algn="r" rtl="0" eaLnBrk="0" fontAlgn="base" hangingPunct="0">
      <a:spcBef>
        <a:spcPct val="0"/>
      </a:spcBef>
      <a:spcAft>
        <a:spcPct val="0"/>
      </a:spcAft>
      <a:defRPr sz="1700" kern="1200">
        <a:solidFill>
          <a:schemeClr val="tx1"/>
        </a:solidFill>
        <a:latin typeface="Times" charset="0"/>
        <a:ea typeface="+mn-ea"/>
        <a:cs typeface="+mn-cs"/>
      </a:defRPr>
    </a:lvl4pPr>
    <a:lvl5pPr marL="1828800" algn="r" rtl="0" eaLnBrk="0" fontAlgn="base" hangingPunct="0">
      <a:spcBef>
        <a:spcPct val="0"/>
      </a:spcBef>
      <a:spcAft>
        <a:spcPct val="0"/>
      </a:spcAft>
      <a:defRPr sz="1700" kern="1200">
        <a:solidFill>
          <a:schemeClr val="tx1"/>
        </a:solidFill>
        <a:latin typeface="Times" charset="0"/>
        <a:ea typeface="+mn-ea"/>
        <a:cs typeface="+mn-cs"/>
      </a:defRPr>
    </a:lvl5pPr>
    <a:lvl6pPr marL="2286000" algn="l" defTabSz="914400" rtl="0" eaLnBrk="1" latinLnBrk="0" hangingPunct="1">
      <a:defRPr sz="1700" kern="1200">
        <a:solidFill>
          <a:schemeClr val="tx1"/>
        </a:solidFill>
        <a:latin typeface="Times" charset="0"/>
        <a:ea typeface="+mn-ea"/>
        <a:cs typeface="+mn-cs"/>
      </a:defRPr>
    </a:lvl6pPr>
    <a:lvl7pPr marL="2743200" algn="l" defTabSz="914400" rtl="0" eaLnBrk="1" latinLnBrk="0" hangingPunct="1">
      <a:defRPr sz="1700" kern="1200">
        <a:solidFill>
          <a:schemeClr val="tx1"/>
        </a:solidFill>
        <a:latin typeface="Times" charset="0"/>
        <a:ea typeface="+mn-ea"/>
        <a:cs typeface="+mn-cs"/>
      </a:defRPr>
    </a:lvl7pPr>
    <a:lvl8pPr marL="3200400" algn="l" defTabSz="914400" rtl="0" eaLnBrk="1" latinLnBrk="0" hangingPunct="1">
      <a:defRPr sz="1700" kern="1200">
        <a:solidFill>
          <a:schemeClr val="tx1"/>
        </a:solidFill>
        <a:latin typeface="Times" charset="0"/>
        <a:ea typeface="+mn-ea"/>
        <a:cs typeface="+mn-cs"/>
      </a:defRPr>
    </a:lvl8pPr>
    <a:lvl9pPr marL="3657600" algn="l" defTabSz="914400" rtl="0" eaLnBrk="1" latinLnBrk="0" hangingPunct="1">
      <a:defRPr sz="17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102E"/>
    <a:srgbClr val="524727"/>
    <a:srgbClr val="CAC7A7"/>
    <a:srgbClr val="4C452B"/>
    <a:srgbClr val="FFFFFF"/>
    <a:srgbClr val="D2D0CA"/>
    <a:srgbClr val="B3153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0929"/>
  </p:normalViewPr>
  <p:slideViewPr>
    <p:cSldViewPr>
      <p:cViewPr varScale="1">
        <p:scale>
          <a:sx n="37" d="100"/>
          <a:sy n="37" d="100"/>
        </p:scale>
        <p:origin x="174" y="420"/>
      </p:cViewPr>
      <p:guideLst>
        <p:guide orient="horz" pos="6912"/>
        <p:guide pos="1036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563" y="6816725"/>
            <a:ext cx="27981275" cy="4705350"/>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4937125" y="12436475"/>
            <a:ext cx="23044150" cy="56070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646238" y="5121275"/>
            <a:ext cx="29625925" cy="14482763"/>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475" y="879475"/>
            <a:ext cx="7405688" cy="18724563"/>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6238" y="879475"/>
            <a:ext cx="22067837" cy="18724563"/>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1646238" y="5121275"/>
            <a:ext cx="29625925" cy="14482763"/>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14101763"/>
            <a:ext cx="27981275" cy="43592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5" y="9301163"/>
            <a:ext cx="27981275" cy="48006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646238" y="5121275"/>
            <a:ext cx="14736762" cy="144827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535400" y="5121275"/>
            <a:ext cx="14736763" cy="144827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6238" y="4911725"/>
            <a:ext cx="14544675" cy="20478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646238" y="6959600"/>
            <a:ext cx="14544675" cy="126444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725" y="4911725"/>
            <a:ext cx="14549438" cy="20478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16722725" y="6959600"/>
            <a:ext cx="14549438" cy="126444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238" y="873125"/>
            <a:ext cx="10829925" cy="3719513"/>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2869863" y="873125"/>
            <a:ext cx="18402300" cy="187309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6238" y="4592638"/>
            <a:ext cx="10829925" cy="150114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600" y="15362238"/>
            <a:ext cx="19751675" cy="1812925"/>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6451600" y="1960563"/>
            <a:ext cx="19751675" cy="13168312"/>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451600" y="17175163"/>
            <a:ext cx="19751675" cy="25765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0"/>
            <a:ext cx="32918400" cy="2387600"/>
          </a:xfrm>
          <a:prstGeom prst="rect">
            <a:avLst/>
          </a:prstGeom>
          <a:solidFill>
            <a:srgbClr val="C8102E"/>
          </a:solidFill>
          <a:ln w="9525">
            <a:noFill/>
            <a:miter lim="800000"/>
            <a:headEnd/>
            <a:tailEnd/>
          </a:ln>
          <a:effectLst/>
        </p:spPr>
        <p:txBody>
          <a:bodyPr wrap="none" lIns="65306" tIns="32653" rIns="65306" bIns="32653" anchor="ctr"/>
          <a:lstStyle/>
          <a:p>
            <a:pPr algn="ctr" defTabSz="652463"/>
            <a:endParaRPr lang="en-US"/>
          </a:p>
        </p:txBody>
      </p:sp>
      <p:sp>
        <p:nvSpPr>
          <p:cNvPr id="1032" name="Rectangle 8"/>
          <p:cNvSpPr>
            <a:spLocks noChangeArrowheads="1"/>
          </p:cNvSpPr>
          <p:nvPr userDrawn="1"/>
        </p:nvSpPr>
        <p:spPr bwMode="auto">
          <a:xfrm>
            <a:off x="0" y="20980400"/>
            <a:ext cx="32918400" cy="965200"/>
          </a:xfrm>
          <a:prstGeom prst="rect">
            <a:avLst/>
          </a:prstGeom>
          <a:solidFill>
            <a:srgbClr val="C8102E"/>
          </a:solidFill>
          <a:ln w="9525">
            <a:noFill/>
            <a:miter lim="800000"/>
            <a:headEnd/>
            <a:tailEnd/>
          </a:ln>
          <a:effectLst/>
        </p:spPr>
        <p:txBody>
          <a:bodyPr wrap="none" anchor="ctr"/>
          <a:lstStyle/>
          <a:p>
            <a:endParaRPr lang="en-US"/>
          </a:p>
        </p:txBody>
      </p:sp>
      <p:sp>
        <p:nvSpPr>
          <p:cNvPr id="1033" name="Rectangle 9"/>
          <p:cNvSpPr>
            <a:spLocks noChangeArrowheads="1"/>
          </p:cNvSpPr>
          <p:nvPr userDrawn="1"/>
        </p:nvSpPr>
        <p:spPr bwMode="auto">
          <a:xfrm>
            <a:off x="0" y="2387600"/>
            <a:ext cx="32918400" cy="1066800"/>
          </a:xfrm>
          <a:prstGeom prst="rect">
            <a:avLst/>
          </a:prstGeom>
          <a:solidFill>
            <a:srgbClr val="CAC7A7"/>
          </a:solidFill>
          <a:ln w="9525">
            <a:noFill/>
            <a:miter lim="800000"/>
            <a:headEnd/>
            <a:tailEnd/>
          </a:ln>
          <a:effectLst/>
        </p:spPr>
        <p:txBody>
          <a:bodyPr wrap="none" anchor="ctr"/>
          <a:lstStyle/>
          <a:p>
            <a:endParaRPr lang="en-US"/>
          </a:p>
        </p:txBody>
      </p: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219204" y="313870"/>
            <a:ext cx="11506192" cy="86174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135313" rtl="0" eaLnBrk="1" fontAlgn="base" hangingPunct="1">
        <a:spcBef>
          <a:spcPct val="0"/>
        </a:spcBef>
        <a:spcAft>
          <a:spcPct val="0"/>
        </a:spcAft>
        <a:defRPr sz="15100">
          <a:solidFill>
            <a:schemeClr val="tx2"/>
          </a:solidFill>
          <a:latin typeface="+mj-lt"/>
          <a:ea typeface="+mj-ea"/>
          <a:cs typeface="+mj-cs"/>
        </a:defRPr>
      </a:lvl1pPr>
      <a:lvl2pPr algn="ctr" defTabSz="3135313" rtl="0" eaLnBrk="1" fontAlgn="base" hangingPunct="1">
        <a:spcBef>
          <a:spcPct val="0"/>
        </a:spcBef>
        <a:spcAft>
          <a:spcPct val="0"/>
        </a:spcAft>
        <a:defRPr sz="15100">
          <a:solidFill>
            <a:schemeClr val="tx2"/>
          </a:solidFill>
          <a:latin typeface="Times" charset="0"/>
        </a:defRPr>
      </a:lvl2pPr>
      <a:lvl3pPr algn="ctr" defTabSz="3135313" rtl="0" eaLnBrk="1" fontAlgn="base" hangingPunct="1">
        <a:spcBef>
          <a:spcPct val="0"/>
        </a:spcBef>
        <a:spcAft>
          <a:spcPct val="0"/>
        </a:spcAft>
        <a:defRPr sz="15100">
          <a:solidFill>
            <a:schemeClr val="tx2"/>
          </a:solidFill>
          <a:latin typeface="Times" charset="0"/>
        </a:defRPr>
      </a:lvl3pPr>
      <a:lvl4pPr algn="ctr" defTabSz="3135313" rtl="0" eaLnBrk="1" fontAlgn="base" hangingPunct="1">
        <a:spcBef>
          <a:spcPct val="0"/>
        </a:spcBef>
        <a:spcAft>
          <a:spcPct val="0"/>
        </a:spcAft>
        <a:defRPr sz="15100">
          <a:solidFill>
            <a:schemeClr val="tx2"/>
          </a:solidFill>
          <a:latin typeface="Times" charset="0"/>
        </a:defRPr>
      </a:lvl4pPr>
      <a:lvl5pPr algn="ctr" defTabSz="3135313" rtl="0" eaLnBrk="1" fontAlgn="base" hangingPunct="1">
        <a:spcBef>
          <a:spcPct val="0"/>
        </a:spcBef>
        <a:spcAft>
          <a:spcPct val="0"/>
        </a:spcAft>
        <a:defRPr sz="15100">
          <a:solidFill>
            <a:schemeClr val="tx2"/>
          </a:solidFill>
          <a:latin typeface="Times" charset="0"/>
        </a:defRPr>
      </a:lvl5pPr>
      <a:lvl6pPr marL="457200" algn="ctr" defTabSz="3135313" rtl="0" eaLnBrk="1" fontAlgn="base" hangingPunct="1">
        <a:spcBef>
          <a:spcPct val="0"/>
        </a:spcBef>
        <a:spcAft>
          <a:spcPct val="0"/>
        </a:spcAft>
        <a:defRPr sz="15100">
          <a:solidFill>
            <a:schemeClr val="tx2"/>
          </a:solidFill>
          <a:latin typeface="Times" charset="0"/>
        </a:defRPr>
      </a:lvl6pPr>
      <a:lvl7pPr marL="914400" algn="ctr" defTabSz="3135313" rtl="0" eaLnBrk="1" fontAlgn="base" hangingPunct="1">
        <a:spcBef>
          <a:spcPct val="0"/>
        </a:spcBef>
        <a:spcAft>
          <a:spcPct val="0"/>
        </a:spcAft>
        <a:defRPr sz="15100">
          <a:solidFill>
            <a:schemeClr val="tx2"/>
          </a:solidFill>
          <a:latin typeface="Times" charset="0"/>
        </a:defRPr>
      </a:lvl7pPr>
      <a:lvl8pPr marL="1371600" algn="ctr" defTabSz="3135313" rtl="0" eaLnBrk="1" fontAlgn="base" hangingPunct="1">
        <a:spcBef>
          <a:spcPct val="0"/>
        </a:spcBef>
        <a:spcAft>
          <a:spcPct val="0"/>
        </a:spcAft>
        <a:defRPr sz="15100">
          <a:solidFill>
            <a:schemeClr val="tx2"/>
          </a:solidFill>
          <a:latin typeface="Times" charset="0"/>
        </a:defRPr>
      </a:lvl8pPr>
      <a:lvl9pPr marL="1828800" algn="ctr" defTabSz="3135313" rtl="0" eaLnBrk="1" fontAlgn="base" hangingPunct="1">
        <a:spcBef>
          <a:spcPct val="0"/>
        </a:spcBef>
        <a:spcAft>
          <a:spcPct val="0"/>
        </a:spcAft>
        <a:defRPr sz="15100">
          <a:solidFill>
            <a:schemeClr val="tx2"/>
          </a:solidFill>
          <a:latin typeface="Times" charset="0"/>
        </a:defRPr>
      </a:lvl9pPr>
    </p:titleStyle>
    <p:bodyStyle>
      <a:lvl1pPr marL="1176338" indent="-1176338" algn="l" defTabSz="3135313" rtl="0" eaLnBrk="1" fontAlgn="base" hangingPunct="1">
        <a:spcBef>
          <a:spcPct val="20000"/>
        </a:spcBef>
        <a:spcAft>
          <a:spcPct val="0"/>
        </a:spcAft>
        <a:buChar char="•"/>
        <a:defRPr sz="11000">
          <a:solidFill>
            <a:schemeClr val="tx1"/>
          </a:solidFill>
          <a:latin typeface="+mn-lt"/>
          <a:ea typeface="+mn-ea"/>
          <a:cs typeface="+mn-cs"/>
        </a:defRPr>
      </a:lvl1pPr>
      <a:lvl2pPr marL="2546350" indent="-979488" algn="l" defTabSz="3135313" rtl="0" eaLnBrk="1" fontAlgn="base" hangingPunct="1">
        <a:spcBef>
          <a:spcPct val="20000"/>
        </a:spcBef>
        <a:spcAft>
          <a:spcPct val="0"/>
        </a:spcAft>
        <a:buChar char="–"/>
        <a:defRPr sz="9600">
          <a:solidFill>
            <a:schemeClr val="tx1"/>
          </a:solidFill>
          <a:latin typeface="+mn-lt"/>
        </a:defRPr>
      </a:lvl2pPr>
      <a:lvl3pPr marL="3917950" indent="-782638" algn="l" defTabSz="3135313" rtl="0" eaLnBrk="1" fontAlgn="base" hangingPunct="1">
        <a:spcBef>
          <a:spcPct val="20000"/>
        </a:spcBef>
        <a:spcAft>
          <a:spcPct val="0"/>
        </a:spcAft>
        <a:buChar char="•"/>
        <a:defRPr sz="8200">
          <a:solidFill>
            <a:schemeClr val="tx1"/>
          </a:solidFill>
          <a:latin typeface="+mn-lt"/>
        </a:defRPr>
      </a:lvl3pPr>
      <a:lvl4pPr marL="5484813" indent="-782638" algn="l" defTabSz="3135313" rtl="0" eaLnBrk="1" fontAlgn="base" hangingPunct="1">
        <a:spcBef>
          <a:spcPct val="20000"/>
        </a:spcBef>
        <a:spcAft>
          <a:spcPct val="0"/>
        </a:spcAft>
        <a:buChar char="–"/>
        <a:defRPr sz="6900">
          <a:solidFill>
            <a:schemeClr val="tx1"/>
          </a:solidFill>
          <a:latin typeface="+mn-lt"/>
        </a:defRPr>
      </a:lvl4pPr>
      <a:lvl5pPr marL="7053263" indent="-782638" algn="l" defTabSz="3135313" rtl="0" eaLnBrk="1" fontAlgn="base" hangingPunct="1">
        <a:spcBef>
          <a:spcPct val="20000"/>
        </a:spcBef>
        <a:spcAft>
          <a:spcPct val="0"/>
        </a:spcAft>
        <a:buChar char="»"/>
        <a:defRPr sz="6900">
          <a:solidFill>
            <a:schemeClr val="tx1"/>
          </a:solidFill>
          <a:latin typeface="+mn-lt"/>
        </a:defRPr>
      </a:lvl5pPr>
      <a:lvl6pPr marL="7510463" indent="-782638" algn="l" defTabSz="3135313" rtl="0" eaLnBrk="1" fontAlgn="base" hangingPunct="1">
        <a:spcBef>
          <a:spcPct val="20000"/>
        </a:spcBef>
        <a:spcAft>
          <a:spcPct val="0"/>
        </a:spcAft>
        <a:buChar char="»"/>
        <a:defRPr sz="6900">
          <a:solidFill>
            <a:schemeClr val="tx1"/>
          </a:solidFill>
          <a:latin typeface="+mn-lt"/>
        </a:defRPr>
      </a:lvl6pPr>
      <a:lvl7pPr marL="7967663" indent="-782638" algn="l" defTabSz="3135313" rtl="0" eaLnBrk="1" fontAlgn="base" hangingPunct="1">
        <a:spcBef>
          <a:spcPct val="20000"/>
        </a:spcBef>
        <a:spcAft>
          <a:spcPct val="0"/>
        </a:spcAft>
        <a:buChar char="»"/>
        <a:defRPr sz="6900">
          <a:solidFill>
            <a:schemeClr val="tx1"/>
          </a:solidFill>
          <a:latin typeface="+mn-lt"/>
        </a:defRPr>
      </a:lvl7pPr>
      <a:lvl8pPr marL="8424863" indent="-782638" algn="l" defTabSz="3135313" rtl="0" eaLnBrk="1" fontAlgn="base" hangingPunct="1">
        <a:spcBef>
          <a:spcPct val="20000"/>
        </a:spcBef>
        <a:spcAft>
          <a:spcPct val="0"/>
        </a:spcAft>
        <a:buChar char="»"/>
        <a:defRPr sz="6900">
          <a:solidFill>
            <a:schemeClr val="tx1"/>
          </a:solidFill>
          <a:latin typeface="+mn-lt"/>
        </a:defRPr>
      </a:lvl8pPr>
      <a:lvl9pPr marL="8882063" indent="-782638" algn="l" defTabSz="3135313" rtl="0" eaLnBrk="1" fontAlgn="base" hangingPunct="1">
        <a:spcBef>
          <a:spcPct val="20000"/>
        </a:spcBef>
        <a:spcAft>
          <a:spcPct val="0"/>
        </a:spcAft>
        <a:buChar char="»"/>
        <a:defRPr sz="6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3.PNG"/><Relationship Id="rId7" Type="http://schemas.openxmlformats.org/officeDocument/2006/relationships/image" Target="../media/image2.e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5.jpg"/><Relationship Id="rId4" Type="http://schemas.openxmlformats.org/officeDocument/2006/relationships/image" Target="../media/image4.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Text Box 11"/>
          <p:cNvSpPr txBox="1">
            <a:spLocks noChangeArrowheads="1"/>
          </p:cNvSpPr>
          <p:nvPr/>
        </p:nvSpPr>
        <p:spPr bwMode="auto">
          <a:xfrm>
            <a:off x="1143000" y="1303338"/>
            <a:ext cx="7499289" cy="835385"/>
          </a:xfrm>
          <a:prstGeom prst="rect">
            <a:avLst/>
          </a:prstGeom>
          <a:noFill/>
          <a:ln w="9525">
            <a:noFill/>
            <a:miter lim="800000"/>
            <a:headEnd/>
            <a:tailEnd/>
          </a:ln>
          <a:effectLst/>
        </p:spPr>
        <p:txBody>
          <a:bodyPr wrap="none" lIns="65306" tIns="32653" rIns="65306" bIns="32653">
            <a:spAutoFit/>
          </a:bodyPr>
          <a:lstStyle/>
          <a:p>
            <a:pPr algn="l" defTabSz="652463"/>
            <a:r>
              <a:rPr lang="en-US" sz="5000" b="1" dirty="0" smtClean="0">
                <a:solidFill>
                  <a:srgbClr val="FFFFFF"/>
                </a:solidFill>
                <a:latin typeface="Arial" charset="0"/>
              </a:rPr>
              <a:t>Department of Statistics</a:t>
            </a:r>
            <a:endParaRPr lang="en-US" sz="5000" b="1" dirty="0">
              <a:solidFill>
                <a:srgbClr val="FFFFFF"/>
              </a:solidFill>
              <a:latin typeface="Arial" charset="0"/>
            </a:endParaRPr>
          </a:p>
        </p:txBody>
      </p:sp>
      <p:sp>
        <p:nvSpPr>
          <p:cNvPr id="2060" name="Text Box 12"/>
          <p:cNvSpPr txBox="1">
            <a:spLocks noChangeArrowheads="1"/>
          </p:cNvSpPr>
          <p:nvPr/>
        </p:nvSpPr>
        <p:spPr bwMode="auto">
          <a:xfrm>
            <a:off x="17430750" y="1106488"/>
            <a:ext cx="14401800" cy="922337"/>
          </a:xfrm>
          <a:prstGeom prst="rect">
            <a:avLst/>
          </a:prstGeom>
          <a:noFill/>
          <a:ln w="9525">
            <a:noFill/>
            <a:miter lim="800000"/>
            <a:headEnd/>
            <a:tailEnd/>
          </a:ln>
          <a:effectLst/>
        </p:spPr>
        <p:txBody>
          <a:bodyPr lIns="65306" tIns="32653" rIns="65306" bIns="32653">
            <a:spAutoFit/>
          </a:bodyPr>
          <a:lstStyle/>
          <a:p>
            <a:pPr marL="163513" lvl="2" defTabSz="652463">
              <a:lnSpc>
                <a:spcPct val="75000"/>
              </a:lnSpc>
              <a:spcBef>
                <a:spcPct val="50000"/>
              </a:spcBef>
            </a:pPr>
            <a:r>
              <a:rPr lang="en-US" sz="2800" dirty="0" smtClean="0">
                <a:solidFill>
                  <a:schemeClr val="bg1"/>
                </a:solidFill>
                <a:latin typeface="Arial" charset="0"/>
              </a:rPr>
              <a:t>2018 ISBA World Meeting</a:t>
            </a:r>
            <a:endParaRPr lang="en-US" sz="2800" dirty="0">
              <a:solidFill>
                <a:schemeClr val="bg1"/>
              </a:solidFill>
              <a:latin typeface="Arial" charset="0"/>
            </a:endParaRPr>
          </a:p>
          <a:p>
            <a:pPr marL="163513" lvl="2" defTabSz="652463">
              <a:lnSpc>
                <a:spcPct val="75000"/>
              </a:lnSpc>
              <a:spcBef>
                <a:spcPct val="50000"/>
              </a:spcBef>
            </a:pPr>
            <a:r>
              <a:rPr lang="en-US" sz="2800" dirty="0" smtClean="0">
                <a:solidFill>
                  <a:schemeClr val="bg1"/>
                </a:solidFill>
                <a:latin typeface="Arial" charset="0"/>
              </a:rPr>
              <a:t>26 June 2018</a:t>
            </a:r>
            <a:endParaRPr lang="en-US" sz="2800" dirty="0">
              <a:solidFill>
                <a:schemeClr val="bg1"/>
              </a:solidFill>
              <a:latin typeface="Arial" charset="0"/>
            </a:endParaRPr>
          </a:p>
        </p:txBody>
      </p:sp>
      <p:sp>
        <p:nvSpPr>
          <p:cNvPr id="2061" name="Text Box 13"/>
          <p:cNvSpPr txBox="1">
            <a:spLocks noChangeArrowheads="1"/>
          </p:cNvSpPr>
          <p:nvPr/>
        </p:nvSpPr>
        <p:spPr bwMode="auto">
          <a:xfrm>
            <a:off x="1200150" y="2540000"/>
            <a:ext cx="29260800" cy="706438"/>
          </a:xfrm>
          <a:prstGeom prst="rect">
            <a:avLst/>
          </a:prstGeom>
          <a:noFill/>
          <a:ln w="9525">
            <a:noFill/>
            <a:miter lim="800000"/>
            <a:headEnd/>
            <a:tailEnd/>
          </a:ln>
          <a:effectLst/>
        </p:spPr>
        <p:txBody>
          <a:bodyPr lIns="65306" tIns="32653" rIns="65306" bIns="32653">
            <a:spAutoFit/>
          </a:bodyPr>
          <a:lstStyle/>
          <a:p>
            <a:pPr algn="l" defTabSz="652463">
              <a:spcBef>
                <a:spcPct val="50000"/>
              </a:spcBef>
            </a:pPr>
            <a:r>
              <a:rPr lang="en-US" sz="4200" dirty="0" smtClean="0">
                <a:solidFill>
                  <a:srgbClr val="524727"/>
                </a:solidFill>
                <a:latin typeface="Arial" charset="0"/>
              </a:rPr>
              <a:t>Jarad Niemi, Will Landau, and Dan Nettleton</a:t>
            </a:r>
            <a:endParaRPr lang="en-US" sz="4200" dirty="0">
              <a:solidFill>
                <a:srgbClr val="524727"/>
              </a:solidFill>
              <a:latin typeface="Arial" charset="0"/>
            </a:endParaRPr>
          </a:p>
        </p:txBody>
      </p:sp>
      <p:sp>
        <p:nvSpPr>
          <p:cNvPr id="2062" name="Text Box 14"/>
          <p:cNvSpPr txBox="1">
            <a:spLocks noChangeArrowheads="1"/>
          </p:cNvSpPr>
          <p:nvPr/>
        </p:nvSpPr>
        <p:spPr bwMode="auto">
          <a:xfrm>
            <a:off x="1085850" y="21193125"/>
            <a:ext cx="23069550" cy="481442"/>
          </a:xfrm>
          <a:prstGeom prst="rect">
            <a:avLst/>
          </a:prstGeom>
          <a:noFill/>
          <a:ln w="9525">
            <a:noFill/>
            <a:miter lim="800000"/>
            <a:headEnd/>
            <a:tailEnd/>
          </a:ln>
          <a:effectLst/>
        </p:spPr>
        <p:txBody>
          <a:bodyPr wrap="square" lIns="65306" tIns="32653" rIns="65306" bIns="32653">
            <a:spAutoFit/>
          </a:bodyPr>
          <a:lstStyle/>
          <a:p>
            <a:pPr algn="l" defTabSz="652463">
              <a:lnSpc>
                <a:spcPct val="75000"/>
              </a:lnSpc>
              <a:spcBef>
                <a:spcPct val="50000"/>
              </a:spcBef>
            </a:pPr>
            <a:r>
              <a:rPr lang="en-US" sz="1800" dirty="0">
                <a:solidFill>
                  <a:schemeClr val="bg1"/>
                </a:solidFill>
                <a:latin typeface="Arial" charset="0"/>
              </a:rPr>
              <a:t>Acknowledgements: This research was supported by National Institute of General Medical Sciences (NIGMS) of the National Institutes of Health and the joint National Science Foundation / NIGMS Mathematical Biology Program under award number R01GM109458. The content is solely the responsibility of the authors and does not necessarily represent the official views of the National Institutes of Health or the National Science Foundation.</a:t>
            </a:r>
            <a:endParaRPr lang="en-US" sz="1800" dirty="0">
              <a:solidFill>
                <a:schemeClr val="bg1"/>
              </a:solidFill>
              <a:latin typeface="Arial" charset="0"/>
            </a:endParaRPr>
          </a:p>
        </p:txBody>
      </p:sp>
      <p:sp>
        <p:nvSpPr>
          <p:cNvPr id="2064" name="Text Box 16"/>
          <p:cNvSpPr txBox="1">
            <a:spLocks noChangeArrowheads="1"/>
          </p:cNvSpPr>
          <p:nvPr/>
        </p:nvSpPr>
        <p:spPr bwMode="auto">
          <a:xfrm>
            <a:off x="1198563" y="3806825"/>
            <a:ext cx="26110153" cy="989273"/>
          </a:xfrm>
          <a:prstGeom prst="rect">
            <a:avLst/>
          </a:prstGeom>
          <a:noFill/>
          <a:ln w="9525">
            <a:noFill/>
            <a:miter lim="800000"/>
            <a:headEnd/>
            <a:tailEnd/>
          </a:ln>
          <a:effectLst/>
        </p:spPr>
        <p:txBody>
          <a:bodyPr wrap="none" lIns="65306" tIns="32653" rIns="65306" bIns="32653">
            <a:spAutoFit/>
          </a:bodyPr>
          <a:lstStyle/>
          <a:p>
            <a:pPr algn="l" defTabSz="652463"/>
            <a:r>
              <a:rPr lang="en-US" sz="6000" dirty="0"/>
              <a:t>Fully Bayesian analysis of hierarchical count regression models applied to </a:t>
            </a:r>
            <a:r>
              <a:rPr lang="en-US" sz="6000" dirty="0" smtClean="0"/>
              <a:t>RNA-</a:t>
            </a:r>
            <a:r>
              <a:rPr lang="en-US" sz="6000" dirty="0" err="1" smtClean="0"/>
              <a:t>seq</a:t>
            </a:r>
            <a:endParaRPr lang="en-US" sz="5600" b="1" dirty="0">
              <a:latin typeface="Arial"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8157" y="6060734"/>
            <a:ext cx="10058400" cy="4206239"/>
          </a:xfrm>
          <a:prstGeom prst="rect">
            <a:avLst/>
          </a:prstGeom>
        </p:spPr>
      </p:pic>
      <p:sp>
        <p:nvSpPr>
          <p:cNvPr id="11" name="TextBox 10"/>
          <p:cNvSpPr txBox="1"/>
          <p:nvPr/>
        </p:nvSpPr>
        <p:spPr>
          <a:xfrm>
            <a:off x="1156063" y="5356485"/>
            <a:ext cx="5631670" cy="523220"/>
          </a:xfrm>
          <a:prstGeom prst="rect">
            <a:avLst/>
          </a:prstGeom>
          <a:noFill/>
        </p:spPr>
        <p:txBody>
          <a:bodyPr wrap="none" rtlCol="0">
            <a:spAutoFit/>
          </a:bodyPr>
          <a:lstStyle/>
          <a:p>
            <a:pPr algn="l"/>
            <a:r>
              <a:rPr lang="en-US" sz="2800" dirty="0" smtClean="0">
                <a:solidFill>
                  <a:srgbClr val="C8102E"/>
                </a:solidFill>
              </a:rPr>
              <a:t>Hierarchical Count Regression Model</a:t>
            </a:r>
            <a:endParaRPr lang="en-US" sz="2800" dirty="0">
              <a:solidFill>
                <a:srgbClr val="C8102E"/>
              </a:solidFill>
            </a:endParaRPr>
          </a:p>
        </p:txBody>
      </p:sp>
      <p:sp>
        <p:nvSpPr>
          <p:cNvPr id="17" name="TextBox 16"/>
          <p:cNvSpPr txBox="1"/>
          <p:nvPr/>
        </p:nvSpPr>
        <p:spPr>
          <a:xfrm>
            <a:off x="1059724" y="11804631"/>
            <a:ext cx="8122736" cy="523220"/>
          </a:xfrm>
          <a:prstGeom prst="rect">
            <a:avLst/>
          </a:prstGeom>
          <a:noFill/>
        </p:spPr>
        <p:txBody>
          <a:bodyPr wrap="none" rtlCol="0">
            <a:spAutoFit/>
          </a:bodyPr>
          <a:lstStyle/>
          <a:p>
            <a:pPr algn="l"/>
            <a:r>
              <a:rPr lang="en-US" sz="2800" dirty="0" smtClean="0">
                <a:solidFill>
                  <a:srgbClr val="C8102E"/>
                </a:solidFill>
              </a:rPr>
              <a:t>GPU-accelerated Markov chain Monte Carlo algorithm</a:t>
            </a:r>
            <a:endParaRPr lang="en-US" sz="2800" dirty="0">
              <a:solidFill>
                <a:srgbClr val="C8102E"/>
              </a:solidFill>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8563" y="12553775"/>
            <a:ext cx="10058400" cy="7222710"/>
          </a:xfrm>
          <a:prstGeom prst="rect">
            <a:avLst/>
          </a:prstGeom>
        </p:spPr>
      </p:pic>
      <p:sp>
        <p:nvSpPr>
          <p:cNvPr id="19" name="TextBox 18"/>
          <p:cNvSpPr txBox="1"/>
          <p:nvPr/>
        </p:nvSpPr>
        <p:spPr>
          <a:xfrm>
            <a:off x="11769182" y="5357551"/>
            <a:ext cx="3655168" cy="523220"/>
          </a:xfrm>
          <a:prstGeom prst="rect">
            <a:avLst/>
          </a:prstGeom>
          <a:noFill/>
        </p:spPr>
        <p:txBody>
          <a:bodyPr wrap="none" rtlCol="0">
            <a:spAutoFit/>
          </a:bodyPr>
          <a:lstStyle/>
          <a:p>
            <a:pPr algn="l"/>
            <a:r>
              <a:rPr lang="en-US" sz="2800" dirty="0" err="1" smtClean="0">
                <a:solidFill>
                  <a:srgbClr val="C8102E"/>
                </a:solidFill>
              </a:rPr>
              <a:t>Heterosis</a:t>
            </a:r>
            <a:r>
              <a:rPr lang="en-US" sz="2800" dirty="0" smtClean="0">
                <a:solidFill>
                  <a:srgbClr val="C8102E"/>
                </a:solidFill>
              </a:rPr>
              <a:t> (hybrid vigor)</a:t>
            </a:r>
            <a:endParaRPr lang="en-US" sz="2800" dirty="0">
              <a:solidFill>
                <a:srgbClr val="C8102E"/>
              </a:solidFill>
            </a:endParaRPr>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344400" y="6045494"/>
            <a:ext cx="8467725" cy="5019675"/>
          </a:xfrm>
          <a:prstGeom prst="rect">
            <a:avLst/>
          </a:prstGeom>
        </p:spPr>
      </p:pic>
      <p:sp>
        <p:nvSpPr>
          <p:cNvPr id="21" name="TextBox 20"/>
          <p:cNvSpPr txBox="1"/>
          <p:nvPr/>
        </p:nvSpPr>
        <p:spPr>
          <a:xfrm>
            <a:off x="11769181" y="11804631"/>
            <a:ext cx="3382657" cy="523220"/>
          </a:xfrm>
          <a:prstGeom prst="rect">
            <a:avLst/>
          </a:prstGeom>
          <a:noFill/>
        </p:spPr>
        <p:txBody>
          <a:bodyPr wrap="none" rtlCol="0">
            <a:spAutoFit/>
          </a:bodyPr>
          <a:lstStyle/>
          <a:p>
            <a:pPr algn="l"/>
            <a:r>
              <a:rPr lang="en-US" sz="2800" dirty="0" smtClean="0">
                <a:solidFill>
                  <a:srgbClr val="C8102E"/>
                </a:solidFill>
              </a:rPr>
              <a:t>RNA-</a:t>
            </a:r>
            <a:r>
              <a:rPr lang="en-US" sz="2800" dirty="0" err="1" smtClean="0">
                <a:solidFill>
                  <a:srgbClr val="C8102E"/>
                </a:solidFill>
              </a:rPr>
              <a:t>seq</a:t>
            </a:r>
            <a:r>
              <a:rPr lang="en-US" sz="2800" dirty="0" smtClean="0">
                <a:solidFill>
                  <a:srgbClr val="C8102E"/>
                </a:solidFill>
              </a:rPr>
              <a:t> experiments</a:t>
            </a:r>
            <a:endParaRPr lang="en-US" sz="2800" dirty="0">
              <a:solidFill>
                <a:srgbClr val="C8102E"/>
              </a:solidFill>
            </a:endParaRPr>
          </a:p>
        </p:txBody>
      </p:sp>
      <p:graphicFrame>
        <p:nvGraphicFramePr>
          <p:cNvPr id="14" name="Object 13"/>
          <p:cNvGraphicFramePr>
            <a:graphicFrameLocks noChangeAspect="1"/>
          </p:cNvGraphicFramePr>
          <p:nvPr>
            <p:extLst>
              <p:ext uri="{D42A27DB-BD31-4B8C-83A1-F6EECF244321}">
                <p14:modId xmlns:p14="http://schemas.microsoft.com/office/powerpoint/2010/main" val="290498781"/>
              </p:ext>
            </p:extLst>
          </p:nvPr>
        </p:nvGraphicFramePr>
        <p:xfrm>
          <a:off x="22707600" y="5879705"/>
          <a:ext cx="8562975" cy="5695950"/>
        </p:xfrm>
        <a:graphic>
          <a:graphicData uri="http://schemas.openxmlformats.org/presentationml/2006/ole">
            <mc:AlternateContent xmlns:mc="http://schemas.openxmlformats.org/markup-compatibility/2006">
              <mc:Choice xmlns:v="urn:schemas-microsoft-com:vml" Requires="v">
                <p:oleObj spid="_x0000_s1031" name="Acrobat Document" r:id="rId6" imgW="8562879" imgH="5695950" progId="Acrobat.Document.2015">
                  <p:embed/>
                </p:oleObj>
              </mc:Choice>
              <mc:Fallback>
                <p:oleObj name="Acrobat Document" r:id="rId6" imgW="8562879" imgH="5695950" progId="Acrobat.Document.2015">
                  <p:embed/>
                  <p:pic>
                    <p:nvPicPr>
                      <p:cNvPr id="0" name=""/>
                      <p:cNvPicPr/>
                      <p:nvPr/>
                    </p:nvPicPr>
                    <p:blipFill>
                      <a:blip r:embed="rId7"/>
                      <a:stretch>
                        <a:fillRect/>
                      </a:stretch>
                    </p:blipFill>
                    <p:spPr>
                      <a:xfrm>
                        <a:off x="22707600" y="5879705"/>
                        <a:ext cx="8562975" cy="5695950"/>
                      </a:xfrm>
                      <a:prstGeom prst="rect">
                        <a:avLst/>
                      </a:prstGeom>
                    </p:spPr>
                  </p:pic>
                </p:oleObj>
              </mc:Fallback>
            </mc:AlternateContent>
          </a:graphicData>
        </a:graphic>
      </p:graphicFrame>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191199" y="12331407"/>
            <a:ext cx="7143750" cy="7258050"/>
          </a:xfrm>
          <a:prstGeom prst="rect">
            <a:avLst/>
          </a:prstGeom>
        </p:spPr>
      </p:pic>
      <p:sp>
        <p:nvSpPr>
          <p:cNvPr id="24" name="TextBox 23"/>
          <p:cNvSpPr txBox="1"/>
          <p:nvPr/>
        </p:nvSpPr>
        <p:spPr>
          <a:xfrm>
            <a:off x="22258099" y="5356485"/>
            <a:ext cx="4190571" cy="523220"/>
          </a:xfrm>
          <a:prstGeom prst="rect">
            <a:avLst/>
          </a:prstGeom>
          <a:noFill/>
        </p:spPr>
        <p:txBody>
          <a:bodyPr wrap="none" rtlCol="0">
            <a:spAutoFit/>
          </a:bodyPr>
          <a:lstStyle/>
          <a:p>
            <a:pPr algn="l"/>
            <a:r>
              <a:rPr lang="en-US" sz="2800" dirty="0" smtClean="0">
                <a:solidFill>
                  <a:srgbClr val="C8102E"/>
                </a:solidFill>
              </a:rPr>
              <a:t>RNA-</a:t>
            </a:r>
            <a:r>
              <a:rPr lang="en-US" sz="2800" dirty="0" err="1" smtClean="0">
                <a:solidFill>
                  <a:srgbClr val="C8102E"/>
                </a:solidFill>
              </a:rPr>
              <a:t>seq</a:t>
            </a:r>
            <a:r>
              <a:rPr lang="en-US" sz="2800" dirty="0" smtClean="0">
                <a:solidFill>
                  <a:srgbClr val="C8102E"/>
                </a:solidFill>
              </a:rPr>
              <a:t> expression counts</a:t>
            </a:r>
            <a:endParaRPr lang="en-US" sz="2800" dirty="0">
              <a:solidFill>
                <a:srgbClr val="C8102E"/>
              </a:solidFill>
            </a:endParaRPr>
          </a:p>
        </p:txBody>
      </p:sp>
      <p:sp>
        <p:nvSpPr>
          <p:cNvPr id="16" name="TextBox 15"/>
          <p:cNvSpPr txBox="1"/>
          <p:nvPr/>
        </p:nvSpPr>
        <p:spPr>
          <a:xfrm>
            <a:off x="12123545" y="19589457"/>
            <a:ext cx="8276112" cy="707886"/>
          </a:xfrm>
          <a:prstGeom prst="rect">
            <a:avLst/>
          </a:prstGeom>
          <a:noFill/>
        </p:spPr>
        <p:txBody>
          <a:bodyPr wrap="none" rtlCol="0">
            <a:spAutoFit/>
          </a:bodyPr>
          <a:lstStyle/>
          <a:p>
            <a:pPr algn="l"/>
            <a:r>
              <a:rPr lang="en-US" sz="2000" dirty="0"/>
              <a:t>(</a:t>
            </a:r>
            <a:r>
              <a:rPr lang="en-US" sz="2000" dirty="0" err="1"/>
              <a:t>Pepke</a:t>
            </a:r>
            <a:r>
              <a:rPr lang="en-US" sz="2000" dirty="0"/>
              <a:t>, </a:t>
            </a:r>
            <a:r>
              <a:rPr lang="en-US" sz="2000" dirty="0" err="1"/>
              <a:t>Wold</a:t>
            </a:r>
            <a:r>
              <a:rPr lang="en-US" sz="2000" dirty="0"/>
              <a:t>, and </a:t>
            </a:r>
            <a:r>
              <a:rPr lang="en-US" sz="2000" dirty="0" err="1"/>
              <a:t>Mortazavi</a:t>
            </a:r>
            <a:r>
              <a:rPr lang="en-US" sz="2000" dirty="0"/>
              <a:t> (2009) </a:t>
            </a:r>
            <a:endParaRPr lang="en-US" sz="2000" dirty="0" smtClean="0"/>
          </a:p>
          <a:p>
            <a:pPr algn="l"/>
            <a:r>
              <a:rPr lang="en-US" sz="2000" dirty="0"/>
              <a:t> </a:t>
            </a:r>
            <a:r>
              <a:rPr lang="en-US" sz="2000" dirty="0" smtClean="0"/>
              <a:t>   http</a:t>
            </a:r>
            <a:r>
              <a:rPr lang="en-US" sz="2000" dirty="0"/>
              <a:t>://www.nature.com/nmeth/journal/v6/n11s/fig_tab/nmeth.1371_F5.html)</a:t>
            </a:r>
          </a:p>
        </p:txBody>
      </p:sp>
      <p:sp>
        <p:nvSpPr>
          <p:cNvPr id="26" name="TextBox 25"/>
          <p:cNvSpPr txBox="1"/>
          <p:nvPr/>
        </p:nvSpPr>
        <p:spPr>
          <a:xfrm>
            <a:off x="22258099" y="11804631"/>
            <a:ext cx="2941831" cy="523220"/>
          </a:xfrm>
          <a:prstGeom prst="rect">
            <a:avLst/>
          </a:prstGeom>
          <a:noFill/>
        </p:spPr>
        <p:txBody>
          <a:bodyPr wrap="none" rtlCol="0">
            <a:spAutoFit/>
          </a:bodyPr>
          <a:lstStyle/>
          <a:p>
            <a:pPr algn="l"/>
            <a:r>
              <a:rPr lang="en-US" sz="2800" dirty="0" err="1" smtClean="0">
                <a:solidFill>
                  <a:srgbClr val="C8102E"/>
                </a:solidFill>
              </a:rPr>
              <a:t>Heterosis</a:t>
            </a:r>
            <a:r>
              <a:rPr lang="en-US" sz="2800" dirty="0" smtClean="0">
                <a:solidFill>
                  <a:srgbClr val="C8102E"/>
                </a:solidFill>
              </a:rPr>
              <a:t> detection</a:t>
            </a:r>
            <a:endParaRPr lang="en-US" sz="2800" dirty="0">
              <a:solidFill>
                <a:srgbClr val="C8102E"/>
              </a:solidFill>
            </a:endParaRPr>
          </a:p>
        </p:txBody>
      </p:sp>
      <p:pic>
        <p:nvPicPr>
          <p:cNvPr id="20" name="Picture 1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707600" y="12471503"/>
            <a:ext cx="8326012" cy="6477904"/>
          </a:xfrm>
          <a:prstGeom prst="rect">
            <a:avLst/>
          </a:prstGeom>
        </p:spPr>
      </p:pic>
      <p:sp>
        <p:nvSpPr>
          <p:cNvPr id="29" name="TextBox 28"/>
          <p:cNvSpPr txBox="1"/>
          <p:nvPr/>
        </p:nvSpPr>
        <p:spPr>
          <a:xfrm>
            <a:off x="22258099" y="19256514"/>
            <a:ext cx="10507901" cy="707886"/>
          </a:xfrm>
          <a:prstGeom prst="rect">
            <a:avLst/>
          </a:prstGeom>
          <a:noFill/>
        </p:spPr>
        <p:txBody>
          <a:bodyPr wrap="square" rtlCol="0">
            <a:spAutoFit/>
          </a:bodyPr>
          <a:lstStyle/>
          <a:p>
            <a:pPr indent="-914400" algn="l"/>
            <a:r>
              <a:rPr lang="en-US" sz="2000" dirty="0" smtClean="0">
                <a:solidFill>
                  <a:srgbClr val="C8102E"/>
                </a:solidFill>
              </a:rPr>
              <a:t>Will Landau, Jarad Niemi, and Dan Nettleton (2018) Fully Bayesian analysis of RNA-</a:t>
            </a:r>
            <a:r>
              <a:rPr lang="en-US" sz="2000" dirty="0" err="1" smtClean="0">
                <a:solidFill>
                  <a:srgbClr val="C8102E"/>
                </a:solidFill>
              </a:rPr>
              <a:t>seq</a:t>
            </a:r>
            <a:r>
              <a:rPr lang="en-US" sz="2000" dirty="0" smtClean="0">
                <a:solidFill>
                  <a:srgbClr val="C8102E"/>
                </a:solidFill>
              </a:rPr>
              <a:t> counts for the detection of gene expression </a:t>
            </a:r>
            <a:r>
              <a:rPr lang="en-US" sz="2000" dirty="0" err="1" smtClean="0">
                <a:solidFill>
                  <a:srgbClr val="C8102E"/>
                </a:solidFill>
              </a:rPr>
              <a:t>heterosis</a:t>
            </a:r>
            <a:r>
              <a:rPr lang="en-US" sz="2000" dirty="0" smtClean="0">
                <a:solidFill>
                  <a:srgbClr val="C8102E"/>
                </a:solidFill>
              </a:rPr>
              <a:t>. to appear </a:t>
            </a:r>
            <a:r>
              <a:rPr lang="en-US" sz="2000" i="1" dirty="0" smtClean="0">
                <a:solidFill>
                  <a:srgbClr val="C8102E"/>
                </a:solidFill>
              </a:rPr>
              <a:t>Journal of the American Statistical Association</a:t>
            </a:r>
            <a:endParaRPr lang="en-US" sz="2000" i="1" dirty="0">
              <a:solidFill>
                <a:srgbClr val="C8102E"/>
              </a:solidFill>
            </a:endParaRP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652463" rtl="0" eaLnBrk="0" fontAlgn="base" latinLnBrk="0" hangingPunct="0">
          <a:lnSpc>
            <a:spcPct val="100000"/>
          </a:lnSpc>
          <a:spcBef>
            <a:spcPct val="0"/>
          </a:spcBef>
          <a:spcAft>
            <a:spcPct val="0"/>
          </a:spcAft>
          <a:buClrTx/>
          <a:buSzTx/>
          <a:buFontTx/>
          <a:buNone/>
          <a:tabLst/>
          <a:defRPr kumimoji="0" lang="en-US" sz="17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652463" rtl="0" eaLnBrk="0" fontAlgn="base" latinLnBrk="0" hangingPunct="0">
          <a:lnSpc>
            <a:spcPct val="100000"/>
          </a:lnSpc>
          <a:spcBef>
            <a:spcPct val="0"/>
          </a:spcBef>
          <a:spcAft>
            <a:spcPct val="0"/>
          </a:spcAft>
          <a:buClrTx/>
          <a:buSzTx/>
          <a:buFontTx/>
          <a:buNone/>
          <a:tabLst/>
          <a:defRPr kumimoji="0" lang="en-US" sz="1700" b="0" i="0" u="none" strike="noStrike" cap="none" normalizeH="0" baseline="0" smtClean="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SU_36x24Poster" id="{0ADA67C8-52EF-4446-A91B-8F07AE06650B}" vid="{CDFCE3F8-D894-407C-AD8F-A73B0381D9B8}"/>
    </a:ext>
  </a:extLst>
</a:theme>
</file>

<file path=docProps/app.xml><?xml version="1.0" encoding="utf-8"?>
<Properties xmlns="http://schemas.openxmlformats.org/officeDocument/2006/extended-properties" xmlns:vt="http://schemas.openxmlformats.org/officeDocument/2006/docPropsVTypes">
  <Template>ISU_36x24Poster</Template>
  <TotalTime>40</TotalTime>
  <Words>168</Words>
  <Application>Microsoft Office PowerPoint</Application>
  <PresentationFormat>Custom</PresentationFormat>
  <Paragraphs>15</Paragraphs>
  <Slides>1</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5" baseType="lpstr">
      <vt:lpstr>Arial</vt:lpstr>
      <vt:lpstr>Times</vt:lpstr>
      <vt:lpstr>Blank Presentation</vt:lpstr>
      <vt:lpstr>Adobe Acrobat Document</vt:lpstr>
      <vt:lpstr>PowerPoint Presentation</vt:lpstr>
    </vt:vector>
  </TitlesOfParts>
  <Company>Iowa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Niemi, Jarad [STAT]</dc:creator>
  <cp:lastModifiedBy>Niemi, Jarad [STAT]</cp:lastModifiedBy>
  <cp:revision>7</cp:revision>
  <cp:lastPrinted>2005-05-04T14:31:29Z</cp:lastPrinted>
  <dcterms:created xsi:type="dcterms:W3CDTF">2018-06-21T20:18:35Z</dcterms:created>
  <dcterms:modified xsi:type="dcterms:W3CDTF">2018-06-21T21:13:00Z</dcterms:modified>
</cp:coreProperties>
</file>