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A847CFC-816F-41D0-AAC0-9BF4FEBC753E}" type="datetimeFigureOut">
              <a:rPr lang="es-ES" smtClean="0"/>
              <a:t>13/09/2014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13/09/2014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13/09/2014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13/09/2014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13/09/2014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13/09/2014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Tarea 2 </a:t>
            </a:r>
            <a:r>
              <a:rPr lang="es-CL" dirty="0" smtClean="0"/>
              <a:t>Ingeniería de Software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Otro acercamiento al proyecto Gestión Edificio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2825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836712"/>
            <a:ext cx="6777317" cy="4995917"/>
          </a:xfrm>
        </p:spPr>
        <p:txBody>
          <a:bodyPr/>
          <a:lstStyle/>
          <a:p>
            <a:pPr marL="68580" indent="0">
              <a:buNone/>
            </a:pPr>
            <a:r>
              <a:rPr lang="es-CL" b="1" dirty="0"/>
              <a:t>Estándares </a:t>
            </a:r>
            <a:r>
              <a:rPr lang="es-CL" b="1" dirty="0" smtClean="0"/>
              <a:t>de </a:t>
            </a:r>
            <a:r>
              <a:rPr lang="es-CL" b="1" dirty="0"/>
              <a:t>programación: 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849981"/>
              </p:ext>
            </p:extLst>
          </p:nvPr>
        </p:nvGraphicFramePr>
        <p:xfrm>
          <a:off x="2051720" y="1412776"/>
          <a:ext cx="3744416" cy="4787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9883"/>
                <a:gridCol w="865897"/>
                <a:gridCol w="1228636"/>
              </a:tblGrid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Tipo de control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Prefijo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Ejemplo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Panel 3D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Pnl 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pnl_Grupo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Botón animado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Ani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ani_Buzon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Casilla de verificación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 Chk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chk_SoloLectura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Botón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Btn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btn_ejemplo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LinkButton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Lnk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lnk_Ejemplo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HyperLink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Hyp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hyp_Ejemplo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GroupBox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Grp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grp_Ejemplo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CheckedListBox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Clst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Clst_Ejemplo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DataTimePicker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Dtp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Dtp_Ejemplo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MonthCalendar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Cal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Cal_Ejemplo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PrintDialog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Pd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Pd_Ejemplo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PrintPreviewDialog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Ppd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Ppd_Ejemplo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PrintPreviewControl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Ppc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Ppc-Ejemplo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ErrorProvider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Errp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Errp_Ejemplo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PrintDocument 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Pdoc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Pdoc_Ejemplo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PageSetupDialog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Psd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Psd_Ejemplo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Diálogo común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Dlg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Dlg_ArchivoAbrir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Comunicaciones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Com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Com_Fax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Control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Ctr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Ctr_Activo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Control de datos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Dat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Dat_Biblio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Cuadro de datos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Dbcmb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Dbcmb_Lenguaje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Formulario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Frm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Frm_Entrada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Gráfico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Grf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Grf_Ingresos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Imagen (Image)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Img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imgIcono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Menú 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Mnu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mnuArchivoAbrir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Vista de árbol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tre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treOrganizacion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Barra de herramientas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Tlb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tlbAcciones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GridView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Gdv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gdvMostrarDatos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DataList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Dlg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dlCargarDatos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SqlDataSource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Sds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sdsConexion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XmlDataSource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Xds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xdsXmlCarga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ReportViewer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Rw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ReportViewer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RequeridFieldValidator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Rfv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rfvValidacion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2262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RangeValidator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Rv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rvRangoValidacion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2400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RegularExpressionValidator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Rev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revValidacionRegular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Login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Lg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lgLogin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  <a:tr h="12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LoginView 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>
                          <a:effectLst/>
                        </a:rPr>
                        <a:t>lv</a:t>
                      </a:r>
                      <a:endParaRPr lang="es-CL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500" dirty="0" err="1">
                          <a:effectLst/>
                        </a:rPr>
                        <a:t>lvVistaUsuario</a:t>
                      </a:r>
                      <a:endParaRPr lang="es-CL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741" marR="20741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08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Carta Gantt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433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Casos de Uso Proyecto Gestión Edificio</a:t>
            </a:r>
            <a:endParaRPr lang="es-CL" dirty="0"/>
          </a:p>
        </p:txBody>
      </p:sp>
      <p:pic>
        <p:nvPicPr>
          <p:cNvPr id="4" name="3 Imagen" descr="C:\Users\Toty\Documents\Universidad\2014\2 Semestre\Ingenieria de Software\Tarea 2\10656225_10203795361397476_595830995_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83" y="2420888"/>
            <a:ext cx="5695598" cy="3763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754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Punto de función</a:t>
            </a:r>
            <a:endParaRPr lang="es-CL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81901"/>
              </p:ext>
            </p:extLst>
          </p:nvPr>
        </p:nvGraphicFramePr>
        <p:xfrm>
          <a:off x="1331641" y="2636911"/>
          <a:ext cx="6696745" cy="2952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349"/>
                <a:gridCol w="1339349"/>
                <a:gridCol w="1339349"/>
                <a:gridCol w="1339349"/>
                <a:gridCol w="1339349"/>
              </a:tblGrid>
              <a:tr h="7171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Componente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Bajo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Medio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Alto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Total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664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EI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0*3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8*4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0*6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32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664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EO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0*4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0*5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0*7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664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EQ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0*3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7*4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0*6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28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664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ILF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0*7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1*10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0*15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10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847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EIF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0*5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0*7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0*10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>
                          <a:effectLst/>
                        </a:rPr>
                        <a:t>0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847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effectLst/>
                        <a:latin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effectLst/>
                        <a:latin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effectLst/>
                        <a:latin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L" sz="1100">
                        <a:effectLst/>
                        <a:latin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70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62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052736"/>
            <a:ext cx="6777317" cy="477989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s-CL" dirty="0"/>
              <a:t>Entradas: Existen 8 entradas de complejidad media para el sub-sistema Gestión Administrador. No existen entradas de complejidades baja o alta. </a:t>
            </a:r>
            <a:endParaRPr lang="es-CL" dirty="0" smtClean="0"/>
          </a:p>
          <a:p>
            <a:pPr lvl="0"/>
            <a:r>
              <a:rPr lang="es-CL" dirty="0" smtClean="0"/>
              <a:t>Salidas</a:t>
            </a:r>
            <a:r>
              <a:rPr lang="es-CL" dirty="0"/>
              <a:t>: No existen una salida de datos hacia el exterior de la aplicación.</a:t>
            </a:r>
          </a:p>
          <a:p>
            <a:pPr lvl="0"/>
            <a:r>
              <a:rPr lang="es-CL" dirty="0"/>
              <a:t>Consultas: Existen 7 entradas de complejidad media para el subsistema Gestión Usuario. No existen entradas de complejidades baja o alta.</a:t>
            </a:r>
          </a:p>
          <a:p>
            <a:pPr lvl="0"/>
            <a:r>
              <a:rPr lang="es-CL" dirty="0"/>
              <a:t>Fichero Lógicos Internos: Existe un almacén de complejidad media.</a:t>
            </a:r>
          </a:p>
          <a:p>
            <a:pPr lvl="0"/>
            <a:r>
              <a:rPr lang="es-CL" dirty="0"/>
              <a:t>Fichero Externos: No se utilizaron almacenes externos de datos.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6255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Extreme </a:t>
            </a:r>
            <a:r>
              <a:rPr lang="es-CL" dirty="0" err="1"/>
              <a:t>Programming</a:t>
            </a:r>
            <a:r>
              <a:rPr lang="es-CL" dirty="0"/>
              <a:t>(XP</a:t>
            </a:r>
            <a:r>
              <a:rPr lang="es-CL" dirty="0" smtClean="0"/>
              <a:t>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625628"/>
          </a:xfrm>
        </p:spPr>
        <p:txBody>
          <a:bodyPr>
            <a:normAutofit fontScale="70000" lnSpcReduction="20000"/>
          </a:bodyPr>
          <a:lstStyle/>
          <a:p>
            <a:r>
              <a:rPr lang="es-CL" b="1" dirty="0"/>
              <a:t>Roles XP</a:t>
            </a:r>
            <a:endParaRPr lang="es-CL" dirty="0"/>
          </a:p>
          <a:p>
            <a:pPr lvl="0"/>
            <a:r>
              <a:rPr lang="es-CL" dirty="0"/>
              <a:t>Programador: </a:t>
            </a:r>
            <a:r>
              <a:rPr lang="es-CL" dirty="0" err="1"/>
              <a:t>Hérnan</a:t>
            </a:r>
            <a:r>
              <a:rPr lang="es-CL" dirty="0"/>
              <a:t> Jara, Javier Carrasco, Rosa González</a:t>
            </a:r>
          </a:p>
          <a:p>
            <a:pPr lvl="0"/>
            <a:r>
              <a:rPr lang="es-CL" dirty="0"/>
              <a:t>Cliente: Sofía Camilla(Profesora)</a:t>
            </a:r>
          </a:p>
          <a:p>
            <a:pPr lvl="0"/>
            <a:r>
              <a:rPr lang="es-CL" dirty="0"/>
              <a:t>Encargado de Pruebas (</a:t>
            </a:r>
            <a:r>
              <a:rPr lang="es-CL" dirty="0" err="1"/>
              <a:t>Tester</a:t>
            </a:r>
            <a:r>
              <a:rPr lang="es-CL" dirty="0"/>
              <a:t>): </a:t>
            </a:r>
            <a:r>
              <a:rPr lang="es-CL" dirty="0" err="1"/>
              <a:t>Hérnan</a:t>
            </a:r>
            <a:r>
              <a:rPr lang="es-CL" dirty="0"/>
              <a:t> Jara, Javier Carrasco, Rosa González</a:t>
            </a:r>
          </a:p>
          <a:p>
            <a:pPr lvl="0"/>
            <a:r>
              <a:rPr lang="es-CL" dirty="0"/>
              <a:t>Encargado de Seguimiento (</a:t>
            </a:r>
            <a:r>
              <a:rPr lang="es-CL" dirty="0" err="1"/>
              <a:t>Tracker</a:t>
            </a:r>
            <a:r>
              <a:rPr lang="es-CL" dirty="0"/>
              <a:t>): </a:t>
            </a:r>
            <a:r>
              <a:rPr lang="es-CL" dirty="0" err="1"/>
              <a:t>Hérnan</a:t>
            </a:r>
            <a:r>
              <a:rPr lang="es-CL" dirty="0"/>
              <a:t> Jara, Javier Carrasco, Rosa González</a:t>
            </a:r>
          </a:p>
          <a:p>
            <a:pPr lvl="0"/>
            <a:r>
              <a:rPr lang="es-CL" dirty="0"/>
              <a:t>Entrenador(Coach): </a:t>
            </a:r>
            <a:r>
              <a:rPr lang="es-CL" dirty="0" err="1"/>
              <a:t>Hérnan</a:t>
            </a:r>
            <a:r>
              <a:rPr lang="es-CL" dirty="0"/>
              <a:t> Jara, Javier Carrasco, Rosa González(Roles rotativos mes a mes)</a:t>
            </a:r>
          </a:p>
          <a:p>
            <a:pPr lvl="0"/>
            <a:r>
              <a:rPr lang="es-CL" dirty="0"/>
              <a:t>Consultor: Luis Herrera(Profesor), Fernando </a:t>
            </a:r>
            <a:r>
              <a:rPr lang="es-CL" dirty="0" err="1"/>
              <a:t>Rubilar</a:t>
            </a:r>
            <a:r>
              <a:rPr lang="es-CL" dirty="0"/>
              <a:t>(Ayudante)</a:t>
            </a:r>
          </a:p>
          <a:p>
            <a:pPr lvl="0"/>
            <a:r>
              <a:rPr lang="es-CL" dirty="0"/>
              <a:t>Gestor(Big </a:t>
            </a:r>
            <a:r>
              <a:rPr lang="es-CL" dirty="0" err="1"/>
              <a:t>Boss</a:t>
            </a:r>
            <a:r>
              <a:rPr lang="es-CL" dirty="0"/>
              <a:t>): </a:t>
            </a:r>
            <a:r>
              <a:rPr lang="es-CL" dirty="0" err="1"/>
              <a:t>Hérnan</a:t>
            </a:r>
            <a:r>
              <a:rPr lang="es-CL" dirty="0"/>
              <a:t> Jara, Javier Carrasco, Rosa González(Roles rotativos mes a mes</a:t>
            </a:r>
            <a:r>
              <a:rPr lang="es-CL" dirty="0" smtClean="0"/>
              <a:t>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9218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124744"/>
            <a:ext cx="6777317" cy="4707885"/>
          </a:xfrm>
        </p:spPr>
        <p:txBody>
          <a:bodyPr>
            <a:normAutofit fontScale="92500" lnSpcReduction="20000"/>
          </a:bodyPr>
          <a:lstStyle/>
          <a:p>
            <a:r>
              <a:rPr lang="es-CL" b="1" dirty="0"/>
              <a:t>Proceso XP</a:t>
            </a:r>
            <a:endParaRPr lang="es-CL" dirty="0"/>
          </a:p>
          <a:p>
            <a:r>
              <a:rPr lang="es-CL" dirty="0"/>
              <a:t>1. El cliente define el valor de negocio a implementar.</a:t>
            </a:r>
          </a:p>
          <a:p>
            <a:r>
              <a:rPr lang="es-CL" dirty="0"/>
              <a:t>2. El programador estima el esfuerzo necesario para su implementación.</a:t>
            </a:r>
          </a:p>
          <a:p>
            <a:r>
              <a:rPr lang="es-CL" dirty="0"/>
              <a:t>3. El cliente selecciona qué construir, de acuerdo con sus prioridades y las restricciones de tiempo.</a:t>
            </a:r>
          </a:p>
          <a:p>
            <a:r>
              <a:rPr lang="es-CL" dirty="0"/>
              <a:t>4. El programador construye ese valor de negocio.</a:t>
            </a:r>
          </a:p>
          <a:p>
            <a:r>
              <a:rPr lang="es-CL" dirty="0"/>
              <a:t>5. Vuelve al paso 1.</a:t>
            </a:r>
          </a:p>
          <a:p>
            <a:pPr marL="68580" indent="0">
              <a:buNone/>
            </a:pPr>
            <a:endParaRPr lang="es-CL" dirty="0"/>
          </a:p>
          <a:p>
            <a:r>
              <a:rPr lang="es-CL" dirty="0"/>
              <a:t>*Estos pasos se cumplieron la primera semana, y están especificados de manera más detallada en la Carta Gantt.</a:t>
            </a:r>
          </a:p>
          <a:p>
            <a:pPr marL="6858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6206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836712"/>
            <a:ext cx="6777317" cy="5328592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s-CL" b="1" dirty="0"/>
              <a:t>Prácticas XP</a:t>
            </a:r>
            <a:endParaRPr lang="es-CL" dirty="0"/>
          </a:p>
          <a:p>
            <a:pPr lvl="0"/>
            <a:r>
              <a:rPr lang="es-CL" b="1" dirty="0"/>
              <a:t>Planificación</a:t>
            </a:r>
            <a:r>
              <a:rPr lang="es-CL" dirty="0"/>
              <a:t>: Se conversó directamente con nuestro cliente (</a:t>
            </a:r>
            <a:r>
              <a:rPr lang="es-CL" dirty="0" err="1"/>
              <a:t>Prof</a:t>
            </a:r>
            <a:r>
              <a:rPr lang="es-CL" dirty="0"/>
              <a:t> Sofía Camilla) y obtuvieron sus necesidades para la creación del software. En adelante, se planificó un plan de avance de proyecto.</a:t>
            </a:r>
          </a:p>
          <a:p>
            <a:pPr lvl="0"/>
            <a:r>
              <a:rPr lang="es-CL" b="1" dirty="0"/>
              <a:t>Entregas:</a:t>
            </a:r>
            <a:r>
              <a:rPr lang="es-CL" dirty="0"/>
              <a:t> Se encuentra en proceso de desarrollo. El primer paso es educación con respecto a lenguaje a utilizar y el modo en que se ejecutará. Semana a semana se entregan avances sobre el proyecto en clases.</a:t>
            </a:r>
          </a:p>
          <a:p>
            <a:pPr lvl="0"/>
            <a:r>
              <a:rPr lang="es-CL" b="1" dirty="0"/>
              <a:t>Metáfora:</a:t>
            </a:r>
            <a:r>
              <a:rPr lang="es-CL" dirty="0"/>
              <a:t> El cliente es dueño de un departamento ubicado en la comuna de Santiago centro. Existen varias problemáticas de comunicación en el inmueble entre habitantes y administración, es por esto que existe una necesidad básica es obtener información detallada y pública acerca de gastos comunes, gastos de reparación/mantención, reglamento del edificio, bodegas disponibles para arrendar y/o comprar, estacionamientos disponibles para arrendar y/o comprar, reserva de salas, cartolas históricas de gastos y gráficos anuales de cada departamento.</a:t>
            </a:r>
          </a:p>
          <a:p>
            <a:pPr marL="68580" indent="0">
              <a:buNone/>
            </a:pPr>
            <a:r>
              <a:rPr lang="es-CL" dirty="0"/>
              <a:t>Debido a esto, plantea la creación de un sistema de información de ingeniería para integrar el trabajo de la administración, la relación entre los trabajadores y los habitantes del edificio.</a:t>
            </a:r>
          </a:p>
          <a:p>
            <a:pPr marL="6858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6129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124744"/>
            <a:ext cx="6777317" cy="4707885"/>
          </a:xfrm>
        </p:spPr>
        <p:txBody>
          <a:bodyPr/>
          <a:lstStyle/>
          <a:p>
            <a:pPr lvl="0"/>
            <a:r>
              <a:rPr lang="es-CL" b="1" dirty="0"/>
              <a:t>Diseño: </a:t>
            </a:r>
            <a:r>
              <a:rPr lang="es-CL" dirty="0"/>
              <a:t>Diseño básico de una página </a:t>
            </a:r>
            <a:r>
              <a:rPr lang="es-CL" dirty="0" smtClean="0"/>
              <a:t>web</a:t>
            </a:r>
          </a:p>
          <a:p>
            <a:pPr lvl="0"/>
            <a:endParaRPr lang="es-CL" dirty="0"/>
          </a:p>
        </p:txBody>
      </p:sp>
      <p:pic>
        <p:nvPicPr>
          <p:cNvPr id="4" name="3 Imagen" descr="http://www.ntchosting.com/web_hosting_images/examples/web_page_layout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" r="2310"/>
          <a:stretch/>
        </p:blipFill>
        <p:spPr bwMode="auto">
          <a:xfrm>
            <a:off x="971600" y="2298700"/>
            <a:ext cx="7560839" cy="36505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5315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980728"/>
            <a:ext cx="6777317" cy="511256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s-CL" b="1" dirty="0"/>
              <a:t>Pruebas:</a:t>
            </a:r>
            <a:r>
              <a:rPr lang="es-CL" dirty="0"/>
              <a:t> Se realizarán por parte de los miembros del equipo, buscando fallos, así como también mostrando avances al cliente.</a:t>
            </a:r>
          </a:p>
          <a:p>
            <a:pPr lvl="0"/>
            <a:r>
              <a:rPr lang="es-CL" b="1" dirty="0"/>
              <a:t>Refactorización:</a:t>
            </a:r>
            <a:r>
              <a:rPr lang="es-CL" dirty="0"/>
              <a:t> Se realizará por parte de todo el equipo una vez se superen las distintas fases de diseño.</a:t>
            </a:r>
          </a:p>
          <a:p>
            <a:pPr lvl="0"/>
            <a:r>
              <a:rPr lang="es-CL" b="1" dirty="0"/>
              <a:t>Programación:</a:t>
            </a:r>
            <a:r>
              <a:rPr lang="es-CL" dirty="0"/>
              <a:t> Se contará con el equipo en un mismo lugar, para lograr manejo más rápido de consultas e interacción entre códigos.</a:t>
            </a:r>
          </a:p>
          <a:p>
            <a:pPr lvl="0"/>
            <a:r>
              <a:rPr lang="es-CL" b="1" dirty="0"/>
              <a:t>Propiedad colectiva de código:</a:t>
            </a:r>
            <a:r>
              <a:rPr lang="es-CL" dirty="0"/>
              <a:t> Para esto se utilizará </a:t>
            </a:r>
            <a:r>
              <a:rPr lang="es-CL" dirty="0" err="1"/>
              <a:t>Github</a:t>
            </a:r>
            <a:r>
              <a:rPr lang="es-CL" dirty="0"/>
              <a:t>, en el cual se maneja control de versiones, se sabrá qué se modificó y por quién, además de que se podrán agregar comentarios con respecto a dicha modificación.</a:t>
            </a:r>
          </a:p>
          <a:p>
            <a:pPr lvl="0"/>
            <a:r>
              <a:rPr lang="es-CL" b="1" dirty="0"/>
              <a:t>Integración continua:</a:t>
            </a:r>
            <a:r>
              <a:rPr lang="es-CL" dirty="0"/>
              <a:t> Nuevamente, </a:t>
            </a:r>
            <a:r>
              <a:rPr lang="es-CL" dirty="0" err="1"/>
              <a:t>Github</a:t>
            </a:r>
            <a:r>
              <a:rPr lang="es-CL" dirty="0"/>
              <a:t> juega un papel importante en el desarrollo de esta tarea por el uso de control de versiones.</a:t>
            </a:r>
          </a:p>
          <a:p>
            <a:pPr lvl="0"/>
            <a:r>
              <a:rPr lang="es-CL" b="1" dirty="0"/>
              <a:t>40 horas por semana:</a:t>
            </a:r>
            <a:r>
              <a:rPr lang="es-CL" dirty="0"/>
              <a:t> Se asignaron días y horas de trabajo en las que el equipo está en contacto y podrá suplir sus necesidades en el tiempo requerido</a:t>
            </a:r>
            <a:r>
              <a:rPr lang="es-CL" dirty="0" smtClean="0"/>
              <a:t>.</a:t>
            </a:r>
          </a:p>
          <a:p>
            <a:r>
              <a:rPr lang="es-CL" b="1" dirty="0"/>
              <a:t>Cliente in-situ:</a:t>
            </a:r>
            <a:r>
              <a:rPr lang="es-CL" dirty="0"/>
              <a:t> Al cliente se le puede ubicar tanto como por correo electrónico como en persona dentro del Departamento de Física en la Universidad Tecnológica Metropolitana.</a:t>
            </a:r>
          </a:p>
          <a:p>
            <a:pPr lvl="0"/>
            <a:endParaRPr lang="es-CL" dirty="0"/>
          </a:p>
          <a:p>
            <a:pPr marL="6858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01990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</TotalTime>
  <Words>838</Words>
  <Application>Microsoft Office PowerPoint</Application>
  <PresentationFormat>Presentación en pantalla (4:3)</PresentationFormat>
  <Paragraphs>186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Austin</vt:lpstr>
      <vt:lpstr>Tarea 2 Ingeniería de Software</vt:lpstr>
      <vt:lpstr>Casos de Uso Proyecto Gestión Edificio</vt:lpstr>
      <vt:lpstr>Punto de función</vt:lpstr>
      <vt:lpstr>Presentación de PowerPoint</vt:lpstr>
      <vt:lpstr>Extreme Programming(XP)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Carta Gantt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2 Investigación de Operaciones</dc:title>
  <dc:creator>Toty</dc:creator>
  <cp:lastModifiedBy>Mauricio Gonzalez</cp:lastModifiedBy>
  <cp:revision>3</cp:revision>
  <dcterms:created xsi:type="dcterms:W3CDTF">2014-09-08T02:26:35Z</dcterms:created>
  <dcterms:modified xsi:type="dcterms:W3CDTF">2014-09-14T00:56:17Z</dcterms:modified>
</cp:coreProperties>
</file>