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3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80" r:id="rId21"/>
    <p:sldId id="281" r:id="rId22"/>
    <p:sldId id="282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44E6D1C-88E4-49C0-8F4F-A6F6127BF779}" name="Jaron Arbet" initials="JA" userId="4c8382d69ed5c54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DD1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C1B135-EF3E-4B9B-80BB-B93BD4FBE7E9}" v="1" dt="2022-04-22T15:07:02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4750737"/>
            <a:ext cx="9144000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CCB8-F47E-4F5B-B13A-9B33153B23B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40C-24D7-4555-9716-D7FEDD4DE3D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93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CCB8-F47E-4F5B-B13A-9B33153B23B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40C-24D7-4555-9716-D7FEDD4D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51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9226"/>
            <a:ext cx="1971675" cy="43199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9226"/>
            <a:ext cx="5800725" cy="4319924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CCB8-F47E-4F5B-B13A-9B33153B23B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40C-24D7-4555-9716-D7FEDD4D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CCB8-F47E-4F5B-B13A-9B33153B23B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40C-24D7-4555-9716-D7FEDD4D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8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CCB8-F47E-4F5B-B13A-9B33153B23B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40C-24D7-4555-9716-D7FEDD4DE3D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58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CCB8-F47E-4F5B-B13A-9B33153B23B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40C-24D7-4555-9716-D7FEDD4D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066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CCB8-F47E-4F5B-B13A-9B33153B23B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40C-24D7-4555-9716-D7FEDD4D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26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CCB8-F47E-4F5B-B13A-9B33153B23B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40C-24D7-4555-9716-D7FEDD4D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7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CCB8-F47E-4F5B-B13A-9B33153B23B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40C-24D7-4555-9716-D7FEDD4D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6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15AECCB8-F47E-4F5B-B13A-9B33153B23B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22940C-24D7-4555-9716-D7FEDD4D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92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5234" cy="617220"/>
          </a:xfrm>
        </p:spPr>
        <p:txBody>
          <a:bodyPr tIns="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8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ECCB8-F47E-4F5B-B13A-9B33153B23B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2940C-24D7-4555-9716-D7FEDD4DE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8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15AECCB8-F47E-4F5B-B13A-9B33153B23B7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6C22940C-24D7-4555-9716-D7FEDD4DE3D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05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ctmd.com/slide/real-world-outcomes-tavr-sapien-3-valve-intermediate-risk-patients-comparison-data-tvt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ctmd.com/slide/real-world-outcomes-tavr-sapien-3-valve-intermediate-risk-patients-comparison-data-tvt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ctmd.com/slide/real-world-outcomes-tavr-sapien-3-valve-intermediate-risk-patients-comparison-data-tv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ctmd.com/slide/real-world-outcomes-tavr-sapien-3-valve-intermediate-risk-patients-comparison-data-tv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ctmd.com/slide/real-world-outcomes-tavr-sapien-3-valve-intermediate-risk-patients-comparison-data-tvt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511E-EC91-4D83-9067-A7AF5ABBBC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Triplet Matching: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Propensity Score Matching with 3 Groups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02FB3-F924-431C-A889-6191F9D46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>
                <a:latin typeface="Arial" panose="020B0604020202020204" pitchFamily="34" charset="0"/>
                <a:cs typeface="Arial" panose="020B0604020202020204" pitchFamily="34" charset="0"/>
              </a:rPr>
              <a:t>Jaron Arbet</a:t>
            </a:r>
          </a:p>
        </p:txBody>
      </p:sp>
    </p:spTree>
    <p:extLst>
      <p:ext uri="{BB962C8B-B14F-4D97-AF65-F5344CB8AC3E}">
        <p14:creationId xmlns:p14="http://schemas.microsoft.com/office/powerpoint/2010/main" val="3306956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B91F24D-4B5C-4833-A3C9-124008CBFB0A}"/>
              </a:ext>
            </a:extLst>
          </p:cNvPr>
          <p:cNvSpPr txBox="1">
            <a:spLocks/>
          </p:cNvSpPr>
          <p:nvPr/>
        </p:nvSpPr>
        <p:spPr>
          <a:xfrm>
            <a:off x="190500" y="655319"/>
            <a:ext cx="8953500" cy="3669030"/>
          </a:xfrm>
          <a:prstGeom prst="rect">
            <a:avLst/>
          </a:prstGeom>
        </p:spPr>
        <p:txBody>
          <a:bodyPr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Font typeface="Calibri" panose="020F0502020204030204" pitchFamily="34" charset="0"/>
              <a:buNone/>
            </a:pPr>
            <a:r>
              <a:rPr lang="en-US" sz="1900" b="1" dirty="0">
                <a:solidFill>
                  <a:schemeClr val="accent1"/>
                </a:solidFill>
              </a:rPr>
              <a:t>Pros:</a:t>
            </a:r>
          </a:p>
          <a:p>
            <a:pPr marL="173038" indent="-173038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900" dirty="0"/>
              <a:t>Straightforward to implement using existing 2-group matching software </a:t>
            </a:r>
            <a:br>
              <a:rPr lang="en-US" sz="1900" dirty="0"/>
            </a:br>
            <a:r>
              <a:rPr lang="en-US" sz="1900" dirty="0"/>
              <a:t>(e.g. SAS PSMATCH, or R packages </a:t>
            </a:r>
            <a:r>
              <a:rPr lang="en-US" sz="1900" dirty="0" err="1"/>
              <a:t>MatchIt</a:t>
            </a:r>
            <a:r>
              <a:rPr lang="en-US" sz="1900" dirty="0"/>
              <a:t>, matching)</a:t>
            </a:r>
          </a:p>
          <a:p>
            <a:pPr marL="173038" indent="-173038">
              <a:spcAft>
                <a:spcPts val="1200"/>
              </a:spcAft>
              <a:buFont typeface="Calibri" panose="020F0502020204030204" pitchFamily="34" charset="0"/>
              <a:buNone/>
            </a:pPr>
            <a:r>
              <a:rPr lang="en-US" sz="1900" b="1" dirty="0">
                <a:solidFill>
                  <a:schemeClr val="accent1"/>
                </a:solidFill>
              </a:rPr>
              <a:t>Cons:</a:t>
            </a:r>
          </a:p>
          <a:p>
            <a:pPr marL="173038" indent="-173038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900" b="1" dirty="0">
                <a:solidFill>
                  <a:schemeClr val="accent1"/>
                </a:solidFill>
              </a:rPr>
              <a:t>Lopez 2017 </a:t>
            </a:r>
            <a:r>
              <a:rPr lang="en-US" sz="1900" dirty="0"/>
              <a:t>argues that “transitive property” not guaranteed: even if covariates are balanced for A vs B and A vs C, it’s possible that B vs C is unbalanced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7F6F5-36CF-416D-B6D0-77479B2E161B}"/>
              </a:ext>
            </a:extLst>
          </p:cNvPr>
          <p:cNvSpPr txBox="1"/>
          <p:nvPr/>
        </p:nvSpPr>
        <p:spPr>
          <a:xfrm>
            <a:off x="107143" y="4801707"/>
            <a:ext cx="4349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Lopez, Michael J., and Roee Gutman. "Estimation of causal effects with multiple treatments: a review and new ideas." </a:t>
            </a:r>
            <a:r>
              <a:rPr lang="en-US" sz="8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Statistical Science</a:t>
            </a:r>
            <a:r>
              <a:rPr lang="en-US" sz="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(2017): 432-454.</a:t>
            </a:r>
            <a:endParaRPr lang="en-US" sz="7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22E1D-99AE-4E83-AE70-AF16E59FF2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15"/>
          <a:stretch/>
        </p:blipFill>
        <p:spPr>
          <a:xfrm>
            <a:off x="3213589" y="3108911"/>
            <a:ext cx="2194560" cy="16163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2FBD0A9-F5D3-48D2-910D-9EBF98C4319E}"/>
              </a:ext>
            </a:extLst>
          </p:cNvPr>
          <p:cNvSpPr txBox="1">
            <a:spLocks/>
          </p:cNvSpPr>
          <p:nvPr/>
        </p:nvSpPr>
        <p:spPr>
          <a:xfrm>
            <a:off x="548640" y="132041"/>
            <a:ext cx="8046720" cy="685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800"/>
              </a:spcAft>
            </a:pPr>
            <a:r>
              <a:rPr lang="en-US" sz="3200" dirty="0">
                <a:solidFill>
                  <a:srgbClr val="404040"/>
                </a:solidFill>
              </a:rPr>
              <a:t>Pairwise matching</a:t>
            </a:r>
          </a:p>
        </p:txBody>
      </p:sp>
    </p:spTree>
    <p:extLst>
      <p:ext uri="{BB962C8B-B14F-4D97-AF65-F5344CB8AC3E}">
        <p14:creationId xmlns:p14="http://schemas.microsoft.com/office/powerpoint/2010/main" val="1291900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1B29-4ABC-41A9-933A-991A8A821CC0}"/>
              </a:ext>
            </a:extLst>
          </p:cNvPr>
          <p:cNvSpPr txBox="1">
            <a:spLocks/>
          </p:cNvSpPr>
          <p:nvPr/>
        </p:nvSpPr>
        <p:spPr>
          <a:xfrm>
            <a:off x="548640" y="91440"/>
            <a:ext cx="8046720" cy="685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DE3E1-B11C-4F87-BFB8-B42F3D088794}"/>
              </a:ext>
            </a:extLst>
          </p:cNvPr>
          <p:cNvSpPr txBox="1">
            <a:spLocks/>
          </p:cNvSpPr>
          <p:nvPr/>
        </p:nvSpPr>
        <p:spPr>
          <a:xfrm>
            <a:off x="88490" y="669095"/>
            <a:ext cx="9055510" cy="3669030"/>
          </a:xfrm>
          <a:prstGeom prst="rect">
            <a:avLst/>
          </a:prstGeom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275" indent="-168275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1400" dirty="0">
                <a:latin typeface="+mj-lt"/>
              </a:rPr>
              <a:t>“Real World Outcomes of TAVR with the SAPIEN-3 Valve in Intermediate Risk Patients: Comparison of Data from the TVT Registry with PARTNER S3 Studies” </a:t>
            </a:r>
            <a:br>
              <a:rPr lang="en-US" sz="1400" dirty="0">
                <a:latin typeface="+mj-lt"/>
              </a:rPr>
            </a:br>
            <a:r>
              <a:rPr lang="en-US" sz="1400" dirty="0">
                <a:latin typeface="+mj-lt"/>
              </a:rPr>
              <a:t>2018 </a:t>
            </a:r>
            <a:r>
              <a:rPr lang="en-US" sz="1100" dirty="0">
                <a:latin typeface="+mj-lt"/>
                <a:hlinkClick r:id="rId2"/>
              </a:rPr>
              <a:t>https://www.tctmd.com/slide/real-world-outcomes-tavr-sapien-3-valve-intermediate-risk-patients-comparison-data-tvt</a:t>
            </a:r>
            <a:r>
              <a:rPr lang="en-US" sz="1050" dirty="0">
                <a:latin typeface="+mj-lt"/>
              </a:rPr>
              <a:t> </a:t>
            </a:r>
          </a:p>
          <a:p>
            <a:pPr marL="168275" indent="-168275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Patients with severe aortic stenosis, intermediate surgical risk (IR), treated with SAPIEN 3 TAVR</a:t>
            </a:r>
          </a:p>
          <a:p>
            <a:pPr marL="442595" lvl="3" indent="-168275">
              <a:spcAft>
                <a:spcPts val="1800"/>
              </a:spcAft>
              <a:tabLst>
                <a:tab pos="627063" algn="l"/>
              </a:tabLst>
            </a:pPr>
            <a:r>
              <a:rPr lang="en-US" sz="1400" dirty="0">
                <a:latin typeface="+mj-lt"/>
              </a:rPr>
              <a:t>The PARTNER II S3i trial demonstrated safety and efficacy</a:t>
            </a:r>
          </a:p>
          <a:p>
            <a:pPr marL="168275" indent="-168275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1600" dirty="0">
                <a:latin typeface="+mj-lt"/>
              </a:rPr>
              <a:t> It remains unknown whether TAVR with the S3 valve can be performed with similar safety and efficacy in real-world practice</a:t>
            </a:r>
          </a:p>
          <a:p>
            <a:pPr marL="168275" indent="-168275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600" b="1" dirty="0">
                <a:latin typeface="+mj-lt"/>
              </a:rPr>
              <a:t>Goal:</a:t>
            </a:r>
            <a:r>
              <a:rPr lang="en-US" sz="1600" dirty="0">
                <a:latin typeface="+mj-lt"/>
              </a:rPr>
              <a:t> compare 30-day outcomes in IR patients from 3 data sources:   </a:t>
            </a:r>
            <a:r>
              <a:rPr lang="en-US" sz="1600" b="1" dirty="0">
                <a:latin typeface="+mj-lt"/>
              </a:rPr>
              <a:t>S3i</a:t>
            </a:r>
            <a:r>
              <a:rPr lang="en-US" sz="1600" dirty="0">
                <a:latin typeface="+mj-lt"/>
              </a:rPr>
              <a:t> trial, S3i continued access registry (</a:t>
            </a:r>
            <a:r>
              <a:rPr lang="en-US" sz="1600" b="1" dirty="0">
                <a:latin typeface="+mj-lt"/>
              </a:rPr>
              <a:t>S3iCAP</a:t>
            </a:r>
            <a:r>
              <a:rPr lang="en-US" sz="1600" dirty="0">
                <a:latin typeface="+mj-lt"/>
              </a:rPr>
              <a:t>), ACC/STS Transcatheter Valve Therapeutics Registry (</a:t>
            </a:r>
            <a:r>
              <a:rPr lang="en-US" sz="1600" b="1" dirty="0">
                <a:latin typeface="+mj-lt"/>
              </a:rPr>
              <a:t>TVT-R</a:t>
            </a:r>
            <a:r>
              <a:rPr lang="en-US" sz="1600" dirty="0">
                <a:latin typeface="+mj-lt"/>
              </a:rPr>
              <a:t>).  </a:t>
            </a:r>
            <a:br>
              <a:rPr lang="en-US" sz="1600" dirty="0">
                <a:latin typeface="+mj-lt"/>
              </a:rPr>
            </a:b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Use pairwise triplet matching to adjust for baseline covariates</a:t>
            </a:r>
          </a:p>
          <a:p>
            <a:pPr marL="0" indent="0">
              <a:spcAft>
                <a:spcPts val="1800"/>
              </a:spcAft>
              <a:buNone/>
            </a:pP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05367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0B37E-3D8F-4AE1-BFA2-463A4F9BE121}"/>
              </a:ext>
            </a:extLst>
          </p:cNvPr>
          <p:cNvSpPr txBox="1">
            <a:spLocks/>
          </p:cNvSpPr>
          <p:nvPr/>
        </p:nvSpPr>
        <p:spPr>
          <a:xfrm>
            <a:off x="548640" y="174871"/>
            <a:ext cx="8046720" cy="685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Baseline characteristics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C70AB-90F9-409E-9E8C-15903CCFFE57}"/>
              </a:ext>
            </a:extLst>
          </p:cNvPr>
          <p:cNvSpPr txBox="1"/>
          <p:nvPr/>
        </p:nvSpPr>
        <p:spPr>
          <a:xfrm>
            <a:off x="0" y="4783963"/>
            <a:ext cx="844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* did not match on STS Score, since one of the outcomes of interest was 30 day O:E ratio (observed 30 day mortality rate / STS score)</a:t>
            </a:r>
          </a:p>
          <a:p>
            <a:r>
              <a:rPr lang="en-US" sz="9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https://www.tctmd.com/slide/real-world-outcomes-tavr-sapien-3-valve-intermediate-risk-patients-comparison-data-tvt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508BF-2625-4460-8653-EB6A43C7C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79" y="734062"/>
            <a:ext cx="6858000" cy="39970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94305A-C70B-4134-9169-0776640E985E}"/>
              </a:ext>
            </a:extLst>
          </p:cNvPr>
          <p:cNvSpPr txBox="1"/>
          <p:nvPr/>
        </p:nvSpPr>
        <p:spPr>
          <a:xfrm>
            <a:off x="906779" y="1835541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590324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86422D-50EA-4423-8A68-B09F822A5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715526"/>
            <a:ext cx="8572500" cy="40005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48070E2-AD5F-453E-B6CF-4C9BC36C68A4}"/>
              </a:ext>
            </a:extLst>
          </p:cNvPr>
          <p:cNvSpPr txBox="1">
            <a:spLocks/>
          </p:cNvSpPr>
          <p:nvPr/>
        </p:nvSpPr>
        <p:spPr>
          <a:xfrm>
            <a:off x="451546" y="84574"/>
            <a:ext cx="8046720" cy="685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Pairwise Triplet Matching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BDBC3-DC53-4DE7-88FD-BF6390F7B76C}"/>
              </a:ext>
            </a:extLst>
          </p:cNvPr>
          <p:cNvSpPr txBox="1"/>
          <p:nvPr/>
        </p:nvSpPr>
        <p:spPr>
          <a:xfrm>
            <a:off x="13367" y="4828094"/>
            <a:ext cx="84429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https://www.tctmd.com/slide/real-world-outcomes-tavr-sapien-3-valve-intermediate-risk-patients-comparison-data-tvt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95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AA828-71E0-4FF5-8CBF-9163A7D5D89E}"/>
              </a:ext>
            </a:extLst>
          </p:cNvPr>
          <p:cNvSpPr txBox="1">
            <a:spLocks/>
          </p:cNvSpPr>
          <p:nvPr/>
        </p:nvSpPr>
        <p:spPr>
          <a:xfrm>
            <a:off x="512354" y="123611"/>
            <a:ext cx="8046720" cy="685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Baseline characteristics after matching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CC4504-FA0F-479F-8008-30AD168E7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4" y="687841"/>
            <a:ext cx="7223760" cy="39812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BDFD10-397D-4816-83AE-F866C6182BA0}"/>
              </a:ext>
            </a:extLst>
          </p:cNvPr>
          <p:cNvSpPr txBox="1"/>
          <p:nvPr/>
        </p:nvSpPr>
        <p:spPr>
          <a:xfrm>
            <a:off x="606004" y="2013732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31E01B-633B-4517-9EDD-45BAAD3B3003}"/>
              </a:ext>
            </a:extLst>
          </p:cNvPr>
          <p:cNvSpPr txBox="1"/>
          <p:nvPr/>
        </p:nvSpPr>
        <p:spPr>
          <a:xfrm>
            <a:off x="0" y="4783963"/>
            <a:ext cx="844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* did not match on STS Score, since one of the outcomes of interest was 30 day O:E ratio (observed 30 day mortality rate / STS score)</a:t>
            </a:r>
          </a:p>
          <a:p>
            <a:r>
              <a:rPr lang="en-US" sz="9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https://www.tctmd.com/slide/real-world-outcomes-tavr-sapien-3-valve-intermediate-risk-patients-comparison-data-tvt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129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C862A2-B728-4B19-9ED1-0D74A3C2A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34" y="411828"/>
            <a:ext cx="6747615" cy="378131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82FF5D1-E72B-4226-89EE-382C31CA07D8}"/>
              </a:ext>
            </a:extLst>
          </p:cNvPr>
          <p:cNvSpPr txBox="1">
            <a:spLocks/>
          </p:cNvSpPr>
          <p:nvPr/>
        </p:nvSpPr>
        <p:spPr>
          <a:xfrm>
            <a:off x="238940" y="68928"/>
            <a:ext cx="8046720" cy="685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119BEF-FDFA-4E5E-A133-3D713671B22D}"/>
              </a:ext>
            </a:extLst>
          </p:cNvPr>
          <p:cNvSpPr txBox="1"/>
          <p:nvPr/>
        </p:nvSpPr>
        <p:spPr>
          <a:xfrm>
            <a:off x="73742" y="4218586"/>
            <a:ext cx="883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Conclusion: </a:t>
            </a:r>
            <a:r>
              <a:rPr lang="en-US" sz="1600" dirty="0"/>
              <a:t>after propensity matching, the 3 data sources (clinical and real world data) are comparable for the outcomes of interest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A4088-C190-4822-A434-1BF94C2E390B}"/>
              </a:ext>
            </a:extLst>
          </p:cNvPr>
          <p:cNvSpPr txBox="1"/>
          <p:nvPr/>
        </p:nvSpPr>
        <p:spPr>
          <a:xfrm>
            <a:off x="13367" y="4828094"/>
            <a:ext cx="84429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https://www.tctmd.com/slide/real-world-outcomes-tavr-sapien-3-valve-intermediate-risk-patients-comparison-data-tvt</a:t>
            </a:r>
            <a:r>
              <a:rPr lang="en-US" sz="900" dirty="0">
                <a:solidFill>
                  <a:schemeClr val="bg1"/>
                </a:solidFill>
              </a:rPr>
              <a:t> 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913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E0FB-A600-4BD1-8446-9815564B30AA}"/>
              </a:ext>
            </a:extLst>
          </p:cNvPr>
          <p:cNvSpPr txBox="1">
            <a:spLocks/>
          </p:cNvSpPr>
          <p:nvPr/>
        </p:nvSpPr>
        <p:spPr>
          <a:xfrm>
            <a:off x="555897" y="184331"/>
            <a:ext cx="8442960" cy="685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Simultaneous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AC4EA-A682-4D03-B668-98B662BE8BA7}"/>
              </a:ext>
            </a:extLst>
          </p:cNvPr>
          <p:cNvSpPr txBox="1">
            <a:spLocks/>
          </p:cNvSpPr>
          <p:nvPr/>
        </p:nvSpPr>
        <p:spPr>
          <a:xfrm>
            <a:off x="114300" y="870131"/>
            <a:ext cx="8915400" cy="3669030"/>
          </a:xfrm>
          <a:prstGeom prst="rect">
            <a:avLst/>
          </a:prstGeom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4625" indent="-174625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Simultaneously form triplets that are close on all 3 elements of GPS vector</a:t>
            </a:r>
          </a:p>
          <a:p>
            <a:pPr marL="174625" indent="-174625">
              <a:spcAft>
                <a:spcPts val="1200"/>
              </a:spcAft>
              <a:buFont typeface="Calibri" panose="020F0502020204030204" pitchFamily="34" charset="0"/>
              <a:buNone/>
            </a:pPr>
            <a:r>
              <a:rPr lang="en-US" sz="1800" dirty="0"/>
              <a:t>How to define “close”?  </a:t>
            </a:r>
          </a:p>
          <a:p>
            <a:pPr marL="174625" indent="-174625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One could constrain the total distance between each pair of vectors, or the sum</a:t>
            </a:r>
          </a:p>
          <a:p>
            <a:pPr marL="174625" indent="-174625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Instead, I used 3 separate “caliper widths” to ensure all patients within a triplet are close on each element of the GPS vector</a:t>
            </a:r>
          </a:p>
          <a:p>
            <a:pPr marL="174625" indent="-174625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accent1"/>
                </a:solidFill>
              </a:rPr>
              <a:t>Pro</a:t>
            </a:r>
            <a:r>
              <a:rPr lang="en-US" sz="1800" dirty="0"/>
              <a:t>: unlike Pairwise, one can directly control distance between each element of GPS vector, which may lead to better covariate balance</a:t>
            </a:r>
          </a:p>
          <a:p>
            <a:pPr marL="174625" indent="-174625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accent1"/>
                </a:solidFill>
              </a:rPr>
              <a:t>Con</a:t>
            </a:r>
            <a:r>
              <a:rPr lang="en-US" sz="1800" dirty="0"/>
              <a:t>: more computationally challenging to implement, limited available software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92710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E3036038-0F1F-445F-8BC0-981BE248BB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6631" y="0"/>
                <a:ext cx="9067800" cy="1261827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68580" indent="-68580" algn="l" defTabSz="6858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spcAft>
                    <a:spcPts val="15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5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8803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3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42519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56235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69951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82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97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12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27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300"/>
                  </a:spcBef>
                  <a:spcAft>
                    <a:spcPts val="300"/>
                  </a:spcAft>
                  <a:buFont typeface="Calibri" panose="020F0502020204030204" pitchFamily="34" charset="0"/>
                  <a:buNone/>
                </a:pPr>
                <a:r>
                  <a:rPr lang="en-US" sz="1800" dirty="0"/>
                  <a:t>3 calipers widths:  </a:t>
                </a:r>
              </a:p>
              <a:p>
                <a:pPr marL="0" indent="0">
                  <a:spcBef>
                    <a:spcPts val="300"/>
                  </a:spcBef>
                  <a:spcAft>
                    <a:spcPts val="300"/>
                  </a:spcAft>
                  <a:buFont typeface="Calibri" panose="020F0502020204030204" pitchFamily="34" charset="0"/>
                  <a:buNone/>
                </a:pPr>
                <a:r>
                  <a:rPr lang="en-US" sz="1700" dirty="0"/>
                  <a:t>	</a:t>
                </a:r>
                <a:r>
                  <a:rPr lang="en-US" sz="1700" b="1" dirty="0">
                    <a:solidFill>
                      <a:schemeClr val="accent1"/>
                    </a:solidFill>
                  </a:rPr>
                  <a:t>W</a:t>
                </a:r>
                <a:r>
                  <a:rPr lang="en-US" sz="1700" b="1" baseline="-25000" dirty="0">
                    <a:solidFill>
                      <a:schemeClr val="accent1"/>
                    </a:solidFill>
                  </a:rPr>
                  <a:t>A</a:t>
                </a:r>
                <a:r>
                  <a:rPr lang="en-US" sz="1700" dirty="0"/>
                  <a:t>= </a:t>
                </a:r>
                <a14:m>
                  <m:oMath xmlns:m="http://schemas.openxmlformats.org/officeDocument/2006/math">
                    <m:r>
                      <a:rPr lang="en-US" sz="170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700" dirty="0"/>
                  <a:t>*SD{logit[</a:t>
                </a:r>
                <a:r>
                  <a:rPr lang="en-US" sz="1700" dirty="0" err="1"/>
                  <a:t>Pr</a:t>
                </a:r>
                <a:r>
                  <a:rPr lang="en-US" sz="1700" dirty="0"/>
                  <a:t>(X=A|Z)]},    </a:t>
                </a:r>
                <a:r>
                  <a:rPr lang="en-US" sz="1700" b="1" dirty="0">
                    <a:solidFill>
                      <a:srgbClr val="629DD1"/>
                    </a:solidFill>
                  </a:rPr>
                  <a:t>W</a:t>
                </a:r>
                <a:r>
                  <a:rPr lang="en-US" sz="1700" b="1" baseline="-25000" dirty="0">
                    <a:solidFill>
                      <a:srgbClr val="629DD1"/>
                    </a:solidFill>
                  </a:rPr>
                  <a:t>B</a:t>
                </a:r>
                <a:r>
                  <a:rPr lang="en-US" sz="1700" dirty="0"/>
                  <a:t>=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700" dirty="0"/>
                  <a:t>*SD{logit[</a:t>
                </a:r>
                <a:r>
                  <a:rPr lang="en-US" sz="1700" dirty="0" err="1"/>
                  <a:t>Pr</a:t>
                </a:r>
                <a:r>
                  <a:rPr lang="en-US" sz="1700" dirty="0"/>
                  <a:t>(X=B|Z)]},    </a:t>
                </a:r>
                <a:r>
                  <a:rPr lang="en-US" sz="1700" b="1" dirty="0">
                    <a:solidFill>
                      <a:schemeClr val="accent4"/>
                    </a:solidFill>
                  </a:rPr>
                  <a:t>W</a:t>
                </a:r>
                <a:r>
                  <a:rPr lang="en-US" sz="1700" b="1" baseline="-25000" dirty="0">
                    <a:solidFill>
                      <a:schemeClr val="accent4"/>
                    </a:solidFill>
                  </a:rPr>
                  <a:t>C</a:t>
                </a:r>
                <a:r>
                  <a:rPr lang="en-US" sz="1700" dirty="0"/>
                  <a:t>=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700" dirty="0"/>
                  <a:t>*logit[</a:t>
                </a:r>
                <a:r>
                  <a:rPr lang="en-US" sz="1700" dirty="0" err="1"/>
                  <a:t>Pr</a:t>
                </a:r>
                <a:r>
                  <a:rPr lang="en-US" sz="1700" dirty="0"/>
                  <a:t>(X=A|Z)]</a:t>
                </a:r>
              </a:p>
              <a:p>
                <a:pPr marL="0" indent="0">
                  <a:spcAft>
                    <a:spcPts val="1800"/>
                  </a:spcAft>
                  <a:buFont typeface="Calibri" panose="020F0502020204030204" pitchFamily="34" charset="0"/>
                  <a:buNone/>
                </a:pPr>
                <a:r>
                  <a:rPr lang="en-US" sz="1700" dirty="0"/>
                  <a:t>			</a:t>
                </a:r>
                <a14:m>
                  <m:oMath xmlns:m="http://schemas.openxmlformats.org/officeDocument/2006/math">
                    <m:r>
                      <a:rPr lang="en-US" sz="170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700" dirty="0"/>
                  <a:t>=0.2 as recommended in Austin 2011 and Wang 2013</a:t>
                </a:r>
              </a:p>
              <a:p>
                <a:pPr marL="0" indent="0">
                  <a:spcAft>
                    <a:spcPts val="1800"/>
                  </a:spcAft>
                  <a:buFont typeface="Calibri" panose="020F0502020204030204" pitchFamily="34" charset="0"/>
                  <a:buNone/>
                </a:pPr>
                <a:br>
                  <a:rPr lang="en-US" sz="1700" dirty="0"/>
                </a:br>
                <a:endParaRPr lang="en-US" sz="1700" dirty="0"/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E3036038-0F1F-445F-8BC0-981BE248B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31" y="0"/>
                <a:ext cx="9067800" cy="1261827"/>
              </a:xfrm>
              <a:prstGeom prst="rect">
                <a:avLst/>
              </a:prstGeom>
              <a:blipFill>
                <a:blip r:embed="rId2"/>
                <a:stretch>
                  <a:fillRect l="-605" t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1A70C31-CC29-47C8-BF91-3C5B538F609F}"/>
              </a:ext>
            </a:extLst>
          </p:cNvPr>
          <p:cNvSpPr/>
          <p:nvPr/>
        </p:nvSpPr>
        <p:spPr>
          <a:xfrm>
            <a:off x="1273979" y="1331893"/>
            <a:ext cx="150256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LPr</a:t>
            </a:r>
            <a:r>
              <a:rPr lang="en-US" sz="14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</a:t>
            </a:r>
            <a:r>
              <a:rPr lang="en-US" sz="145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4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=A|Z</a:t>
            </a:r>
            <a:r>
              <a:rPr lang="en-US" sz="145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4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D2E8C-047B-4676-9F25-795604EC88BC}"/>
              </a:ext>
            </a:extLst>
          </p:cNvPr>
          <p:cNvSpPr txBox="1"/>
          <p:nvPr/>
        </p:nvSpPr>
        <p:spPr>
          <a:xfrm>
            <a:off x="80400" y="1168331"/>
            <a:ext cx="1143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Subject:</a:t>
            </a:r>
            <a:br>
              <a:rPr lang="en-US" u="sng" dirty="0"/>
            </a:br>
            <a:r>
              <a:rPr lang="en-US" dirty="0"/>
              <a:t>1</a:t>
            </a:r>
          </a:p>
          <a:p>
            <a:pPr algn="ctr"/>
            <a:endParaRPr lang="en-US" dirty="0"/>
          </a:p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2</a:t>
            </a:r>
          </a:p>
          <a:p>
            <a:pPr algn="ctr"/>
            <a:endParaRPr lang="en-US" dirty="0"/>
          </a:p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B6DADD-4B54-4F62-9431-94CD2B819BC1}"/>
              </a:ext>
            </a:extLst>
          </p:cNvPr>
          <p:cNvSpPr/>
          <p:nvPr/>
        </p:nvSpPr>
        <p:spPr>
          <a:xfrm>
            <a:off x="1273979" y="2681883"/>
            <a:ext cx="150256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LPr</a:t>
            </a:r>
            <a:r>
              <a:rPr lang="en-US" sz="14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</a:t>
            </a:r>
            <a:r>
              <a:rPr lang="en-US" sz="145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14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=A|Z</a:t>
            </a:r>
            <a:r>
              <a:rPr lang="en-US" sz="145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14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0FF4306-97C7-4F96-BE33-94B7A8BE5D17}"/>
              </a:ext>
            </a:extLst>
          </p:cNvPr>
          <p:cNvSpPr/>
          <p:nvPr/>
        </p:nvSpPr>
        <p:spPr>
          <a:xfrm>
            <a:off x="1240642" y="4034433"/>
            <a:ext cx="1502569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LPr</a:t>
            </a:r>
            <a:r>
              <a:rPr lang="en-US" sz="14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</a:t>
            </a:r>
            <a:r>
              <a:rPr lang="en-US" sz="145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14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=A|Z</a:t>
            </a:r>
            <a:r>
              <a:rPr lang="en-US" sz="145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14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C1180F-5E42-497A-ADEB-A663DAE03F61}"/>
              </a:ext>
            </a:extLst>
          </p:cNvPr>
          <p:cNvSpPr txBox="1"/>
          <p:nvPr/>
        </p:nvSpPr>
        <p:spPr>
          <a:xfrm>
            <a:off x="38100" y="4811822"/>
            <a:ext cx="90677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Austin, Peter C. "Optimal caliper widths for propensity‐score matching when estimating differences in means and differences in proportions in observational studies." </a:t>
            </a:r>
            <a:r>
              <a:rPr lang="en-US" sz="7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Pharmaceutical statistics</a:t>
            </a:r>
            <a:r>
              <a:rPr lang="en-US" sz="7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10.2 (2011): 150-161.</a:t>
            </a:r>
            <a:br>
              <a:rPr lang="en-US" sz="7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US" sz="7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Wang, </a:t>
            </a:r>
            <a:r>
              <a:rPr lang="en-US" sz="7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Yongji</a:t>
            </a:r>
            <a:r>
              <a:rPr lang="en-US" sz="7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et al. "Optimal caliper width for propensity score matching of three treatment groups: a Monte Carlo study." </a:t>
            </a:r>
            <a:r>
              <a:rPr lang="en-US" sz="700" b="0" i="1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PloS</a:t>
            </a:r>
            <a:r>
              <a:rPr lang="en-US" sz="7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one</a:t>
            </a:r>
            <a:r>
              <a:rPr lang="en-US" sz="7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8.12 (2013): e81045.</a:t>
            </a:r>
            <a:br>
              <a:rPr lang="en-US" sz="7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9" name="Right Bracket 8">
            <a:extLst>
              <a:ext uri="{FF2B5EF4-FFF2-40B4-BE49-F238E27FC236}">
                <a16:creationId xmlns:a16="http://schemas.microsoft.com/office/drawing/2014/main" id="{AD33A33D-CDF5-4769-8B8D-089771A73FA9}"/>
              </a:ext>
            </a:extLst>
          </p:cNvPr>
          <p:cNvSpPr/>
          <p:nvPr/>
        </p:nvSpPr>
        <p:spPr>
          <a:xfrm>
            <a:off x="1915726" y="1993463"/>
            <a:ext cx="152400" cy="64603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040E60-8F60-4803-9A44-16A4AE4BF1C6}"/>
              </a:ext>
            </a:extLst>
          </p:cNvPr>
          <p:cNvSpPr txBox="1"/>
          <p:nvPr/>
        </p:nvSpPr>
        <p:spPr>
          <a:xfrm>
            <a:off x="2068126" y="2126368"/>
            <a:ext cx="80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&lt;W</a:t>
            </a:r>
            <a:r>
              <a:rPr lang="en-US" b="1" baseline="-25000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6914BCE8-8FA4-4975-9674-817AF60B5E91}"/>
              </a:ext>
            </a:extLst>
          </p:cNvPr>
          <p:cNvSpPr/>
          <p:nvPr/>
        </p:nvSpPr>
        <p:spPr>
          <a:xfrm>
            <a:off x="2799169" y="1780535"/>
            <a:ext cx="129779" cy="2523158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AF5BFD-F688-448E-9B23-187837FDA1B8}"/>
              </a:ext>
            </a:extLst>
          </p:cNvPr>
          <p:cNvSpPr txBox="1"/>
          <p:nvPr/>
        </p:nvSpPr>
        <p:spPr>
          <a:xfrm>
            <a:off x="2867928" y="2806334"/>
            <a:ext cx="80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&lt;W</a:t>
            </a:r>
            <a:r>
              <a:rPr lang="en-US" b="1" baseline="-25000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7E7C757F-F444-436B-B17D-52C383EC0D44}"/>
              </a:ext>
            </a:extLst>
          </p:cNvPr>
          <p:cNvSpPr/>
          <p:nvPr/>
        </p:nvSpPr>
        <p:spPr>
          <a:xfrm>
            <a:off x="1903225" y="3332562"/>
            <a:ext cx="152400" cy="646033"/>
          </a:xfrm>
          <a:prstGeom prst="righ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7AFEA0-42EA-4698-8632-0E09CD35D36E}"/>
              </a:ext>
            </a:extLst>
          </p:cNvPr>
          <p:cNvSpPr txBox="1"/>
          <p:nvPr/>
        </p:nvSpPr>
        <p:spPr>
          <a:xfrm>
            <a:off x="2055625" y="3465467"/>
            <a:ext cx="80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&lt;W</a:t>
            </a:r>
            <a:r>
              <a:rPr lang="en-US" b="1" baseline="-25000" dirty="0">
                <a:solidFill>
                  <a:schemeClr val="accent1"/>
                </a:solidFill>
              </a:rPr>
              <a:t>A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697FC80-0C89-495B-94F6-16A816494D0F}"/>
              </a:ext>
            </a:extLst>
          </p:cNvPr>
          <p:cNvSpPr/>
          <p:nvPr/>
        </p:nvSpPr>
        <p:spPr>
          <a:xfrm>
            <a:off x="4071638" y="1301293"/>
            <a:ext cx="1502569" cy="609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LPr</a:t>
            </a:r>
            <a:r>
              <a:rPr lang="en-US" sz="14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</a:t>
            </a:r>
            <a:r>
              <a:rPr lang="en-US" sz="145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4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=B|Z</a:t>
            </a:r>
            <a:r>
              <a:rPr lang="en-US" sz="145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4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C46818D-43EC-4549-9B76-D396B67ABB81}"/>
              </a:ext>
            </a:extLst>
          </p:cNvPr>
          <p:cNvSpPr/>
          <p:nvPr/>
        </p:nvSpPr>
        <p:spPr>
          <a:xfrm>
            <a:off x="4071638" y="2651283"/>
            <a:ext cx="1502569" cy="609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LPr</a:t>
            </a:r>
            <a:r>
              <a:rPr lang="en-US" sz="14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</a:t>
            </a:r>
            <a:r>
              <a:rPr lang="en-US" sz="145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14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=B|Z</a:t>
            </a:r>
            <a:r>
              <a:rPr lang="en-US" sz="145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14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1133F74-F009-4DBF-94A9-DBD4877DCE2B}"/>
              </a:ext>
            </a:extLst>
          </p:cNvPr>
          <p:cNvSpPr/>
          <p:nvPr/>
        </p:nvSpPr>
        <p:spPr>
          <a:xfrm>
            <a:off x="4038301" y="4003833"/>
            <a:ext cx="1502569" cy="6096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LPr</a:t>
            </a:r>
            <a:r>
              <a:rPr lang="en-US" sz="14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</a:t>
            </a:r>
            <a:r>
              <a:rPr lang="en-US" sz="145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14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=B|Z</a:t>
            </a:r>
            <a:r>
              <a:rPr lang="en-US" sz="145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14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18" name="Right Bracket 17">
            <a:extLst>
              <a:ext uri="{FF2B5EF4-FFF2-40B4-BE49-F238E27FC236}">
                <a16:creationId xmlns:a16="http://schemas.microsoft.com/office/drawing/2014/main" id="{FE6B2C1F-6700-467E-AD8F-4E9E89850BB5}"/>
              </a:ext>
            </a:extLst>
          </p:cNvPr>
          <p:cNvSpPr/>
          <p:nvPr/>
        </p:nvSpPr>
        <p:spPr>
          <a:xfrm>
            <a:off x="4713385" y="1962863"/>
            <a:ext cx="152400" cy="646033"/>
          </a:xfrm>
          <a:prstGeom prst="righ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87C70D-C3B9-472C-B7DD-FCC270E67AB6}"/>
              </a:ext>
            </a:extLst>
          </p:cNvPr>
          <p:cNvSpPr txBox="1"/>
          <p:nvPr/>
        </p:nvSpPr>
        <p:spPr>
          <a:xfrm>
            <a:off x="5008088" y="2092585"/>
            <a:ext cx="80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29DD1"/>
                </a:solidFill>
              </a:rPr>
              <a:t>&lt;W</a:t>
            </a:r>
            <a:r>
              <a:rPr lang="en-US" b="1" baseline="-25000" dirty="0">
                <a:solidFill>
                  <a:srgbClr val="629DD1"/>
                </a:solidFill>
              </a:rPr>
              <a:t>B</a:t>
            </a:r>
            <a:r>
              <a:rPr lang="en-US" b="1" dirty="0">
                <a:solidFill>
                  <a:srgbClr val="629DD1"/>
                </a:solidFill>
              </a:rPr>
              <a:t> </a:t>
            </a:r>
          </a:p>
        </p:txBody>
      </p:sp>
      <p:sp>
        <p:nvSpPr>
          <p:cNvPr id="20" name="Right Bracket 19">
            <a:extLst>
              <a:ext uri="{FF2B5EF4-FFF2-40B4-BE49-F238E27FC236}">
                <a16:creationId xmlns:a16="http://schemas.microsoft.com/office/drawing/2014/main" id="{70D76871-3135-4935-BE47-EB506CA155A8}"/>
              </a:ext>
            </a:extLst>
          </p:cNvPr>
          <p:cNvSpPr/>
          <p:nvPr/>
        </p:nvSpPr>
        <p:spPr>
          <a:xfrm>
            <a:off x="5596828" y="1749935"/>
            <a:ext cx="129779" cy="2523158"/>
          </a:xfrm>
          <a:prstGeom prst="righ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ket 20">
            <a:extLst>
              <a:ext uri="{FF2B5EF4-FFF2-40B4-BE49-F238E27FC236}">
                <a16:creationId xmlns:a16="http://schemas.microsoft.com/office/drawing/2014/main" id="{9E6E6A6C-7138-46DB-B398-B90E5A15E24D}"/>
              </a:ext>
            </a:extLst>
          </p:cNvPr>
          <p:cNvSpPr/>
          <p:nvPr/>
        </p:nvSpPr>
        <p:spPr>
          <a:xfrm>
            <a:off x="4700884" y="3301962"/>
            <a:ext cx="152400" cy="646033"/>
          </a:xfrm>
          <a:prstGeom prst="righ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0EE85C-4C28-4B15-92C1-AC25A6A91AA8}"/>
              </a:ext>
            </a:extLst>
          </p:cNvPr>
          <p:cNvSpPr txBox="1"/>
          <p:nvPr/>
        </p:nvSpPr>
        <p:spPr>
          <a:xfrm>
            <a:off x="4995587" y="3431684"/>
            <a:ext cx="80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29DD1"/>
                </a:solidFill>
              </a:rPr>
              <a:t>&lt;W</a:t>
            </a:r>
            <a:r>
              <a:rPr lang="en-US" b="1" baseline="-25000" dirty="0">
                <a:solidFill>
                  <a:srgbClr val="629DD1"/>
                </a:solidFill>
              </a:rPr>
              <a:t>B</a:t>
            </a:r>
            <a:r>
              <a:rPr lang="en-US" b="1" dirty="0">
                <a:solidFill>
                  <a:srgbClr val="629DD1"/>
                </a:solidFill>
              </a:rPr>
              <a:t> 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AB1B976-104D-4B7E-AF5C-C8A52FC603E1}"/>
              </a:ext>
            </a:extLst>
          </p:cNvPr>
          <p:cNvSpPr/>
          <p:nvPr/>
        </p:nvSpPr>
        <p:spPr>
          <a:xfrm>
            <a:off x="6908587" y="1289280"/>
            <a:ext cx="1588889" cy="609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LPr</a:t>
            </a:r>
            <a:r>
              <a:rPr lang="en-US" sz="14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</a:t>
            </a:r>
            <a:r>
              <a:rPr lang="en-US" sz="145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4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=C|Z</a:t>
            </a:r>
            <a:r>
              <a:rPr lang="en-US" sz="145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14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1FD088B-BEFA-4BC9-AE08-1E0001A786F6}"/>
              </a:ext>
            </a:extLst>
          </p:cNvPr>
          <p:cNvSpPr/>
          <p:nvPr/>
        </p:nvSpPr>
        <p:spPr>
          <a:xfrm>
            <a:off x="6908587" y="2639270"/>
            <a:ext cx="1558527" cy="609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LPr</a:t>
            </a:r>
            <a:r>
              <a:rPr lang="en-US" sz="14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</a:t>
            </a:r>
            <a:r>
              <a:rPr lang="en-US" sz="145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14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=C|Z</a:t>
            </a:r>
            <a:r>
              <a:rPr lang="en-US" sz="145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14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AC9E80A-7CE7-449A-B4B1-275AD9391EF0}"/>
              </a:ext>
            </a:extLst>
          </p:cNvPr>
          <p:cNvSpPr/>
          <p:nvPr/>
        </p:nvSpPr>
        <p:spPr>
          <a:xfrm>
            <a:off x="6875250" y="3991820"/>
            <a:ext cx="1558527" cy="6096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5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LPr</a:t>
            </a:r>
            <a:r>
              <a:rPr lang="en-US" sz="14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(X</a:t>
            </a:r>
            <a:r>
              <a:rPr lang="en-US" sz="145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14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=C|Z</a:t>
            </a:r>
            <a:r>
              <a:rPr lang="en-US" sz="145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14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6" name="Right Bracket 25">
            <a:extLst>
              <a:ext uri="{FF2B5EF4-FFF2-40B4-BE49-F238E27FC236}">
                <a16:creationId xmlns:a16="http://schemas.microsoft.com/office/drawing/2014/main" id="{2A0618DA-C3DC-4B2F-8731-2E22A8B21F92}"/>
              </a:ext>
            </a:extLst>
          </p:cNvPr>
          <p:cNvSpPr/>
          <p:nvPr/>
        </p:nvSpPr>
        <p:spPr>
          <a:xfrm>
            <a:off x="7550334" y="1950850"/>
            <a:ext cx="152400" cy="646033"/>
          </a:xfrm>
          <a:prstGeom prst="rightBracket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CC4F74-3E39-43FF-A0EF-B1F1154C71C9}"/>
              </a:ext>
            </a:extLst>
          </p:cNvPr>
          <p:cNvSpPr txBox="1"/>
          <p:nvPr/>
        </p:nvSpPr>
        <p:spPr>
          <a:xfrm>
            <a:off x="7702734" y="2083755"/>
            <a:ext cx="80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&lt;W</a:t>
            </a:r>
            <a:r>
              <a:rPr lang="en-US" b="1" baseline="-25000" dirty="0">
                <a:solidFill>
                  <a:schemeClr val="accent4"/>
                </a:solidFill>
              </a:rPr>
              <a:t>C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28" name="Right Bracket 27">
            <a:extLst>
              <a:ext uri="{FF2B5EF4-FFF2-40B4-BE49-F238E27FC236}">
                <a16:creationId xmlns:a16="http://schemas.microsoft.com/office/drawing/2014/main" id="{CD7D2B8A-2FF6-42D7-A9DE-9054A3CD5D63}"/>
              </a:ext>
            </a:extLst>
          </p:cNvPr>
          <p:cNvSpPr/>
          <p:nvPr/>
        </p:nvSpPr>
        <p:spPr>
          <a:xfrm>
            <a:off x="8433777" y="1737922"/>
            <a:ext cx="129779" cy="2523158"/>
          </a:xfrm>
          <a:prstGeom prst="rightBracket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ket 28">
            <a:extLst>
              <a:ext uri="{FF2B5EF4-FFF2-40B4-BE49-F238E27FC236}">
                <a16:creationId xmlns:a16="http://schemas.microsoft.com/office/drawing/2014/main" id="{349B3C02-7314-4749-98F1-3D110D7B5B22}"/>
              </a:ext>
            </a:extLst>
          </p:cNvPr>
          <p:cNvSpPr/>
          <p:nvPr/>
        </p:nvSpPr>
        <p:spPr>
          <a:xfrm>
            <a:off x="7537833" y="3289949"/>
            <a:ext cx="152400" cy="646033"/>
          </a:xfrm>
          <a:prstGeom prst="rightBracket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985F9DD-42BE-4CC9-B261-796634ED4E70}"/>
              </a:ext>
            </a:extLst>
          </p:cNvPr>
          <p:cNvSpPr txBox="1"/>
          <p:nvPr/>
        </p:nvSpPr>
        <p:spPr>
          <a:xfrm>
            <a:off x="7690233" y="3422854"/>
            <a:ext cx="80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&lt;W</a:t>
            </a:r>
            <a:r>
              <a:rPr lang="en-US" b="1" baseline="-25000" dirty="0">
                <a:solidFill>
                  <a:schemeClr val="accent4"/>
                </a:solidFill>
              </a:rPr>
              <a:t>C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93E0E-8105-43FE-A4CE-5FDE3EA4B1F6}"/>
              </a:ext>
            </a:extLst>
          </p:cNvPr>
          <p:cNvSpPr txBox="1"/>
          <p:nvPr/>
        </p:nvSpPr>
        <p:spPr>
          <a:xfrm>
            <a:off x="5678411" y="2706944"/>
            <a:ext cx="807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29DD1"/>
                </a:solidFill>
              </a:rPr>
              <a:t>&lt;W</a:t>
            </a:r>
            <a:r>
              <a:rPr lang="en-US" b="1" baseline="-25000" dirty="0">
                <a:solidFill>
                  <a:srgbClr val="629DD1"/>
                </a:solidFill>
              </a:rPr>
              <a:t>B</a:t>
            </a:r>
            <a:r>
              <a:rPr lang="en-US" b="1" dirty="0">
                <a:solidFill>
                  <a:srgbClr val="629DD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1838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BBD43-39B1-4EB8-A166-7FD5EC786CDA}"/>
              </a:ext>
            </a:extLst>
          </p:cNvPr>
          <p:cNvSpPr txBox="1">
            <a:spLocks/>
          </p:cNvSpPr>
          <p:nvPr/>
        </p:nvSpPr>
        <p:spPr>
          <a:xfrm>
            <a:off x="548640" y="274320"/>
            <a:ext cx="8046720" cy="685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Checking covariate 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BDBCA3-EA7B-4BC1-B869-6AFB8D4C9B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4992" y="971550"/>
                <a:ext cx="3931920" cy="347472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68580" indent="-68580" algn="l" defTabSz="6858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spcAft>
                    <a:spcPts val="15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5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8803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3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42519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56235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69951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82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97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12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27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2 groups</a:t>
                </a:r>
              </a:p>
              <a:p>
                <a:pPr marL="168275" indent="-168275">
                  <a:buFont typeface="Wingdings" panose="05000000000000000000" pitchFamily="2" charset="2"/>
                  <a:buChar char="§"/>
                </a:pPr>
                <a:r>
                  <a:rPr lang="en-US" dirty="0"/>
                  <a:t>Can use “standardized differences” to assess balance between groups (see Austin 2011 and references therein)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0" indent="0">
                  <a:spcAft>
                    <a:spcPts val="1800"/>
                  </a:spcAft>
                  <a:buFont typeface="Calibri" panose="020F0502020204030204" pitchFamily="34" charset="0"/>
                  <a:buNone/>
                </a:pPr>
                <a:r>
                  <a:rPr lang="en-US" sz="1600" dirty="0"/>
                  <a:t>Continuous variable:</a:t>
                </a:r>
              </a:p>
              <a:p>
                <a:pPr marL="0" indent="0">
                  <a:spcAft>
                    <a:spcPts val="1800"/>
                  </a:spcAft>
                  <a:buFont typeface="Calibri" panose="020F0502020204030204" pitchFamily="34" charset="0"/>
                  <a:buNone/>
                </a:pPr>
                <a:r>
                  <a:rPr lang="en-US" sz="1600" dirty="0"/>
                  <a:t>Binary variable: 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en-US" dirty="0"/>
                  <a:t>Cutoffs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0.1 (Austin 2011)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lang="en-US" dirty="0"/>
                  <a:t>0.25 (Harder 2010) have been used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BDBCA3-EA7B-4BC1-B869-6AFB8D4C9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92" y="971550"/>
                <a:ext cx="3931920" cy="3474720"/>
              </a:xfrm>
              <a:prstGeom prst="rect">
                <a:avLst/>
              </a:prstGeom>
              <a:blipFill>
                <a:blip r:embed="rId2"/>
                <a:stretch>
                  <a:fillRect l="-930" t="-87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5229396-9B1B-43F0-98C5-949975FC11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00600" y="1051560"/>
                <a:ext cx="4231313" cy="347472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68580" indent="-68580" algn="l" defTabSz="6858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spcAft>
                    <a:spcPts val="15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5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8803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3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42519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56235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69951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82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97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12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27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3+ groups</a:t>
                </a:r>
              </a:p>
              <a:p>
                <a:pPr marL="168275" indent="-168275">
                  <a:buFont typeface="Wingdings" panose="05000000000000000000" pitchFamily="2" charset="2"/>
                  <a:buChar char="§"/>
                </a:pPr>
                <a:r>
                  <a:rPr lang="en-US" dirty="0">
                    <a:solidFill>
                      <a:schemeClr val="tx1"/>
                    </a:solidFill>
                  </a:rPr>
                  <a:t>Lopez 2017: calculate all pairwise standardized differences, then require the maximum standardized difference to be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Font typeface="Calibri" panose="020F0502020204030204" pitchFamily="34" charset="0"/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0" indent="0">
                  <a:buFont typeface="Calibri" panose="020F0502020204030204" pitchFamily="34" charset="0"/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cobalt R package</a:t>
                </a:r>
                <a:r>
                  <a:rPr lang="en-US" dirty="0">
                    <a:solidFill>
                      <a:schemeClr val="tx1"/>
                    </a:solidFill>
                  </a:rPr>
                  <a:t>: easily check standardized differences before and after matching with &gt;=2 groups (both tabular outputs and plots)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45229396-9B1B-43F0-98C5-949975FC1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051560"/>
                <a:ext cx="4231313" cy="3474720"/>
              </a:xfrm>
              <a:prstGeom prst="rect">
                <a:avLst/>
              </a:prstGeom>
              <a:blipFill>
                <a:blip r:embed="rId3"/>
                <a:stretch>
                  <a:fillRect l="-576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283F7B-43C1-4F31-A8DA-78B948D1C793}"/>
              </a:ext>
            </a:extLst>
          </p:cNvPr>
          <p:cNvSpPr txBox="1"/>
          <p:nvPr/>
        </p:nvSpPr>
        <p:spPr>
          <a:xfrm>
            <a:off x="0" y="4774168"/>
            <a:ext cx="9011756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50" dirty="0">
                <a:solidFill>
                  <a:schemeClr val="bg1"/>
                </a:solidFill>
                <a:latin typeface="Arial" panose="020B0604020202020204" pitchFamily="34" charset="0"/>
              </a:rPr>
              <a:t>Austin, Peter C. "An introduction to propensity score methods for reducing the effects of confounding in observational studies." Multivariate behavioral research 46.3 (2011): 399-424.</a:t>
            </a:r>
            <a:br>
              <a:rPr lang="en-US" sz="65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sz="650" dirty="0">
                <a:solidFill>
                  <a:schemeClr val="bg1"/>
                </a:solidFill>
                <a:latin typeface="Arial" panose="020B0604020202020204" pitchFamily="34" charset="0"/>
              </a:rPr>
              <a:t>Harder, Valerie S., Elizabeth A. Stuart, and James C. Anthony. "Propensity score techniques and the assessment of measured covariate balance to test causal associations in psychological research." Psychological methods 15.3 (2010): 234.</a:t>
            </a:r>
            <a:br>
              <a:rPr lang="en-US" sz="650" dirty="0">
                <a:solidFill>
                  <a:schemeClr val="bg1"/>
                </a:solidFill>
                <a:latin typeface="Arial" panose="020B0604020202020204" pitchFamily="34" charset="0"/>
              </a:rPr>
            </a:br>
            <a:r>
              <a:rPr lang="en-US" sz="650" dirty="0">
                <a:solidFill>
                  <a:schemeClr val="bg1"/>
                </a:solidFill>
                <a:latin typeface="Arial" panose="020B0604020202020204" pitchFamily="34" charset="0"/>
              </a:rPr>
              <a:t>Lopez, Michael J., and Roee Gutman. "Estimation of causal effects with multiple treatments: a review and new ideas." Statistical Science (2017): 432-454.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B5F81-CBC4-4664-B120-3A276B487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7834" y="2230995"/>
            <a:ext cx="1981200" cy="9388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DA0DAA-0DA5-4818-9FC1-DDD6A0C8D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757" y="3381254"/>
            <a:ext cx="3918155" cy="91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76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 descr="Chart, box and whisker chart&#10;&#10;Description automatically generated">
            <a:extLst>
              <a:ext uri="{FF2B5EF4-FFF2-40B4-BE49-F238E27FC236}">
                <a16:creationId xmlns:a16="http://schemas.microsoft.com/office/drawing/2014/main" id="{21700736-7098-42B7-9B67-C43C55AF73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28"/>
          <a:stretch/>
        </p:blipFill>
        <p:spPr>
          <a:xfrm>
            <a:off x="888023" y="548640"/>
            <a:ext cx="7406640" cy="35097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B3FC7E-A6FF-454F-BF88-F5D72CAD58F6}"/>
              </a:ext>
            </a:extLst>
          </p:cNvPr>
          <p:cNvSpPr txBox="1"/>
          <p:nvPr/>
        </p:nvSpPr>
        <p:spPr>
          <a:xfrm>
            <a:off x="0" y="3982150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Pairwise results in better Match % (% matched in smallest group)</a:t>
            </a:r>
          </a:p>
          <a:p>
            <a:pPr marL="174625" indent="-174625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Other boxplots show standardized diffs after matching (lower=better) for Normal &amp; Binary covariates, simulated with standardized diffs of 0.2 or 0.5.  Simultaneous is better for Normal 0.5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F5B37BB-BE97-49FA-890A-603631DAA596}"/>
              </a:ext>
            </a:extLst>
          </p:cNvPr>
          <p:cNvSpPr txBox="1">
            <a:spLocks/>
          </p:cNvSpPr>
          <p:nvPr/>
        </p:nvSpPr>
        <p:spPr>
          <a:xfrm>
            <a:off x="38686" y="100615"/>
            <a:ext cx="9105314" cy="685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Simulations</a:t>
            </a:r>
            <a:r>
              <a:rPr lang="en-US" sz="3200" dirty="0"/>
              <a:t>: Pairwise vs Simultaneous matching</a:t>
            </a:r>
          </a:p>
        </p:txBody>
      </p:sp>
    </p:spTree>
    <p:extLst>
      <p:ext uri="{BB962C8B-B14F-4D97-AF65-F5344CB8AC3E}">
        <p14:creationId xmlns:p14="http://schemas.microsoft.com/office/powerpoint/2010/main" val="342338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B894-3100-4BE5-8931-6BC1714E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256C-E06D-4196-BFE6-891B148B6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1574801"/>
            <a:ext cx="7543800" cy="3017520"/>
          </a:xfrm>
        </p:spPr>
        <p:txBody>
          <a:bodyPr>
            <a:noAutofit/>
          </a:bodyPr>
          <a:lstStyle/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2400" dirty="0"/>
              <a:t>Review of propensity score matching</a:t>
            </a:r>
          </a:p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2400" dirty="0"/>
              <a:t>Triplet matching</a:t>
            </a:r>
          </a:p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2400" dirty="0"/>
              <a:t>Alternative approaches</a:t>
            </a:r>
          </a:p>
        </p:txBody>
      </p:sp>
    </p:spTree>
    <p:extLst>
      <p:ext uri="{BB962C8B-B14F-4D97-AF65-F5344CB8AC3E}">
        <p14:creationId xmlns:p14="http://schemas.microsoft.com/office/powerpoint/2010/main" val="2874954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A258-821D-4283-B03C-8B13B3B592CE}"/>
              </a:ext>
            </a:extLst>
          </p:cNvPr>
          <p:cNvSpPr txBox="1">
            <a:spLocks/>
          </p:cNvSpPr>
          <p:nvPr/>
        </p:nvSpPr>
        <p:spPr>
          <a:xfrm>
            <a:off x="450167" y="237351"/>
            <a:ext cx="8046720" cy="685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Alternative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8EA7B-80A8-43CD-9A78-5C8CE81E746D}"/>
              </a:ext>
            </a:extLst>
          </p:cNvPr>
          <p:cNvSpPr txBox="1">
            <a:spLocks/>
          </p:cNvSpPr>
          <p:nvPr/>
        </p:nvSpPr>
        <p:spPr>
          <a:xfrm>
            <a:off x="206327" y="1060311"/>
            <a:ext cx="8763000" cy="3669030"/>
          </a:xfrm>
          <a:prstGeom prst="rect">
            <a:avLst/>
          </a:prstGeom>
        </p:spPr>
        <p:txBody>
          <a:bodyPr>
            <a:norm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800"/>
              </a:spcAft>
              <a:buFont typeface="Calibri" panose="020F0502020204030204" pitchFamily="34" charset="0"/>
              <a:buNone/>
            </a:pPr>
            <a:r>
              <a:rPr lang="en-US" sz="1800" b="1" dirty="0"/>
              <a:t>Weighting:</a:t>
            </a:r>
          </a:p>
          <a:p>
            <a:pPr marL="512763" lvl="2" indent="-225425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1800" dirty="0" err="1"/>
              <a:t>weightit</a:t>
            </a:r>
            <a:r>
              <a:rPr lang="en-US" sz="1800" dirty="0"/>
              <a:t> R package supports 3+ groups and can check covariate balance using cobalt R package</a:t>
            </a:r>
          </a:p>
          <a:p>
            <a:pPr marL="512763" lvl="2" indent="-225425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Lu 2019: “Propensity score inverse weighting and regression approaches… are generally not optimal for use in pre-market medical device applications…”</a:t>
            </a:r>
          </a:p>
          <a:p>
            <a:pPr marL="0" indent="0">
              <a:spcAft>
                <a:spcPts val="1800"/>
              </a:spcAft>
              <a:buFont typeface="Calibri" panose="020F0502020204030204" pitchFamily="34" charset="0"/>
              <a:buNone/>
            </a:pPr>
            <a:r>
              <a:rPr lang="en-US" sz="1900" b="1" dirty="0"/>
              <a:t>Stratification:</a:t>
            </a:r>
          </a:p>
          <a:p>
            <a:pPr marL="512763" lvl="2" indent="-225425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How to stratify on a multivariate vector (GPS)?  Imai 2004 and Brown 2020</a:t>
            </a:r>
          </a:p>
          <a:p>
            <a:pPr marL="512763" lvl="2" indent="-225425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Lopez 2017 proposes a clustering + stratified pair matching approach (no code)</a:t>
            </a:r>
          </a:p>
          <a:p>
            <a:pPr lvl="2">
              <a:spcAft>
                <a:spcPts val="1800"/>
              </a:spcAft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§"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8C99B-44F7-4DA1-8839-F93DA6FDACBE}"/>
              </a:ext>
            </a:extLst>
          </p:cNvPr>
          <p:cNvSpPr txBox="1"/>
          <p:nvPr/>
        </p:nvSpPr>
        <p:spPr>
          <a:xfrm>
            <a:off x="53928" y="4746005"/>
            <a:ext cx="8442959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7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Brown, Derek W., et al. "A novel approach for propensity score matching and stratification for multiple treatments: Application to an electronic health record–derived study." Statistics in medicine 39.17 (2020): 2308-2323.</a:t>
            </a:r>
          </a:p>
          <a:p>
            <a:r>
              <a:rPr lang="en-US" sz="57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Imai, Kosuke, and David A. Van Dyk. "Causal inference with general treatment regimes: Generalizing the propensity score." Journal of the American Statistical Association 99.467 (2004): 854-866.</a:t>
            </a:r>
          </a:p>
          <a:p>
            <a:r>
              <a:rPr lang="en-US" sz="57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Lu, Nelson, </a:t>
            </a:r>
            <a:r>
              <a:rPr lang="en-US" sz="57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Yunling</a:t>
            </a:r>
            <a:r>
              <a:rPr lang="en-US" sz="57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Xu, and Lilly Q. Yue. "Good statistical practice in utilizing real-world data in a comparative study for premarket evaluation of medical devices." </a:t>
            </a:r>
            <a:r>
              <a:rPr lang="en-US" sz="57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Journal of biopharmaceutical statistics</a:t>
            </a:r>
            <a:r>
              <a:rPr lang="en-US" sz="57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29.4 (2019): 580-591.</a:t>
            </a:r>
            <a:br>
              <a:rPr lang="en-US" sz="57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US" sz="57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Lopez, Michael J., and Roee Gutman. "Estimation of causal effects with multiple treatments: a review and new ideas." Statistical Science (2017): 432-454.</a:t>
            </a:r>
          </a:p>
          <a:p>
            <a:endParaRPr lang="en-US" sz="570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815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6E6EF30-88DA-447F-BF70-D28EE74A9C2A}"/>
              </a:ext>
            </a:extLst>
          </p:cNvPr>
          <p:cNvSpPr txBox="1">
            <a:spLocks/>
          </p:cNvSpPr>
          <p:nvPr/>
        </p:nvSpPr>
        <p:spPr>
          <a:xfrm>
            <a:off x="152400" y="1123950"/>
            <a:ext cx="8915400" cy="3669030"/>
          </a:xfrm>
          <a:prstGeom prst="rect">
            <a:avLst/>
          </a:prstGeom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8275" indent="-168275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sz="1900" dirty="0"/>
              <a:t>One can easily implement pairwise matching in practice and use when covariate balance is achieved (e.g. max standardized pairwise diff &lt; 0.1 or 0.25)</a:t>
            </a:r>
          </a:p>
          <a:p>
            <a:pPr marL="168275" indent="-168275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1900" dirty="0"/>
              <a:t>Simultaneous matching may be better in theory, but need more research and software development</a:t>
            </a:r>
          </a:p>
          <a:p>
            <a:pPr lvl="2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Nattino</a:t>
            </a:r>
            <a:r>
              <a:rPr lang="en-US" sz="1800" dirty="0"/>
              <a:t> 2021 seems promising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89B4506-37F4-4434-87EF-FB32A6A060F8}"/>
              </a:ext>
            </a:extLst>
          </p:cNvPr>
          <p:cNvSpPr txBox="1">
            <a:spLocks/>
          </p:cNvSpPr>
          <p:nvPr/>
        </p:nvSpPr>
        <p:spPr>
          <a:xfrm>
            <a:off x="662940" y="296762"/>
            <a:ext cx="8046720" cy="685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77D82F-41EB-4802-BE84-C946AEA6980F}"/>
              </a:ext>
            </a:extLst>
          </p:cNvPr>
          <p:cNvSpPr txBox="1"/>
          <p:nvPr/>
        </p:nvSpPr>
        <p:spPr>
          <a:xfrm>
            <a:off x="74972" y="4792980"/>
            <a:ext cx="89928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800" dirty="0" err="1">
                <a:solidFill>
                  <a:schemeClr val="bg1"/>
                </a:solidFill>
                <a:latin typeface="Arial" panose="020B0604020202020204" pitchFamily="34" charset="0"/>
              </a:rPr>
              <a:t>Nattino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</a:rPr>
              <a:t>, Giovanni, et al. "Triplet matching for estimating causal effects with three treatment arms: a comparative study of mortality by trauma center level." Journal of the American Statistical Association 116.533 (2021): 44-53.</a:t>
            </a:r>
          </a:p>
        </p:txBody>
      </p:sp>
    </p:spTree>
    <p:extLst>
      <p:ext uri="{BB962C8B-B14F-4D97-AF65-F5344CB8AC3E}">
        <p14:creationId xmlns:p14="http://schemas.microsoft.com/office/powerpoint/2010/main" val="38544392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66F0-9816-4FBF-A925-B74113852EAA}"/>
              </a:ext>
            </a:extLst>
          </p:cNvPr>
          <p:cNvSpPr txBox="1">
            <a:spLocks/>
          </p:cNvSpPr>
          <p:nvPr/>
        </p:nvSpPr>
        <p:spPr>
          <a:xfrm>
            <a:off x="112542" y="-7913"/>
            <a:ext cx="8046720" cy="685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188D5-0708-4A1C-BD1E-A7DBC0BC44C9}"/>
              </a:ext>
            </a:extLst>
          </p:cNvPr>
          <p:cNvSpPr txBox="1">
            <a:spLocks/>
          </p:cNvSpPr>
          <p:nvPr/>
        </p:nvSpPr>
        <p:spPr>
          <a:xfrm>
            <a:off x="0" y="334987"/>
            <a:ext cx="9144000" cy="3956538"/>
          </a:xfrm>
          <a:prstGeom prst="rect">
            <a:avLst/>
          </a:prstGeom>
        </p:spPr>
        <p:txBody>
          <a:bodyPr>
            <a:noAutofit/>
          </a:bodyPr>
          <a:lstStyle>
            <a:lvl1pPr marL="68580" indent="-68580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8803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2519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6235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699516" indent="-13716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713" indent="-112713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950" dirty="0">
                <a:solidFill>
                  <a:srgbClr val="222222"/>
                </a:solidFill>
                <a:latin typeface="Arial" panose="020B0604020202020204" pitchFamily="34" charset="0"/>
              </a:rPr>
              <a:t>Austin, Peter C. "Optimal caliper widths for propensity‐score matching when estimating differences in means and differences in proportions in observational studies." Pharmaceutical statistics 10.2 (2011): 150-161.</a:t>
            </a:r>
          </a:p>
          <a:p>
            <a:pPr marL="112713" indent="-112713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950" dirty="0">
                <a:solidFill>
                  <a:srgbClr val="222222"/>
                </a:solidFill>
                <a:latin typeface="Arial" panose="020B0604020202020204" pitchFamily="34" charset="0"/>
              </a:rPr>
              <a:t>Austin, Peter C. "An introduction to propensity score methods for reducing the effects of confounding in observational studies." Multivariate behavioral research 46.3 (2011): 399-424.</a:t>
            </a:r>
          </a:p>
          <a:p>
            <a:pPr marL="112713" indent="-112713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950" dirty="0">
                <a:solidFill>
                  <a:srgbClr val="222222"/>
                </a:solidFill>
                <a:latin typeface="Arial" panose="020B0604020202020204" pitchFamily="34" charset="0"/>
              </a:rPr>
              <a:t>Austin, Peter C. "A comparison of 12 algorithms for matching on the propensity score." </a:t>
            </a:r>
            <a:r>
              <a:rPr lang="en-US" sz="950" i="1" dirty="0">
                <a:solidFill>
                  <a:srgbClr val="222222"/>
                </a:solidFill>
                <a:latin typeface="Arial" panose="020B0604020202020204" pitchFamily="34" charset="0"/>
              </a:rPr>
              <a:t>Statistics in medicine</a:t>
            </a:r>
            <a:r>
              <a:rPr lang="en-US" sz="950" dirty="0">
                <a:solidFill>
                  <a:srgbClr val="222222"/>
                </a:solidFill>
                <a:latin typeface="Arial" panose="020B0604020202020204" pitchFamily="34" charset="0"/>
              </a:rPr>
              <a:t> 33.6 (2014): 1057-1069.</a:t>
            </a:r>
          </a:p>
          <a:p>
            <a:pPr marL="112713" indent="-112713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950" dirty="0">
                <a:solidFill>
                  <a:srgbClr val="222222"/>
                </a:solidFill>
                <a:latin typeface="Arial" panose="020B0604020202020204" pitchFamily="34" charset="0"/>
              </a:rPr>
              <a:t>Brown, Derek W. Austin, Peter C. "A comparison of 12 algorithms for matching on the propensity score." Statistics in medicine 33.6 (2014): 1057-1069., et al. "A novel approach for propensity score matching and stratification for multiple treatments: Application to an electronic health record–derived study." Statistics in medicine 39.17 (2020): 2308-2323.</a:t>
            </a:r>
          </a:p>
          <a:p>
            <a:pPr marL="112713" indent="-112713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950" dirty="0">
                <a:solidFill>
                  <a:srgbClr val="222222"/>
                </a:solidFill>
                <a:latin typeface="Arial" panose="020B0604020202020204" pitchFamily="34" charset="0"/>
              </a:rPr>
              <a:t>Deb, </a:t>
            </a:r>
            <a:r>
              <a:rPr lang="en-US" sz="950" dirty="0" err="1">
                <a:solidFill>
                  <a:srgbClr val="222222"/>
                </a:solidFill>
                <a:latin typeface="Arial" panose="020B0604020202020204" pitchFamily="34" charset="0"/>
              </a:rPr>
              <a:t>Saswata</a:t>
            </a:r>
            <a:r>
              <a:rPr lang="en-US" sz="950" dirty="0">
                <a:solidFill>
                  <a:srgbClr val="222222"/>
                </a:solidFill>
                <a:latin typeface="Arial" panose="020B0604020202020204" pitchFamily="34" charset="0"/>
              </a:rPr>
              <a:t>, et al. "A review of propensity-score methods and their use in cardiovascular research." Canadian Journal of Cardiology 32.2 (2016): 259-265.</a:t>
            </a:r>
          </a:p>
          <a:p>
            <a:pPr marL="112713" indent="-112713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950" dirty="0">
                <a:solidFill>
                  <a:srgbClr val="222222"/>
                </a:solidFill>
                <a:latin typeface="Arial" panose="020B0604020202020204" pitchFamily="34" charset="0"/>
              </a:rPr>
              <a:t>Harder, Valerie S., Elizabeth A. Stuart, and James C. Anthony. "Propensity score techniques and the assessment of measured covariate balance to test causal associations in psychological research." Psychological methods 15.3 (2010): 234.</a:t>
            </a:r>
          </a:p>
          <a:p>
            <a:pPr marL="112713" indent="-112713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950" dirty="0">
                <a:solidFill>
                  <a:srgbClr val="222222"/>
                </a:solidFill>
                <a:latin typeface="Arial" panose="020B0604020202020204" pitchFamily="34" charset="0"/>
              </a:rPr>
              <a:t>Imai, Kosuke, and David A. Van Dyk. "Causal inference with general treatment regimes: Generalizing the propensity score." Journal of the American Statistical Association 99.467 (2004): 854-866.</a:t>
            </a:r>
          </a:p>
          <a:p>
            <a:pPr marL="112713" indent="-112713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950" dirty="0">
                <a:solidFill>
                  <a:srgbClr val="222222"/>
                </a:solidFill>
                <a:latin typeface="Arial" panose="020B0604020202020204" pitchFamily="34" charset="0"/>
              </a:rPr>
              <a:t>McDonald, Robert J., et al. "Behind the numbers: propensity score analysis—a primer for the diagnostic radiologist." Radiology 269.3 (2013): 640-645.</a:t>
            </a:r>
          </a:p>
          <a:p>
            <a:pPr marL="112713" indent="-112713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950" dirty="0" err="1">
                <a:solidFill>
                  <a:srgbClr val="222222"/>
                </a:solidFill>
                <a:latin typeface="Arial" panose="020B0604020202020204" pitchFamily="34" charset="0"/>
              </a:rPr>
              <a:t>Nattino</a:t>
            </a:r>
            <a:r>
              <a:rPr lang="en-US" sz="950" dirty="0">
                <a:solidFill>
                  <a:srgbClr val="222222"/>
                </a:solidFill>
                <a:latin typeface="Arial" panose="020B0604020202020204" pitchFamily="34" charset="0"/>
              </a:rPr>
              <a:t>, Giovanni, et al. "Triplet matching for estimating causal effects with three treatment arms: a comparative study of mortality by trauma center level." Journal of the American Statistical Association 116.533 (2021): 44-53.</a:t>
            </a:r>
          </a:p>
          <a:p>
            <a:pPr marL="112713" indent="-112713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950" dirty="0">
                <a:solidFill>
                  <a:srgbClr val="222222"/>
                </a:solidFill>
                <a:latin typeface="Arial" panose="020B0604020202020204" pitchFamily="34" charset="0"/>
              </a:rPr>
              <a:t>Lopez, Michael J., and Roee Gutman. "Estimation of causal effects with multiple treatments: a review and new ideas." Statistical Science (2017): 432-454.</a:t>
            </a:r>
          </a:p>
          <a:p>
            <a:pPr marL="112713" indent="-112713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950" dirty="0">
                <a:solidFill>
                  <a:srgbClr val="222222"/>
                </a:solidFill>
                <a:latin typeface="Arial" panose="020B0604020202020204" pitchFamily="34" charset="0"/>
              </a:rPr>
              <a:t>Lu, Nelson, </a:t>
            </a:r>
            <a:r>
              <a:rPr lang="en-US" sz="950" dirty="0" err="1">
                <a:solidFill>
                  <a:srgbClr val="222222"/>
                </a:solidFill>
                <a:latin typeface="Arial" panose="020B0604020202020204" pitchFamily="34" charset="0"/>
              </a:rPr>
              <a:t>Yunling</a:t>
            </a:r>
            <a:r>
              <a:rPr lang="en-US" sz="950" dirty="0">
                <a:solidFill>
                  <a:srgbClr val="222222"/>
                </a:solidFill>
                <a:latin typeface="Arial" panose="020B0604020202020204" pitchFamily="34" charset="0"/>
              </a:rPr>
              <a:t> Xu, and Lilly Q. Yue. "Good statistical practice in utilizing real-world data in a comparative study for premarket evaluation of medical devices." Journal of biopharmaceutical statistics 29.4 (2019): 580-591.</a:t>
            </a:r>
            <a:br>
              <a:rPr lang="en-US" sz="950" dirty="0">
                <a:solidFill>
                  <a:srgbClr val="222222"/>
                </a:solidFill>
                <a:latin typeface="Arial" panose="020B0604020202020204" pitchFamily="34" charset="0"/>
              </a:rPr>
            </a:br>
            <a:r>
              <a:rPr lang="en-US" sz="950" dirty="0">
                <a:solidFill>
                  <a:srgbClr val="222222"/>
                </a:solidFill>
                <a:latin typeface="Arial" panose="020B0604020202020204" pitchFamily="34" charset="0"/>
              </a:rPr>
              <a:t>Lopez, Michael J., and Roee Gutman. "Estimation of causal effects with multiple treatments: a review and new ideas." Statistical Science (2017): 432-454.</a:t>
            </a:r>
          </a:p>
          <a:p>
            <a:pPr marL="112713" indent="-112713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950" dirty="0" err="1">
                <a:solidFill>
                  <a:srgbClr val="222222"/>
                </a:solidFill>
                <a:latin typeface="Arial" panose="020B0604020202020204" pitchFamily="34" charset="0"/>
              </a:rPr>
              <a:t>Ternacle</a:t>
            </a:r>
            <a:r>
              <a:rPr lang="en-US" sz="950" dirty="0">
                <a:solidFill>
                  <a:srgbClr val="222222"/>
                </a:solidFill>
                <a:latin typeface="Arial" panose="020B0604020202020204" pitchFamily="34" charset="0"/>
              </a:rPr>
              <a:t>, Julien, et al. "Impact of </a:t>
            </a:r>
            <a:r>
              <a:rPr lang="en-US" sz="950" dirty="0" err="1">
                <a:solidFill>
                  <a:srgbClr val="222222"/>
                </a:solidFill>
                <a:latin typeface="Arial" panose="020B0604020202020204" pitchFamily="34" charset="0"/>
              </a:rPr>
              <a:t>Predilation</a:t>
            </a:r>
            <a:r>
              <a:rPr lang="en-US" sz="950" dirty="0">
                <a:solidFill>
                  <a:srgbClr val="222222"/>
                </a:solidFill>
                <a:latin typeface="Arial" panose="020B0604020202020204" pitchFamily="34" charset="0"/>
              </a:rPr>
              <a:t> During Transcatheter Aortic Valve Replacement: Insights From the PARTNER 3 Trial." Circulation: Cardiovascular Interventions 14.7 (2021): e010336.</a:t>
            </a:r>
          </a:p>
          <a:p>
            <a:pPr marL="112713" indent="-112713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950" dirty="0">
                <a:solidFill>
                  <a:srgbClr val="222222"/>
                </a:solidFill>
                <a:latin typeface="Arial" panose="020B0604020202020204" pitchFamily="34" charset="0"/>
              </a:rPr>
              <a:t>Wang, </a:t>
            </a:r>
            <a:r>
              <a:rPr lang="en-US" sz="950" dirty="0" err="1">
                <a:solidFill>
                  <a:srgbClr val="222222"/>
                </a:solidFill>
                <a:latin typeface="Arial" panose="020B0604020202020204" pitchFamily="34" charset="0"/>
              </a:rPr>
              <a:t>Yongji</a:t>
            </a:r>
            <a:r>
              <a:rPr lang="en-US" sz="950" dirty="0">
                <a:solidFill>
                  <a:srgbClr val="222222"/>
                </a:solidFill>
                <a:latin typeface="Arial" panose="020B0604020202020204" pitchFamily="34" charset="0"/>
              </a:rPr>
              <a:t>, et al. "Optimal caliper width for propensity score matching of three treatment groups: a Monte Carlo study." </a:t>
            </a:r>
            <a:r>
              <a:rPr lang="en-US" sz="950" dirty="0" err="1">
                <a:solidFill>
                  <a:srgbClr val="222222"/>
                </a:solidFill>
                <a:latin typeface="Arial" panose="020B0604020202020204" pitchFamily="34" charset="0"/>
              </a:rPr>
              <a:t>PloS</a:t>
            </a:r>
            <a:r>
              <a:rPr lang="en-US" sz="950" dirty="0">
                <a:solidFill>
                  <a:srgbClr val="222222"/>
                </a:solidFill>
                <a:latin typeface="Arial" panose="020B0604020202020204" pitchFamily="34" charset="0"/>
              </a:rPr>
              <a:t> one 8.12 (2013): e81045.</a:t>
            </a:r>
          </a:p>
          <a:p>
            <a:pPr marL="112713" indent="-112713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en-US" sz="95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112713" indent="-112713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en-US" sz="95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35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B78B-180B-42C6-B81B-5A79690D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404040"/>
                </a:solidFill>
              </a:rPr>
              <a:t>Propensity Score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05BDE-EFC4-4909-BC32-39B5B0BBC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" y="1542701"/>
            <a:ext cx="9086400" cy="3017520"/>
          </a:xfrm>
        </p:spPr>
        <p:txBody>
          <a:bodyPr>
            <a:noAutofit/>
          </a:bodyPr>
          <a:lstStyle/>
          <a:p>
            <a:pPr marL="174625" indent="-174625">
              <a:spcAft>
                <a:spcPts val="2400"/>
              </a:spcAft>
              <a:buFont typeface="Wingdings" panose="05000000000000000000" pitchFamily="2" charset="2"/>
              <a:buChar char="§"/>
              <a:tabLst>
                <a:tab pos="112713" algn="l"/>
              </a:tabLst>
            </a:pPr>
            <a:r>
              <a:rPr lang="en-US" sz="2000" b="1" dirty="0"/>
              <a:t>Goal</a:t>
            </a:r>
            <a:r>
              <a:rPr lang="en-US" sz="2000" dirty="0"/>
              <a:t>: causal inference on a treatment/exposure variable X, observational study</a:t>
            </a:r>
          </a:p>
          <a:p>
            <a:pPr marL="174625" indent="-174625">
              <a:spcAft>
                <a:spcPts val="1350"/>
              </a:spcAft>
              <a:buFont typeface="Wingdings" panose="05000000000000000000" pitchFamily="2" charset="2"/>
              <a:buChar char="§"/>
              <a:tabLst>
                <a:tab pos="112713" algn="l"/>
              </a:tabLst>
            </a:pPr>
            <a:r>
              <a:rPr lang="en-US" sz="2000" dirty="0"/>
              <a:t>For binary X, PS is “the probability of treatment assignment conditional on observed baseline characteristics” -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Austin 2011</a:t>
            </a:r>
          </a:p>
          <a:p>
            <a:pPr marL="573087" lvl="2" indent="-285750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PS typically estimated by logistic regression, although machine learning can be used</a:t>
            </a:r>
          </a:p>
          <a:p>
            <a:pPr marL="168275" indent="-168275">
              <a:spcAft>
                <a:spcPts val="135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“Balancing score”: conditional on PS, distribution of baseline covariates should be balanced between treatment groups, similar to an RCT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F2D63A-960C-4901-BC8A-21CCD0FF9E0F}"/>
              </a:ext>
            </a:extLst>
          </p:cNvPr>
          <p:cNvSpPr txBox="1"/>
          <p:nvPr/>
        </p:nvSpPr>
        <p:spPr>
          <a:xfrm>
            <a:off x="0" y="4877656"/>
            <a:ext cx="908640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Austin, Peter C. "An introduction to propensity score methods for reducing the effects of confounding in observational studies." </a:t>
            </a:r>
            <a:r>
              <a:rPr lang="en-US" sz="85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Multivariate behavioral research</a:t>
            </a:r>
            <a:r>
              <a:rPr lang="en-US" sz="85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46.3 (2011): 399-424.</a:t>
            </a:r>
            <a:endParaRPr lang="en-US" sz="8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04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43993E2-D8E0-4A3D-9EB1-4E8A9FC5DAFB}"/>
              </a:ext>
            </a:extLst>
          </p:cNvPr>
          <p:cNvSpPr txBox="1">
            <a:spLocks/>
          </p:cNvSpPr>
          <p:nvPr/>
        </p:nvSpPr>
        <p:spPr>
          <a:xfrm>
            <a:off x="98194" y="-9985"/>
            <a:ext cx="8046720" cy="685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4 main PS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8B363-167C-4454-8A40-EAD0E114C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57" y="406271"/>
            <a:ext cx="7772400" cy="38699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E8BB58-2F9B-4BB7-A086-B1D3A3787C83}"/>
              </a:ext>
            </a:extLst>
          </p:cNvPr>
          <p:cNvSpPr txBox="1"/>
          <p:nvPr/>
        </p:nvSpPr>
        <p:spPr>
          <a:xfrm>
            <a:off x="-29742" y="4276206"/>
            <a:ext cx="9203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0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For review</a:t>
            </a:r>
            <a:r>
              <a:rPr lang="en-US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117475" indent="-117475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Deb, </a:t>
            </a:r>
            <a:r>
              <a:rPr lang="en-US" sz="9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Saswata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et al. "A review of propensity-score methods and their use in cardiovascular research." </a:t>
            </a:r>
            <a:r>
              <a:rPr lang="en-US" sz="9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Canadian Journal of Cardiology</a:t>
            </a: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32.2 (2016): 259-265.</a:t>
            </a:r>
            <a:endParaRPr lang="en-US" sz="9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117475" indent="-117475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9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Austin, Peter C. "An introduction to propensity score methods for reducing the effects of confounding in observational studies." </a:t>
            </a:r>
            <a:r>
              <a:rPr lang="en-US" sz="82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Multivariate behavioral research</a:t>
            </a:r>
            <a:r>
              <a:rPr lang="en-US" sz="82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46.3 (2011): 399-424.</a:t>
            </a:r>
            <a:endParaRPr lang="en-US" sz="82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EAECBD-AD25-4362-A589-63FB9E163BE0}"/>
              </a:ext>
            </a:extLst>
          </p:cNvPr>
          <p:cNvSpPr/>
          <p:nvPr/>
        </p:nvSpPr>
        <p:spPr>
          <a:xfrm>
            <a:off x="776257" y="863471"/>
            <a:ext cx="7772400" cy="6858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89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6E7F97-4A2C-4444-84F1-DB44AAF0DC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940"/>
          <a:stretch/>
        </p:blipFill>
        <p:spPr>
          <a:xfrm>
            <a:off x="2689860" y="457509"/>
            <a:ext cx="3822421" cy="35167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BE3C7C-F1F1-4B27-9CB3-7877494187AF}"/>
              </a:ext>
            </a:extLst>
          </p:cNvPr>
          <p:cNvSpPr txBox="1"/>
          <p:nvPr/>
        </p:nvSpPr>
        <p:spPr>
          <a:xfrm>
            <a:off x="204018" y="4779873"/>
            <a:ext cx="630826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McDonald, Robert J., et al. "Behind the numbers: propensity score analysis—a primer for the diagnostic radiologist." </a:t>
            </a:r>
            <a:r>
              <a:rPr lang="en-US" sz="7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Radiology</a:t>
            </a:r>
            <a:r>
              <a:rPr lang="en-US" sz="7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269.3 (2013): 640-645</a:t>
            </a:r>
            <a:r>
              <a:rPr lang="en-US" sz="6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47FC3-D5B6-4AE6-ADF1-0648310A48B0}"/>
              </a:ext>
            </a:extLst>
          </p:cNvPr>
          <p:cNvSpPr txBox="1"/>
          <p:nvPr/>
        </p:nvSpPr>
        <p:spPr>
          <a:xfrm>
            <a:off x="0" y="3974238"/>
            <a:ext cx="8465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Can think of PS as a univariate composite summary of all baseline covariates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600" dirty="0"/>
              <a:t>Matched patients must have similar PS value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AAB976-DECE-4EB5-B746-F9CCCE584552}"/>
              </a:ext>
            </a:extLst>
          </p:cNvPr>
          <p:cNvSpPr txBox="1"/>
          <p:nvPr/>
        </p:nvSpPr>
        <p:spPr>
          <a:xfrm>
            <a:off x="204018" y="84722"/>
            <a:ext cx="45867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1:1 PS Matching</a:t>
            </a:r>
            <a:endParaRPr lang="en-US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61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D624-1561-4D10-AC8B-5BF2AB66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Matching: many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73E8E-668E-48D8-BC1B-5AAF1D02C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200" y="1384301"/>
            <a:ext cx="8582400" cy="3017520"/>
          </a:xfrm>
        </p:spPr>
        <p:txBody>
          <a:bodyPr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1800" dirty="0"/>
              <a:t>Austin 2014 performed extensive simulations and made the following </a:t>
            </a:r>
            <a:r>
              <a:rPr lang="en-US" sz="1800" b="1" dirty="0">
                <a:solidFill>
                  <a:schemeClr val="accent1"/>
                </a:solidFill>
              </a:rPr>
              <a:t>recommendations</a:t>
            </a:r>
            <a:r>
              <a:rPr lang="en-US" sz="1800" dirty="0"/>
              <a:t>:</a:t>
            </a:r>
          </a:p>
          <a:p>
            <a:pPr marL="230188" indent="-230188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Optimal vs </a:t>
            </a:r>
            <a:r>
              <a:rPr lang="en-US" sz="1800" b="1" dirty="0">
                <a:solidFill>
                  <a:schemeClr val="accent1"/>
                </a:solidFill>
              </a:rPr>
              <a:t>greedy nearest neighbor matching</a:t>
            </a:r>
            <a:r>
              <a:rPr lang="en-US" sz="1800" dirty="0"/>
              <a:t>?</a:t>
            </a:r>
          </a:p>
          <a:p>
            <a:pPr marL="230188" indent="-230188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schemeClr val="accent1"/>
                </a:solidFill>
              </a:rPr>
              <a:t>Caliper</a:t>
            </a:r>
            <a:r>
              <a:rPr lang="en-US" sz="1800" dirty="0"/>
              <a:t> or no caliper?</a:t>
            </a:r>
          </a:p>
          <a:p>
            <a:pPr marL="230188" indent="-230188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Match with or </a:t>
            </a:r>
            <a:r>
              <a:rPr lang="en-US" sz="1800" b="1" dirty="0">
                <a:solidFill>
                  <a:schemeClr val="accent1"/>
                </a:solidFill>
              </a:rPr>
              <a:t>without replacement</a:t>
            </a:r>
            <a:r>
              <a:rPr lang="en-US" sz="1800" dirty="0"/>
              <a:t>? </a:t>
            </a:r>
          </a:p>
          <a:p>
            <a:pPr marL="230188" indent="-230188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1800" dirty="0"/>
              <a:t>Order in which treated subjects are selected (e.g. lowest to highest propensity score, highest to lowest propensity score, best match first, or </a:t>
            </a:r>
            <a:r>
              <a:rPr lang="en-US" sz="1800" b="1" dirty="0">
                <a:solidFill>
                  <a:schemeClr val="accent1"/>
                </a:solidFill>
              </a:rPr>
              <a:t>random order</a:t>
            </a:r>
            <a:r>
              <a:rPr lang="en-US" sz="1800" dirty="0"/>
              <a:t>)</a:t>
            </a:r>
            <a:br>
              <a:rPr lang="en-US" sz="1800" dirty="0"/>
            </a:b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7E7E85-F108-4672-9FB3-1E6840EE0B4E}"/>
              </a:ext>
            </a:extLst>
          </p:cNvPr>
          <p:cNvSpPr txBox="1"/>
          <p:nvPr/>
        </p:nvSpPr>
        <p:spPr>
          <a:xfrm>
            <a:off x="51600" y="4912668"/>
            <a:ext cx="86106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Austin, Peter C. "A comparison of 12 algorithms for matching on the propensity score." Statistics in medicine 33.6 (2014): 1057-1069.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970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BD1D-AACE-40A3-A80A-615A1546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Triplet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C55DA-5E8C-48DF-81BF-B21856B71E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92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0CF7-BEE0-4A7B-B528-6AAE7071303A}"/>
              </a:ext>
            </a:extLst>
          </p:cNvPr>
          <p:cNvSpPr txBox="1">
            <a:spLocks/>
          </p:cNvSpPr>
          <p:nvPr/>
        </p:nvSpPr>
        <p:spPr>
          <a:xfrm>
            <a:off x="548639" y="137646"/>
            <a:ext cx="8046720" cy="685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Generalized propensity score (GPS)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D5A38-7365-4516-B596-F2321277BE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0656" y="697618"/>
                <a:ext cx="8763000" cy="3474720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68580" indent="-68580" algn="l" defTabSz="6858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spcAft>
                    <a:spcPts val="15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5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8803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3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42519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56235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69951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82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97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12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27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31775" indent="-2317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Extend propensity score for multicategory, ordinal, or continuous treatments</a:t>
                </a:r>
              </a:p>
              <a:p>
                <a:pPr marL="231775" indent="-2317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I will focus on the unordered 3 group case (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800" dirty="0"/>
                  <a:t>)</a:t>
                </a:r>
              </a:p>
              <a:p>
                <a:pPr marL="231775" indent="-2317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b="1" dirty="0" err="1"/>
                  <a:t>GPS</a:t>
                </a:r>
                <a:r>
                  <a:rPr lang="en-US" sz="1800" b="1" baseline="-25000" dirty="0" err="1"/>
                  <a:t>i</a:t>
                </a:r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dirty="0" err="1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dirty="0" err="1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dirty="0" err="1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180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/>
                  <a:t> for baseline covariates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1800" dirty="0"/>
              </a:p>
              <a:p>
                <a:pPr lvl="2">
                  <a:spcAft>
                    <a:spcPts val="1800"/>
                  </a:spcAft>
                  <a:buFont typeface="Arial" panose="020B0604020202020204" pitchFamily="34" charset="0"/>
                  <a:buChar char="•"/>
                </a:pPr>
                <a:r>
                  <a:rPr lang="en-US" sz="1700" dirty="0"/>
                  <a:t>Can estimate using multinomial logistic regression or machine learning methods</a:t>
                </a:r>
              </a:p>
              <a:p>
                <a:pPr marL="231775" indent="-231775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1800" dirty="0"/>
                  <a:t>Matched triplets: all 3 patients must have similar GPS </a:t>
                </a:r>
                <a:r>
                  <a:rPr lang="en-US" sz="1800" i="1" dirty="0"/>
                  <a:t>vectors.  </a:t>
                </a:r>
                <a:r>
                  <a:rPr lang="en-US" sz="1800" dirty="0"/>
                  <a:t>Example:</a:t>
                </a:r>
              </a:p>
              <a:p>
                <a:pPr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endParaRPr lang="en-US" sz="1800" dirty="0"/>
              </a:p>
              <a:p>
                <a:pPr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6D5A38-7365-4516-B596-F2321277B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656" y="697618"/>
                <a:ext cx="8763000" cy="3474720"/>
              </a:xfrm>
              <a:prstGeom prst="rect">
                <a:avLst/>
              </a:prstGeom>
              <a:blipFill>
                <a:blip r:embed="rId2"/>
                <a:stretch>
                  <a:fillRect l="-487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9CF1096-AB55-450D-8C39-F4266074807A}"/>
              </a:ext>
            </a:extLst>
          </p:cNvPr>
          <p:cNvSpPr txBox="1"/>
          <p:nvPr/>
        </p:nvSpPr>
        <p:spPr>
          <a:xfrm>
            <a:off x="0" y="4928056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Imai, Kosuke, and David A. Van Dyk. "Causal inference with general treatment regimes: Generalizing the propensity score." Journal of the American Statistical Association 99.467 (2004): 854-866.</a:t>
            </a:r>
            <a:endParaRPr 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87B316-BFE0-4CA0-8BD5-7DA6838F0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451499"/>
              </p:ext>
            </p:extLst>
          </p:nvPr>
        </p:nvGraphicFramePr>
        <p:xfrm>
          <a:off x="2590799" y="3402902"/>
          <a:ext cx="4389120" cy="1509765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898303">
                  <a:extLst>
                    <a:ext uri="{9D8B030D-6E8A-4147-A177-3AD203B41FA5}">
                      <a16:colId xmlns:a16="http://schemas.microsoft.com/office/drawing/2014/main" val="4177267016"/>
                    </a:ext>
                  </a:extLst>
                </a:gridCol>
                <a:gridCol w="898303">
                  <a:extLst>
                    <a:ext uri="{9D8B030D-6E8A-4147-A177-3AD203B41FA5}">
                      <a16:colId xmlns:a16="http://schemas.microsoft.com/office/drawing/2014/main" val="4172497124"/>
                    </a:ext>
                  </a:extLst>
                </a:gridCol>
                <a:gridCol w="898303">
                  <a:extLst>
                    <a:ext uri="{9D8B030D-6E8A-4147-A177-3AD203B41FA5}">
                      <a16:colId xmlns:a16="http://schemas.microsoft.com/office/drawing/2014/main" val="1500564856"/>
                    </a:ext>
                  </a:extLst>
                </a:gridCol>
                <a:gridCol w="949286">
                  <a:extLst>
                    <a:ext uri="{9D8B030D-6E8A-4147-A177-3AD203B41FA5}">
                      <a16:colId xmlns:a16="http://schemas.microsoft.com/office/drawing/2014/main" val="1955155141"/>
                    </a:ext>
                  </a:extLst>
                </a:gridCol>
                <a:gridCol w="744925">
                  <a:extLst>
                    <a:ext uri="{9D8B030D-6E8A-4147-A177-3AD203B41FA5}">
                      <a16:colId xmlns:a16="http://schemas.microsoft.com/office/drawing/2014/main" val="576232494"/>
                    </a:ext>
                  </a:extLst>
                </a:gridCol>
              </a:tblGrid>
              <a:tr h="467811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Subject</a:t>
                      </a:r>
                    </a:p>
                  </a:txBody>
                  <a:tcPr marL="22293" marR="22293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</a:t>
                      </a:r>
                    </a:p>
                    <a:p>
                      <a:pPr marL="0" marR="0" algn="ctr" hangingPunct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Group</a:t>
                      </a:r>
                    </a:p>
                  </a:txBody>
                  <a:tcPr marL="22293" marR="22293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err="1">
                          <a:effectLst/>
                        </a:rPr>
                        <a:t>Pr</a:t>
                      </a:r>
                      <a:r>
                        <a:rPr lang="en-US" sz="1200" dirty="0">
                          <a:effectLst/>
                        </a:rPr>
                        <a:t>(X=A|Z)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3" marR="22293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err="1">
                          <a:effectLst/>
                        </a:rPr>
                        <a:t>Pr</a:t>
                      </a:r>
                      <a:r>
                        <a:rPr lang="en-US" sz="1200" dirty="0">
                          <a:effectLst/>
                        </a:rPr>
                        <a:t>(X=B|Z)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3" marR="22293" marT="0" marB="0" anchor="ctr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 err="1">
                          <a:effectLst/>
                        </a:rPr>
                        <a:t>Pr</a:t>
                      </a:r>
                      <a:r>
                        <a:rPr lang="en-US" sz="1200" dirty="0">
                          <a:effectLst/>
                        </a:rPr>
                        <a:t>(X=C|Z)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3" marR="22293" marT="0" marB="0" anchor="ctr"/>
                </a:tc>
                <a:extLst>
                  <a:ext uri="{0D108BD9-81ED-4DB2-BD59-A6C34878D82A}">
                    <a16:rowId xmlns:a16="http://schemas.microsoft.com/office/drawing/2014/main" val="3676541022"/>
                  </a:ext>
                </a:extLst>
              </a:tr>
              <a:tr h="344748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2293" marR="2229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22293" marR="2229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</a:rPr>
                        <a:t>0.30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3" marR="2229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</a:rPr>
                        <a:t>0.60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3" marR="2229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</a:rPr>
                        <a:t>0.10</a:t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3" marR="22293" marT="0" marB="0"/>
                </a:tc>
                <a:extLst>
                  <a:ext uri="{0D108BD9-81ED-4DB2-BD59-A6C34878D82A}">
                    <a16:rowId xmlns:a16="http://schemas.microsoft.com/office/drawing/2014/main" val="2232566874"/>
                  </a:ext>
                </a:extLst>
              </a:tr>
              <a:tr h="344748"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2293" marR="2229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marL="22293" marR="2229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22293" marR="2229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</a:rPr>
                        <a:t>0.59</a:t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3" marR="2229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</a:rPr>
                        <a:t>0.12</a:t>
                      </a:r>
                      <a:br>
                        <a:rPr lang="en-US" sz="1200" dirty="0">
                          <a:effectLst/>
                        </a:rPr>
                      </a:b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3" marR="22293" marT="0" marB="0"/>
                </a:tc>
                <a:extLst>
                  <a:ext uri="{0D108BD9-81ED-4DB2-BD59-A6C34878D82A}">
                    <a16:rowId xmlns:a16="http://schemas.microsoft.com/office/drawing/2014/main" val="2515655245"/>
                  </a:ext>
                </a:extLst>
              </a:tr>
              <a:tr h="305734">
                <a:tc>
                  <a:txBody>
                    <a:bodyPr/>
                    <a:lstStyle/>
                    <a:p>
                      <a:pPr marL="112713" marR="0" indent="-112713" algn="ctr" hangingPunct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22293" marR="22293" marT="0" marB="0"/>
                </a:tc>
                <a:tc>
                  <a:txBody>
                    <a:bodyPr/>
                    <a:lstStyle/>
                    <a:p>
                      <a:pPr marL="112713" marR="0" indent="-112713" algn="ctr" hangingPunct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marL="22293" marR="22293" marT="0" marB="0"/>
                </a:tc>
                <a:tc>
                  <a:txBody>
                    <a:bodyPr/>
                    <a:lstStyle/>
                    <a:p>
                      <a:pPr marL="112713" marR="0" indent="-112713" algn="ctr" hangingPunct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</a:rPr>
                        <a:t>0.31</a:t>
                      </a:r>
                      <a:endParaRPr lang="en-US" sz="12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3" marR="2229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</a:p>
                  </a:txBody>
                  <a:tcPr marL="22293" marR="22293" marT="0" marB="0"/>
                </a:tc>
                <a:tc>
                  <a:txBody>
                    <a:bodyPr/>
                    <a:lstStyle/>
                    <a:p>
                      <a:pPr marL="0" marR="0" algn="ctr" hangingPunct="0">
                        <a:lnSpc>
                          <a:spcPts val="15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0.08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293" marR="22293" marT="0" marB="0"/>
                </a:tc>
                <a:extLst>
                  <a:ext uri="{0D108BD9-81ED-4DB2-BD59-A6C34878D82A}">
                    <a16:rowId xmlns:a16="http://schemas.microsoft.com/office/drawing/2014/main" val="2596216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1313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7583-EB8F-41AB-9032-58AFA92AD968}"/>
              </a:ext>
            </a:extLst>
          </p:cNvPr>
          <p:cNvSpPr txBox="1">
            <a:spLocks/>
          </p:cNvSpPr>
          <p:nvPr/>
        </p:nvSpPr>
        <p:spPr>
          <a:xfrm>
            <a:off x="548639" y="268562"/>
            <a:ext cx="8046720" cy="685800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kern="1200" spc="-38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Matching with 3 groups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9719E3-21D3-407D-AA8B-470E42B216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04800" y="1032510"/>
                <a:ext cx="8763000" cy="3669030"/>
              </a:xfrm>
              <a:prstGeom prst="rect">
                <a:avLst/>
              </a:prstGeom>
            </p:spPr>
            <p:txBody>
              <a:bodyPr>
                <a:noAutofit/>
              </a:bodyPr>
              <a:lstStyle>
                <a:lvl1pPr marL="68580" indent="-68580" algn="l" defTabSz="685800" rtl="0" eaLnBrk="1" latinLnBrk="0" hangingPunct="1">
                  <a:lnSpc>
                    <a:spcPct val="90000"/>
                  </a:lnSpc>
                  <a:spcBef>
                    <a:spcPts val="900"/>
                  </a:spcBef>
                  <a:spcAft>
                    <a:spcPts val="15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15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28803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3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42519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56235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699516" indent="-13716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82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97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12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275000" indent="-171450" algn="l" defTabSz="685800" rtl="0" eaLnBrk="1" latinLnBrk="0" hangingPunct="1">
                  <a:lnSpc>
                    <a:spcPct val="90000"/>
                  </a:lnSpc>
                  <a:spcBef>
                    <a:spcPts val="15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05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 See </a:t>
                </a:r>
                <a:r>
                  <a:rPr lang="en-US" b="1" dirty="0">
                    <a:solidFill>
                      <a:schemeClr val="accent1"/>
                    </a:solidFill>
                  </a:rPr>
                  <a:t>Lopez 2017 </a:t>
                </a:r>
                <a:r>
                  <a:rPr lang="en-US" dirty="0"/>
                  <a:t>for review  </a:t>
                </a:r>
              </a:p>
              <a:p>
                <a:pPr marL="0" indent="0">
                  <a:spcAft>
                    <a:spcPts val="1800"/>
                  </a:spcAft>
                  <a:buFont typeface="Calibri" panose="020F0502020204030204" pitchFamily="34" charset="0"/>
                  <a:buNone/>
                </a:pPr>
                <a:r>
                  <a:rPr lang="en-US" b="1" dirty="0">
                    <a:solidFill>
                      <a:schemeClr val="accent1"/>
                    </a:solidFill>
                  </a:rPr>
                  <a:t>Pairwise or “common referent matching” (CRM)</a:t>
                </a:r>
                <a:r>
                  <a:rPr lang="en-US" b="1" dirty="0"/>
                  <a:t>:</a:t>
                </a:r>
              </a:p>
              <a:p>
                <a:pPr marL="682625" lvl="2" indent="-3429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sz="1600" dirty="0"/>
                  <a:t>Define reference group A (usually smallest group)  </a:t>
                </a:r>
              </a:p>
              <a:p>
                <a:pPr marL="682625" lvl="2" indent="-3429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sz="1600" dirty="0"/>
                  <a:t>Match A to B </a:t>
                </a:r>
              </a:p>
              <a:p>
                <a:pPr marL="682625" lvl="2" indent="-3429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sz="1600" dirty="0"/>
                  <a:t>Match A to C</a:t>
                </a:r>
              </a:p>
              <a:p>
                <a:pPr marL="682625" lvl="2" indent="-342900">
                  <a:spcAft>
                    <a:spcPts val="1800"/>
                  </a:spcAft>
                  <a:buFont typeface="+mj-lt"/>
                  <a:buAutoNum type="arabicPeriod"/>
                </a:pPr>
                <a:r>
                  <a:rPr lang="en-US" sz="1600" dirty="0"/>
                  <a:t>Form triplets by only keeping patients in A that had matches in B and C.</a:t>
                </a:r>
              </a:p>
              <a:p>
                <a:pPr lvl="2">
                  <a:spcAft>
                    <a:spcPts val="1800"/>
                  </a:spcAft>
                </a:pPr>
                <a:r>
                  <a:rPr lang="en-US" sz="1600" dirty="0"/>
                  <a:t>Typically perform pairwise 2-group matching using 2 separate logistic regression models to 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1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, although one could match on multinomial estimate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i="1" dirty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  <a:p>
                <a:pPr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9719E3-21D3-407D-AA8B-470E42B21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032510"/>
                <a:ext cx="8763000" cy="3669030"/>
              </a:xfrm>
              <a:prstGeom prst="rect">
                <a:avLst/>
              </a:prstGeom>
              <a:blipFill>
                <a:blip r:embed="rId2"/>
                <a:stretch>
                  <a:fillRect l="-278" t="-831" r="-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B26B58B-DD4A-41B7-BDB7-A767888AF097}"/>
              </a:ext>
            </a:extLst>
          </p:cNvPr>
          <p:cNvSpPr txBox="1"/>
          <p:nvPr/>
        </p:nvSpPr>
        <p:spPr>
          <a:xfrm>
            <a:off x="152400" y="4871945"/>
            <a:ext cx="84429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Lopez, Michael J., and Roee Gutman. "Estimation of causal effects with multiple treatments: a review and new ideas." </a:t>
            </a:r>
            <a:r>
              <a:rPr lang="en-US" sz="9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Statistical Science</a:t>
            </a:r>
            <a:r>
              <a:rPr lang="en-US" sz="9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(2017): 432-454.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3FF639-FBC5-4024-892F-82AD868D872C}"/>
              </a:ext>
            </a:extLst>
          </p:cNvPr>
          <p:cNvSpPr/>
          <p:nvPr/>
        </p:nvSpPr>
        <p:spPr>
          <a:xfrm>
            <a:off x="6172200" y="1880056"/>
            <a:ext cx="8382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AEE9E19-824F-4FB4-B1A0-D93DD464A0E3}"/>
              </a:ext>
            </a:extLst>
          </p:cNvPr>
          <p:cNvSpPr/>
          <p:nvPr/>
        </p:nvSpPr>
        <p:spPr>
          <a:xfrm>
            <a:off x="7639151" y="2769223"/>
            <a:ext cx="838200" cy="762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4E870E-8B87-4C5D-AA00-39811ADED214}"/>
              </a:ext>
            </a:extLst>
          </p:cNvPr>
          <p:cNvSpPr/>
          <p:nvPr/>
        </p:nvSpPr>
        <p:spPr>
          <a:xfrm>
            <a:off x="7574078" y="1032510"/>
            <a:ext cx="838200" cy="76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C33AD7-B989-415E-AAB8-1FEE0E6ED580}"/>
              </a:ext>
            </a:extLst>
          </p:cNvPr>
          <p:cNvCxnSpPr>
            <a:cxnSpLocks/>
          </p:cNvCxnSpPr>
          <p:nvPr/>
        </p:nvCxnSpPr>
        <p:spPr>
          <a:xfrm flipV="1">
            <a:off x="6896302" y="1595089"/>
            <a:ext cx="685800" cy="37937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4199E0A-0A38-4AF8-8A3A-D35DD2FE8297}"/>
              </a:ext>
            </a:extLst>
          </p:cNvPr>
          <p:cNvCxnSpPr>
            <a:cxnSpLocks/>
          </p:cNvCxnSpPr>
          <p:nvPr/>
        </p:nvCxnSpPr>
        <p:spPr>
          <a:xfrm>
            <a:off x="6896302" y="2550064"/>
            <a:ext cx="742849" cy="43831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3915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928</TotalTime>
  <Words>2408</Words>
  <Application>Microsoft Office PowerPoint</Application>
  <PresentationFormat>On-screen Show (16:9)</PresentationFormat>
  <Paragraphs>174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Cambria Math</vt:lpstr>
      <vt:lpstr>Wingdings</vt:lpstr>
      <vt:lpstr>Retrospect</vt:lpstr>
      <vt:lpstr>Triplet Matching: Propensity Score Matching with 3 Groups</vt:lpstr>
      <vt:lpstr>Outline</vt:lpstr>
      <vt:lpstr>Propensity Score Review</vt:lpstr>
      <vt:lpstr>PowerPoint Presentation</vt:lpstr>
      <vt:lpstr>PowerPoint Presentation</vt:lpstr>
      <vt:lpstr>Matching: many choices</vt:lpstr>
      <vt:lpstr>Triplet Matching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Triplet Matching: Propensity Score Matching with 3 Groups</dc:title>
  <dc:creator>Jaron Arbet</dc:creator>
  <cp:lastModifiedBy>Jaron Arbet</cp:lastModifiedBy>
  <cp:revision>3</cp:revision>
  <dcterms:created xsi:type="dcterms:W3CDTF">2022-04-22T00:32:11Z</dcterms:created>
  <dcterms:modified xsi:type="dcterms:W3CDTF">2023-09-25T00:44:35Z</dcterms:modified>
</cp:coreProperties>
</file>