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63" r:id="rId3"/>
    <p:sldId id="264" r:id="rId4"/>
    <p:sldId id="268" r:id="rId5"/>
    <p:sldId id="258" r:id="rId6"/>
    <p:sldId id="271" r:id="rId7"/>
    <p:sldId id="265" r:id="rId8"/>
    <p:sldId id="273" r:id="rId9"/>
    <p:sldId id="274" r:id="rId10"/>
    <p:sldId id="261" r:id="rId11"/>
    <p:sldId id="290" r:id="rId12"/>
    <p:sldId id="275" r:id="rId13"/>
    <p:sldId id="276" r:id="rId14"/>
    <p:sldId id="277" r:id="rId15"/>
    <p:sldId id="278" r:id="rId16"/>
    <p:sldId id="280" r:id="rId17"/>
    <p:sldId id="279" r:id="rId18"/>
    <p:sldId id="288" r:id="rId19"/>
    <p:sldId id="267" r:id="rId20"/>
    <p:sldId id="282" r:id="rId21"/>
    <p:sldId id="284" r:id="rId22"/>
    <p:sldId id="293" r:id="rId23"/>
    <p:sldId id="295" r:id="rId24"/>
    <p:sldId id="285" r:id="rId25"/>
    <p:sldId id="281" r:id="rId26"/>
    <p:sldId id="287" r:id="rId27"/>
    <p:sldId id="291" r:id="rId28"/>
    <p:sldId id="292" r:id="rId29"/>
    <p:sldId id="289" r:id="rId30"/>
    <p:sldId id="296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85B"/>
    <a:srgbClr val="FFD2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1" d="100"/>
          <a:sy n="71" d="100"/>
        </p:scale>
        <p:origin x="106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CC3A-E08C-4B92-B599-8C6F6BF824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BA9F-2AE2-4EED-A84D-C3B7B2D8DA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91497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CC3A-E08C-4B92-B599-8C6F6BF824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BA9F-2AE2-4EED-A84D-C3B7B2D8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8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CC3A-E08C-4B92-B599-8C6F6BF824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BA9F-2AE2-4EED-A84D-C3B7B2D8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5476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CC3A-E08C-4B92-B599-8C6F6BF824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BA9F-2AE2-4EED-A84D-C3B7B2D8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889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CC3A-E08C-4B92-B599-8C6F6BF824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BA9F-2AE2-4EED-A84D-C3B7B2D8DA03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5128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CC3A-E08C-4B92-B599-8C6F6BF824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BA9F-2AE2-4EED-A84D-C3B7B2D8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45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CC3A-E08C-4B92-B599-8C6F6BF824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BA9F-2AE2-4EED-A84D-C3B7B2D8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99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CC3A-E08C-4B92-B599-8C6F6BF824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BA9F-2AE2-4EED-A84D-C3B7B2D8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0463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CC3A-E08C-4B92-B599-8C6F6BF824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BA9F-2AE2-4EED-A84D-C3B7B2D8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8344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5A5CC3A-E08C-4B92-B599-8C6F6BF824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A35BA9F-2AE2-4EED-A84D-C3B7B2D8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550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5CC3A-E08C-4B92-B599-8C6F6BF824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35BA9F-2AE2-4EED-A84D-C3B7B2D8DA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620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5A5CC3A-E08C-4B92-B599-8C6F6BF824F8}" type="datetimeFigureOut">
              <a:rPr lang="en-US" smtClean="0"/>
              <a:t>9/24/2023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FA35BA9F-2AE2-4EED-A84D-C3B7B2D8DA03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944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8.xml"/><Relationship Id="rId5" Type="http://schemas.openxmlformats.org/officeDocument/2006/relationships/image" Target="../media/image6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EC5313-865D-4452-BF54-143FC92A122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Analyzing multi-omics cancer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7652ED-2EB0-4BB3-9E58-92079CFB82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Jaron Arbet</a:t>
            </a:r>
          </a:p>
        </p:txBody>
      </p:sp>
    </p:spTree>
    <p:extLst>
      <p:ext uri="{BB962C8B-B14F-4D97-AF65-F5344CB8AC3E}">
        <p14:creationId xmlns:p14="http://schemas.microsoft.com/office/powerpoint/2010/main" val="8530653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3299-49E5-48B9-9111-C76C48A8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Association between genes and CGs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E9E7D-CB17-4CAB-B391-11BF7165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6294" y="2079207"/>
            <a:ext cx="11680371" cy="4023360"/>
          </a:xfrm>
        </p:spPr>
        <p:txBody>
          <a:bodyPr>
            <a:normAutofit/>
          </a:bodyPr>
          <a:lstStyle/>
          <a:p>
            <a:pPr marL="0" indent="0">
              <a:spcAft>
                <a:spcPts val="2400"/>
              </a:spcAft>
              <a:buNone/>
            </a:pPr>
            <a:r>
              <a:rPr lang="en-US" sz="2400" dirty="0"/>
              <a:t>Partial least squares (</a:t>
            </a:r>
            <a:r>
              <a:rPr lang="en-US" sz="2400" b="1" dirty="0">
                <a:solidFill>
                  <a:srgbClr val="0070C0"/>
                </a:solidFill>
              </a:rPr>
              <a:t>PLS</a:t>
            </a:r>
            <a:r>
              <a:rPr lang="en-US" sz="2400" dirty="0"/>
              <a:t>) and Canonical Correlation Analysis (</a:t>
            </a:r>
            <a:r>
              <a:rPr lang="en-US" sz="2400" b="1" dirty="0">
                <a:solidFill>
                  <a:srgbClr val="0070C0"/>
                </a:solidFill>
              </a:rPr>
              <a:t>CCA</a:t>
            </a:r>
            <a:r>
              <a:rPr lang="en-US" sz="2400" dirty="0"/>
              <a:t>)</a:t>
            </a:r>
          </a:p>
          <a:p>
            <a:pPr marL="578358" lvl="1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Identify correlated sets of features between multi-omics data types</a:t>
            </a:r>
          </a:p>
          <a:p>
            <a:pPr marL="578358" lvl="1" indent="-285750">
              <a:spcAft>
                <a:spcPts val="24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Derives “latent features” that are linear combinations of original features</a:t>
            </a:r>
          </a:p>
          <a:p>
            <a:pPr marL="1267143" lvl="2" indent="-455613">
              <a:spcAft>
                <a:spcPts val="24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Features are assigned weights to maximize the covariance (PLS) or correlation (CCA) between new latent features</a:t>
            </a:r>
          </a:p>
          <a:p>
            <a:pPr marL="1267143" lvl="2" indent="-455613">
              <a:spcAft>
                <a:spcPts val="2400"/>
              </a:spcAft>
              <a:buFont typeface="Wingdings" panose="05000000000000000000" pitchFamily="2" charset="2"/>
              <a:buChar char="v"/>
            </a:pPr>
            <a:r>
              <a:rPr lang="en-US" sz="2400" dirty="0"/>
              <a:t>“sparse” versions perform variable selection</a:t>
            </a:r>
          </a:p>
          <a:p>
            <a:pPr marL="287338" indent="-287338">
              <a:buFont typeface="Wingdings" panose="05000000000000000000" pitchFamily="2" charset="2"/>
              <a:buChar char="§"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07663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8D32A24-4A79-4BAD-8892-C9A8A97ED5F2}"/>
              </a:ext>
            </a:extLst>
          </p:cNvPr>
          <p:cNvSpPr/>
          <p:nvPr/>
        </p:nvSpPr>
        <p:spPr>
          <a:xfrm>
            <a:off x="552892" y="691115"/>
            <a:ext cx="1127051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Gene 1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8EF501-24AB-4991-BF57-D460601537AE}"/>
              </a:ext>
            </a:extLst>
          </p:cNvPr>
          <p:cNvSpPr/>
          <p:nvPr/>
        </p:nvSpPr>
        <p:spPr>
          <a:xfrm>
            <a:off x="552892" y="1499189"/>
            <a:ext cx="1127051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Gene 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C97CE1-91B3-4089-9AFF-B512C819751C}"/>
              </a:ext>
            </a:extLst>
          </p:cNvPr>
          <p:cNvSpPr/>
          <p:nvPr/>
        </p:nvSpPr>
        <p:spPr>
          <a:xfrm>
            <a:off x="552892" y="2232835"/>
            <a:ext cx="1127051" cy="5103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Gene 3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D84560-C6DD-4A5F-A3D7-713C0742C3CC}"/>
              </a:ext>
            </a:extLst>
          </p:cNvPr>
          <p:cNvSpPr/>
          <p:nvPr/>
        </p:nvSpPr>
        <p:spPr>
          <a:xfrm>
            <a:off x="2360425" y="675475"/>
            <a:ext cx="1127051" cy="510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CG 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4299BC-4356-47EE-ABD4-E16076867387}"/>
              </a:ext>
            </a:extLst>
          </p:cNvPr>
          <p:cNvSpPr/>
          <p:nvPr/>
        </p:nvSpPr>
        <p:spPr>
          <a:xfrm>
            <a:off x="2360427" y="1499189"/>
            <a:ext cx="1127051" cy="510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CG 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5409E5-B560-4AAF-9CAC-699992524A40}"/>
              </a:ext>
            </a:extLst>
          </p:cNvPr>
          <p:cNvSpPr/>
          <p:nvPr/>
        </p:nvSpPr>
        <p:spPr>
          <a:xfrm>
            <a:off x="2360426" y="2232834"/>
            <a:ext cx="1127051" cy="510363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CG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D98AF1A-79E0-40EF-8BF3-71B0EBF29A74}"/>
              </a:ext>
            </a:extLst>
          </p:cNvPr>
          <p:cNvSpPr txBox="1"/>
          <p:nvPr/>
        </p:nvSpPr>
        <p:spPr>
          <a:xfrm>
            <a:off x="166576" y="3639166"/>
            <a:ext cx="4104168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Could look at pairwise correlations, not feasible in high dimensions (e.g. 10k genes vs 10k CGs = 100 million correlations between data types)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CBCDE-5523-4967-896A-BA27B9521F82}"/>
                  </a:ext>
                </a:extLst>
              </p:cNvPr>
              <p:cNvSpPr txBox="1"/>
              <p:nvPr/>
            </p:nvSpPr>
            <p:spPr>
              <a:xfrm>
                <a:off x="992986" y="2875002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CFCBCDE-5523-4967-896A-BA27B9521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986" y="2875002"/>
                <a:ext cx="246862" cy="55399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16B113-383F-4D79-8C6E-5AFBC442974F}"/>
                  </a:ext>
                </a:extLst>
              </p:cNvPr>
              <p:cNvSpPr txBox="1"/>
              <p:nvPr/>
            </p:nvSpPr>
            <p:spPr>
              <a:xfrm>
                <a:off x="2800520" y="2854839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A16B113-383F-4D79-8C6E-5AFBC4429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0520" y="2854839"/>
                <a:ext cx="246862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Arrow: Right 12">
            <a:extLst>
              <a:ext uri="{FF2B5EF4-FFF2-40B4-BE49-F238E27FC236}">
                <a16:creationId xmlns:a16="http://schemas.microsoft.com/office/drawing/2014/main" id="{CC2B7AF0-87EA-4908-A824-CF71CF12DE47}"/>
              </a:ext>
            </a:extLst>
          </p:cNvPr>
          <p:cNvSpPr/>
          <p:nvPr/>
        </p:nvSpPr>
        <p:spPr>
          <a:xfrm>
            <a:off x="4815930" y="2664573"/>
            <a:ext cx="1935126" cy="998886"/>
          </a:xfrm>
          <a:prstGeom prst="rightArrow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4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7F5154-A9FE-4D95-9C34-421AC4B520AE}"/>
              </a:ext>
            </a:extLst>
          </p:cNvPr>
          <p:cNvSpPr txBox="1"/>
          <p:nvPr/>
        </p:nvSpPr>
        <p:spPr>
          <a:xfrm>
            <a:off x="4662376" y="1185838"/>
            <a:ext cx="220094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Create new latent features </a:t>
            </a:r>
            <a:r>
              <a:rPr lang="en-US" sz="2200" b="1" dirty="0"/>
              <a:t>A</a:t>
            </a:r>
            <a:r>
              <a:rPr lang="en-US" sz="2200" dirty="0"/>
              <a:t> and </a:t>
            </a:r>
            <a:r>
              <a:rPr lang="en-US" sz="2200" b="1" dirty="0"/>
              <a:t>B</a:t>
            </a:r>
            <a:r>
              <a:rPr lang="en-US" sz="2200" dirty="0"/>
              <a:t> (linear combos of original features)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CCFC812-10E3-42E3-B55E-A6045786F139}"/>
                  </a:ext>
                </a:extLst>
              </p:cNvPr>
              <p:cNvSpPr/>
              <p:nvPr/>
            </p:nvSpPr>
            <p:spPr>
              <a:xfrm>
                <a:off x="7894671" y="691115"/>
                <a:ext cx="1557674" cy="5103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/>
                  <a:t>* Gene 1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CCFC812-10E3-42E3-B55E-A6045786F1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671" y="691115"/>
                <a:ext cx="1557674" cy="510363"/>
              </a:xfrm>
              <a:prstGeom prst="rect">
                <a:avLst/>
              </a:prstGeom>
              <a:blipFill>
                <a:blip r:embed="rId6"/>
                <a:stretch>
                  <a:fillRect r="-1544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DFA8673-54F1-4E1A-B0CB-64555768B39D}"/>
                  </a:ext>
                </a:extLst>
              </p:cNvPr>
              <p:cNvSpPr/>
              <p:nvPr/>
            </p:nvSpPr>
            <p:spPr>
              <a:xfrm>
                <a:off x="7894670" y="1499189"/>
                <a:ext cx="1557673" cy="5103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/>
                  <a:t>* Gene 2</a:t>
                </a:r>
                <a:endParaRPr lang="en-US" dirty="0"/>
              </a:p>
            </p:txBody>
          </p:sp>
        </mc:Choice>
        <mc:Fallback xmlns="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6DFA8673-54F1-4E1A-B0CB-64555768B3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670" y="1499189"/>
                <a:ext cx="1557673" cy="510363"/>
              </a:xfrm>
              <a:prstGeom prst="rect">
                <a:avLst/>
              </a:prstGeom>
              <a:blipFill>
                <a:blip r:embed="rId7"/>
                <a:stretch>
                  <a:fillRect r="-1544" b="-68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75E8D6B-556D-4309-8C2E-46984DE4881A}"/>
                  </a:ext>
                </a:extLst>
              </p:cNvPr>
              <p:cNvSpPr/>
              <p:nvPr/>
            </p:nvSpPr>
            <p:spPr>
              <a:xfrm>
                <a:off x="7894670" y="2232834"/>
                <a:ext cx="1557673" cy="51036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/>
                  <a:t>* Gene 3</a:t>
                </a: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875E8D6B-556D-4309-8C2E-46984DE488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4670" y="2232834"/>
                <a:ext cx="1557673" cy="510363"/>
              </a:xfrm>
              <a:prstGeom prst="rect">
                <a:avLst/>
              </a:prstGeom>
              <a:blipFill>
                <a:blip r:embed="rId8"/>
                <a:stretch>
                  <a:fillRect r="-1544" b="-804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E63532-F2BF-4CED-8F6D-0F28ED76E24E}"/>
                  </a:ext>
                </a:extLst>
              </p:cNvPr>
              <p:cNvSpPr txBox="1"/>
              <p:nvPr/>
            </p:nvSpPr>
            <p:spPr>
              <a:xfrm>
                <a:off x="8621846" y="2854839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6E63532-F2BF-4CED-8F6D-0F28ED76E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1846" y="2854839"/>
                <a:ext cx="246862" cy="55399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2FF452-EEF0-4C7B-BBC7-1BA9E66196E5}"/>
                  </a:ext>
                </a:extLst>
              </p:cNvPr>
              <p:cNvSpPr txBox="1"/>
              <p:nvPr/>
            </p:nvSpPr>
            <p:spPr>
              <a:xfrm>
                <a:off x="10285844" y="2854839"/>
                <a:ext cx="24686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52FF452-EEF0-4C7B-BBC7-1BA9E6619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5844" y="2854839"/>
                <a:ext cx="246862" cy="55399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D250F11-C41A-451B-89F9-CF7DF15804BC}"/>
                  </a:ext>
                </a:extLst>
              </p:cNvPr>
              <p:cNvSpPr/>
              <p:nvPr/>
            </p:nvSpPr>
            <p:spPr>
              <a:xfrm>
                <a:off x="9702206" y="691114"/>
                <a:ext cx="1557674" cy="51036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* CG 1</a:t>
                </a:r>
                <a:endParaRPr lang="en-US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D250F11-C41A-451B-89F9-CF7DF15804B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206" y="691114"/>
                <a:ext cx="1557674" cy="510363"/>
              </a:xfrm>
              <a:prstGeom prst="rect">
                <a:avLst/>
              </a:prstGeom>
              <a:blipFill>
                <a:blip r:embed="rId11"/>
                <a:stretch>
                  <a:fillRect b="-10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10647EF-FA2B-4982-9880-42B51DF094FA}"/>
                  </a:ext>
                </a:extLst>
              </p:cNvPr>
              <p:cNvSpPr/>
              <p:nvPr/>
            </p:nvSpPr>
            <p:spPr>
              <a:xfrm>
                <a:off x="9702206" y="1499189"/>
                <a:ext cx="1557673" cy="51036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* CG 2</a:t>
                </a:r>
                <a:endParaRPr lang="en-US" sz="2000" dirty="0"/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F10647EF-FA2B-4982-9880-42B51DF094F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206" y="1499189"/>
                <a:ext cx="1557673" cy="510363"/>
              </a:xfrm>
              <a:prstGeom prst="rect">
                <a:avLst/>
              </a:prstGeom>
              <a:blipFill>
                <a:blip r:embed="rId12"/>
                <a:stretch>
                  <a:fillRect b="-952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794CD3E-3A64-4DDC-A7BD-0846CC00FFE9}"/>
                  </a:ext>
                </a:extLst>
              </p:cNvPr>
              <p:cNvSpPr/>
              <p:nvPr/>
            </p:nvSpPr>
            <p:spPr>
              <a:xfrm>
                <a:off x="9702205" y="2232833"/>
                <a:ext cx="1568304" cy="510363"/>
              </a:xfrm>
              <a:prstGeom prst="rect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* CG 3</a:t>
                </a:r>
                <a:endParaRPr lang="en-US" sz="20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794CD3E-3A64-4DDC-A7BD-0846CC00FF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02205" y="2232833"/>
                <a:ext cx="1568304" cy="510363"/>
              </a:xfrm>
              <a:prstGeom prst="rect">
                <a:avLst/>
              </a:prstGeom>
              <a:blipFill>
                <a:blip r:embed="rId13"/>
                <a:stretch>
                  <a:fillRect b="-107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437D19F3-4141-4E7D-92A1-093B06629C6E}"/>
              </a:ext>
            </a:extLst>
          </p:cNvPr>
          <p:cNvSpPr txBox="1"/>
          <p:nvPr/>
        </p:nvSpPr>
        <p:spPr>
          <a:xfrm>
            <a:off x="8623582" y="256585"/>
            <a:ext cx="49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A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08FCDF4-FBBA-4751-8920-76055FCD262D}"/>
              </a:ext>
            </a:extLst>
          </p:cNvPr>
          <p:cNvSpPr txBox="1"/>
          <p:nvPr/>
        </p:nvSpPr>
        <p:spPr>
          <a:xfrm>
            <a:off x="10164144" y="265961"/>
            <a:ext cx="4902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B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115462-D1BB-438A-82BA-18F0C981A71D}"/>
                  </a:ext>
                </a:extLst>
              </p:cNvPr>
              <p:cNvSpPr txBox="1"/>
              <p:nvPr/>
            </p:nvSpPr>
            <p:spPr>
              <a:xfrm>
                <a:off x="7200009" y="3503429"/>
                <a:ext cx="5004391" cy="28347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spcAft>
                    <a:spcPts val="600"/>
                  </a:spcAft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Weights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/>
                  <a:t> are chosen to maximize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𝐶𝑜𝑣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for PLS, or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𝐶𝑜𝑟𝑟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for CCA </a:t>
                </a:r>
              </a:p>
              <a:p>
                <a:pPr marL="285750" indent="-285750">
                  <a:spcAft>
                    <a:spcPts val="600"/>
                  </a:spcAft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“sparse” versions give weights of 0 to unimportant features</a:t>
                </a:r>
              </a:p>
              <a:p>
                <a:pPr marL="285750" indent="-285750">
                  <a:spcAft>
                    <a:spcPts val="600"/>
                  </a:spcAft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A large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𝐴𝑗</m:t>
                        </m:r>
                      </m:sub>
                    </m:sSub>
                  </m:oMath>
                </a14:m>
                <a:r>
                  <a:rPr lang="en-US" sz="2000" dirty="0"/>
                  <a:t>| means that gene is correlated with many CGs</a:t>
                </a:r>
              </a:p>
              <a:p>
                <a:pPr marL="285750" indent="-285750">
                  <a:spcAft>
                    <a:spcPts val="600"/>
                  </a:spcAft>
                  <a:buClr>
                    <a:srgbClr val="00B0F0"/>
                  </a:buClr>
                  <a:buFont typeface="Wingdings" panose="05000000000000000000" pitchFamily="2" charset="2"/>
                  <a:buChar char="§"/>
                </a:pPr>
                <a:r>
                  <a:rPr lang="en-US" sz="2000" dirty="0"/>
                  <a:t>A large |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𝐵𝑗</m:t>
                        </m:r>
                      </m:sub>
                    </m:sSub>
                  </m:oMath>
                </a14:m>
                <a:r>
                  <a:rPr lang="en-US" sz="2000" dirty="0"/>
                  <a:t>| means that CG is correlated with many genes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3115462-D1BB-438A-82BA-18F0C981A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0009" y="3503429"/>
                <a:ext cx="5004391" cy="2834750"/>
              </a:xfrm>
              <a:prstGeom prst="rect">
                <a:avLst/>
              </a:prstGeom>
              <a:blipFill>
                <a:blip r:embed="rId14"/>
                <a:stretch>
                  <a:fillRect l="-1096" t="-1290" r="-2192" b="-30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7088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965603-370C-4D97-8700-81F46A4C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12" y="0"/>
            <a:ext cx="8389088" cy="6858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A5B8A4D-9B00-4286-9BD6-6EA7D4FFAA68}"/>
              </a:ext>
            </a:extLst>
          </p:cNvPr>
          <p:cNvSpPr txBox="1"/>
          <p:nvPr/>
        </p:nvSpPr>
        <p:spPr>
          <a:xfrm>
            <a:off x="0" y="497428"/>
            <a:ext cx="4019107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en-US" sz="3200" b="1" dirty="0" err="1"/>
              <a:t>sPLS</a:t>
            </a:r>
            <a:r>
              <a:rPr lang="en-US" sz="3200" b="1" dirty="0"/>
              <a:t> Results 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 err="1"/>
              <a:t>mixOmics</a:t>
            </a:r>
            <a:r>
              <a:rPr lang="en-US" sz="2400" dirty="0"/>
              <a:t> R package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Must specify # latent features (LFs) and # variables for each LF</a:t>
            </a:r>
          </a:p>
          <a:p>
            <a:pPr marL="457200" indent="-457200">
              <a:spcAft>
                <a:spcPts val="1200"/>
              </a:spcAft>
              <a:buClr>
                <a:srgbClr val="0070C0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For exploratory purposes, I chose 1 LF, with 50 genes and 50 CGs</a:t>
            </a:r>
          </a:p>
          <a:p>
            <a:pPr>
              <a:spcAft>
                <a:spcPts val="1200"/>
              </a:spcAft>
              <a:buClr>
                <a:srgbClr val="0070C0"/>
              </a:buClr>
            </a:pPr>
            <a:endParaRPr lang="en-US" sz="2400" dirty="0"/>
          </a:p>
          <a:p>
            <a:pPr>
              <a:spcAft>
                <a:spcPts val="1200"/>
              </a:spcAft>
              <a:buClr>
                <a:srgbClr val="0070C0"/>
              </a:buClr>
            </a:pPr>
            <a:r>
              <a:rPr lang="en-US" sz="2400" dirty="0"/>
              <a:t>Spearman correlation heatmap of the 100 selected variables:</a:t>
            </a:r>
          </a:p>
        </p:txBody>
      </p:sp>
    </p:spTree>
    <p:extLst>
      <p:ext uri="{BB962C8B-B14F-4D97-AF65-F5344CB8AC3E}">
        <p14:creationId xmlns:p14="http://schemas.microsoft.com/office/powerpoint/2010/main" val="34862212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965603-370C-4D97-8700-81F46A4C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12" y="0"/>
            <a:ext cx="8389088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396EDD-C5AA-4279-A7A7-C9A38CE4026A}"/>
              </a:ext>
            </a:extLst>
          </p:cNvPr>
          <p:cNvSpPr/>
          <p:nvPr/>
        </p:nvSpPr>
        <p:spPr>
          <a:xfrm>
            <a:off x="4343400" y="542925"/>
            <a:ext cx="3114675" cy="28194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0F16E1-81BC-4D4E-B61B-07D16379E6B8}"/>
              </a:ext>
            </a:extLst>
          </p:cNvPr>
          <p:cNvSpPr/>
          <p:nvPr/>
        </p:nvSpPr>
        <p:spPr>
          <a:xfrm>
            <a:off x="10591800" y="504825"/>
            <a:ext cx="704850" cy="28575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C77FF-6B80-471D-BD74-A3183D559830}"/>
              </a:ext>
            </a:extLst>
          </p:cNvPr>
          <p:cNvSpPr/>
          <p:nvPr/>
        </p:nvSpPr>
        <p:spPr>
          <a:xfrm>
            <a:off x="4343399" y="6191250"/>
            <a:ext cx="3156925" cy="66675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F43F9-F2B2-41EB-8F74-2CD0070212EE}"/>
              </a:ext>
            </a:extLst>
          </p:cNvPr>
          <p:cNvSpPr txBox="1"/>
          <p:nvPr/>
        </p:nvSpPr>
        <p:spPr>
          <a:xfrm>
            <a:off x="475143" y="2550378"/>
            <a:ext cx="305752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E1E2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Positively correlated gene expression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829297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965603-370C-4D97-8700-81F46A4C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12" y="0"/>
            <a:ext cx="8389088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3396EDD-C5AA-4279-A7A7-C9A38CE4026A}"/>
              </a:ext>
            </a:extLst>
          </p:cNvPr>
          <p:cNvSpPr/>
          <p:nvPr/>
        </p:nvSpPr>
        <p:spPr>
          <a:xfrm>
            <a:off x="7477125" y="504825"/>
            <a:ext cx="2371725" cy="28194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0F16E1-81BC-4D4E-B61B-07D16379E6B8}"/>
              </a:ext>
            </a:extLst>
          </p:cNvPr>
          <p:cNvSpPr/>
          <p:nvPr/>
        </p:nvSpPr>
        <p:spPr>
          <a:xfrm>
            <a:off x="10591800" y="504825"/>
            <a:ext cx="704850" cy="28575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C77FF-6B80-471D-BD74-A3183D559830}"/>
              </a:ext>
            </a:extLst>
          </p:cNvPr>
          <p:cNvSpPr/>
          <p:nvPr/>
        </p:nvSpPr>
        <p:spPr>
          <a:xfrm>
            <a:off x="7461629" y="6191250"/>
            <a:ext cx="2387221" cy="66675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F43F9-F2B2-41EB-8F74-2CD0070212EE}"/>
              </a:ext>
            </a:extLst>
          </p:cNvPr>
          <p:cNvSpPr txBox="1"/>
          <p:nvPr/>
        </p:nvSpPr>
        <p:spPr>
          <a:xfrm>
            <a:off x="244549" y="2550378"/>
            <a:ext cx="340352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E1E2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Positively correlated genes-CGs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994553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965603-370C-4D97-8700-81F46A4C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12" y="0"/>
            <a:ext cx="838908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0F16E1-81BC-4D4E-B61B-07D16379E6B8}"/>
              </a:ext>
            </a:extLst>
          </p:cNvPr>
          <p:cNvSpPr/>
          <p:nvPr/>
        </p:nvSpPr>
        <p:spPr>
          <a:xfrm>
            <a:off x="9848850" y="504825"/>
            <a:ext cx="1402246" cy="2819400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C77FF-6B80-471D-BD74-A3183D559830}"/>
              </a:ext>
            </a:extLst>
          </p:cNvPr>
          <p:cNvSpPr/>
          <p:nvPr/>
        </p:nvSpPr>
        <p:spPr>
          <a:xfrm>
            <a:off x="9780104" y="6191250"/>
            <a:ext cx="855926" cy="66675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F43F9-F2B2-41EB-8F74-2CD0070212EE}"/>
              </a:ext>
            </a:extLst>
          </p:cNvPr>
          <p:cNvSpPr txBox="1"/>
          <p:nvPr/>
        </p:nvSpPr>
        <p:spPr>
          <a:xfrm>
            <a:off x="159488" y="2550378"/>
            <a:ext cx="348858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E1E2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Negatively correlated genes-CGs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5559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965603-370C-4D97-8700-81F46A4C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12" y="0"/>
            <a:ext cx="8389088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17C77FF-6B80-471D-BD74-A3183D559830}"/>
              </a:ext>
            </a:extLst>
          </p:cNvPr>
          <p:cNvSpPr/>
          <p:nvPr/>
        </p:nvSpPr>
        <p:spPr>
          <a:xfrm>
            <a:off x="9798657" y="5470497"/>
            <a:ext cx="802003" cy="73891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F43F9-F2B2-41EB-8F74-2CD0070212EE}"/>
              </a:ext>
            </a:extLst>
          </p:cNvPr>
          <p:cNvSpPr txBox="1"/>
          <p:nvPr/>
        </p:nvSpPr>
        <p:spPr>
          <a:xfrm>
            <a:off x="475143" y="2550378"/>
            <a:ext cx="31729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lang="en-US" sz="2800" dirty="0">
                <a:solidFill>
                  <a:srgbClr val="1E1E23"/>
                </a:solidFill>
                <a:latin typeface="Source Sans Pro" panose="020B0503030403020204" pitchFamily="34" charset="0"/>
              </a:rPr>
              <a:t>P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1E1E2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ositively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E1E2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 correlated </a:t>
            </a:r>
            <a:r>
              <a:rPr lang="en-US" sz="2800" dirty="0">
                <a:solidFill>
                  <a:srgbClr val="1E1E23"/>
                </a:solidFill>
                <a:latin typeface="Source Sans Pro" panose="020B0503030403020204" pitchFamily="34" charset="0"/>
              </a:rPr>
              <a:t>CGs</a:t>
            </a:r>
            <a:endParaRPr lang="en-US" sz="2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8ACE97-0714-416A-8C39-E2B9F874A6FD}"/>
              </a:ext>
            </a:extLst>
          </p:cNvPr>
          <p:cNvSpPr/>
          <p:nvPr/>
        </p:nvSpPr>
        <p:spPr>
          <a:xfrm>
            <a:off x="7505568" y="3315632"/>
            <a:ext cx="2293089" cy="2154865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9482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D965603-370C-4D97-8700-81F46A4C6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2912" y="0"/>
            <a:ext cx="8389088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10F16E1-81BC-4D4E-B61B-07D16379E6B8}"/>
              </a:ext>
            </a:extLst>
          </p:cNvPr>
          <p:cNvSpPr/>
          <p:nvPr/>
        </p:nvSpPr>
        <p:spPr>
          <a:xfrm>
            <a:off x="9848850" y="3323645"/>
            <a:ext cx="1402246" cy="2179238"/>
          </a:xfrm>
          <a:prstGeom prst="rect">
            <a:avLst/>
          </a:prstGeom>
          <a:noFill/>
          <a:ln w="5715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7C77FF-6B80-471D-BD74-A3183D559830}"/>
              </a:ext>
            </a:extLst>
          </p:cNvPr>
          <p:cNvSpPr/>
          <p:nvPr/>
        </p:nvSpPr>
        <p:spPr>
          <a:xfrm>
            <a:off x="9848850" y="6191250"/>
            <a:ext cx="794341" cy="66675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5F43F9-F2B2-41EB-8F74-2CD0070212EE}"/>
              </a:ext>
            </a:extLst>
          </p:cNvPr>
          <p:cNvSpPr txBox="1"/>
          <p:nvPr/>
        </p:nvSpPr>
        <p:spPr>
          <a:xfrm>
            <a:off x="475143" y="2550378"/>
            <a:ext cx="317293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rgbClr val="00B0F0"/>
              </a:buClr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1E1E23"/>
                </a:solidFill>
                <a:effectLst/>
                <a:uLnTx/>
                <a:uFillTx/>
                <a:latin typeface="Source Sans Pro" panose="020B0503030403020204" pitchFamily="34" charset="0"/>
                <a:ea typeface="+mn-ea"/>
                <a:cs typeface="+mn-cs"/>
              </a:rPr>
              <a:t>Negatively correlated DM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244473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3299-49E5-48B9-9111-C76C48A87A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97236"/>
            <a:ext cx="10058400" cy="1450757"/>
          </a:xfrm>
        </p:spPr>
        <p:txBody>
          <a:bodyPr/>
          <a:lstStyle/>
          <a:p>
            <a:r>
              <a:rPr lang="en-US" dirty="0"/>
              <a:t>Extensions and other ideas for </a:t>
            </a:r>
            <a:r>
              <a:rPr lang="en-US" dirty="0" err="1"/>
              <a:t>sPLS</a:t>
            </a:r>
            <a:r>
              <a:rPr lang="en-US" dirty="0"/>
              <a:t>/CCA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E9E7D-CB17-4CAB-B391-11BF7165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2057943"/>
            <a:ext cx="11887200" cy="4023360"/>
          </a:xfrm>
        </p:spPr>
        <p:txBody>
          <a:bodyPr>
            <a:noAutofit/>
          </a:bodyPr>
          <a:lstStyle/>
          <a:p>
            <a:pPr marL="578358" lvl="1" indent="-285750">
              <a:spcAft>
                <a:spcPts val="36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Supervised </a:t>
            </a:r>
            <a:r>
              <a:rPr lang="en-US" sz="2600" dirty="0" err="1"/>
              <a:t>sPLS</a:t>
            </a:r>
            <a:r>
              <a:rPr lang="en-US" sz="2600" dirty="0"/>
              <a:t>/CCA: latent feature weights are chosen to maximize covariance/correlation between multi-omics data types </a:t>
            </a:r>
            <a:r>
              <a:rPr lang="en-US" sz="2600" i="1" dirty="0"/>
              <a:t>and</a:t>
            </a:r>
            <a:r>
              <a:rPr lang="en-US" sz="2600" dirty="0"/>
              <a:t> with an outcome (</a:t>
            </a:r>
            <a:r>
              <a:rPr lang="en-US" sz="2600" dirty="0" err="1"/>
              <a:t>mixOmics</a:t>
            </a:r>
            <a:r>
              <a:rPr lang="en-US" sz="2600" dirty="0"/>
              <a:t> and PMA R packages)</a:t>
            </a:r>
          </a:p>
          <a:p>
            <a:pPr marL="578358" lvl="1" indent="-285750">
              <a:spcAft>
                <a:spcPts val="36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Use unsupervised </a:t>
            </a:r>
            <a:r>
              <a:rPr lang="en-US" sz="2600" dirty="0" err="1"/>
              <a:t>sPLS</a:t>
            </a:r>
            <a:r>
              <a:rPr lang="en-US" sz="2600" dirty="0"/>
              <a:t>/CCA as a filtering step before network analysis (e.g. WGCNA)</a:t>
            </a:r>
          </a:p>
          <a:p>
            <a:pPr marL="1184148" lvl="4" indent="-342900">
              <a:spcAft>
                <a:spcPts val="3600"/>
              </a:spcAft>
              <a:buFont typeface="Wingdings" panose="05000000000000000000" pitchFamily="2" charset="2"/>
              <a:buChar char="v"/>
            </a:pPr>
            <a:r>
              <a:rPr lang="en-US" sz="2600" dirty="0"/>
              <a:t> Dimension reduction: only keep top X variables with non-zero weights </a:t>
            </a:r>
          </a:p>
          <a:p>
            <a:pPr marL="635508" lvl="1" indent="-342900">
              <a:spcAft>
                <a:spcPts val="3600"/>
              </a:spcAft>
              <a:buFont typeface="Wingdings" panose="05000000000000000000" pitchFamily="2" charset="2"/>
              <a:buChar char="§"/>
            </a:pPr>
            <a:r>
              <a:rPr lang="en-US" sz="2600" dirty="0"/>
              <a:t>Pathway enrichment analysis to assess functional importance of any “modules”</a:t>
            </a:r>
          </a:p>
          <a:p>
            <a:pPr marL="944118" lvl="3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78358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78358" lvl="1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endParaRPr lang="en-US" sz="2400" dirty="0"/>
          </a:p>
          <a:p>
            <a:pPr marL="579946" lvl="1" indent="-287338"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6376511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8D48-5F4F-4C94-8C71-E9BAF401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with survival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561F2-CC60-4075-8085-B3CF82D56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75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66F48-AB17-4790-BFEA-043373728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0DF226-81C3-4C19-9636-33328DFC4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295738"/>
            <a:ext cx="10058400" cy="4023360"/>
          </a:xfrm>
        </p:spPr>
        <p:txBody>
          <a:bodyPr/>
          <a:lstStyle/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en-US" sz="3200" dirty="0"/>
              <a:t>TCGA data </a:t>
            </a:r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en-US" sz="3200" dirty="0"/>
              <a:t>Exploratory dimension reduction</a:t>
            </a:r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en-US" sz="3200" dirty="0"/>
              <a:t>Machine learning for survival 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08292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1AB49-54BD-49BD-87B8-4D342F96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5934" y="1239011"/>
            <a:ext cx="3200400" cy="2286000"/>
          </a:xfrm>
        </p:spPr>
        <p:txBody>
          <a:bodyPr>
            <a:normAutofit/>
          </a:bodyPr>
          <a:lstStyle/>
          <a:p>
            <a:r>
              <a:rPr lang="en-US" sz="4400" dirty="0"/>
              <a:t>Kaplan-Meier survival curve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D006918-72B2-47FF-960D-0FEE4A6F72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1449" y="91440"/>
            <a:ext cx="6766560" cy="6766560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25F248-D0D2-4114-AFD5-011E995C2C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96702" y="4008475"/>
            <a:ext cx="3678865" cy="3379124"/>
          </a:xfrm>
        </p:spPr>
        <p:txBody>
          <a:bodyPr>
            <a:normAutofit/>
          </a:bodyPr>
          <a:lstStyle/>
          <a:p>
            <a:pPr marL="285750" indent="-285750">
              <a:buClr>
                <a:schemeClr val="bg1"/>
              </a:buClr>
              <a:buFont typeface="Wingdings" panose="05000000000000000000" pitchFamily="2" charset="2"/>
              <a:buChar char="§"/>
            </a:pPr>
            <a:r>
              <a:rPr lang="en-US" sz="2400" dirty="0"/>
              <a:t>5 year survival rate = 63%</a:t>
            </a:r>
          </a:p>
        </p:txBody>
      </p:sp>
    </p:spTree>
    <p:extLst>
      <p:ext uri="{BB962C8B-B14F-4D97-AF65-F5344CB8AC3E}">
        <p14:creationId xmlns:p14="http://schemas.microsoft.com/office/powerpoint/2010/main" val="36454350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A25171-10EB-4071-89A3-4F91EB39CD8C}"/>
              </a:ext>
            </a:extLst>
          </p:cNvPr>
          <p:cNvSpPr/>
          <p:nvPr/>
        </p:nvSpPr>
        <p:spPr>
          <a:xfrm>
            <a:off x="85061" y="829340"/>
            <a:ext cx="5830186" cy="5454502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4744FCE8-8213-4118-97E3-D62DAECA0EA3}"/>
              </a:ext>
            </a:extLst>
          </p:cNvPr>
          <p:cNvSpPr/>
          <p:nvPr/>
        </p:nvSpPr>
        <p:spPr>
          <a:xfrm>
            <a:off x="6276753" y="829340"/>
            <a:ext cx="5830186" cy="5454502"/>
          </a:xfrm>
          <a:prstGeom prst="round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BB73AB-2D2C-43FA-86D5-D3F58FDDE413}"/>
              </a:ext>
            </a:extLst>
          </p:cNvPr>
          <p:cNvSpPr txBox="1"/>
          <p:nvPr/>
        </p:nvSpPr>
        <p:spPr>
          <a:xfrm>
            <a:off x="186071" y="898734"/>
            <a:ext cx="5629937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dirty="0"/>
              <a:t>Regularized Cox model</a:t>
            </a:r>
            <a:r>
              <a:rPr lang="en-US" sz="2800" b="1" baseline="30000" dirty="0"/>
              <a:t>1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Extends Cox model with variable selection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R packages: </a:t>
            </a:r>
            <a:r>
              <a:rPr lang="en-US" sz="2000" dirty="0" err="1"/>
              <a:t>glmnet</a:t>
            </a:r>
            <a:r>
              <a:rPr lang="en-US" sz="2000" dirty="0"/>
              <a:t>, penalized</a:t>
            </a:r>
          </a:p>
          <a:p>
            <a:r>
              <a:rPr lang="en-US" sz="2000" b="1" dirty="0"/>
              <a:t>Pros</a:t>
            </a:r>
          </a:p>
          <a:p>
            <a:pPr marL="509588" indent="-2762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Easy interpretation (hazard ratios)</a:t>
            </a:r>
          </a:p>
          <a:p>
            <a:pPr marL="509588" indent="-2762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LASSO/Elastic-net identify important variables </a:t>
            </a:r>
            <a:br>
              <a:rPr lang="en-US" sz="2000" dirty="0"/>
            </a:br>
            <a:r>
              <a:rPr lang="en-US" sz="2000" dirty="0"/>
              <a:t>(</a:t>
            </a:r>
            <a:r>
              <a:rPr lang="en-US" sz="2000" dirty="0" err="1"/>
              <a:t>logHR</a:t>
            </a:r>
            <a:r>
              <a:rPr lang="en-US" sz="2000" dirty="0"/>
              <a:t> ≠ 0) vs unimportant variables (</a:t>
            </a:r>
            <a:r>
              <a:rPr lang="en-US" sz="2000" dirty="0" err="1"/>
              <a:t>logHR</a:t>
            </a:r>
            <a:r>
              <a:rPr lang="en-US" sz="2000" dirty="0"/>
              <a:t>=0)</a:t>
            </a:r>
          </a:p>
          <a:p>
            <a:endParaRPr lang="en-US" sz="2000" dirty="0"/>
          </a:p>
          <a:p>
            <a:r>
              <a:rPr lang="en-US" sz="2000" b="1" dirty="0"/>
              <a:t>Cons</a:t>
            </a:r>
          </a:p>
          <a:p>
            <a:pPr marL="509588" indent="-2762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Proportional hazards assumption</a:t>
            </a:r>
          </a:p>
          <a:p>
            <a:pPr marL="509588" indent="-276225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Assumes linear and additive effects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0A6D3C-5F6E-40ED-8061-4D6E0A4871CE}"/>
              </a:ext>
            </a:extLst>
          </p:cNvPr>
          <p:cNvSpPr txBox="1"/>
          <p:nvPr/>
        </p:nvSpPr>
        <p:spPr>
          <a:xfrm>
            <a:off x="6677249" y="829340"/>
            <a:ext cx="5479310" cy="5524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1200"/>
              </a:spcAft>
            </a:pPr>
            <a:r>
              <a:rPr lang="en-US" sz="2800" b="1" dirty="0"/>
              <a:t>Random survival forests</a:t>
            </a:r>
            <a:r>
              <a:rPr lang="en-US" sz="2800" b="1" baseline="30000" dirty="0"/>
              <a:t>2</a:t>
            </a:r>
            <a:endParaRPr lang="en-US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/>
              <a:t>Extends random forests for survival outcome</a:t>
            </a:r>
          </a:p>
          <a:p>
            <a:pPr marL="285750" indent="-28575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R packages: </a:t>
            </a:r>
            <a:r>
              <a:rPr lang="en-US" sz="2000" dirty="0" err="1"/>
              <a:t>randomforestSRC</a:t>
            </a:r>
            <a:r>
              <a:rPr lang="en-US" sz="2000" dirty="0"/>
              <a:t>, ranger, party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Pros</a:t>
            </a:r>
          </a:p>
          <a:p>
            <a:pPr marL="574675" indent="-341313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Nonparametric (less assumptions)</a:t>
            </a:r>
          </a:p>
          <a:p>
            <a:pPr marL="574675" indent="-341313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Automatically allow for non-linear and interaction effects</a:t>
            </a:r>
          </a:p>
          <a:p>
            <a:pPr marL="574675" indent="-341313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Variable importance scores</a:t>
            </a:r>
          </a:p>
          <a:p>
            <a:pPr marL="574675" indent="-341313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Some software allows for missing values</a:t>
            </a:r>
          </a:p>
          <a:p>
            <a:pPr marL="574675" indent="-341313"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</a:pPr>
            <a:r>
              <a:rPr lang="en-US" sz="2000" dirty="0"/>
              <a:t>Bootstrap gives estimate of generalization error (cross-validation not necessary)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2000" b="1" dirty="0"/>
              <a:t>Cons: </a:t>
            </a:r>
            <a:r>
              <a:rPr lang="en-US" sz="2000" dirty="0"/>
              <a:t>harder to interpret</a:t>
            </a:r>
            <a:br>
              <a:rPr lang="en-US" sz="2000" dirty="0"/>
            </a:br>
            <a:r>
              <a:rPr lang="en-US" sz="2000" dirty="0"/>
              <a:t>	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A2DDE0-FB45-4AD0-895F-5F4EE855B206}"/>
              </a:ext>
            </a:extLst>
          </p:cNvPr>
          <p:cNvSpPr txBox="1"/>
          <p:nvPr/>
        </p:nvSpPr>
        <p:spPr>
          <a:xfrm>
            <a:off x="85061" y="6373520"/>
            <a:ext cx="120218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dirty="0">
                <a:solidFill>
                  <a:schemeClr val="bg1"/>
                </a:solidFill>
                <a:effectLst/>
              </a:rPr>
              <a:t>1 Simon et al. "Regularization paths for Cox’s proportional hazards model via coordinate descent." </a:t>
            </a:r>
            <a:r>
              <a:rPr lang="en-US" sz="1400" b="0" i="1" dirty="0">
                <a:solidFill>
                  <a:schemeClr val="bg1"/>
                </a:solidFill>
                <a:effectLst/>
              </a:rPr>
              <a:t>Journal of statistical software</a:t>
            </a:r>
            <a:r>
              <a:rPr lang="en-US" sz="1400" b="0" i="0" dirty="0">
                <a:solidFill>
                  <a:schemeClr val="bg1"/>
                </a:solidFill>
                <a:effectLst/>
              </a:rPr>
              <a:t> 39.5 (2011): 1.</a:t>
            </a:r>
          </a:p>
          <a:p>
            <a:r>
              <a:rPr lang="en-US" sz="1400" dirty="0">
                <a:solidFill>
                  <a:schemeClr val="bg1"/>
                </a:solidFill>
              </a:rPr>
              <a:t>2 </a:t>
            </a:r>
            <a:r>
              <a:rPr lang="en-US" sz="1400" dirty="0" err="1">
                <a:solidFill>
                  <a:schemeClr val="bg1"/>
                </a:solidFill>
              </a:rPr>
              <a:t>Bou</a:t>
            </a:r>
            <a:r>
              <a:rPr lang="en-US" sz="1400" dirty="0">
                <a:solidFill>
                  <a:schemeClr val="bg1"/>
                </a:solidFill>
              </a:rPr>
              <a:t>-Hamad, Imad, Denis Larocque, and Hatem Ben-</a:t>
            </a:r>
            <a:r>
              <a:rPr lang="en-US" sz="1400" dirty="0" err="1">
                <a:solidFill>
                  <a:schemeClr val="bg1"/>
                </a:solidFill>
              </a:rPr>
              <a:t>Ameur</a:t>
            </a:r>
            <a:r>
              <a:rPr lang="en-US" sz="1400" dirty="0">
                <a:solidFill>
                  <a:schemeClr val="bg1"/>
                </a:solidFill>
              </a:rPr>
              <a:t>. "A review of survival trees." Statistics surveys 5 (2011): 44-71.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73886C0-32A7-4696-BF9F-352FB3C92480}"/>
              </a:ext>
            </a:extLst>
          </p:cNvPr>
          <p:cNvSpPr txBox="1"/>
          <p:nvPr/>
        </p:nvSpPr>
        <p:spPr>
          <a:xfrm>
            <a:off x="524539" y="5200"/>
            <a:ext cx="11142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2 ML methods for survival analysis</a:t>
            </a:r>
          </a:p>
        </p:txBody>
      </p:sp>
    </p:spTree>
    <p:extLst>
      <p:ext uri="{BB962C8B-B14F-4D97-AF65-F5344CB8AC3E}">
        <p14:creationId xmlns:p14="http://schemas.microsoft.com/office/powerpoint/2010/main" val="3396325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73886C0-32A7-4696-BF9F-352FB3C92480}"/>
              </a:ext>
            </a:extLst>
          </p:cNvPr>
          <p:cNvSpPr txBox="1"/>
          <p:nvPr/>
        </p:nvSpPr>
        <p:spPr>
          <a:xfrm>
            <a:off x="524539" y="5200"/>
            <a:ext cx="11142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Decision trees and forests?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F4B6B3-4875-4666-B0A4-BC75941B12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672" t="4701"/>
          <a:stretch/>
        </p:blipFill>
        <p:spPr>
          <a:xfrm>
            <a:off x="1913860" y="1754372"/>
            <a:ext cx="8049176" cy="45613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C6CA27A-5A4B-41D3-9657-A7386A606081}"/>
              </a:ext>
            </a:extLst>
          </p:cNvPr>
          <p:cNvSpPr txBox="1"/>
          <p:nvPr/>
        </p:nvSpPr>
        <p:spPr>
          <a:xfrm>
            <a:off x="188728" y="728904"/>
            <a:ext cx="11478732" cy="11541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  <a:buClr>
                <a:schemeClr val="accent1"/>
              </a:buClr>
              <a:buSzPct val="120000"/>
            </a:pPr>
            <a:r>
              <a:rPr lang="en-US" sz="2200" b="1" dirty="0"/>
              <a:t>Example</a:t>
            </a:r>
            <a:r>
              <a:rPr lang="en-US" sz="2200" baseline="30000" dirty="0"/>
              <a:t>1</a:t>
            </a:r>
            <a:r>
              <a:rPr lang="en-US" sz="2200" dirty="0"/>
              <a:t>: want to know the probability that a particular person survived the Titanic:</a:t>
            </a:r>
          </a:p>
          <a:p>
            <a:pPr marL="1257300" lvl="2" indent="-342900">
              <a:spcAft>
                <a:spcPts val="600"/>
              </a:spcAft>
              <a:buClr>
                <a:schemeClr val="accent1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2100" dirty="0"/>
              <a:t>Starting at the top of the tree, sequentially ask each question… whatever final “leaf” the person ends in gives their predicted outcome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C19EA14-2C53-4EDA-8B0C-B2759F2B159F}"/>
              </a:ext>
            </a:extLst>
          </p:cNvPr>
          <p:cNvSpPr txBox="1"/>
          <p:nvPr/>
        </p:nvSpPr>
        <p:spPr>
          <a:xfrm>
            <a:off x="103668" y="6470595"/>
            <a:ext cx="102781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aseline="30000" dirty="0">
                <a:solidFill>
                  <a:schemeClr val="bg1"/>
                </a:solidFill>
              </a:rPr>
              <a:t>1 </a:t>
            </a:r>
            <a:r>
              <a:rPr lang="en-US" sz="1400" dirty="0">
                <a:solidFill>
                  <a:schemeClr val="bg1"/>
                </a:solidFill>
              </a:rPr>
              <a:t>https://cran.r-project.org/web/packages/partykit/vignettes/constparty.pdf</a:t>
            </a:r>
            <a:endParaRPr 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69253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22FC89-F555-4309-9DD8-B643B17870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55249" y="0"/>
            <a:ext cx="593663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D27E69A-08FB-429B-8AB5-29BBB402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Random forest</a:t>
            </a:r>
            <a:br>
              <a:rPr lang="en-US" sz="3600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DE2CB4-F976-4DCD-9E03-5917A87F1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2274" y="3011141"/>
            <a:ext cx="3870251" cy="3379124"/>
          </a:xfrm>
        </p:spPr>
        <p:txBody>
          <a:bodyPr/>
          <a:lstStyle/>
          <a:p>
            <a:r>
              <a:rPr lang="en-US" sz="2400" dirty="0"/>
              <a:t>A single tree is often unstable (high variance); random forests average predictions across </a:t>
            </a:r>
            <a:r>
              <a:rPr lang="en-US" sz="2400" i="1" dirty="0"/>
              <a:t>heterogeneous</a:t>
            </a:r>
            <a:r>
              <a:rPr lang="en-US" sz="2400" dirty="0"/>
              <a:t> trees to reduce variance 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8953296-4DAC-4D2A-9F18-D97E6FCF9FD8}"/>
              </a:ext>
            </a:extLst>
          </p:cNvPr>
          <p:cNvSpPr txBox="1"/>
          <p:nvPr/>
        </p:nvSpPr>
        <p:spPr>
          <a:xfrm>
            <a:off x="61136" y="6211669"/>
            <a:ext cx="3992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Figure modified from: https://towardsdatascience.com/decision-trees-and-random-forests-for-classification-and-regression-pt-2-2b1fcd03e342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ADAA46-FAD6-4980-BCC2-B196F034B67D}"/>
              </a:ext>
            </a:extLst>
          </p:cNvPr>
          <p:cNvSpPr/>
          <p:nvPr/>
        </p:nvSpPr>
        <p:spPr>
          <a:xfrm>
            <a:off x="6561108" y="4445997"/>
            <a:ext cx="122413" cy="12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E870B84-98C0-483A-B9FA-B7E6EDA791AC}"/>
              </a:ext>
            </a:extLst>
          </p:cNvPr>
          <p:cNvCxnSpPr>
            <a:cxnSpLocks/>
            <a:stCxn id="11" idx="3"/>
          </p:cNvCxnSpPr>
          <p:nvPr/>
        </p:nvCxnSpPr>
        <p:spPr>
          <a:xfrm flipH="1">
            <a:off x="6389325" y="4550562"/>
            <a:ext cx="189710" cy="16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896DA2DB-A0DC-4748-A581-B816C659B889}"/>
              </a:ext>
            </a:extLst>
          </p:cNvPr>
          <p:cNvSpPr/>
          <p:nvPr/>
        </p:nvSpPr>
        <p:spPr>
          <a:xfrm>
            <a:off x="6328118" y="4654213"/>
            <a:ext cx="122413" cy="12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FF994D8-D9DA-4F24-B456-78C982987F86}"/>
              </a:ext>
            </a:extLst>
          </p:cNvPr>
          <p:cNvSpPr/>
          <p:nvPr/>
        </p:nvSpPr>
        <p:spPr>
          <a:xfrm>
            <a:off x="6761216" y="4654213"/>
            <a:ext cx="122413" cy="12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8E4D3EFC-B3DD-4EB7-BD41-54E6814E4C76}"/>
              </a:ext>
            </a:extLst>
          </p:cNvPr>
          <p:cNvCxnSpPr>
            <a:cxnSpLocks/>
            <a:stCxn id="11" idx="5"/>
            <a:endCxn id="18" idx="5"/>
          </p:cNvCxnSpPr>
          <p:nvPr/>
        </p:nvCxnSpPr>
        <p:spPr>
          <a:xfrm>
            <a:off x="6665594" y="4550562"/>
            <a:ext cx="200108" cy="208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0CA1BAC6-208D-4CFF-AE52-CE29F01D4E95}"/>
              </a:ext>
            </a:extLst>
          </p:cNvPr>
          <p:cNvCxnSpPr>
            <a:stCxn id="17" idx="0"/>
          </p:cNvCxnSpPr>
          <p:nvPr/>
        </p:nvCxnSpPr>
        <p:spPr>
          <a:xfrm flipH="1">
            <a:off x="6198492" y="4654213"/>
            <a:ext cx="190833" cy="30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F4C8F03-1C56-4AF5-BCBC-3B845F603384}"/>
              </a:ext>
            </a:extLst>
          </p:cNvPr>
          <p:cNvCxnSpPr>
            <a:stCxn id="17" idx="0"/>
          </p:cNvCxnSpPr>
          <p:nvPr/>
        </p:nvCxnSpPr>
        <p:spPr>
          <a:xfrm>
            <a:off x="6389325" y="4654213"/>
            <a:ext cx="156828" cy="319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BBEFCE1-F590-4030-94F0-A7D16CC3026A}"/>
              </a:ext>
            </a:extLst>
          </p:cNvPr>
          <p:cNvSpPr/>
          <p:nvPr/>
        </p:nvSpPr>
        <p:spPr>
          <a:xfrm>
            <a:off x="6147471" y="4896864"/>
            <a:ext cx="122413" cy="12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9641BB8-A11F-49FE-9278-2609C81F3CE9}"/>
              </a:ext>
            </a:extLst>
          </p:cNvPr>
          <p:cNvSpPr/>
          <p:nvPr/>
        </p:nvSpPr>
        <p:spPr>
          <a:xfrm>
            <a:off x="6458839" y="4896864"/>
            <a:ext cx="122413" cy="12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95CD6A2F-7EB3-41A0-810A-B7EF78F23419}"/>
              </a:ext>
            </a:extLst>
          </p:cNvPr>
          <p:cNvSpPr/>
          <p:nvPr/>
        </p:nvSpPr>
        <p:spPr>
          <a:xfrm>
            <a:off x="8290048" y="4411889"/>
            <a:ext cx="122413" cy="12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928D9FD4-6212-4A6E-8380-27B69D53CFF8}"/>
              </a:ext>
            </a:extLst>
          </p:cNvPr>
          <p:cNvCxnSpPr>
            <a:cxnSpLocks/>
            <a:stCxn id="42" idx="3"/>
          </p:cNvCxnSpPr>
          <p:nvPr/>
        </p:nvCxnSpPr>
        <p:spPr>
          <a:xfrm flipH="1">
            <a:off x="8118265" y="4516454"/>
            <a:ext cx="189710" cy="16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Oval 43">
            <a:extLst>
              <a:ext uri="{FF2B5EF4-FFF2-40B4-BE49-F238E27FC236}">
                <a16:creationId xmlns:a16="http://schemas.microsoft.com/office/drawing/2014/main" id="{389CBC92-2B3B-4DA1-BE6A-ECF671654FA1}"/>
              </a:ext>
            </a:extLst>
          </p:cNvPr>
          <p:cNvSpPr/>
          <p:nvPr/>
        </p:nvSpPr>
        <p:spPr>
          <a:xfrm>
            <a:off x="8057058" y="4620105"/>
            <a:ext cx="122413" cy="12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A4A133D7-2D48-4FBD-821E-A8BFD4E91205}"/>
              </a:ext>
            </a:extLst>
          </p:cNvPr>
          <p:cNvSpPr/>
          <p:nvPr/>
        </p:nvSpPr>
        <p:spPr>
          <a:xfrm>
            <a:off x="8566317" y="4628352"/>
            <a:ext cx="122413" cy="12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3181CDF-D9DA-45A4-A3F6-3F24FDB37390}"/>
              </a:ext>
            </a:extLst>
          </p:cNvPr>
          <p:cNvCxnSpPr>
            <a:cxnSpLocks/>
            <a:stCxn id="42" idx="5"/>
            <a:endCxn id="45" idx="5"/>
          </p:cNvCxnSpPr>
          <p:nvPr/>
        </p:nvCxnSpPr>
        <p:spPr>
          <a:xfrm>
            <a:off x="8394534" y="4516454"/>
            <a:ext cx="276269" cy="2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46D18414-A874-4094-AFB9-898314D772EB}"/>
              </a:ext>
            </a:extLst>
          </p:cNvPr>
          <p:cNvCxnSpPr>
            <a:stCxn id="44" idx="0"/>
          </p:cNvCxnSpPr>
          <p:nvPr/>
        </p:nvCxnSpPr>
        <p:spPr>
          <a:xfrm flipH="1">
            <a:off x="7927432" y="4620105"/>
            <a:ext cx="190833" cy="30390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51C29F35-010C-461B-8521-4AEE3328DC06}"/>
              </a:ext>
            </a:extLst>
          </p:cNvPr>
          <p:cNvCxnSpPr>
            <a:stCxn id="44" idx="0"/>
          </p:cNvCxnSpPr>
          <p:nvPr/>
        </p:nvCxnSpPr>
        <p:spPr>
          <a:xfrm>
            <a:off x="8118265" y="4620105"/>
            <a:ext cx="156828" cy="3198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08E43728-173A-4A3C-A2CF-CF974EAA7209}"/>
              </a:ext>
            </a:extLst>
          </p:cNvPr>
          <p:cNvSpPr/>
          <p:nvPr/>
        </p:nvSpPr>
        <p:spPr>
          <a:xfrm>
            <a:off x="7876411" y="4862756"/>
            <a:ext cx="122413" cy="12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6CF66F51-5AB6-4E17-98F5-F085946C2A02}"/>
              </a:ext>
            </a:extLst>
          </p:cNvPr>
          <p:cNvSpPr/>
          <p:nvPr/>
        </p:nvSpPr>
        <p:spPr>
          <a:xfrm>
            <a:off x="8187779" y="4862756"/>
            <a:ext cx="122413" cy="12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2F2CE94-7A51-4A2D-8328-813317E4D805}"/>
              </a:ext>
            </a:extLst>
          </p:cNvPr>
          <p:cNvSpPr/>
          <p:nvPr/>
        </p:nvSpPr>
        <p:spPr>
          <a:xfrm>
            <a:off x="8445231" y="4862756"/>
            <a:ext cx="122413" cy="12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FDE5BD74-9B77-4C88-8C0B-4B7BD6A71EAE}"/>
              </a:ext>
            </a:extLst>
          </p:cNvPr>
          <p:cNvSpPr/>
          <p:nvPr/>
        </p:nvSpPr>
        <p:spPr>
          <a:xfrm>
            <a:off x="8698365" y="4862756"/>
            <a:ext cx="122413" cy="12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B48AB05C-2AA0-40FA-8AB3-44AFE60F7833}"/>
              </a:ext>
            </a:extLst>
          </p:cNvPr>
          <p:cNvCxnSpPr>
            <a:stCxn id="45" idx="0"/>
            <a:endCxn id="51" idx="3"/>
          </p:cNvCxnSpPr>
          <p:nvPr/>
        </p:nvCxnSpPr>
        <p:spPr>
          <a:xfrm flipH="1">
            <a:off x="8463158" y="4628352"/>
            <a:ext cx="164366" cy="338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A3111503-71A1-4922-AC4E-B100DE4F8B43}"/>
              </a:ext>
            </a:extLst>
          </p:cNvPr>
          <p:cNvCxnSpPr>
            <a:stCxn id="45" idx="0"/>
            <a:endCxn id="52" idx="6"/>
          </p:cNvCxnSpPr>
          <p:nvPr/>
        </p:nvCxnSpPr>
        <p:spPr>
          <a:xfrm>
            <a:off x="8627524" y="4628352"/>
            <a:ext cx="193254" cy="29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>
            <a:extLst>
              <a:ext uri="{FF2B5EF4-FFF2-40B4-BE49-F238E27FC236}">
                <a16:creationId xmlns:a16="http://schemas.microsoft.com/office/drawing/2014/main" id="{A2B1AFB0-D56C-4E2F-99C2-8B0E628F709E}"/>
              </a:ext>
            </a:extLst>
          </p:cNvPr>
          <p:cNvSpPr/>
          <p:nvPr/>
        </p:nvSpPr>
        <p:spPr>
          <a:xfrm>
            <a:off x="10295258" y="4311444"/>
            <a:ext cx="122413" cy="12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1E2BFAC0-6FEB-4D0D-AB77-5A837467A1F4}"/>
              </a:ext>
            </a:extLst>
          </p:cNvPr>
          <p:cNvCxnSpPr>
            <a:cxnSpLocks/>
            <a:stCxn id="65" idx="3"/>
          </p:cNvCxnSpPr>
          <p:nvPr/>
        </p:nvCxnSpPr>
        <p:spPr>
          <a:xfrm flipH="1">
            <a:off x="10123475" y="4416009"/>
            <a:ext cx="189710" cy="16106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CE55AD79-DCDB-46CB-BFC3-F912A01A4A8A}"/>
              </a:ext>
            </a:extLst>
          </p:cNvPr>
          <p:cNvSpPr/>
          <p:nvPr/>
        </p:nvSpPr>
        <p:spPr>
          <a:xfrm>
            <a:off x="10062268" y="4519660"/>
            <a:ext cx="122413" cy="12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Oval 67">
            <a:extLst>
              <a:ext uri="{FF2B5EF4-FFF2-40B4-BE49-F238E27FC236}">
                <a16:creationId xmlns:a16="http://schemas.microsoft.com/office/drawing/2014/main" id="{81C39AA9-68DD-4083-ADA6-AD1717237E57}"/>
              </a:ext>
            </a:extLst>
          </p:cNvPr>
          <p:cNvSpPr/>
          <p:nvPr/>
        </p:nvSpPr>
        <p:spPr>
          <a:xfrm>
            <a:off x="10571527" y="4527907"/>
            <a:ext cx="122413" cy="12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C96546BD-1E34-4182-8435-723348FD9EDA}"/>
              </a:ext>
            </a:extLst>
          </p:cNvPr>
          <p:cNvCxnSpPr>
            <a:cxnSpLocks/>
            <a:stCxn id="65" idx="5"/>
            <a:endCxn id="68" idx="5"/>
          </p:cNvCxnSpPr>
          <p:nvPr/>
        </p:nvCxnSpPr>
        <p:spPr>
          <a:xfrm>
            <a:off x="10399744" y="4416009"/>
            <a:ext cx="276269" cy="2164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Oval 71">
            <a:extLst>
              <a:ext uri="{FF2B5EF4-FFF2-40B4-BE49-F238E27FC236}">
                <a16:creationId xmlns:a16="http://schemas.microsoft.com/office/drawing/2014/main" id="{48C678C2-2EA3-452D-8D9D-6664116AAAF9}"/>
              </a:ext>
            </a:extLst>
          </p:cNvPr>
          <p:cNvSpPr/>
          <p:nvPr/>
        </p:nvSpPr>
        <p:spPr>
          <a:xfrm>
            <a:off x="10338537" y="5017013"/>
            <a:ext cx="122413" cy="12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254BB0A7-ABA1-498B-A967-3FF0A004408B}"/>
              </a:ext>
            </a:extLst>
          </p:cNvPr>
          <p:cNvSpPr/>
          <p:nvPr/>
        </p:nvSpPr>
        <p:spPr>
          <a:xfrm>
            <a:off x="10450441" y="4762311"/>
            <a:ext cx="122413" cy="12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DAA2C500-F6DD-4611-A5F4-FFE29372BEA8}"/>
              </a:ext>
            </a:extLst>
          </p:cNvPr>
          <p:cNvSpPr/>
          <p:nvPr/>
        </p:nvSpPr>
        <p:spPr>
          <a:xfrm>
            <a:off x="10703575" y="4762311"/>
            <a:ext cx="122413" cy="12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01ED5D1B-C4D8-44B7-848E-0F65B8DE64FD}"/>
              </a:ext>
            </a:extLst>
          </p:cNvPr>
          <p:cNvCxnSpPr>
            <a:stCxn id="68" idx="0"/>
            <a:endCxn id="74" idx="3"/>
          </p:cNvCxnSpPr>
          <p:nvPr/>
        </p:nvCxnSpPr>
        <p:spPr>
          <a:xfrm flipH="1">
            <a:off x="10468368" y="4527907"/>
            <a:ext cx="164366" cy="33896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9F51F4BC-6304-4FD4-9A12-2EBD6F09EBC0}"/>
              </a:ext>
            </a:extLst>
          </p:cNvPr>
          <p:cNvCxnSpPr>
            <a:stCxn id="68" idx="0"/>
            <a:endCxn id="75" idx="6"/>
          </p:cNvCxnSpPr>
          <p:nvPr/>
        </p:nvCxnSpPr>
        <p:spPr>
          <a:xfrm>
            <a:off x="10632734" y="4527907"/>
            <a:ext cx="193254" cy="2956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>
            <a:extLst>
              <a:ext uri="{FF2B5EF4-FFF2-40B4-BE49-F238E27FC236}">
                <a16:creationId xmlns:a16="http://schemas.microsoft.com/office/drawing/2014/main" id="{9B602176-5E5C-4629-8E90-2C114F1641B1}"/>
              </a:ext>
            </a:extLst>
          </p:cNvPr>
          <p:cNvSpPr/>
          <p:nvPr/>
        </p:nvSpPr>
        <p:spPr>
          <a:xfrm>
            <a:off x="10581162" y="5019370"/>
            <a:ext cx="122413" cy="12250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AE5F10AE-A879-4CE9-99E3-CE053E07B696}"/>
              </a:ext>
            </a:extLst>
          </p:cNvPr>
          <p:cNvCxnSpPr>
            <a:stCxn id="74" idx="0"/>
            <a:endCxn id="72" idx="4"/>
          </p:cNvCxnSpPr>
          <p:nvPr/>
        </p:nvCxnSpPr>
        <p:spPr>
          <a:xfrm flipH="1">
            <a:off x="10356464" y="4762311"/>
            <a:ext cx="155184" cy="3592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C173DB50-9C9C-4EC4-AB58-E8E3278ADA0C}"/>
              </a:ext>
            </a:extLst>
          </p:cNvPr>
          <p:cNvCxnSpPr>
            <a:stCxn id="74" idx="0"/>
            <a:endCxn id="78" idx="4"/>
          </p:cNvCxnSpPr>
          <p:nvPr/>
        </p:nvCxnSpPr>
        <p:spPr>
          <a:xfrm>
            <a:off x="10511648" y="4762311"/>
            <a:ext cx="174000" cy="3616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F4F637B4-A107-4919-B6E2-1B7D1AA47F2B}"/>
              </a:ext>
            </a:extLst>
          </p:cNvPr>
          <p:cNvSpPr txBox="1"/>
          <p:nvPr/>
        </p:nvSpPr>
        <p:spPr>
          <a:xfrm>
            <a:off x="7876411" y="6159656"/>
            <a:ext cx="1183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Average prediction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30E9A377-EBAB-4CB2-AA0E-CA83739ABC36}"/>
              </a:ext>
            </a:extLst>
          </p:cNvPr>
          <p:cNvSpPr txBox="1"/>
          <p:nvPr/>
        </p:nvSpPr>
        <p:spPr>
          <a:xfrm>
            <a:off x="5736356" y="5133934"/>
            <a:ext cx="1183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Tree 1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A0FAF9D1-62B6-4072-8C2B-C6C1EF3D7D85}"/>
              </a:ext>
            </a:extLst>
          </p:cNvPr>
          <p:cNvSpPr txBox="1"/>
          <p:nvPr/>
        </p:nvSpPr>
        <p:spPr>
          <a:xfrm>
            <a:off x="7604995" y="5141876"/>
            <a:ext cx="1183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Tree 2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986753B3-C8D2-47FF-8F07-E2360347EBB6}"/>
              </a:ext>
            </a:extLst>
          </p:cNvPr>
          <p:cNvSpPr txBox="1"/>
          <p:nvPr/>
        </p:nvSpPr>
        <p:spPr>
          <a:xfrm>
            <a:off x="10522157" y="5129173"/>
            <a:ext cx="1183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Tree n</a:t>
            </a:r>
          </a:p>
        </p:txBody>
      </p:sp>
    </p:spTree>
    <p:extLst>
      <p:ext uri="{BB962C8B-B14F-4D97-AF65-F5344CB8AC3E}">
        <p14:creationId xmlns:p14="http://schemas.microsoft.com/office/powerpoint/2010/main" val="43578556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09CBF4-C2FC-47EF-94EE-57CA11B6E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Prediction accuracy for survival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3D483-A6B4-47E3-937B-1E679FC9E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400" dirty="0"/>
              <a:t>Harrell’s concordance index (</a:t>
            </a:r>
            <a:r>
              <a:rPr lang="en-US" sz="2400" b="1" dirty="0"/>
              <a:t>C-index</a:t>
            </a:r>
            <a:r>
              <a:rPr lang="en-US" sz="2400" dirty="0"/>
              <a:t>)</a:t>
            </a:r>
            <a:r>
              <a:rPr lang="en-US" sz="2400" baseline="30000" dirty="0"/>
              <a:t>1</a:t>
            </a:r>
            <a:r>
              <a:rPr lang="en-US" sz="2400" dirty="0"/>
              <a:t> </a:t>
            </a:r>
          </a:p>
          <a:p>
            <a:pPr marL="525971" lvl="1" indent="-233363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200" dirty="0"/>
              <a:t> </a:t>
            </a:r>
            <a:r>
              <a:rPr lang="en-US" sz="2400" dirty="0"/>
              <a:t>“probability that, in a randomly selected pair of cases, the case that fails first had a worse predicted outcome”</a:t>
            </a:r>
            <a:r>
              <a:rPr lang="en-US" sz="2400" baseline="30000" dirty="0"/>
              <a:t>2</a:t>
            </a:r>
          </a:p>
          <a:p>
            <a:pPr marL="525971" lvl="1" indent="-233363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C-index = AUC for classification problems</a:t>
            </a:r>
          </a:p>
          <a:p>
            <a:pPr marL="525971" lvl="1" indent="-233363"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62581D-0452-4A6D-8919-F28E51D71BF3}"/>
              </a:ext>
            </a:extLst>
          </p:cNvPr>
          <p:cNvSpPr txBox="1"/>
          <p:nvPr/>
        </p:nvSpPr>
        <p:spPr>
          <a:xfrm>
            <a:off x="499730" y="6310706"/>
            <a:ext cx="109621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0" i="0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1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Harrell, Frank E., et al. "Evaluating the yield of medical tests." </a:t>
            </a:r>
            <a:r>
              <a:rPr lang="en-US" sz="1400" b="0" i="1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Jama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 247.18 (1982): 2543-2546</a:t>
            </a:r>
            <a:b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</a:br>
            <a:r>
              <a:rPr lang="en-US" sz="1400" b="0" i="0" baseline="3000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2</a:t>
            </a:r>
            <a:r>
              <a:rPr lang="en-US" sz="14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</a:rPr>
              <a:t>Ishwaran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</a:rPr>
              <a:t>, Hemant, et al. "Random survival forests." The annals of applied statistics 2.3 (2008): 841-860.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59B1FFEF-75C6-4A4B-BF7F-3361991A86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5166209"/>
              </p:ext>
            </p:extLst>
          </p:nvPr>
        </p:nvGraphicFramePr>
        <p:xfrm>
          <a:off x="2831215" y="3931842"/>
          <a:ext cx="5781159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053">
                  <a:extLst>
                    <a:ext uri="{9D8B030D-6E8A-4147-A177-3AD203B41FA5}">
                      <a16:colId xmlns:a16="http://schemas.microsoft.com/office/drawing/2014/main" val="2583852941"/>
                    </a:ext>
                  </a:extLst>
                </a:gridCol>
                <a:gridCol w="1927053">
                  <a:extLst>
                    <a:ext uri="{9D8B030D-6E8A-4147-A177-3AD203B41FA5}">
                      <a16:colId xmlns:a16="http://schemas.microsoft.com/office/drawing/2014/main" val="1944222971"/>
                    </a:ext>
                  </a:extLst>
                </a:gridCol>
                <a:gridCol w="1927053">
                  <a:extLst>
                    <a:ext uri="{9D8B030D-6E8A-4147-A177-3AD203B41FA5}">
                      <a16:colId xmlns:a16="http://schemas.microsoft.com/office/drawing/2014/main" val="516564387"/>
                    </a:ext>
                  </a:extLst>
                </a:gridCol>
              </a:tblGrid>
              <a:tr h="491148">
                <a:tc>
                  <a:txBody>
                    <a:bodyPr/>
                    <a:lstStyle/>
                    <a:p>
                      <a:r>
                        <a:rPr lang="en-US" sz="2200" dirty="0"/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Average </a:t>
                      </a:r>
                      <a:br>
                        <a:rPr lang="en-US" sz="2200" dirty="0"/>
                      </a:br>
                      <a:r>
                        <a:rPr lang="en-US" sz="2200" dirty="0"/>
                        <a:t>C-index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427113"/>
                  </a:ext>
                </a:extLst>
              </a:tr>
              <a:tr h="739069">
                <a:tc>
                  <a:txBody>
                    <a:bodyPr/>
                    <a:lstStyle/>
                    <a:p>
                      <a:r>
                        <a:rPr lang="en-US" sz="2200" dirty="0"/>
                        <a:t>LASSO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0.70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10 fold CV with 5 repeats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90612371"/>
                  </a:ext>
                </a:extLst>
              </a:tr>
              <a:tr h="739069">
                <a:tc>
                  <a:txBody>
                    <a:bodyPr/>
                    <a:lstStyle/>
                    <a:p>
                      <a:r>
                        <a:rPr lang="en-US" sz="2200" dirty="0"/>
                        <a:t>Random Forest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b="1" dirty="0"/>
                        <a:t>0.64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Bootstrap 3000 times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035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5890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21EB-6B4E-48FE-BFD9-4132DAE5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LASSO selected 3 variables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F4E22065-A8EA-4392-83AE-01599ED4B6A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1952636"/>
              </p:ext>
            </p:extLst>
          </p:nvPr>
        </p:nvGraphicFramePr>
        <p:xfrm>
          <a:off x="3339252" y="2337846"/>
          <a:ext cx="5513496" cy="34675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56748">
                  <a:extLst>
                    <a:ext uri="{9D8B030D-6E8A-4147-A177-3AD203B41FA5}">
                      <a16:colId xmlns:a16="http://schemas.microsoft.com/office/drawing/2014/main" val="3771252811"/>
                    </a:ext>
                  </a:extLst>
                </a:gridCol>
                <a:gridCol w="2756748">
                  <a:extLst>
                    <a:ext uri="{9D8B030D-6E8A-4147-A177-3AD203B41FA5}">
                      <a16:colId xmlns:a16="http://schemas.microsoft.com/office/drawing/2014/main" val="1154835607"/>
                    </a:ext>
                  </a:extLst>
                </a:gridCol>
              </a:tblGrid>
              <a:tr h="1375448">
                <a:tc>
                  <a:txBody>
                    <a:bodyPr/>
                    <a:lstStyle/>
                    <a:p>
                      <a:r>
                        <a:rPr lang="en-US" sz="2800" dirty="0"/>
                        <a:t>Variable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Hazard Ratio for </a:t>
                      </a:r>
                      <a:br>
                        <a:rPr lang="en-US" sz="2800" dirty="0"/>
                      </a:br>
                      <a:r>
                        <a:rPr lang="en-US" sz="2800" dirty="0"/>
                        <a:t>1 SD increase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479745"/>
                  </a:ext>
                </a:extLst>
              </a:tr>
              <a:tr h="678513">
                <a:tc>
                  <a:txBody>
                    <a:bodyPr/>
                    <a:lstStyle/>
                    <a:p>
                      <a:r>
                        <a:rPr lang="en-US" sz="2800" dirty="0"/>
                        <a:t>OTOF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8371338"/>
                  </a:ext>
                </a:extLst>
              </a:tr>
              <a:tr h="678513">
                <a:tc>
                  <a:txBody>
                    <a:bodyPr/>
                    <a:lstStyle/>
                    <a:p>
                      <a:r>
                        <a:rPr lang="en-US" sz="2800" dirty="0"/>
                        <a:t>RGS17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1.14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8461705"/>
                  </a:ext>
                </a:extLst>
              </a:tr>
              <a:tr h="735056">
                <a:tc>
                  <a:txBody>
                    <a:bodyPr/>
                    <a:lstStyle/>
                    <a:p>
                      <a:pPr algn="l" fontAlgn="t"/>
                      <a:r>
                        <a:rPr lang="en-US" sz="2800" dirty="0">
                          <a:effectLst/>
                        </a:rPr>
                        <a:t>PINK1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0.99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6911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361900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Content Placeholder 13" descr="Chart&#10;&#10;Description automatically generated">
            <a:extLst>
              <a:ext uri="{FF2B5EF4-FFF2-40B4-BE49-F238E27FC236}">
                <a16:creationId xmlns:a16="http://schemas.microsoft.com/office/drawing/2014/main" id="{C5ED6ACE-A9C4-44D4-B4FB-06FE03B746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00"/>
          <a:stretch/>
        </p:blipFill>
        <p:spPr>
          <a:xfrm>
            <a:off x="4112322" y="405739"/>
            <a:ext cx="8046720" cy="624743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45D7A48-72A8-467D-8F18-27139BE67C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190" y="782556"/>
            <a:ext cx="3700130" cy="2276432"/>
          </a:xfrm>
        </p:spPr>
        <p:txBody>
          <a:bodyPr>
            <a:normAutofit/>
          </a:bodyPr>
          <a:lstStyle/>
          <a:p>
            <a:r>
              <a:rPr lang="en-US" sz="4000" b="1" dirty="0"/>
              <a:t>Random Forest Variable Importance (VIMP)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6D1FB8-0CE6-49C3-AAF5-1F986DD2FD50}"/>
                  </a:ext>
                </a:extLst>
              </p:cNvPr>
              <p:cNvSpPr txBox="1"/>
              <p:nvPr/>
            </p:nvSpPr>
            <p:spPr>
              <a:xfrm>
                <a:off x="212694" y="4046134"/>
                <a:ext cx="3955268" cy="18122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>
                    <a:solidFill>
                      <a:schemeClr val="bg1"/>
                    </a:solidFill>
                  </a:rPr>
                  <a:t>Permutation VIMP: compare prediction error of original model to prediction error after permuting (noising)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220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en-US" sz="2200" dirty="0">
                    <a:solidFill>
                      <a:schemeClr val="bg1"/>
                    </a:solidFill>
                  </a:rPr>
                </a:br>
                <a:endParaRPr lang="en-US" sz="22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E6D1FB8-0CE6-49C3-AAF5-1F986DD2FD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694" y="4046134"/>
                <a:ext cx="3955268" cy="1812227"/>
              </a:xfrm>
              <a:prstGeom prst="rect">
                <a:avLst/>
              </a:prstGeom>
              <a:blipFill>
                <a:blip r:embed="rId5"/>
                <a:stretch>
                  <a:fillRect l="-2003" t="-2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255923E8-4C0A-4295-AEE6-A71BFC74757C}"/>
              </a:ext>
            </a:extLst>
          </p:cNvPr>
          <p:cNvSpPr/>
          <p:nvPr/>
        </p:nvSpPr>
        <p:spPr>
          <a:xfrm>
            <a:off x="4530213" y="1384382"/>
            <a:ext cx="442452" cy="1179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3D6F87-CA29-4C82-8252-2A4A30D492D9}"/>
              </a:ext>
            </a:extLst>
          </p:cNvPr>
          <p:cNvSpPr/>
          <p:nvPr/>
        </p:nvSpPr>
        <p:spPr>
          <a:xfrm>
            <a:off x="4581628" y="3543276"/>
            <a:ext cx="391037" cy="117987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5992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9BCD4-F6FE-4D19-BF49-EC237CFDD1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0102" y="1835617"/>
            <a:ext cx="3513221" cy="2286000"/>
          </a:xfrm>
        </p:spPr>
        <p:txBody>
          <a:bodyPr>
            <a:normAutofit/>
          </a:bodyPr>
          <a:lstStyle/>
          <a:p>
            <a:r>
              <a:rPr lang="en-US" sz="4000" b="1" dirty="0"/>
              <a:t>RF variable effects on </a:t>
            </a:r>
            <a:br>
              <a:rPr lang="en-US" sz="4000" b="1" dirty="0"/>
            </a:br>
            <a:r>
              <a:rPr lang="en-US" sz="4000" b="1" dirty="0"/>
              <a:t>5-year survival</a:t>
            </a:r>
          </a:p>
        </p:txBody>
      </p:sp>
      <p:pic>
        <p:nvPicPr>
          <p:cNvPr id="6" name="Content Placeholder 5" descr="Chart, scatter chart&#10;&#10;Description automatically generated">
            <a:extLst>
              <a:ext uri="{FF2B5EF4-FFF2-40B4-BE49-F238E27FC236}">
                <a16:creationId xmlns:a16="http://schemas.microsoft.com/office/drawing/2014/main" id="{E88C9604-A569-4EE7-82E3-3763F2FC95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3334" y="30480"/>
            <a:ext cx="5120640" cy="6827520"/>
          </a:xfrm>
        </p:spPr>
      </p:pic>
    </p:spTree>
    <p:extLst>
      <p:ext uri="{BB962C8B-B14F-4D97-AF65-F5344CB8AC3E}">
        <p14:creationId xmlns:p14="http://schemas.microsoft.com/office/powerpoint/2010/main" val="2028702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51BF19E-0FF2-4201-A4E4-1D40B5C1809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10"/>
          <a:stretch/>
        </p:blipFill>
        <p:spPr>
          <a:xfrm>
            <a:off x="2867025" y="66675"/>
            <a:ext cx="9324975" cy="67913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52A3D0-9282-4C9B-87E1-A183E0407D98}"/>
              </a:ext>
            </a:extLst>
          </p:cNvPr>
          <p:cNvSpPr/>
          <p:nvPr/>
        </p:nvSpPr>
        <p:spPr>
          <a:xfrm>
            <a:off x="0" y="0"/>
            <a:ext cx="2847975" cy="685800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6C44623-5AB2-4E4C-94AE-A9E4FE948422}"/>
              </a:ext>
            </a:extLst>
          </p:cNvPr>
          <p:cNvSpPr txBox="1"/>
          <p:nvPr/>
        </p:nvSpPr>
        <p:spPr>
          <a:xfrm>
            <a:off x="57150" y="2552700"/>
            <a:ext cx="268605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RF top 20 genes and top 20 CGs vs 5-year survival </a:t>
            </a:r>
          </a:p>
        </p:txBody>
      </p:sp>
    </p:spTree>
    <p:extLst>
      <p:ext uri="{BB962C8B-B14F-4D97-AF65-F5344CB8AC3E}">
        <p14:creationId xmlns:p14="http://schemas.microsoft.com/office/powerpoint/2010/main" val="418343930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21EB-6B4E-48FE-BFD9-4132DAE5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Summary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21FFB-ED4E-4374-9711-28D687B6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1" y="1910542"/>
            <a:ext cx="12020549" cy="4023360"/>
          </a:xfrm>
        </p:spPr>
        <p:txBody>
          <a:bodyPr>
            <a:no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PCA</a:t>
            </a:r>
            <a:r>
              <a:rPr lang="en-US" sz="2800" dirty="0"/>
              <a:t>: dimension reduction and visualize samples in 2-D space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800" b="1" dirty="0" err="1">
                <a:solidFill>
                  <a:srgbClr val="0070C0"/>
                </a:solidFill>
              </a:rPr>
              <a:t>sPLS</a:t>
            </a:r>
            <a:r>
              <a:rPr lang="en-US" sz="2800" b="1" dirty="0">
                <a:solidFill>
                  <a:srgbClr val="0070C0"/>
                </a:solidFill>
              </a:rPr>
              <a:t>/CCA</a:t>
            </a:r>
            <a:r>
              <a:rPr lang="en-US" sz="2800" dirty="0"/>
              <a:t>: identify sets of genes that are correlated with CGs; could use as filtering step before network analysis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800" b="1" dirty="0">
                <a:solidFill>
                  <a:srgbClr val="0070C0"/>
                </a:solidFill>
              </a:rPr>
              <a:t>ML for survival</a:t>
            </a:r>
            <a:r>
              <a:rPr lang="en-US" sz="2800" dirty="0"/>
              <a:t>: </a:t>
            </a:r>
          </a:p>
          <a:p>
            <a:pPr lvl="2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  Regularized Cox model: easy to interpret (HRs and variable selection), more assumptions</a:t>
            </a:r>
          </a:p>
          <a:p>
            <a:pPr lvl="2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  Random forests: more flexible but harder to interpret (use VIMP, partial dependence plots)</a:t>
            </a:r>
          </a:p>
          <a:p>
            <a:pPr>
              <a:spcAft>
                <a:spcPts val="1800"/>
              </a:spcAft>
              <a:buFont typeface="Wingdings" panose="05000000000000000000" pitchFamily="2" charset="2"/>
              <a:buChar char="§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8134954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8D48-5F4F-4C94-8C71-E9BAF401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TCGA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561F2-CC60-4075-8085-B3CF82D56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cap="none" dirty="0"/>
              <a:t>The Cancer Genome Atlas Program</a:t>
            </a:r>
          </a:p>
        </p:txBody>
      </p:sp>
    </p:spTree>
    <p:extLst>
      <p:ext uri="{BB962C8B-B14F-4D97-AF65-F5344CB8AC3E}">
        <p14:creationId xmlns:p14="http://schemas.microsoft.com/office/powerpoint/2010/main" val="37423753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21EB-6B4E-48FE-BFD9-4132DAE5C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ideas for analyzing multi-omics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21FFB-ED4E-4374-9711-28D687B6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0320" y="1910542"/>
            <a:ext cx="11672320" cy="4023360"/>
          </a:xfrm>
        </p:spPr>
        <p:txBody>
          <a:bodyPr>
            <a:noAutofit/>
          </a:bodyPr>
          <a:lstStyle/>
          <a:p>
            <a:pPr marL="233363" indent="-233363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Clustering to derive disease subtypes - 2 recent review papers:</a:t>
            </a:r>
          </a:p>
          <a:p>
            <a:pPr marL="658368" lvl="3" indent="0">
              <a:spcAft>
                <a:spcPts val="1200"/>
              </a:spcAft>
              <a:buNone/>
            </a:pPr>
            <a:r>
              <a:rPr lang="en-US" sz="2200" dirty="0"/>
              <a:t>Pierre-Jean, </a:t>
            </a:r>
            <a:r>
              <a:rPr lang="en-US" sz="2200" dirty="0" err="1"/>
              <a:t>Morgane</a:t>
            </a:r>
            <a:r>
              <a:rPr lang="en-US" sz="2200" dirty="0"/>
              <a:t>, et al. "Clustering and variable selection evaluation of 13 unsupervised methods for multi-omics data integration." Briefings in bioinformatics 21.6 (2020): 2011-2030.</a:t>
            </a:r>
          </a:p>
          <a:p>
            <a:pPr marL="658368" lvl="3" indent="0">
              <a:spcAft>
                <a:spcPts val="1200"/>
              </a:spcAft>
              <a:buNone/>
            </a:pPr>
            <a:r>
              <a:rPr lang="en-US" sz="2200" dirty="0"/>
              <a:t>Chauvel, Cécile, et al. "Evaluation of integrative clustering methods for the analysis of multi-omics data." Briefings in bioinformatics 21.2 (2020): 541-552.</a:t>
            </a:r>
          </a:p>
          <a:p>
            <a:pPr marL="233363" indent="-233363">
              <a:spcAft>
                <a:spcPts val="1800"/>
              </a:spcAft>
              <a:buFont typeface="Wingdings" panose="05000000000000000000" pitchFamily="2" charset="2"/>
              <a:buChar char="§"/>
            </a:pPr>
            <a:r>
              <a:rPr lang="en-US" sz="2400" dirty="0"/>
              <a:t>Network analysis – derive correlated multi-omics “modules”</a:t>
            </a:r>
          </a:p>
          <a:p>
            <a:pPr marL="658368" lvl="3" indent="0">
              <a:spcAft>
                <a:spcPts val="1200"/>
              </a:spcAft>
              <a:buNone/>
            </a:pPr>
            <a:r>
              <a:rPr lang="en-US" sz="2200" dirty="0"/>
              <a:t>Yan, </a:t>
            </a:r>
            <a:r>
              <a:rPr lang="en-US" sz="2200" dirty="0" err="1"/>
              <a:t>Jingwen</a:t>
            </a:r>
            <a:r>
              <a:rPr lang="en-US" sz="2200" dirty="0"/>
              <a:t>, et al. "Network approaches to systems biology analysis of complex disease: integrative methods for multi-omics data." Briefings in bioinformatics 19.6 (2018): 1370-1381.</a:t>
            </a:r>
          </a:p>
          <a:p>
            <a:pPr marL="658368" lvl="3" indent="0">
              <a:spcAft>
                <a:spcPts val="1200"/>
              </a:spcAft>
              <a:buNone/>
            </a:pPr>
            <a:r>
              <a:rPr lang="en-US" sz="2200" dirty="0"/>
              <a:t>Shi, W. Jenny, et al. "Unsupervised discovery of phenotype-specific multi-omics networks." Bioinformatics 35.21 (2019): 4336-4343.</a:t>
            </a:r>
          </a:p>
        </p:txBody>
      </p:sp>
    </p:spTree>
    <p:extLst>
      <p:ext uri="{BB962C8B-B14F-4D97-AF65-F5344CB8AC3E}">
        <p14:creationId xmlns:p14="http://schemas.microsoft.com/office/powerpoint/2010/main" val="19101150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ADAE1F-C80A-4CDC-B06E-14C1C1D08FE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187"/>
          <a:stretch/>
        </p:blipFill>
        <p:spPr>
          <a:xfrm>
            <a:off x="0" y="805543"/>
            <a:ext cx="9411682" cy="52869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C2450A2-BF83-4089-8941-79A053B527CF}"/>
              </a:ext>
            </a:extLst>
          </p:cNvPr>
          <p:cNvSpPr/>
          <p:nvPr/>
        </p:nvSpPr>
        <p:spPr>
          <a:xfrm>
            <a:off x="91240" y="5321999"/>
            <a:ext cx="9230559" cy="240578"/>
          </a:xfrm>
          <a:prstGeom prst="rect">
            <a:avLst/>
          </a:prstGeom>
          <a:noFill/>
          <a:ln w="571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6955C1-D2F0-438C-B0BE-06128E0F4208}"/>
              </a:ext>
            </a:extLst>
          </p:cNvPr>
          <p:cNvSpPr/>
          <p:nvPr/>
        </p:nvSpPr>
        <p:spPr>
          <a:xfrm>
            <a:off x="5103813" y="5334000"/>
            <a:ext cx="403703" cy="22857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9A4233-C94B-4A8B-8092-2D5DA1BAEE2E}"/>
              </a:ext>
            </a:extLst>
          </p:cNvPr>
          <p:cNvSpPr/>
          <p:nvPr/>
        </p:nvSpPr>
        <p:spPr>
          <a:xfrm>
            <a:off x="7220480" y="5321999"/>
            <a:ext cx="403703" cy="228577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A41BD30-870B-4476-AE8C-52CBC7F82489}"/>
              </a:ext>
            </a:extLst>
          </p:cNvPr>
          <p:cNvSpPr/>
          <p:nvPr/>
        </p:nvSpPr>
        <p:spPr>
          <a:xfrm>
            <a:off x="5107065" y="884941"/>
            <a:ext cx="403703" cy="131714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7D6C19-9DF6-4DA3-960A-80CE0B4033C2}"/>
              </a:ext>
            </a:extLst>
          </p:cNvPr>
          <p:cNvSpPr/>
          <p:nvPr/>
        </p:nvSpPr>
        <p:spPr>
          <a:xfrm>
            <a:off x="7223731" y="884941"/>
            <a:ext cx="403703" cy="1317148"/>
          </a:xfrm>
          <a:prstGeom prst="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133090-FEB1-4ED5-96AA-DB90E4B2E694}"/>
              </a:ext>
            </a:extLst>
          </p:cNvPr>
          <p:cNvSpPr txBox="1"/>
          <p:nvPr/>
        </p:nvSpPr>
        <p:spPr>
          <a:xfrm>
            <a:off x="9411682" y="2120949"/>
            <a:ext cx="2780318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2400"/>
              </a:spcAft>
              <a:buClr>
                <a:srgbClr val="00B0F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2400" b="0" i="0" dirty="0">
                <a:solidFill>
                  <a:srgbClr val="1E1E23"/>
                </a:solidFill>
                <a:effectLst/>
                <a:latin typeface="Source Sans Pro" panose="020B0503030403020204" pitchFamily="34" charset="0"/>
              </a:rPr>
              <a:t>~90% of kidney cancers are renal cell carcinoma (RCC)</a:t>
            </a:r>
            <a:r>
              <a:rPr lang="en-US" sz="2400" b="0" i="0" baseline="30000" dirty="0">
                <a:solidFill>
                  <a:srgbClr val="1E1E23"/>
                </a:solidFill>
                <a:effectLst/>
                <a:latin typeface="Source Sans Pro" panose="020B0503030403020204" pitchFamily="34" charset="0"/>
              </a:rPr>
              <a:t>2</a:t>
            </a:r>
          </a:p>
          <a:p>
            <a:pPr marL="285750" indent="-285750">
              <a:spcAft>
                <a:spcPts val="2400"/>
              </a:spcAft>
              <a:buClr>
                <a:srgbClr val="00B0F0"/>
              </a:buClr>
              <a:buSzPct val="120000"/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1E1E23"/>
                </a:solidFill>
                <a:latin typeface="Source Sans Pro" panose="020B0503030403020204" pitchFamily="34" charset="0"/>
              </a:rPr>
              <a:t>~70% of RCC are “clear cell” type</a:t>
            </a:r>
            <a:r>
              <a:rPr lang="en-US" sz="2400" baseline="30000" dirty="0">
                <a:solidFill>
                  <a:srgbClr val="1E1E23"/>
                </a:solidFill>
                <a:latin typeface="Source Sans Pro" panose="020B0503030403020204" pitchFamily="34" charset="0"/>
              </a:rPr>
              <a:t>2</a:t>
            </a:r>
            <a:r>
              <a:rPr lang="en-US" sz="2400" dirty="0">
                <a:solidFill>
                  <a:srgbClr val="1E1E23"/>
                </a:solidFill>
                <a:latin typeface="Source Sans Pro" panose="020B0503030403020204" pitchFamily="34" charset="0"/>
              </a:rPr>
              <a:t> </a:t>
            </a:r>
            <a:endParaRPr lang="en-US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26482E-6B24-44F3-B9BA-475A08AC0285}"/>
              </a:ext>
            </a:extLst>
          </p:cNvPr>
          <p:cNvSpPr txBox="1"/>
          <p:nvPr/>
        </p:nvSpPr>
        <p:spPr>
          <a:xfrm>
            <a:off x="0" y="6316688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aseline="30000" dirty="0">
                <a:solidFill>
                  <a:schemeClr val="bg1"/>
                </a:solidFill>
              </a:rPr>
              <a:t>1 </a:t>
            </a:r>
            <a:r>
              <a:rPr lang="en-US" sz="1400" dirty="0">
                <a:solidFill>
                  <a:schemeClr val="bg1"/>
                </a:solidFill>
              </a:rPr>
              <a:t>Wan et al "TCGA2STAT: simple TCGA data access for integrated statistical analysis in R." Bioinformatics 32.6 (2016): 952-954.	 http://www.liuzlab.org/TCGA2STAT/ </a:t>
            </a:r>
          </a:p>
          <a:p>
            <a:r>
              <a:rPr lang="en-US" sz="1400" baseline="30000" dirty="0">
                <a:solidFill>
                  <a:schemeClr val="bg1"/>
                </a:solidFill>
              </a:rPr>
              <a:t>2 </a:t>
            </a:r>
            <a:r>
              <a:rPr lang="en-US" sz="1400" dirty="0">
                <a:solidFill>
                  <a:schemeClr val="bg1"/>
                </a:solidFill>
              </a:rPr>
              <a:t>https://www.cancer.org/cancer/kidney-cancer/about/what-is-kidney-cancer.html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591FC54-3E1E-473E-B503-801E89947B09}"/>
              </a:ext>
            </a:extLst>
          </p:cNvPr>
          <p:cNvSpPr txBox="1"/>
          <p:nvPr/>
        </p:nvSpPr>
        <p:spPr>
          <a:xfrm>
            <a:off x="91240" y="180371"/>
            <a:ext cx="105481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TCGA2STAT R package</a:t>
            </a:r>
            <a:r>
              <a:rPr lang="en-US" sz="2800" b="1" baseline="30000" dirty="0"/>
              <a:t>1</a:t>
            </a:r>
            <a:r>
              <a:rPr lang="en-US" sz="2800" b="1" dirty="0"/>
              <a:t>: available cancer types and omics data</a:t>
            </a:r>
          </a:p>
        </p:txBody>
      </p:sp>
    </p:spTree>
    <p:extLst>
      <p:ext uri="{BB962C8B-B14F-4D97-AF65-F5344CB8AC3E}">
        <p14:creationId xmlns:p14="http://schemas.microsoft.com/office/powerpoint/2010/main" val="1043954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3299-49E5-48B9-9111-C76C48A87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RNA-Seq Gene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9E9E7D-CB17-4CAB-B391-11BF7165F3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5687" y="1813077"/>
            <a:ext cx="11800114" cy="4023360"/>
          </a:xfrm>
        </p:spPr>
        <p:txBody>
          <a:bodyPr>
            <a:noAutofit/>
          </a:bodyPr>
          <a:lstStyle/>
          <a:p>
            <a:pPr marL="457200" indent="-457200">
              <a:lnSpc>
                <a:spcPct val="150000"/>
              </a:lnSpc>
              <a:spcAft>
                <a:spcPts val="1200"/>
              </a:spcAft>
              <a:buFont typeface="+mj-lt"/>
              <a:buAutoNum type="arabicPeriod"/>
            </a:pPr>
            <a:r>
              <a:rPr lang="en-US" sz="2400" dirty="0"/>
              <a:t>Download raw counts:  </a:t>
            </a:r>
            <a:br>
              <a:rPr lang="en-US" sz="2400" dirty="0"/>
            </a:br>
            <a:r>
              <a:rPr lang="en-US" sz="2400" dirty="0"/>
              <a:t>	TCGA2STAT::</a:t>
            </a:r>
            <a:r>
              <a:rPr lang="en-US" sz="2400" dirty="0" err="1"/>
              <a:t>getTCGA</a:t>
            </a:r>
            <a:r>
              <a:rPr lang="en-US" sz="2400" dirty="0"/>
              <a:t>(disease=“KIRC”,  </a:t>
            </a:r>
            <a:r>
              <a:rPr lang="en-US" sz="2400" dirty="0" err="1"/>
              <a:t>data.type</a:t>
            </a:r>
            <a:r>
              <a:rPr lang="en-US" sz="2400" dirty="0"/>
              <a:t>="</a:t>
            </a:r>
            <a:r>
              <a:rPr lang="en-US" sz="2400" dirty="0" err="1"/>
              <a:t>RNASeq</a:t>
            </a:r>
            <a:r>
              <a:rPr lang="en-US" sz="2400" dirty="0"/>
              <a:t>",  type="count",  clinical=T)</a:t>
            </a:r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en-US" sz="2400" dirty="0"/>
              <a:t>Remove low expressed genes:   </a:t>
            </a:r>
            <a:r>
              <a:rPr lang="en-US" sz="2400" dirty="0" err="1"/>
              <a:t>edgeR</a:t>
            </a:r>
            <a:r>
              <a:rPr lang="en-US" sz="2400" dirty="0"/>
              <a:t>::</a:t>
            </a:r>
            <a:r>
              <a:rPr lang="en-US" sz="2400" dirty="0" err="1"/>
              <a:t>filterByExpr</a:t>
            </a:r>
            <a:r>
              <a:rPr lang="en-US" sz="2400" dirty="0"/>
              <a:t>()</a:t>
            </a:r>
          </a:p>
          <a:p>
            <a:pPr marL="457200" indent="-457200">
              <a:spcAft>
                <a:spcPts val="2400"/>
              </a:spcAft>
              <a:buFont typeface="+mj-lt"/>
              <a:buAutoNum type="arabicPeriod"/>
            </a:pPr>
            <a:r>
              <a:rPr lang="en-US" sz="2400" dirty="0"/>
              <a:t>Normalize using </a:t>
            </a:r>
            <a:r>
              <a:rPr lang="en-US" sz="2400" b="1" dirty="0"/>
              <a:t>TMM</a:t>
            </a:r>
            <a:r>
              <a:rPr lang="en-US" sz="2400" dirty="0"/>
              <a:t> (trimmed mean of M-values) and log-CPM (</a:t>
            </a:r>
            <a:r>
              <a:rPr lang="en-US" sz="2400" dirty="0" err="1"/>
              <a:t>edgeR</a:t>
            </a:r>
            <a:r>
              <a:rPr lang="en-US" sz="2400" dirty="0"/>
              <a:t> package)</a:t>
            </a:r>
          </a:p>
          <a:p>
            <a:pPr marL="658368" lvl="3" indent="0">
              <a:spcAft>
                <a:spcPts val="3000"/>
              </a:spcAft>
              <a:buNone/>
            </a:pPr>
            <a:r>
              <a:rPr lang="en-US" sz="2400" dirty="0"/>
              <a:t>	207 samples, </a:t>
            </a:r>
            <a:r>
              <a:rPr lang="en-US" sz="2400" b="1" dirty="0">
                <a:solidFill>
                  <a:srgbClr val="0070C0"/>
                </a:solidFill>
              </a:rPr>
              <a:t>16518</a:t>
            </a:r>
            <a:r>
              <a:rPr lang="en-US" sz="2400" b="1" dirty="0"/>
              <a:t> </a:t>
            </a:r>
            <a:r>
              <a:rPr lang="en-US" sz="2400" dirty="0"/>
              <a:t>genes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US" sz="2400" b="1" dirty="0"/>
              <a:t>Why TMM?   </a:t>
            </a:r>
            <a:r>
              <a:rPr lang="en-US" sz="2400" dirty="0"/>
              <a:t>Comparison of 7 normalization methods</a:t>
            </a:r>
            <a:r>
              <a:rPr lang="en-US" sz="2400" baseline="30000" dirty="0"/>
              <a:t>1  </a:t>
            </a:r>
            <a:r>
              <a:rPr lang="en-US" sz="2400" dirty="0"/>
              <a:t>found only TMM and </a:t>
            </a:r>
            <a:r>
              <a:rPr lang="en-US" sz="2400" dirty="0" err="1"/>
              <a:t>DESeq</a:t>
            </a:r>
            <a:r>
              <a:rPr lang="en-US" sz="2400" dirty="0"/>
              <a:t> robust to heterogeneity in library size and composition; controlled FPR while maintaining power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C045D8-14A6-410F-A3C8-4F0DA7E3D694}"/>
              </a:ext>
            </a:extLst>
          </p:cNvPr>
          <p:cNvSpPr txBox="1"/>
          <p:nvPr/>
        </p:nvSpPr>
        <p:spPr>
          <a:xfrm>
            <a:off x="76200" y="6425203"/>
            <a:ext cx="12115800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00" baseline="30000" dirty="0">
                <a:solidFill>
                  <a:schemeClr val="bg1">
                    <a:lumMod val="95000"/>
                  </a:schemeClr>
                </a:solidFill>
                <a:latin typeface="Arial" panose="020B0604020202020204" pitchFamily="34" charset="0"/>
              </a:rPr>
              <a:t>1</a:t>
            </a:r>
            <a:r>
              <a:rPr lang="en-US" sz="1300" b="0" i="0" dirty="0">
                <a:solidFill>
                  <a:schemeClr val="bg1">
                    <a:lumMod val="95000"/>
                  </a:schemeClr>
                </a:solidFill>
                <a:effectLst/>
                <a:latin typeface="Arial" panose="020B0604020202020204" pitchFamily="34" charset="0"/>
              </a:rPr>
              <a:t> Dillies et al. "A comprehensive evaluation of normalization methods for Illumina high-throughput RNA seq..." Briefings in bioinformatics 14.6 (2013): 671-683.</a:t>
            </a:r>
            <a:endParaRPr lang="en-US" sz="1300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3782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92EA-5E91-43E7-86C2-A8F74EEC4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620" y="394977"/>
            <a:ext cx="4585063" cy="1450757"/>
          </a:xfrm>
        </p:spPr>
        <p:txBody>
          <a:bodyPr/>
          <a:lstStyle/>
          <a:p>
            <a:r>
              <a:rPr lang="en-US" dirty="0"/>
              <a:t>DNA Methylation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96DC59-CB39-4CD2-B1C4-B0458E05CC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3715" y="1921884"/>
            <a:ext cx="5952285" cy="4023359"/>
          </a:xfrm>
        </p:spPr>
        <p:txBody>
          <a:bodyPr>
            <a:no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rgbClr val="1CADE4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Download beta values: </a:t>
            </a:r>
            <a:b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TCGA2STAT::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getTCGA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(disease=</a:t>
            </a:r>
            <a:r>
              <a:rPr lang="en-US" sz="2600" dirty="0"/>
              <a:t>=“KIRC”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en-US" sz="26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data.type</a:t>
            </a: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="Methylation", type="27K")</a:t>
            </a:r>
            <a:b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b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</a:b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75000"/>
                  <a:lumOff val="2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2400"/>
              </a:spcAft>
              <a:buClr>
                <a:srgbClr val="1CADE4"/>
              </a:buClr>
              <a:buSzPct val="100000"/>
              <a:buFont typeface="+mj-lt"/>
              <a:buAutoNum type="arabicPeriod"/>
              <a:tabLst/>
              <a:defRPr/>
            </a:pPr>
            <a:r>
              <a:rPr kumimoji="0" lang="en-US" sz="26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Remove features with missing values</a:t>
            </a:r>
          </a:p>
          <a:p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8E5DD-D342-4B63-A415-89F7CE47F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18663" y="1921884"/>
            <a:ext cx="4937760" cy="4023360"/>
          </a:xfrm>
        </p:spPr>
        <p:txBody>
          <a:bodyPr>
            <a:normAutofit/>
          </a:bodyPr>
          <a:lstStyle/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Age at diagnosis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Time until death (or censoring)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Cancer stage (1-4)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Gender</a:t>
            </a:r>
          </a:p>
          <a:p>
            <a:pPr marL="457200" indent="-457200">
              <a:spcAft>
                <a:spcPts val="1200"/>
              </a:spcAft>
              <a:buFont typeface="Wingdings" panose="05000000000000000000" pitchFamily="2" charset="2"/>
              <a:buChar char="§"/>
            </a:pPr>
            <a:r>
              <a:rPr lang="en-US" sz="2800" dirty="0"/>
              <a:t>Race</a:t>
            </a:r>
          </a:p>
          <a:p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C63AB7C-307E-4CD0-AC78-43B25006A836}"/>
              </a:ext>
            </a:extLst>
          </p:cNvPr>
          <p:cNvSpPr txBox="1">
            <a:spLocks/>
          </p:cNvSpPr>
          <p:nvPr/>
        </p:nvSpPr>
        <p:spPr>
          <a:xfrm>
            <a:off x="7071360" y="394977"/>
            <a:ext cx="4585063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Clinical data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0BCA42-24C1-4662-9F07-5A6C07D8B359}"/>
              </a:ext>
            </a:extLst>
          </p:cNvPr>
          <p:cNvSpPr/>
          <p:nvPr/>
        </p:nvSpPr>
        <p:spPr>
          <a:xfrm>
            <a:off x="3119857" y="5174834"/>
            <a:ext cx="5952285" cy="1164390"/>
          </a:xfrm>
          <a:prstGeom prst="rect">
            <a:avLst/>
          </a:prstGeom>
          <a:solidFill>
            <a:srgbClr val="FFD85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Total data: </a:t>
            </a:r>
            <a:br>
              <a:rPr lang="en-US" sz="2400" b="1" dirty="0">
                <a:solidFill>
                  <a:schemeClr val="tx1"/>
                </a:solidFill>
              </a:rPr>
            </a:br>
            <a:r>
              <a:rPr lang="en-US" sz="2400" dirty="0">
                <a:solidFill>
                  <a:schemeClr val="tx1"/>
                </a:solidFill>
              </a:rPr>
              <a:t>207 samples with 16518 genes and 23166 CGs  (39684 features)</a:t>
            </a:r>
          </a:p>
        </p:txBody>
      </p:sp>
    </p:spTree>
    <p:extLst>
      <p:ext uri="{BB962C8B-B14F-4D97-AF65-F5344CB8AC3E}">
        <p14:creationId xmlns:p14="http://schemas.microsoft.com/office/powerpoint/2010/main" val="3857707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178D48-5F4F-4C94-8C71-E9BAF4019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dimension reduction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6561F2-CC60-4075-8085-B3CF82D566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6480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ontent Placeholder 17">
            <a:extLst>
              <a:ext uri="{FF2B5EF4-FFF2-40B4-BE49-F238E27FC236}">
                <a16:creationId xmlns:a16="http://schemas.microsoft.com/office/drawing/2014/main" id="{E6979F8F-15F9-4F35-8AA1-1696D6320A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072" y="1588489"/>
            <a:ext cx="10698480" cy="475488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849A5F-2CE9-4DEE-88EB-12D34160083B}"/>
              </a:ext>
            </a:extLst>
          </p:cNvPr>
          <p:cNvSpPr/>
          <p:nvPr/>
        </p:nvSpPr>
        <p:spPr>
          <a:xfrm>
            <a:off x="0" y="0"/>
            <a:ext cx="12192000" cy="146685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722FB-0E3E-4119-BDA2-19CE092E0A3D}"/>
              </a:ext>
            </a:extLst>
          </p:cNvPr>
          <p:cNvSpPr txBox="1"/>
          <p:nvPr/>
        </p:nvSpPr>
        <p:spPr>
          <a:xfrm>
            <a:off x="1962150" y="379482"/>
            <a:ext cx="86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Principal component analysis (</a:t>
            </a:r>
            <a:r>
              <a:rPr lang="en-US" sz="4000" b="1" dirty="0">
                <a:solidFill>
                  <a:srgbClr val="FFC000"/>
                </a:solidFill>
              </a:rPr>
              <a:t>PCA</a:t>
            </a:r>
            <a:r>
              <a:rPr lang="en-US" sz="4000" b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87533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2849A5F-2CE9-4DEE-88EB-12D34160083B}"/>
              </a:ext>
            </a:extLst>
          </p:cNvPr>
          <p:cNvSpPr/>
          <p:nvPr/>
        </p:nvSpPr>
        <p:spPr>
          <a:xfrm>
            <a:off x="0" y="0"/>
            <a:ext cx="12192000" cy="1466850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D0722FB-0E3E-4119-BDA2-19CE092E0A3D}"/>
              </a:ext>
            </a:extLst>
          </p:cNvPr>
          <p:cNvSpPr txBox="1"/>
          <p:nvPr/>
        </p:nvSpPr>
        <p:spPr>
          <a:xfrm>
            <a:off x="1962150" y="379482"/>
            <a:ext cx="86963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Principal component analysis (</a:t>
            </a:r>
            <a:r>
              <a:rPr lang="en-US" sz="4000" b="1" dirty="0">
                <a:solidFill>
                  <a:srgbClr val="FFC000"/>
                </a:solidFill>
              </a:rPr>
              <a:t>PCA</a:t>
            </a:r>
            <a:r>
              <a:rPr lang="en-US" sz="4000" b="1" dirty="0">
                <a:solidFill>
                  <a:schemeClr val="bg1"/>
                </a:solidFill>
              </a:rPr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29EC620-B89A-4DF3-A4DE-4B14B61AB4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6850" y="1466850"/>
            <a:ext cx="9086850" cy="4846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504113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4852</TotalTime>
  <Words>1342</Words>
  <Application>Microsoft Office PowerPoint</Application>
  <PresentationFormat>Widescreen</PresentationFormat>
  <Paragraphs>158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Calibri Light</vt:lpstr>
      <vt:lpstr>Cambria Math</vt:lpstr>
      <vt:lpstr>Source Sans Pro</vt:lpstr>
      <vt:lpstr>Wingdings</vt:lpstr>
      <vt:lpstr>Retrospect</vt:lpstr>
      <vt:lpstr>Analyzing multi-omics cancer data</vt:lpstr>
      <vt:lpstr>Contents</vt:lpstr>
      <vt:lpstr>TCGA</vt:lpstr>
      <vt:lpstr>PowerPoint Presentation</vt:lpstr>
      <vt:lpstr>RNA-Seq Gene Expression</vt:lpstr>
      <vt:lpstr>DNA Methylation</vt:lpstr>
      <vt:lpstr>Exploratory dimension reduction</vt:lpstr>
      <vt:lpstr>PowerPoint Presentation</vt:lpstr>
      <vt:lpstr>PowerPoint Presentation</vt:lpstr>
      <vt:lpstr>Association between genes and CGs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Extensions and other ideas for sPLS/CCA</vt:lpstr>
      <vt:lpstr>Machine learning with survival data</vt:lpstr>
      <vt:lpstr>Kaplan-Meier survival curve</vt:lpstr>
      <vt:lpstr>PowerPoint Presentation</vt:lpstr>
      <vt:lpstr>PowerPoint Presentation</vt:lpstr>
      <vt:lpstr>Random forest </vt:lpstr>
      <vt:lpstr>Prediction accuracy for survival data</vt:lpstr>
      <vt:lpstr>LASSO selected 3 variables</vt:lpstr>
      <vt:lpstr>Random Forest Variable Importance (VIMP)</vt:lpstr>
      <vt:lpstr>RF variable effects on  5-year survival</vt:lpstr>
      <vt:lpstr>PowerPoint Presentation</vt:lpstr>
      <vt:lpstr>Summary</vt:lpstr>
      <vt:lpstr>Other ideas for analyzing multi-omics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Analyzing Multi-omics data</dc:title>
  <dc:creator>Jaron Arbet</dc:creator>
  <cp:lastModifiedBy>Jaron Arbet</cp:lastModifiedBy>
  <cp:revision>163</cp:revision>
  <dcterms:created xsi:type="dcterms:W3CDTF">2021-11-20T21:37:25Z</dcterms:created>
  <dcterms:modified xsi:type="dcterms:W3CDTF">2023-09-25T00:49:07Z</dcterms:modified>
</cp:coreProperties>
</file>