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75" r:id="rId4"/>
    <p:sldId id="294" r:id="rId5"/>
    <p:sldId id="295" r:id="rId6"/>
    <p:sldId id="284" r:id="rId7"/>
    <p:sldId id="257" r:id="rId8"/>
    <p:sldId id="285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296" r:id="rId18"/>
    <p:sldId id="306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D4E8-AD80-4FFD-B664-43D2E621D39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51CA-AC51-48D8-AA14-E6AA8FEFEB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046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D4E8-AD80-4FFD-B664-43D2E621D39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51CA-AC51-48D8-AA14-E6AA8FEF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27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D4E8-AD80-4FFD-B664-43D2E621D39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51CA-AC51-48D8-AA14-E6AA8FEF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1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D4E8-AD80-4FFD-B664-43D2E621D39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51CA-AC51-48D8-AA14-E6AA8FEF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93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D4E8-AD80-4FFD-B664-43D2E621D39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51CA-AC51-48D8-AA14-E6AA8FEFEB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688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D4E8-AD80-4FFD-B664-43D2E621D39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51CA-AC51-48D8-AA14-E6AA8FEF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77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D4E8-AD80-4FFD-B664-43D2E621D39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51CA-AC51-48D8-AA14-E6AA8FEF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29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D4E8-AD80-4FFD-B664-43D2E621D39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51CA-AC51-48D8-AA14-E6AA8FEF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04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D4E8-AD80-4FFD-B664-43D2E621D39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51CA-AC51-48D8-AA14-E6AA8FEF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991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D5D4E8-AD80-4FFD-B664-43D2E621D39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CF51CA-AC51-48D8-AA14-E6AA8FEF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58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5D4E8-AD80-4FFD-B664-43D2E621D39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F51CA-AC51-48D8-AA14-E6AA8FEFE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00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D5D4E8-AD80-4FFD-B664-43D2E621D390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CF51CA-AC51-48D8-AA14-E6AA8FEFEB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99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iml/vignettes/intro.html" TargetMode="External"/><Relationship Id="rId2" Type="http://schemas.openxmlformats.org/officeDocument/2006/relationships/hyperlink" Target="https://cran.r-project.org/web/packages/iml/index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hristophm.github.io/interpretable-ml-book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rdrr.io/github/coatless/ucidata/man/heart_disease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582" y="2812125"/>
            <a:ext cx="10952338" cy="1444063"/>
          </a:xfrm>
        </p:spPr>
        <p:txBody>
          <a:bodyPr>
            <a:noAutofit/>
          </a:bodyPr>
          <a:lstStyle/>
          <a:p>
            <a:r>
              <a:rPr lang="en-US" sz="5400" dirty="0"/>
              <a:t>Interpretable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JARON </a:t>
            </a:r>
            <a:r>
              <a:rPr lang="en-US" dirty="0" err="1"/>
              <a:t>aRBET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324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507996"/>
                <a:ext cx="12192000" cy="2180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1638" indent="-401638"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sz="3000" dirty="0"/>
                  <a:t>“partial dependence plots” (</a:t>
                </a:r>
                <a:r>
                  <a:rPr lang="en-US" sz="3000" b="1" dirty="0">
                    <a:solidFill>
                      <a:schemeClr val="accent2"/>
                    </a:solidFill>
                  </a:rPr>
                  <a:t>Friedman 2001</a:t>
                </a:r>
                <a:r>
                  <a:rPr lang="en-US" sz="3000" dirty="0"/>
                  <a:t>): can be used to visualize the relationship between </a:t>
                </a:r>
                <a14:m>
                  <m:oMath xmlns:m="http://schemas.openxmlformats.org/officeDocument/2006/math">
                    <m:r>
                      <a:rPr lang="en-US" sz="3000" b="1" i="1" dirty="0" smtClean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3000" dirty="0"/>
                  <a:t> and a predictor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3000" b="1" i="1" dirty="0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endParaRPr lang="en-US" sz="3000" b="1" dirty="0"/>
              </a:p>
              <a:p>
                <a:pPr marL="401638" indent="-401638"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sz="3000" dirty="0"/>
                  <a:t>Similar to “marginal effect plots”  (calculate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en-US" sz="3000" dirty="0"/>
                  <a:t> for all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sz="3000" b="1" i="1" dirty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3000" dirty="0"/>
                  <a:t> while holding all other predictors at their average value)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07996"/>
                <a:ext cx="12192000" cy="2180340"/>
              </a:xfrm>
              <a:prstGeom prst="rect">
                <a:avLst/>
              </a:prstGeom>
              <a:blipFill>
                <a:blip r:embed="rId2"/>
                <a:stretch>
                  <a:fillRect l="-1350" t="-5866" b="-7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33078" y="-138288"/>
            <a:ext cx="390978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/>
              <a:t>Visualize Effects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" y="2596852"/>
            <a:ext cx="4151376" cy="426114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976" y="2596216"/>
            <a:ext cx="4983009" cy="426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72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631153"/>
                <a:ext cx="12192000" cy="4883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1638" indent="-401638"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sz="3000" dirty="0"/>
                  <a:t>Friedman’s “</a:t>
                </a:r>
                <a:r>
                  <a:rPr lang="en-US" sz="3000" b="1" dirty="0"/>
                  <a:t>H-statistic</a:t>
                </a:r>
                <a:r>
                  <a:rPr lang="en-US" sz="3000" dirty="0"/>
                  <a:t>” (</a:t>
                </a:r>
                <a:r>
                  <a:rPr lang="en-US" sz="3000" b="1" dirty="0">
                    <a:solidFill>
                      <a:schemeClr val="accent2"/>
                    </a:solidFill>
                  </a:rPr>
                  <a:t>Friedman 2008</a:t>
                </a:r>
                <a:r>
                  <a:rPr lang="en-US" sz="3000" dirty="0"/>
                  <a:t>), 2 commonly used versions:</a:t>
                </a:r>
              </a:p>
              <a:p>
                <a:pPr marL="1428750" lvl="2" indent="-514350"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+mj-lt"/>
                  <a:buAutoNum type="arabicPeriod"/>
                </a:pPr>
                <a:r>
                  <a:rPr lang="en-US" sz="3000" dirty="0"/>
                  <a:t>Measure the interaction strength between 2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0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000" b="0" dirty="0"/>
                  <a:t> </a:t>
                </a:r>
                <a:br>
                  <a:rPr lang="en-US" sz="3000" b="0" dirty="0"/>
                </a:br>
                <a:r>
                  <a:rPr lang="en-US" sz="3000" b="0" dirty="0"/>
                  <a:t>(% of variance in the 2-dim partial dependence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000" b="0" dirty="0"/>
                  <a:t> with Y that is due to the interaction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000" dirty="0"/>
                  <a:t>)</a:t>
                </a:r>
              </a:p>
              <a:p>
                <a:pPr marL="1428750" lvl="2" indent="-514350"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+mj-lt"/>
                  <a:buAutoNum type="arabicPeriod"/>
                </a:pPr>
                <a:r>
                  <a:rPr lang="en-US" sz="3000" dirty="0"/>
                  <a:t>Overall measure of interaction strength for a single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000" dirty="0"/>
                  <a:t> </a:t>
                </a:r>
                <a:br>
                  <a:rPr lang="en-US" sz="3000" dirty="0"/>
                </a:br>
                <a:r>
                  <a:rPr lang="en-US" sz="3000" dirty="0"/>
                  <a:t>(% of variance in prediction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3000" dirty="0"/>
                  <a:t> that is due to ANY interaction effects involving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000" dirty="0"/>
                  <a:t>)</a:t>
                </a:r>
              </a:p>
              <a:p>
                <a:pPr marL="514350" indent="-514350"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sz="3000" dirty="0"/>
                  <a:t>H ranges from 0 to 1, with 0 meaning no interaction and larger values indicate stronger interaction effects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31153"/>
                <a:ext cx="12192000" cy="4883516"/>
              </a:xfrm>
              <a:prstGeom prst="rect">
                <a:avLst/>
              </a:prstGeom>
              <a:blipFill>
                <a:blip r:embed="rId2"/>
                <a:stretch>
                  <a:fillRect l="-1350" t="-2747" r="-1450" b="-3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33078" y="-138288"/>
            <a:ext cx="297183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4232725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2296"/>
            <a:ext cx="8379233" cy="67757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275320" y="1618488"/>
                <a:ext cx="3803904" cy="42253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Aft>
                    <a:spcPts val="1800"/>
                  </a:spcAft>
                  <a:buClr>
                    <a:schemeClr val="accent1"/>
                  </a:buClr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sz="2800" dirty="0"/>
                  <a:t>53% of the variance in the predictive function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</m:oMath>
                </a14:m>
                <a:r>
                  <a:rPr lang="en-US" sz="2800" dirty="0"/>
                  <a:t> is due to interaction effects involving </a:t>
                </a:r>
                <a:r>
                  <a:rPr lang="en-US" sz="2800" dirty="0" err="1"/>
                  <a:t>chestpain</a:t>
                </a:r>
                <a:endParaRPr lang="en-US" sz="2800" dirty="0"/>
              </a:p>
              <a:p>
                <a:pPr marL="457200" indent="-457200">
                  <a:buClr>
                    <a:schemeClr val="accent1"/>
                  </a:buClr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sz="2800" dirty="0" err="1"/>
                  <a:t>Thal</a:t>
                </a:r>
                <a:r>
                  <a:rPr lang="en-US" sz="2800" dirty="0"/>
                  <a:t> and ca also have fairly large interaction effects</a:t>
                </a:r>
              </a:p>
              <a:p>
                <a:pPr>
                  <a:buClr>
                    <a:schemeClr val="accent1"/>
                  </a:buClr>
                  <a:buSzPct val="120000"/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320" y="1618488"/>
                <a:ext cx="3803904" cy="4225387"/>
              </a:xfrm>
              <a:prstGeom prst="rect">
                <a:avLst/>
              </a:prstGeom>
              <a:blipFill>
                <a:blip r:embed="rId3"/>
                <a:stretch>
                  <a:fillRect l="-4006" t="-3030" r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88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592" y="521208"/>
            <a:ext cx="7179024" cy="63367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97480" y="0"/>
            <a:ext cx="7269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All 2-way interaction effects with </a:t>
            </a:r>
            <a:r>
              <a:rPr lang="en-US" sz="2800" dirty="0" err="1"/>
              <a:t>chestpain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096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592" y="0"/>
            <a:ext cx="11942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2-Dim partial dependence plots can then be used to visualize interaction effects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7943" y="523220"/>
            <a:ext cx="8762479" cy="633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39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509" y="132467"/>
            <a:ext cx="10108435" cy="672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13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458" y="584987"/>
            <a:ext cx="11963486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24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100" b="1" dirty="0" err="1">
                <a:solidFill>
                  <a:schemeClr val="accent2"/>
                </a:solidFill>
              </a:rPr>
              <a:t>Tulio</a:t>
            </a:r>
            <a:r>
              <a:rPr lang="en-US" sz="3100" b="1" dirty="0">
                <a:solidFill>
                  <a:schemeClr val="accent2"/>
                </a:solidFill>
              </a:rPr>
              <a:t> Ribeiro 2016</a:t>
            </a:r>
            <a:r>
              <a:rPr lang="en-US" sz="3100" dirty="0"/>
              <a:t>: “‘Why Should I Trust You?’ Explaining the Predictions of Any Classifier”</a:t>
            </a:r>
          </a:p>
          <a:p>
            <a:pPr marL="457200" indent="-457200">
              <a:spcAft>
                <a:spcPts val="24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100" b="1" dirty="0"/>
              <a:t>Goal: </a:t>
            </a:r>
            <a:r>
              <a:rPr lang="en-US" sz="3100" dirty="0"/>
              <a:t>explain why a black box ML model made the prediction it did for a particular subject</a:t>
            </a:r>
          </a:p>
          <a:p>
            <a:pPr marL="457200" indent="-457200">
              <a:spcAft>
                <a:spcPts val="24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100" dirty="0"/>
              <a:t>Use simpler more interpretable models (e.g. linear regression, logistic regression) </a:t>
            </a:r>
            <a:r>
              <a:rPr lang="en-US" sz="3100" i="1" dirty="0"/>
              <a:t>locally</a:t>
            </a:r>
            <a:r>
              <a:rPr lang="en-US" sz="3100" dirty="0"/>
              <a:t> to explain how the subject’s feature values affected their prediction</a:t>
            </a:r>
          </a:p>
          <a:p>
            <a:pPr marL="457200" indent="-457200">
              <a:spcAft>
                <a:spcPts val="24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100" b="1" dirty="0"/>
              <a:t>Local?  </a:t>
            </a:r>
            <a:r>
              <a:rPr lang="en-US" sz="3100" dirty="0"/>
              <a:t>Use a distance/similarity function to </a:t>
            </a:r>
            <a:r>
              <a:rPr lang="en-US" sz="3100" i="1" dirty="0"/>
              <a:t>weigh</a:t>
            </a:r>
            <a:r>
              <a:rPr lang="en-US" sz="3100" dirty="0"/>
              <a:t> all subjects in your dataset by how close they are to the subject of interest.  Then fit a weighted linear/logistic regression model. </a:t>
            </a:r>
          </a:p>
        </p:txBody>
      </p:sp>
      <p:sp>
        <p:nvSpPr>
          <p:cNvPr id="6" name="Rectangle 5"/>
          <p:cNvSpPr/>
          <p:nvPr/>
        </p:nvSpPr>
        <p:spPr>
          <a:xfrm>
            <a:off x="161458" y="-138288"/>
            <a:ext cx="11037958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/>
              <a:t>LIME: </a:t>
            </a:r>
            <a:r>
              <a:rPr lang="en-US" sz="4400" dirty="0"/>
              <a:t>“Local Interpretable model explanations”</a:t>
            </a:r>
          </a:p>
          <a:p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348626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648"/>
            <a:ext cx="7960217" cy="62453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8872" y="0"/>
            <a:ext cx="11713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Here logistic regression is used with the top 3 predictors (chosen by Lasso)</a:t>
            </a:r>
          </a:p>
          <a:p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7960217" y="1883664"/>
            <a:ext cx="4146439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2800" dirty="0"/>
              <a:t>Y-axis shows the feature values for this subject </a:t>
            </a:r>
          </a:p>
          <a:p>
            <a:pPr marL="285750" indent="-285750">
              <a:spcAft>
                <a:spcPts val="24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2800" dirty="0"/>
              <a:t>X-axis shows how the subject’s feature values affected their log-odds of having HD</a:t>
            </a:r>
          </a:p>
        </p:txBody>
      </p:sp>
    </p:spTree>
    <p:extLst>
      <p:ext uri="{BB962C8B-B14F-4D97-AF65-F5344CB8AC3E}">
        <p14:creationId xmlns:p14="http://schemas.microsoft.com/office/powerpoint/2010/main" val="2650797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3696"/>
            <a:ext cx="7946136" cy="623430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281" y="242696"/>
            <a:ext cx="752475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306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-256032" y="113387"/>
            <a:ext cx="12192000" cy="4292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b="1" u="sng" dirty="0"/>
              <a:t>References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0" y="327991"/>
            <a:ext cx="12192000" cy="6081421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SzPct val="120000"/>
              <a:buNone/>
            </a:pPr>
            <a:endParaRPr lang="en-US" sz="2400" dirty="0"/>
          </a:p>
          <a:p>
            <a:pPr marL="339725" indent="-339725">
              <a:buSzPct val="120000"/>
              <a:buFont typeface="Arial" panose="020B0604020202020204" pitchFamily="34" charset="0"/>
              <a:buChar char="•"/>
            </a:pPr>
            <a:r>
              <a:rPr lang="en-US" sz="2400" dirty="0"/>
              <a:t>Friedman, Jerome H. "Greedy function approximation: a gradient boosting machine." Annals of statistics (2001): 1189-1232</a:t>
            </a:r>
          </a:p>
          <a:p>
            <a:pPr marL="339725" indent="-339725">
              <a:buSzPct val="120000"/>
              <a:buFont typeface="Arial" panose="020B0604020202020204" pitchFamily="34" charset="0"/>
              <a:buChar char="•"/>
            </a:pPr>
            <a:r>
              <a:rPr lang="en-US" sz="2400" dirty="0"/>
              <a:t>Friedman, Jerome H., and Bogdan E. </a:t>
            </a:r>
            <a:r>
              <a:rPr lang="en-US" sz="2400" dirty="0" err="1"/>
              <a:t>Popescu</a:t>
            </a:r>
            <a:r>
              <a:rPr lang="en-US" sz="2400" dirty="0"/>
              <a:t>. "Predictive learning via rule ensembles." The Annals of Applied Statistics 2.3 (2008): 916-954.</a:t>
            </a:r>
          </a:p>
          <a:p>
            <a:pPr marL="339725" indent="-339725">
              <a:buSzPct val="120000"/>
              <a:buFont typeface="Arial" panose="020B0604020202020204" pitchFamily="34" charset="0"/>
              <a:buChar char="•"/>
            </a:pPr>
            <a:r>
              <a:rPr lang="en-US" sz="2400" dirty="0"/>
              <a:t>Molnar, Christoph. Interpretable machine learning. Lulu. com, 2019.</a:t>
            </a:r>
          </a:p>
          <a:p>
            <a:pPr marL="339725" indent="-339725">
              <a:buSzPct val="120000"/>
              <a:buFont typeface="Arial" panose="020B0604020202020204" pitchFamily="34" charset="0"/>
              <a:buChar char="•"/>
            </a:pPr>
            <a:r>
              <a:rPr lang="en-US" sz="2400" dirty="0"/>
              <a:t>Ribeiro, Marco </a:t>
            </a:r>
            <a:r>
              <a:rPr lang="en-US" sz="2400" dirty="0" err="1"/>
              <a:t>Tulio</a:t>
            </a:r>
            <a:r>
              <a:rPr lang="en-US" sz="2400" dirty="0"/>
              <a:t>, Sameer Singh, and Carlos </a:t>
            </a:r>
            <a:r>
              <a:rPr lang="en-US" sz="2400" dirty="0" err="1"/>
              <a:t>Guestrin</a:t>
            </a:r>
            <a:r>
              <a:rPr lang="en-US" sz="2400" dirty="0"/>
              <a:t>. "" Why should I trust you?" Explaining the predictions of any classifier." Proceedings of the 22nd ACM SIGKDD international conference on knowledge discovery and data mining. 2016.</a:t>
            </a:r>
          </a:p>
        </p:txBody>
      </p:sp>
    </p:spTree>
    <p:extLst>
      <p:ext uri="{BB962C8B-B14F-4D97-AF65-F5344CB8AC3E}">
        <p14:creationId xmlns:p14="http://schemas.microsoft.com/office/powerpoint/2010/main" val="99423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0" y="606177"/>
                <a:ext cx="12192000" cy="58631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  <a:spcAft>
                    <a:spcPts val="1800"/>
                  </a:spcAft>
                  <a:buClr>
                    <a:schemeClr val="accent1"/>
                  </a:buClr>
                  <a:buSzPct val="12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𝒀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d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en-US" sz="4800" b="1" dirty="0"/>
              </a:p>
              <a:p>
                <a:pPr marL="401638" indent="-401638">
                  <a:spcAft>
                    <a:spcPts val="2400"/>
                  </a:spcAft>
                  <a:buClr>
                    <a:schemeClr val="accent1"/>
                  </a:buClr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sz="3000" dirty="0"/>
                  <a:t>Assume outcome “𝒀”, can be predicted as a function “𝒇”  of measured features "𝑿”  +  error </a:t>
                </a:r>
              </a:p>
              <a:p>
                <a:pPr marL="401638" indent="-401638">
                  <a:spcAft>
                    <a:spcPts val="1200"/>
                  </a:spcAft>
                  <a:buClr>
                    <a:schemeClr val="accent1"/>
                  </a:buClr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sz="3000" b="1" dirty="0"/>
                  <a:t>Classical models </a:t>
                </a:r>
                <a:r>
                  <a:rPr lang="en-US" sz="3000" dirty="0"/>
                  <a:t>(e.g. GLM) assume each feature has a </a:t>
                </a:r>
                <a:r>
                  <a:rPr lang="en-US" sz="3000" i="1" dirty="0"/>
                  <a:t>linear</a:t>
                </a:r>
                <a:r>
                  <a:rPr lang="en-US" sz="3000" dirty="0"/>
                  <a:t> and </a:t>
                </a:r>
                <a:r>
                  <a:rPr lang="en-US" sz="3000" i="1" dirty="0"/>
                  <a:t>additive</a:t>
                </a:r>
                <a:r>
                  <a:rPr lang="en-US" sz="3000" dirty="0"/>
                  <a:t> relationship with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sz="3000" b="1" dirty="0"/>
                  <a:t> </a:t>
                </a:r>
                <a:r>
                  <a:rPr lang="en-US" sz="3000" dirty="0"/>
                  <a:t>(i.e. no interactions), and N &gt; P. </a:t>
                </a:r>
              </a:p>
              <a:p>
                <a:pPr marL="1316038" lvl="2" indent="-401638">
                  <a:spcAft>
                    <a:spcPts val="2400"/>
                  </a:spcAft>
                  <a:buClr>
                    <a:schemeClr val="accent1"/>
                  </a:buClr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sz="3000" dirty="0"/>
                  <a:t>Easy to interpret, but probably unrealistic in many applications</a:t>
                </a:r>
              </a:p>
              <a:p>
                <a:pPr marL="401638" indent="-401638">
                  <a:spcAft>
                    <a:spcPts val="2400"/>
                  </a:spcAft>
                  <a:buClr>
                    <a:schemeClr val="accent1"/>
                  </a:buClr>
                  <a:buSzPct val="120000"/>
                  <a:buFont typeface="Wingdings" panose="05000000000000000000" pitchFamily="2" charset="2"/>
                  <a:buChar char="§"/>
                </a:pPr>
                <a:r>
                  <a:rPr lang="en-US" sz="3000" b="1" dirty="0"/>
                  <a:t>Machine Learning </a:t>
                </a:r>
                <a:r>
                  <a:rPr lang="en-US" sz="3000" dirty="0"/>
                  <a:t>allows for more complex/flexible relationships between 𝑿 and 𝒀.  Random forests, SVM, MARS, neural nets, can automatically allow for complex non-linear and interaction effects for any predictor, allow P &gt; N.  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06177"/>
                <a:ext cx="12192000" cy="5863144"/>
              </a:xfrm>
              <a:prstGeom prst="rect">
                <a:avLst/>
              </a:prstGeom>
              <a:blipFill>
                <a:blip r:embed="rId2"/>
                <a:stretch>
                  <a:fillRect l="-1350" r="-850" b="-22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51366" y="-71009"/>
            <a:ext cx="48762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/>
              <a:t>Predictive Modeling</a:t>
            </a:r>
          </a:p>
        </p:txBody>
      </p:sp>
    </p:spTree>
    <p:extLst>
      <p:ext uri="{BB962C8B-B14F-4D97-AF65-F5344CB8AC3E}">
        <p14:creationId xmlns:p14="http://schemas.microsoft.com/office/powerpoint/2010/main" val="1857351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9705" y="176833"/>
            <a:ext cx="12194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accent1"/>
              </a:buClr>
              <a:buSzPct val="120000"/>
            </a:pPr>
            <a:r>
              <a:rPr lang="en-US" sz="3200" dirty="0"/>
              <a:t>Although machine learning can often produce more accurate predictions, the price is that they are usually much harder to interpret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429579" y="2910677"/>
                <a:ext cx="244221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Data </a:t>
                </a:r>
                <a14:m>
                  <m:oMath xmlns:m="http://schemas.openxmlformats.org/officeDocument/2006/math">
                    <m:r>
                      <a:rPr lang="en-US" sz="4400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sz="4400" dirty="0"/>
                  <a:t>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579" y="2910677"/>
                <a:ext cx="2442210" cy="769441"/>
              </a:xfrm>
              <a:prstGeom prst="rect">
                <a:avLst/>
              </a:prstGeom>
              <a:blipFill>
                <a:blip r:embed="rId4"/>
                <a:stretch>
                  <a:fillRect l="-9975" t="-15748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Arrow 8"/>
          <p:cNvSpPr/>
          <p:nvPr/>
        </p:nvSpPr>
        <p:spPr>
          <a:xfrm>
            <a:off x="2587408" y="2998119"/>
            <a:ext cx="940237" cy="597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78630" y="2482977"/>
            <a:ext cx="2789681" cy="17049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77995" y="2587514"/>
            <a:ext cx="37909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4400" dirty="0">
                <a:solidFill>
                  <a:schemeClr val="bg1"/>
                </a:solidFill>
              </a:rPr>
              <a:t>ML Model</a:t>
            </a:r>
          </a:p>
          <a:p>
            <a:pPr algn="ctr"/>
            <a:r>
              <a:rPr lang="en-US" sz="4400" dirty="0">
                <a:solidFill>
                  <a:schemeClr val="bg1"/>
                </a:solidFill>
              </a:rPr>
              <a:t> ???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7349177" y="2910677"/>
            <a:ext cx="940237" cy="5974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8825672" y="2950743"/>
                <a:ext cx="336632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Predictions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4400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5672" y="2950743"/>
                <a:ext cx="3366328" cy="769441"/>
              </a:xfrm>
              <a:prstGeom prst="rect">
                <a:avLst/>
              </a:prstGeom>
              <a:blipFill>
                <a:blip r:embed="rId5"/>
                <a:stretch>
                  <a:fillRect l="-7428" t="-15873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5884" y="4238814"/>
            <a:ext cx="2115169" cy="207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15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366" y="1392913"/>
            <a:ext cx="12192000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1638" indent="-401638">
              <a:spcAft>
                <a:spcPts val="3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200" dirty="0">
                <a:hlinkClick r:id="rId2"/>
              </a:rPr>
              <a:t>https://cran.r-project.org/web/packages/iml/index.html</a:t>
            </a:r>
            <a:endParaRPr lang="en-US" sz="3200" dirty="0"/>
          </a:p>
          <a:p>
            <a:pPr marL="401638" indent="-401638">
              <a:spcAft>
                <a:spcPts val="3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200" dirty="0"/>
              <a:t>Tutorial: </a:t>
            </a:r>
            <a:r>
              <a:rPr lang="en-US" sz="3200" dirty="0">
                <a:hlinkClick r:id="rId3"/>
              </a:rPr>
              <a:t>https://cran.r-project.org/web/packages/iml/vignettes/intro.html</a:t>
            </a:r>
            <a:endParaRPr lang="en-US" sz="3200" dirty="0"/>
          </a:p>
          <a:p>
            <a:pPr marL="401638" indent="-401638">
              <a:spcAft>
                <a:spcPts val="3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200" dirty="0"/>
              <a:t>Free book: </a:t>
            </a:r>
            <a:r>
              <a:rPr lang="en-US" sz="3200" dirty="0">
                <a:hlinkClick r:id="rId4"/>
              </a:rPr>
              <a:t>https://christophm.github.io/interpretable-ml-book/</a:t>
            </a:r>
            <a:endParaRPr lang="en-US" sz="3200" dirty="0"/>
          </a:p>
          <a:p>
            <a:pPr marL="401638" indent="-401638">
              <a:spcAft>
                <a:spcPts val="3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200" dirty="0"/>
              <a:t>Supports any ML model from the caret R package (&gt;200 models)</a:t>
            </a:r>
          </a:p>
        </p:txBody>
      </p:sp>
      <p:sp>
        <p:nvSpPr>
          <p:cNvPr id="6" name="Rectangle 5"/>
          <p:cNvSpPr/>
          <p:nvPr/>
        </p:nvSpPr>
        <p:spPr>
          <a:xfrm>
            <a:off x="251366" y="144686"/>
            <a:ext cx="1142261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 err="1"/>
              <a:t>iml</a:t>
            </a:r>
            <a:r>
              <a:rPr lang="en-US" sz="4400" b="1" u="sng" dirty="0"/>
              <a:t> R package: </a:t>
            </a:r>
            <a:r>
              <a:rPr lang="en-US" sz="4400" dirty="0"/>
              <a:t>“interpretable machine learning”</a:t>
            </a:r>
          </a:p>
        </p:txBody>
      </p:sp>
    </p:spTree>
    <p:extLst>
      <p:ext uri="{BB962C8B-B14F-4D97-AF65-F5344CB8AC3E}">
        <p14:creationId xmlns:p14="http://schemas.microsoft.com/office/powerpoint/2010/main" val="156811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1440" y="0"/>
            <a:ext cx="12192000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3000"/>
              </a:spcAft>
              <a:buClr>
                <a:schemeClr val="accent1"/>
              </a:buClr>
              <a:buSzPct val="120000"/>
            </a:pPr>
            <a:r>
              <a:rPr lang="en-US" sz="3200" dirty="0"/>
              <a:t>Implements many state of the art methods for interpreting ML models:</a:t>
            </a:r>
          </a:p>
          <a:p>
            <a:pPr marL="401638" indent="-401638">
              <a:spcAft>
                <a:spcPts val="3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200" b="1" dirty="0"/>
              <a:t>Visualize relationships </a:t>
            </a:r>
            <a:r>
              <a:rPr lang="en-US" sz="3200" b="1" dirty="0" err="1"/>
              <a:t>btwn</a:t>
            </a:r>
            <a:r>
              <a:rPr lang="en-US" sz="3200" b="1" dirty="0"/>
              <a:t> X and Y </a:t>
            </a:r>
            <a:r>
              <a:rPr lang="en-US" sz="3200" dirty="0"/>
              <a:t>(partial dependence plots, ICE plots)</a:t>
            </a:r>
          </a:p>
          <a:p>
            <a:pPr marL="401638" indent="-401638">
              <a:spcAft>
                <a:spcPts val="3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200" b="1" dirty="0"/>
              <a:t>Variable Importance scores </a:t>
            </a:r>
          </a:p>
          <a:p>
            <a:pPr marL="401638" indent="-401638">
              <a:spcAft>
                <a:spcPts val="3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200" b="1" dirty="0"/>
              <a:t>Interaction scores</a:t>
            </a:r>
            <a:r>
              <a:rPr lang="en-US" sz="3200" dirty="0"/>
              <a:t>: identify predictors that interact</a:t>
            </a:r>
          </a:p>
          <a:p>
            <a:pPr marL="457200" indent="-457200">
              <a:spcAft>
                <a:spcPts val="3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200" b="1" dirty="0"/>
              <a:t>LIME: </a:t>
            </a:r>
            <a:r>
              <a:rPr lang="en-US" sz="3200" dirty="0"/>
              <a:t>explain how a ML model makes a prediction for a given subject</a:t>
            </a:r>
          </a:p>
          <a:p>
            <a:pPr marL="457200" indent="-457200">
              <a:spcAft>
                <a:spcPts val="30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200" b="1" dirty="0"/>
              <a:t>Shapley Values: </a:t>
            </a:r>
            <a:r>
              <a:rPr lang="en-US" sz="3200" dirty="0"/>
              <a:t>uses game theory to explain how a prediction is made</a:t>
            </a:r>
          </a:p>
        </p:txBody>
      </p:sp>
    </p:spTree>
    <p:extLst>
      <p:ext uri="{BB962C8B-B14F-4D97-AF65-F5344CB8AC3E}">
        <p14:creationId xmlns:p14="http://schemas.microsoft.com/office/powerpoint/2010/main" val="394463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0582" y="2812125"/>
            <a:ext cx="10952338" cy="1444063"/>
          </a:xfrm>
        </p:spPr>
        <p:txBody>
          <a:bodyPr>
            <a:noAutofit/>
          </a:bodyPr>
          <a:lstStyle/>
          <a:p>
            <a:r>
              <a:rPr lang="en-US" sz="5400" dirty="0"/>
              <a:t>Example: Heart Disease study</a:t>
            </a:r>
          </a:p>
        </p:txBody>
      </p:sp>
    </p:spTree>
    <p:extLst>
      <p:ext uri="{BB962C8B-B14F-4D97-AF65-F5344CB8AC3E}">
        <p14:creationId xmlns:p14="http://schemas.microsoft.com/office/powerpoint/2010/main" val="4059567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977"/>
            <a:ext cx="8852418" cy="677402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19024" y="-482808"/>
            <a:ext cx="12108638" cy="2200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endParaRPr lang="en-US" sz="2600" dirty="0"/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200" dirty="0"/>
              <a:t>297 subjects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200" dirty="0"/>
              <a:t>Outcome is heart disease (137 have, 160 do not)</a:t>
            </a:r>
          </a:p>
          <a:p>
            <a:pPr marL="285750" indent="-285750">
              <a:spcAft>
                <a:spcPts val="6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200" dirty="0"/>
              <a:t>13 possible predictors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959997" y="4254838"/>
            <a:ext cx="7438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600" dirty="0"/>
              <a:t>I fit a random forest model and will show how </a:t>
            </a:r>
            <a:r>
              <a:rPr lang="en-US" sz="3600" dirty="0" err="1"/>
              <a:t>iml</a:t>
            </a:r>
            <a:r>
              <a:rPr lang="en-US" sz="3600" dirty="0"/>
              <a:t> R package can help interpret the model</a:t>
            </a:r>
          </a:p>
        </p:txBody>
      </p:sp>
      <p:sp>
        <p:nvSpPr>
          <p:cNvPr id="8" name="Rectangle 7"/>
          <p:cNvSpPr/>
          <p:nvPr/>
        </p:nvSpPr>
        <p:spPr>
          <a:xfrm>
            <a:off x="2954694" y="6416828"/>
            <a:ext cx="89208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accent1"/>
              </a:buClr>
              <a:buSzPct val="120000"/>
            </a:pPr>
            <a:r>
              <a:rPr lang="en-US" dirty="0">
                <a:hlinkClick r:id="rId3"/>
              </a:rPr>
              <a:t>https://rdrr.io/github/coatless/ucidata/man/heart_disease.html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827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862702"/>
            <a:ext cx="12192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1638" indent="-401638">
              <a:spcAft>
                <a:spcPts val="12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000" dirty="0"/>
              <a:t>How important is each variable in predicting heart disease status?</a:t>
            </a:r>
          </a:p>
          <a:p>
            <a:pPr marL="401638" indent="-401638">
              <a:spcAft>
                <a:spcPts val="12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000" dirty="0"/>
              <a:t>Permutation-based method</a:t>
            </a:r>
          </a:p>
        </p:txBody>
      </p:sp>
      <p:sp>
        <p:nvSpPr>
          <p:cNvPr id="6" name="Rectangle 5"/>
          <p:cNvSpPr/>
          <p:nvPr/>
        </p:nvSpPr>
        <p:spPr>
          <a:xfrm>
            <a:off x="233078" y="-65136"/>
            <a:ext cx="49425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/>
              <a:t>Variable Importance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2" y="2395728"/>
            <a:ext cx="12092102" cy="3310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46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2915" y="178879"/>
            <a:ext cx="2728546" cy="68980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40344" y="1426464"/>
            <a:ext cx="47213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200" dirty="0"/>
              <a:t>FI near 1 means predictor is not important</a:t>
            </a:r>
          </a:p>
          <a:p>
            <a:pPr marL="285750" indent="-285750">
              <a:spcAft>
                <a:spcPts val="24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3200" dirty="0"/>
              <a:t>FI for </a:t>
            </a:r>
            <a:r>
              <a:rPr lang="en-US" sz="3200" dirty="0" err="1"/>
              <a:t>chestpain</a:t>
            </a:r>
            <a:r>
              <a:rPr lang="en-US" sz="3200" dirty="0"/>
              <a:t>=1.54, the prediction error increased 54% after permuting </a:t>
            </a:r>
            <a:r>
              <a:rPr lang="en-US" sz="3200" dirty="0" err="1"/>
              <a:t>chestpain</a:t>
            </a:r>
            <a:r>
              <a:rPr lang="en-US" sz="3200" dirty="0"/>
              <a:t>.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3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8879"/>
            <a:ext cx="7385565" cy="6679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106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3597</TotalTime>
  <Words>826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Wingdings</vt:lpstr>
      <vt:lpstr>Retrospect</vt:lpstr>
      <vt:lpstr>Interpretable Machine Learning</vt:lpstr>
      <vt:lpstr>PowerPoint Presentation</vt:lpstr>
      <vt:lpstr>PowerPoint Presentation</vt:lpstr>
      <vt:lpstr>PowerPoint Presentation</vt:lpstr>
      <vt:lpstr>PowerPoint Presentation</vt:lpstr>
      <vt:lpstr>Example: Heart Disease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Colorado Denver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Arbet, Jaron</dc:creator>
  <cp:lastModifiedBy>Jaron Arbet</cp:lastModifiedBy>
  <cp:revision>303</cp:revision>
  <dcterms:created xsi:type="dcterms:W3CDTF">2018-11-26T16:18:44Z</dcterms:created>
  <dcterms:modified xsi:type="dcterms:W3CDTF">2023-09-25T00:25:22Z</dcterms:modified>
</cp:coreProperties>
</file>