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64" r:id="rId2"/>
    <p:sldId id="261" r:id="rId3"/>
    <p:sldId id="266" r:id="rId4"/>
    <p:sldId id="270" r:id="rId5"/>
    <p:sldId id="267" r:id="rId6"/>
    <p:sldId id="271" r:id="rId7"/>
    <p:sldId id="276" r:id="rId8"/>
    <p:sldId id="281" r:id="rId9"/>
    <p:sldId id="279" r:id="rId10"/>
    <p:sldId id="262" r:id="rId11"/>
    <p:sldId id="282" r:id="rId12"/>
    <p:sldId id="287" r:id="rId13"/>
    <p:sldId id="286" r:id="rId14"/>
    <p:sldId id="292" r:id="rId15"/>
    <p:sldId id="29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78B"/>
    <a:srgbClr val="2774AE"/>
    <a:srgbClr val="58595B"/>
    <a:srgbClr val="FBD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/>
    <p:restoredTop sz="94534"/>
  </p:normalViewPr>
  <p:slideViewPr>
    <p:cSldViewPr snapToGrid="0" snapToObjects="1">
      <p:cViewPr varScale="1">
        <p:scale>
          <a:sx n="129" d="100"/>
          <a:sy n="129" d="100"/>
        </p:scale>
        <p:origin x="1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FE1F0-D96E-9C44-AD19-A00F51B47021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7B596-C10E-D145-9830-A872EDBB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79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rgbClr val="1B578B"/>
            </a:gs>
            <a:gs pos="53000">
              <a:srgbClr val="2774AE"/>
            </a:gs>
            <a:gs pos="100000">
              <a:srgbClr val="1B578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C33F-0972-7944-8658-25406BA43A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15166"/>
            <a:ext cx="9144000" cy="1579065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7B7CB-2BAA-0446-9945-EE59244C5F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8482" y="4433670"/>
            <a:ext cx="9144000" cy="5733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Month Day, 2022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342C12-CAA1-F048-A815-084CF6F1E9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374" y="936234"/>
            <a:ext cx="5798802" cy="579199"/>
          </a:xfrm>
          <a:prstGeom prst="rect">
            <a:avLst/>
          </a:prstGeom>
        </p:spPr>
      </p:pic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4E9628E-9353-1E41-ADCB-0392C13904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3219" y="5509334"/>
            <a:ext cx="2994077" cy="123127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Regular"/>
                <a:ea typeface="+mn-ea"/>
                <a:cs typeface="+mn-cs"/>
              </a:rPr>
              <a:t>Presenter Name</a:t>
            </a:r>
          </a:p>
          <a:p>
            <a:pPr marL="0" marR="0" lvl="0" indent="0" algn="l" defTabSz="6858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Regular"/>
                <a:ea typeface="+mn-ea"/>
                <a:cs typeface="+mn-cs"/>
              </a:rPr>
              <a:t>Department</a:t>
            </a:r>
          </a:p>
          <a:p>
            <a:pPr marL="0" marR="0" lvl="0" indent="0" algn="l" defTabSz="685800" rtl="0" eaLnBrk="1" fontAlgn="auto" latinLnBrk="0" hangingPunct="1">
              <a:lnSpc>
                <a:spcPts val="13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Regular"/>
                <a:ea typeface="+mn-ea"/>
                <a:cs typeface="+mn-cs"/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84796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04E7-2E2E-A949-8C5E-1E13351B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CBA9A-E858-5A45-AA0D-A97CB8A9B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A01FD-CB4D-754C-A9A4-F8BE66D47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2ED84-AE4C-FD40-84AA-58762255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32C2-1F00-CB4F-AF8B-981CC1131D25}" type="datetime1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3224E-6333-2B40-9E25-B14A3871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8ED85-9E9B-294E-9384-EB7B622E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6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8953-75B6-FB45-B8A9-01C1D8F9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CCD17-3F5C-8449-818C-5847DF1D1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A535D-F727-3645-B089-2CB9B110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CFDF-1374-CD49-9AD2-14F1F8613AD1}" type="datetime1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3E5FA-F6B0-5146-84B7-0EDE54BA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67181-50A5-B149-A638-AD4F7877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F2F0F-42CE-1D4E-AAC2-D63A22E30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7015F-A765-F140-9A5A-BF3CF8855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28842-5A92-CD44-A4DA-40E7D64E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A1B8-7CA3-DC4B-8A5D-18946D4DB4B2}" type="datetime1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36446-ABD7-4544-8CCE-F8F90747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790A9-067E-6640-A3E3-E77E077B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8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F4B7-2683-0C48-BB97-A11443FCB3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Title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2778E-6AD6-1445-B0FD-8072C6C33D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9040-B84C-6E47-817B-E5A79109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B8B87-854E-1F41-8982-FD1A4D18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F47647-A468-A34A-B064-2DE96057ED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429" y="783380"/>
            <a:ext cx="6604342" cy="65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CDCD-94E6-1744-880B-04386C6D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38904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Section Brake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819D3-8C4F-FF40-906D-FAE91946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56B47-646F-364B-843A-926B11BF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46631B-6A39-3D48-B2A1-2A860081FC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484" y="6492875"/>
            <a:ext cx="3086758" cy="3083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BFAE33-0A0E-0744-A1D8-E66E3D35BB8E}"/>
              </a:ext>
            </a:extLst>
          </p:cNvPr>
          <p:cNvCxnSpPr/>
          <p:nvPr userDrawn="1"/>
        </p:nvCxnSpPr>
        <p:spPr>
          <a:xfrm>
            <a:off x="838200" y="3530600"/>
            <a:ext cx="10515600" cy="0"/>
          </a:xfrm>
          <a:prstGeom prst="line">
            <a:avLst/>
          </a:prstGeom>
          <a:ln w="476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50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547F-9198-FA44-A6EA-1A31F29A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749"/>
            <a:ext cx="10515600" cy="1070381"/>
          </a:xfrm>
        </p:spPr>
        <p:txBody>
          <a:bodyPr>
            <a:normAutofit/>
          </a:bodyPr>
          <a:lstStyle>
            <a:lvl1pPr>
              <a:defRPr sz="3600">
                <a:solidFill>
                  <a:srgbClr val="58595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2849-4A94-9C46-B8CF-910267927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3006-4FC1-4248-862B-272119B7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7855" y="6436063"/>
            <a:ext cx="1331890" cy="365125"/>
          </a:xfrm>
        </p:spPr>
        <p:txBody>
          <a:bodyPr/>
          <a:lstStyle/>
          <a:p>
            <a:fld id="{6440585C-CF4E-FC49-9C63-D16B9B6284E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EEE5E9-7E6B-6E4B-88EF-4C53BC530C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484" y="6492875"/>
            <a:ext cx="3086758" cy="30831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DC9BC5-CF9E-204E-AD67-A89D20B2DF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5423" y="6512263"/>
            <a:ext cx="6748463" cy="3079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Reference: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4664A5-5E24-8141-BEF7-0AB13770337B}"/>
              </a:ext>
            </a:extLst>
          </p:cNvPr>
          <p:cNvCxnSpPr/>
          <p:nvPr userDrawn="1"/>
        </p:nvCxnSpPr>
        <p:spPr>
          <a:xfrm>
            <a:off x="3322749" y="6492875"/>
            <a:ext cx="0" cy="30831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E25553-0F0C-A641-87DB-501BEC0E1C14}"/>
              </a:ext>
            </a:extLst>
          </p:cNvPr>
          <p:cNvCxnSpPr/>
          <p:nvPr userDrawn="1"/>
        </p:nvCxnSpPr>
        <p:spPr>
          <a:xfrm>
            <a:off x="838200" y="1270000"/>
            <a:ext cx="10515600" cy="0"/>
          </a:xfrm>
          <a:prstGeom prst="line">
            <a:avLst/>
          </a:prstGeom>
          <a:ln w="476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5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4C19-7A52-3349-B9E9-88C603AE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87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58595B"/>
                </a:solidFill>
              </a:defRPr>
            </a:lvl1pPr>
          </a:lstStyle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Medium" panose="02000503000000020004" pitchFamily="2" charset="0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C8E8-88E3-4140-9878-E98BD9FD0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3512B-17DA-4F48-B134-46DA746F6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CEAA0-887F-5949-8236-9597BA32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9E6B7-2A6A-074D-B6AB-B4F8C8AD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30155B-D741-A746-A36A-43B50AF9B9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484" y="6492875"/>
            <a:ext cx="3086758" cy="30831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5DBF86-9BD1-5349-88FC-673AEFF00B80}"/>
              </a:ext>
            </a:extLst>
          </p:cNvPr>
          <p:cNvCxnSpPr/>
          <p:nvPr userDrawn="1"/>
        </p:nvCxnSpPr>
        <p:spPr>
          <a:xfrm>
            <a:off x="838200" y="1270000"/>
            <a:ext cx="10515600" cy="0"/>
          </a:xfrm>
          <a:prstGeom prst="line">
            <a:avLst/>
          </a:prstGeom>
          <a:ln w="476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43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21B8-28BA-7D47-9AD9-C1D58D6A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A328D-13A9-534F-AD50-BBAE0F32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6E88F-D8A7-7545-9C75-56C3A1541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DA990-CA70-644D-ACBC-BCAF61ED7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C69C5-6B4D-E34C-9B3C-477F34957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6D96D-89A2-BF46-8905-E7AF3A3D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9F411-7550-F44A-8ED9-DC21403B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E716A7-17A0-F74C-AB79-069A3EA2D2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484" y="6492875"/>
            <a:ext cx="3086758" cy="3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2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A6A3-A5AF-F140-B466-953B23CA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84528-5DA6-7A48-A36C-94A86B88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1618C-0F3F-384D-9945-7BD9A545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1EDA2-8C6C-084C-802C-1EF81966AA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484" y="6492875"/>
            <a:ext cx="3086758" cy="3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6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E37DA-CF4D-A340-92E1-77FA4BD6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5BB4-BE23-DE46-913E-ACF296B4C275}" type="datetime1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3ED4F-00CE-6C4F-A90E-2A59A13C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CF494-5421-694F-B1AC-CB5F868E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4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0899-EAFF-5744-8E02-90BC93CB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1C3FB-D248-2349-B53C-61290F46C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CAD6C-00A3-264F-8CE8-06E890D96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C9D89-F31D-8F4C-81CD-54E4E61C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A86F-72CE-0B40-87C1-530336C8F44E}" type="datetime1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2A03C-2C21-814F-8BAB-ECCCF7DB9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2937F-B459-6346-A963-402DC07D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54185-7CF8-584A-8CDD-FAF17A54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2099C-9995-9F4A-BD42-ADF01E504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C51AC-6FAE-1748-9A9C-7C3A7D66D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8A235-8C10-9242-83EE-8C372BA088F9}" type="datetime1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F90CC-A109-0044-8B8F-2999F5201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3345C-5C5D-0247-885E-8EB9163B0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0585C-CF4E-FC49-9C63-D16B9B628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0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Helvetica Neue Medium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8.jpe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B97D-D6FD-AC41-B762-6DEE93DB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Statistics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38F-45EA-2548-8E54-6BF0FB155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Jaron </a:t>
            </a:r>
            <a:r>
              <a:rPr lang="en-US" dirty="0" err="1"/>
              <a:t>Arbet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5968A-CB43-CA43-B18D-F38C4F01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5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07DF4-EB12-614E-B4EC-9734CC3D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AB9B1-FADF-2A9A-A4FB-967B3BB4D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8" b="3195"/>
          <a:stretch/>
        </p:blipFill>
        <p:spPr>
          <a:xfrm>
            <a:off x="0" y="2"/>
            <a:ext cx="6766560" cy="68714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488FDC-57E0-1690-63F9-3A724AE0D569}"/>
              </a:ext>
            </a:extLst>
          </p:cNvPr>
          <p:cNvSpPr txBox="1"/>
          <p:nvPr/>
        </p:nvSpPr>
        <p:spPr>
          <a:xfrm>
            <a:off x="6766560" y="6427111"/>
            <a:ext cx="50157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van de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Schoot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Rens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"Bayesian statistics and modelling."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Reviews Methods Primers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1.1 (2021): 1-26.</a:t>
            </a:r>
            <a:endParaRPr 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B0B52-5373-EF07-6567-20ADF83A80D5}"/>
              </a:ext>
            </a:extLst>
          </p:cNvPr>
          <p:cNvSpPr txBox="1"/>
          <p:nvPr/>
        </p:nvSpPr>
        <p:spPr>
          <a:xfrm>
            <a:off x="6678862" y="1907559"/>
            <a:ext cx="5594556" cy="37240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1B578B"/>
                </a:solidFill>
              </a:rPr>
              <a:t>How Prior affects Posterior</a:t>
            </a:r>
          </a:p>
          <a:p>
            <a:endParaRPr lang="en-US" sz="2000" b="1" u="sng" dirty="0">
              <a:solidFill>
                <a:srgbClr val="1B578B"/>
              </a:solidFill>
            </a:endParaRPr>
          </a:p>
          <a:p>
            <a:pPr marL="285750" indent="-285750">
              <a:buClr>
                <a:srgbClr val="1B578B"/>
              </a:buClr>
              <a:buSzPct val="120000"/>
              <a:buFont typeface="Wingdings" pitchFamily="2" charset="2"/>
              <a:buChar char="§"/>
            </a:pPr>
            <a:r>
              <a:rPr lang="en-US" sz="2400" b="1" dirty="0">
                <a:solidFill>
                  <a:srgbClr val="2774AE"/>
                </a:solidFill>
              </a:rPr>
              <a:t>“Flat/diffuse prior” </a:t>
            </a:r>
            <a:r>
              <a:rPr lang="en-US" sz="2400" dirty="0">
                <a:solidFill>
                  <a:srgbClr val="2774AE"/>
                </a:solidFill>
                <a:sym typeface="Wingdings" pitchFamily="2" charset="2"/>
              </a:rPr>
              <a:t></a:t>
            </a:r>
            <a:r>
              <a:rPr lang="en-US" sz="2400" dirty="0">
                <a:sym typeface="Wingdings" pitchFamily="2" charset="2"/>
              </a:rPr>
              <a:t> more weight to Likelihood (new data)</a:t>
            </a:r>
          </a:p>
          <a:p>
            <a:pPr>
              <a:buClr>
                <a:srgbClr val="1B578B"/>
              </a:buClr>
              <a:buSzPct val="120000"/>
            </a:pPr>
            <a:endParaRPr lang="en-US" sz="2000" dirty="0">
              <a:sym typeface="Wingdings" pitchFamily="2" charset="2"/>
            </a:endParaRP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Clr>
                <a:srgbClr val="1B578B"/>
              </a:buClr>
              <a:buSzPct val="120000"/>
              <a:buFont typeface="Wingdings" pitchFamily="2" charset="2"/>
              <a:buChar char="§"/>
            </a:pPr>
            <a:r>
              <a:rPr lang="en-US" sz="2400" b="1" dirty="0">
                <a:solidFill>
                  <a:srgbClr val="2774AE"/>
                </a:solidFill>
                <a:sym typeface="Wingdings" pitchFamily="2" charset="2"/>
              </a:rPr>
              <a:t>“Informative prior” </a:t>
            </a:r>
            <a:r>
              <a:rPr lang="en-US" sz="2400" dirty="0">
                <a:sym typeface="Wingdings" pitchFamily="2" charset="2"/>
              </a:rPr>
              <a:t>(concentrated on smaller range) </a:t>
            </a:r>
            <a:r>
              <a:rPr lang="en-US" sz="2400" dirty="0">
                <a:solidFill>
                  <a:srgbClr val="2774AE"/>
                </a:solidFill>
                <a:sym typeface="Wingdings" pitchFamily="2" charset="2"/>
              </a:rPr>
              <a:t></a:t>
            </a:r>
            <a:r>
              <a:rPr lang="en-US" sz="2400" dirty="0">
                <a:sym typeface="Wingdings" pitchFamily="2" charset="2"/>
              </a:rPr>
              <a:t> more weight to prior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Clr>
                <a:srgbClr val="1B578B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sym typeface="Wingdings" pitchFamily="2" charset="2"/>
              </a:rPr>
              <a:t>Although as N gets larger, the Likelihood gets more weight</a:t>
            </a:r>
          </a:p>
        </p:txBody>
      </p:sp>
    </p:spTree>
    <p:extLst>
      <p:ext uri="{BB962C8B-B14F-4D97-AF65-F5344CB8AC3E}">
        <p14:creationId xmlns:p14="http://schemas.microsoft.com/office/powerpoint/2010/main" val="345302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C6BB27-8A5D-A39C-51CC-B19D5ED2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EB5D2-B1E0-03E4-B2F3-35EA76D2B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596563"/>
            <a:ext cx="7315200" cy="606968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9E7330A-66E0-8319-E9BA-1CCB4EBC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" y="-189454"/>
            <a:ext cx="9596370" cy="1070381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rgbClr val="58595B"/>
                </a:solidFill>
              </a:rPr>
              <a:t>MCMC for general Bayesian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5A007C3-21F4-E7F8-D386-419661B7FF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027847"/>
                <a:ext cx="4955458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200"/>
                  </a:spcAft>
                  <a:buClr>
                    <a:srgbClr val="1B578B"/>
                  </a:buClr>
                  <a:buFont typeface="Wingdings" pitchFamily="2" charset="2"/>
                  <a:buChar char="§"/>
                </a:pPr>
                <a:r>
                  <a:rPr lang="en-US" dirty="0"/>
                  <a:t>Bayes’ </a:t>
                </a:r>
                <a:r>
                  <a:rPr lang="en-US" dirty="0" err="1"/>
                  <a:t>Thm</a:t>
                </a:r>
                <a:r>
                  <a:rPr lang="en-US" dirty="0"/>
                  <a:t>: </a:t>
                </a:r>
              </a:p>
              <a:p>
                <a:pPr marL="0" indent="0">
                  <a:spcAft>
                    <a:spcPts val="1200"/>
                  </a:spcAft>
                  <a:buClr>
                    <a:srgbClr val="1B578B"/>
                  </a:buClr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  <a:buClr>
                    <a:srgbClr val="1B578B"/>
                  </a:buClr>
                  <a:buFont typeface="Wingdings" pitchFamily="2" charset="2"/>
                  <a:buChar char="§"/>
                </a:pPr>
                <a:r>
                  <a:rPr lang="en-US" dirty="0"/>
                  <a:t>In general, no closed form solution</a:t>
                </a:r>
              </a:p>
              <a:p>
                <a:pPr>
                  <a:spcAft>
                    <a:spcPts val="1200"/>
                  </a:spcAft>
                  <a:buClr>
                    <a:srgbClr val="1B578B"/>
                  </a:buClr>
                  <a:buFont typeface="Wingdings" pitchFamily="2" charset="2"/>
                  <a:buChar char="§"/>
                </a:pPr>
                <a:r>
                  <a:rPr lang="en-US" dirty="0"/>
                  <a:t>Use MCMC (Markov chain Monte Carlo) to simulate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rgbClr val="1B578B"/>
                  </a:buClr>
                  <a:buFont typeface="Wingdings" pitchFamily="2" charset="2"/>
                  <a:buChar char="§"/>
                </a:pPr>
                <a:endParaRPr lang="en-US" dirty="0"/>
              </a:p>
              <a:p>
                <a:pPr>
                  <a:buClr>
                    <a:srgbClr val="1B578B"/>
                  </a:buClr>
                  <a:buFont typeface="Wingdings" pitchFamily="2" charset="2"/>
                  <a:buChar char="§"/>
                </a:pPr>
                <a:endParaRPr lang="en-US" dirty="0"/>
              </a:p>
              <a:p>
                <a:pPr>
                  <a:buClr>
                    <a:srgbClr val="1B578B"/>
                  </a:buClr>
                  <a:buFont typeface="Wingdings" pitchFamily="2" charset="2"/>
                  <a:buChar char="§"/>
                </a:pPr>
                <a:endParaRPr lang="en-US" dirty="0"/>
              </a:p>
              <a:p>
                <a:pPr>
                  <a:buClr>
                    <a:srgbClr val="1B578B"/>
                  </a:buClr>
                  <a:buFont typeface="Wingdings" pitchFamily="2" charset="2"/>
                  <a:buChar char="§"/>
                </a:pPr>
                <a:endParaRPr lang="en-US" dirty="0"/>
              </a:p>
              <a:p>
                <a:pPr>
                  <a:buClr>
                    <a:srgbClr val="1B578B"/>
                  </a:buClr>
                  <a:buFont typeface="Wingdings" pitchFamily="2" charset="2"/>
                  <a:buChar char="§"/>
                </a:pPr>
                <a:endParaRPr lang="en-US" dirty="0"/>
              </a:p>
              <a:p>
                <a:pPr>
                  <a:buClr>
                    <a:srgbClr val="1B578B"/>
                  </a:buClr>
                  <a:buFont typeface="Wingdings" pitchFamily="2" charset="2"/>
                  <a:buChar char="§"/>
                </a:pPr>
                <a:endParaRPr lang="en-US" dirty="0"/>
              </a:p>
              <a:p>
                <a:pPr>
                  <a:buClr>
                    <a:srgbClr val="1B578B"/>
                  </a:buClr>
                  <a:buFont typeface="Wingdings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5A007C3-21F4-E7F8-D386-419661B7F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27847"/>
                <a:ext cx="4955458" cy="4351338"/>
              </a:xfrm>
              <a:prstGeom prst="rect">
                <a:avLst/>
              </a:prstGeom>
              <a:blipFill>
                <a:blip r:embed="rId3"/>
                <a:stretch>
                  <a:fillRect l="-2302" t="-2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507299A-E8C6-9A05-C312-E1E161707EA5}"/>
              </a:ext>
            </a:extLst>
          </p:cNvPr>
          <p:cNvSpPr txBox="1">
            <a:spLocks/>
          </p:cNvSpPr>
          <p:nvPr/>
        </p:nvSpPr>
        <p:spPr>
          <a:xfrm>
            <a:off x="10687855" y="6436063"/>
            <a:ext cx="1331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40585C-CF4E-FC49-9C63-D16B9B6284E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90E1EB2-98B0-2A90-3B10-2F21D48E42B6}"/>
              </a:ext>
            </a:extLst>
          </p:cNvPr>
          <p:cNvSpPr txBox="1">
            <a:spLocks/>
          </p:cNvSpPr>
          <p:nvPr/>
        </p:nvSpPr>
        <p:spPr>
          <a:xfrm>
            <a:off x="3425424" y="6618625"/>
            <a:ext cx="6748463" cy="307975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van de </a:t>
            </a:r>
            <a:r>
              <a:rPr lang="en-US" dirty="0" err="1"/>
              <a:t>Schoot</a:t>
            </a:r>
            <a:r>
              <a:rPr lang="en-US" dirty="0"/>
              <a:t>, </a:t>
            </a:r>
            <a:r>
              <a:rPr lang="en-US" dirty="0" err="1"/>
              <a:t>Rens</a:t>
            </a:r>
            <a:r>
              <a:rPr lang="en-US" dirty="0"/>
              <a:t>, et al. "Bayesian statistics and modelling." </a:t>
            </a:r>
            <a:r>
              <a:rPr lang="en-US" i="1" dirty="0"/>
              <a:t>Nature Reviews Methods Primers</a:t>
            </a:r>
            <a:r>
              <a:rPr lang="en-US" dirty="0"/>
              <a:t> 1.1 (2021): 1-26.</a:t>
            </a:r>
          </a:p>
        </p:txBody>
      </p:sp>
    </p:spTree>
    <p:extLst>
      <p:ext uri="{BB962C8B-B14F-4D97-AF65-F5344CB8AC3E}">
        <p14:creationId xmlns:p14="http://schemas.microsoft.com/office/powerpoint/2010/main" val="3136503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inking Face Emoji&quot; Art Print for Sale by emojiqueen | Redbubble">
            <a:extLst>
              <a:ext uri="{FF2B5EF4-FFF2-40B4-BE49-F238E27FC236}">
                <a16:creationId xmlns:a16="http://schemas.microsoft.com/office/drawing/2014/main" id="{2ACF6C80-A5B1-5BB8-0C64-4EA2808F96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9" t="27312" r="18841" b="27957"/>
          <a:stretch/>
        </p:blipFill>
        <p:spPr bwMode="auto">
          <a:xfrm>
            <a:off x="9851923" y="2666880"/>
            <a:ext cx="2340077" cy="222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C9D0EE-E066-9584-3384-FB24AF15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44221D-0E90-7406-ABA8-B36FB499FC14}"/>
                  </a:ext>
                </a:extLst>
              </p:cNvPr>
              <p:cNvSpPr txBox="1"/>
              <p:nvPr/>
            </p:nvSpPr>
            <p:spPr>
              <a:xfrm>
                <a:off x="86032" y="760972"/>
                <a:ext cx="11267768" cy="7117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4163" indent="-284163" algn="just">
                  <a:spcAft>
                    <a:spcPts val="3000"/>
                  </a:spcAft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sz="2800" b="1" u="sng" dirty="0">
                    <a:sym typeface="Wingdings" panose="05000000000000000000" pitchFamily="2" charset="2"/>
                  </a:rPr>
                  <a:t>Frequentist</a:t>
                </a:r>
                <a:r>
                  <a:rPr lang="en-US" sz="2800" b="1" dirty="0">
                    <a:sym typeface="Wingdings" panose="05000000000000000000" pitchFamily="2" charset="2"/>
                  </a:rPr>
                  <a:t>:</a:t>
                </a:r>
                <a:r>
                  <a:rPr lang="en-US" sz="2800" dirty="0">
                    <a:sym typeface="Wingdings" panose="05000000000000000000" pitchFamily="2" charset="2"/>
                  </a:rPr>
                  <a:t> if repeated same study many times, how </a:t>
                </a:r>
                <a:r>
                  <a:rPr lang="en-US" sz="2800" i="1" dirty="0">
                    <a:sym typeface="Wingdings" panose="05000000000000000000" pitchFamily="2" charset="2"/>
                  </a:rPr>
                  <a:t>frequently</a:t>
                </a:r>
                <a:r>
                  <a:rPr lang="en-US" sz="2800" dirty="0">
                    <a:sym typeface="Wingdings" panose="05000000000000000000" pitchFamily="2" charset="2"/>
                  </a:rPr>
                  <a:t> would these </a:t>
                </a:r>
                <a:r>
                  <a:rPr lang="en-US" sz="2800" b="1" i="1" dirty="0">
                    <a:sym typeface="Wingdings" panose="05000000000000000000" pitchFamily="2" charset="2"/>
                  </a:rPr>
                  <a:t>unobserved </a:t>
                </a:r>
                <a:r>
                  <a:rPr lang="en-US" sz="2800" dirty="0">
                    <a:sym typeface="Wingdings" panose="05000000000000000000" pitchFamily="2" charset="2"/>
                  </a:rPr>
                  <a:t>studies be similar to our observed study?</a:t>
                </a:r>
              </a:p>
              <a:p>
                <a:pPr marL="284163" indent="-284163">
                  <a:spcAft>
                    <a:spcPts val="3000"/>
                  </a:spcAft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sz="2800" b="1" u="sng" dirty="0">
                    <a:solidFill>
                      <a:srgbClr val="2774AE"/>
                    </a:solidFill>
                    <a:sym typeface="Wingdings" panose="05000000000000000000" pitchFamily="2" charset="2"/>
                  </a:rPr>
                  <a:t>Bayesian</a:t>
                </a:r>
                <a:r>
                  <a:rPr lang="en-US" sz="2800" dirty="0">
                    <a:sym typeface="Wingdings" panose="05000000000000000000" pitchFamily="2" charset="2"/>
                  </a:rPr>
                  <a:t>: conditional on prior knowledge + new data; </a:t>
                </a:r>
                <a:br>
                  <a:rPr lang="en-US" sz="2800" dirty="0">
                    <a:sym typeface="Wingdings" panose="05000000000000000000" pitchFamily="2" charset="2"/>
                  </a:rPr>
                </a:br>
                <a:r>
                  <a:rPr lang="en-US" sz="2800" dirty="0">
                    <a:sym typeface="Wingdings" panose="05000000000000000000" pitchFamily="2" charset="2"/>
                  </a:rPr>
                  <a:t>no unobserved hypothetical studies</a:t>
                </a:r>
              </a:p>
              <a:p>
                <a:pPr marL="284163" indent="-284163">
                  <a:spcAft>
                    <a:spcPts val="1800"/>
                  </a:spcAft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sz="2800" b="1" u="sng" dirty="0">
                    <a:sym typeface="Wingdings" panose="05000000000000000000" pitchFamily="2" charset="2"/>
                  </a:rPr>
                  <a:t>P-value</a:t>
                </a:r>
                <a:r>
                  <a:rPr lang="en-US" sz="2800" dirty="0">
                    <a:sym typeface="Wingdings" panose="05000000000000000000" pitchFamily="2" charset="2"/>
                  </a:rPr>
                  <a:t>: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ym typeface="Wingdings" panose="05000000000000000000" pitchFamily="2" charset="2"/>
                  </a:rPr>
                  <a:t> is true and repeat study many times, </a:t>
                </a:r>
                <a:br>
                  <a:rPr lang="en-US" sz="2800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en-US" sz="2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sz="2800" dirty="0">
                    <a:sym typeface="Wingdings" panose="05000000000000000000" pitchFamily="2" charset="2"/>
                  </a:rPr>
                  <a:t> probability these </a:t>
                </a:r>
                <a:r>
                  <a:rPr lang="en-US" sz="2800" b="1" i="1" dirty="0">
                    <a:sym typeface="Wingdings" panose="05000000000000000000" pitchFamily="2" charset="2"/>
                  </a:rPr>
                  <a:t>unobserved</a:t>
                </a:r>
                <a:r>
                  <a:rPr lang="en-US" sz="2800" dirty="0">
                    <a:sym typeface="Wingdings" panose="05000000000000000000" pitchFamily="2" charset="2"/>
                  </a:rPr>
                  <a:t> studies generate more </a:t>
                </a:r>
                <a:br>
                  <a:rPr lang="en-US" sz="2800" dirty="0">
                    <a:sym typeface="Wingdings" panose="05000000000000000000" pitchFamily="2" charset="2"/>
                  </a:rPr>
                </a:br>
                <a:r>
                  <a:rPr lang="en-US" sz="2800" dirty="0">
                    <a:sym typeface="Wingdings" panose="05000000000000000000" pitchFamily="2" charset="2"/>
                  </a:rPr>
                  <a:t>extreme results than the current study…</a:t>
                </a:r>
              </a:p>
              <a:p>
                <a:pPr marL="818388" lvl="2" indent="-342900">
                  <a:spcAft>
                    <a:spcPts val="1800"/>
                  </a:spcAft>
                  <a:buClr>
                    <a:schemeClr val="tx1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400" dirty="0">
                    <a:sym typeface="Wingdings" panose="05000000000000000000" pitchFamily="2" charset="2"/>
                  </a:rPr>
                  <a:t>Does NOT tell you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are true/false</a:t>
                </a:r>
              </a:p>
              <a:p>
                <a:pPr marL="804863" indent="-347663">
                  <a:spcAft>
                    <a:spcPts val="1800"/>
                  </a:spcAft>
                  <a:buClr>
                    <a:schemeClr val="tx1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400" dirty="0">
                    <a:sym typeface="Wingdings" panose="05000000000000000000" pitchFamily="2" charset="2"/>
                  </a:rPr>
                  <a:t>Bayes’ </a:t>
                </a:r>
                <a:r>
                  <a:rPr lang="en-US" sz="2400" b="1" dirty="0">
                    <a:solidFill>
                      <a:srgbClr val="2774AE"/>
                    </a:solidFill>
                    <a:sym typeface="Wingdings" panose="05000000000000000000" pitchFamily="2" charset="2"/>
                  </a:rPr>
                  <a:t>posterior probabilities</a:t>
                </a:r>
                <a:r>
                  <a:rPr lang="en-US" sz="2400" dirty="0">
                    <a:sym typeface="Wingdings" panose="05000000000000000000" pitchFamily="2" charset="2"/>
                  </a:rPr>
                  <a:t>: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are true/false</a:t>
                </a:r>
              </a:p>
              <a:p>
                <a:pPr marL="741363" lvl="1" indent="-284163">
                  <a:spcAft>
                    <a:spcPts val="600"/>
                  </a:spcAft>
                  <a:buSzPct val="120000"/>
                  <a:buFont typeface="Wingdings" panose="05000000000000000000" pitchFamily="2" charset="2"/>
                  <a:buChar char="§"/>
                </a:pPr>
                <a:endParaRPr lang="en-US" sz="2800" dirty="0">
                  <a:sym typeface="Wingdings" panose="05000000000000000000" pitchFamily="2" charset="2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774A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</a:b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44221D-0E90-7406-ABA8-B36FB499F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2" y="760972"/>
                <a:ext cx="11267768" cy="7117333"/>
              </a:xfrm>
              <a:prstGeom prst="rect">
                <a:avLst/>
              </a:prstGeom>
              <a:blipFill>
                <a:blip r:embed="rId3"/>
                <a:stretch>
                  <a:fillRect l="-1237" t="-1783" r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1F6545B-D382-ABD2-9C11-C96C38436B4B}"/>
              </a:ext>
            </a:extLst>
          </p:cNvPr>
          <p:cNvSpPr txBox="1"/>
          <p:nvPr/>
        </p:nvSpPr>
        <p:spPr>
          <a:xfrm>
            <a:off x="2473157" y="-128489"/>
            <a:ext cx="118675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Medium" panose="02000503000000020004" pitchFamily="2" charset="0"/>
                <a:ea typeface="+mj-ea"/>
                <a:cs typeface="+mj-cs"/>
              </a:rPr>
              <a:t>Frequentist </a:t>
            </a:r>
            <a:r>
              <a:rPr kumimoji="0" lang="en-US" sz="44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Medium" panose="02000503000000020004" pitchFamily="2" charset="0"/>
                <a:ea typeface="+mj-ea"/>
                <a:cs typeface="+mj-cs"/>
              </a:rPr>
              <a:t>vs. </a:t>
            </a:r>
            <a:r>
              <a:rPr kumimoji="0" lang="en-US" sz="4400" b="0" i="0" u="sng" strike="noStrike" kern="1200" cap="none" spc="0" normalizeH="0" baseline="0" noProof="0" dirty="0">
                <a:ln>
                  <a:noFill/>
                </a:ln>
                <a:solidFill>
                  <a:srgbClr val="2774AE"/>
                </a:solidFill>
                <a:effectLst/>
                <a:uLnTx/>
                <a:uFillTx/>
                <a:latin typeface="Helvetica Neue Medium" panose="02000503000000020004" pitchFamily="2" charset="0"/>
                <a:ea typeface="+mj-ea"/>
                <a:cs typeface="+mj-cs"/>
              </a:rPr>
              <a:t>Bayesian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1335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C9D0EE-E066-9584-3384-FB24AF15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44221D-0E90-7406-ABA8-B36FB499FC14}"/>
                  </a:ext>
                </a:extLst>
              </p:cNvPr>
              <p:cNvSpPr txBox="1"/>
              <p:nvPr/>
            </p:nvSpPr>
            <p:spPr>
              <a:xfrm>
                <a:off x="0" y="228650"/>
                <a:ext cx="10887740" cy="8464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4163" lvl="0" indent="-284163" defTabSz="457200">
                  <a:spcAft>
                    <a:spcPts val="1200"/>
                  </a:spcAft>
                  <a:buClr>
                    <a:srgbClr val="2774AE"/>
                  </a:buClr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sz="2800" b="1" dirty="0">
                    <a:solidFill>
                      <a:srgbClr val="000000"/>
                    </a:solidFill>
                    <a:latin typeface="Calibri" panose="020F0502020204030204"/>
                    <a:sym typeface="Wingdings" panose="05000000000000000000" pitchFamily="2" charset="2"/>
                  </a:rPr>
                  <a:t>95% Confidence Interval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/>
                    <a:sym typeface="Wingdings" panose="05000000000000000000" pitchFamily="2" charset="2"/>
                  </a:rPr>
                  <a:t>: if repeated same study many times, expect 95% of CI’s from these </a:t>
                </a:r>
                <a:r>
                  <a:rPr lang="en-US" sz="2800" b="1" dirty="0">
                    <a:solidFill>
                      <a:srgbClr val="000000"/>
                    </a:solidFill>
                    <a:latin typeface="Calibri" panose="020F0502020204030204"/>
                    <a:sym typeface="Wingdings" panose="05000000000000000000" pitchFamily="2" charset="2"/>
                  </a:rPr>
                  <a:t>unobserved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/>
                    <a:sym typeface="Wingdings" panose="05000000000000000000" pitchFamily="2" charset="2"/>
                  </a:rPr>
                  <a:t> studies to contain the true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/>
                    <a:sym typeface="Wingdings" panose="05000000000000000000" pitchFamily="2" charset="2"/>
                  </a:rPr>
                  <a:t>…?</a:t>
                </a:r>
              </a:p>
              <a:p>
                <a:pPr marL="1036638" lvl="2" indent="-444500" defTabSz="457200">
                  <a:spcAft>
                    <a:spcPts val="600"/>
                  </a:spcAft>
                  <a:buClr>
                    <a:srgbClr val="2774AE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/>
                    <a:sym typeface="Wingdings" panose="05000000000000000000" pitchFamily="2" charset="2"/>
                  </a:rPr>
                  <a:t>Bayesian </a:t>
                </a:r>
                <a:r>
                  <a:rPr lang="en-US" sz="2800" b="1" dirty="0">
                    <a:solidFill>
                      <a:srgbClr val="2774AE"/>
                    </a:solidFill>
                    <a:latin typeface="Calibri" panose="020F0502020204030204"/>
                    <a:sym typeface="Wingdings" panose="05000000000000000000" pitchFamily="2" charset="2"/>
                  </a:rPr>
                  <a:t>Credible Interval</a:t>
                </a:r>
                <a:r>
                  <a:rPr lang="en-US" sz="2800" b="1" dirty="0">
                    <a:solidFill>
                      <a:srgbClr val="000000"/>
                    </a:solidFill>
                    <a:latin typeface="Calibri" panose="020F0502020204030204"/>
                    <a:sym typeface="Wingdings" panose="05000000000000000000" pitchFamily="2" charset="2"/>
                  </a:rPr>
                  <a:t>:  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/>
                    <a:sym typeface="Wingdings" panose="05000000000000000000" pitchFamily="2" charset="2"/>
                  </a:rPr>
                  <a:t>95% probability the interval contains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endParaRPr lang="en-US" sz="2800" dirty="0">
                  <a:solidFill>
                    <a:srgbClr val="000000"/>
                  </a:solidFill>
                  <a:latin typeface="Calibri" panose="020F0502020204030204"/>
                  <a:sym typeface="Wingdings" panose="05000000000000000000" pitchFamily="2" charset="2"/>
                </a:endParaRPr>
              </a:p>
              <a:p>
                <a:pPr defTabSz="457200">
                  <a:spcAft>
                    <a:spcPts val="600"/>
                  </a:spcAft>
                  <a:buClr>
                    <a:srgbClr val="2774AE"/>
                  </a:buClr>
                  <a:buSzPct val="120000"/>
                </a:pPr>
                <a:endParaRPr lang="en-US" sz="2800" b="1" dirty="0">
                  <a:sym typeface="Wingdings" panose="05000000000000000000" pitchFamily="2" charset="2"/>
                </a:endParaRPr>
              </a:p>
              <a:p>
                <a:pPr defTabSz="457200">
                  <a:spcAft>
                    <a:spcPts val="600"/>
                  </a:spcAft>
                  <a:buClr>
                    <a:srgbClr val="2774AE"/>
                  </a:buClr>
                  <a:buSzPct val="120000"/>
                </a:pPr>
                <a:endParaRPr lang="en-US" sz="2800" b="1" dirty="0">
                  <a:sym typeface="Wingdings" panose="05000000000000000000" pitchFamily="2" charset="2"/>
                </a:endParaRPr>
              </a:p>
              <a:p>
                <a:pPr defTabSz="457200">
                  <a:spcAft>
                    <a:spcPts val="600"/>
                  </a:spcAft>
                  <a:buClr>
                    <a:srgbClr val="2774AE"/>
                  </a:buClr>
                  <a:buSzPct val="120000"/>
                </a:pPr>
                <a:endParaRPr lang="en-US" sz="2800" b="1" dirty="0">
                  <a:sym typeface="Wingdings" panose="05000000000000000000" pitchFamily="2" charset="2"/>
                </a:endParaRPr>
              </a:p>
              <a:p>
                <a:pPr marL="284163" indent="-284163" defTabSz="457200">
                  <a:spcAft>
                    <a:spcPts val="600"/>
                  </a:spcAft>
                  <a:buClr>
                    <a:srgbClr val="2774AE"/>
                  </a:buClr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sz="2800" b="1" dirty="0">
                    <a:sym typeface="Wingdings" panose="05000000000000000000" pitchFamily="2" charset="2"/>
                  </a:rPr>
                  <a:t>What about questions that are fundamentally </a:t>
                </a:r>
                <a:br>
                  <a:rPr lang="en-US" sz="2800" b="1" dirty="0">
                    <a:sym typeface="Wingdings" panose="05000000000000000000" pitchFamily="2" charset="2"/>
                  </a:rPr>
                </a:br>
                <a:r>
                  <a:rPr lang="en-US" sz="2800" b="1" dirty="0">
                    <a:sym typeface="Wingdings" panose="05000000000000000000" pitchFamily="2" charset="2"/>
                  </a:rPr>
                  <a:t>not repeatable?</a:t>
                </a:r>
              </a:p>
              <a:p>
                <a:pPr marL="1143000" lvl="3" indent="-457200">
                  <a:spcAft>
                    <a:spcPts val="1200"/>
                  </a:spcAft>
                  <a:buClr>
                    <a:schemeClr val="accent1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600" dirty="0">
                    <a:sym typeface="Wingdings" panose="05000000000000000000" pitchFamily="2" charset="2"/>
                  </a:rPr>
                  <a:t>Will Biden be re-elected in 2024?  </a:t>
                </a:r>
              </a:p>
              <a:p>
                <a:pPr marL="1143000" lvl="3" indent="-457200">
                  <a:spcAft>
                    <a:spcPts val="1200"/>
                  </a:spcAft>
                  <a:buClr>
                    <a:schemeClr val="accent1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600" dirty="0">
                    <a:sym typeface="Wingdings" panose="05000000000000000000" pitchFamily="2" charset="2"/>
                  </a:rPr>
                  <a:t>Will COVID be eradicated by 2025?</a:t>
                </a:r>
              </a:p>
              <a:p>
                <a:pPr marL="1143000" lvl="3" indent="-457200">
                  <a:spcAft>
                    <a:spcPts val="1200"/>
                  </a:spcAft>
                  <a:buClr>
                    <a:schemeClr val="accent1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600" dirty="0">
                    <a:sym typeface="Wingdings" panose="05000000000000000000" pitchFamily="2" charset="2"/>
                  </a:rPr>
                  <a:t>Unlike Bayes, it’s unclear how </a:t>
                </a:r>
                <a:br>
                  <a:rPr lang="en-US" sz="2600" dirty="0">
                    <a:sym typeface="Wingdings" panose="05000000000000000000" pitchFamily="2" charset="2"/>
                  </a:rPr>
                </a:br>
                <a:r>
                  <a:rPr lang="en-US" sz="2600" dirty="0">
                    <a:sym typeface="Wingdings" panose="05000000000000000000" pitchFamily="2" charset="2"/>
                  </a:rPr>
                  <a:t>Frequentist applies here</a:t>
                </a:r>
              </a:p>
              <a:p>
                <a:pPr marL="1371600" lvl="2" indent="-457200" defTabSz="457200">
                  <a:spcAft>
                    <a:spcPts val="600"/>
                  </a:spcAft>
                  <a:buClr>
                    <a:srgbClr val="2774AE"/>
                  </a:buClr>
                  <a:buSzPct val="120000"/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000000"/>
                  </a:solidFill>
                  <a:latin typeface="Calibri" panose="020F0502020204030204"/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	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774A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</a:b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44221D-0E90-7406-ABA8-B36FB499F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50"/>
                <a:ext cx="10887740" cy="8464368"/>
              </a:xfrm>
              <a:prstGeom prst="rect">
                <a:avLst/>
              </a:prstGeom>
              <a:blipFill>
                <a:blip r:embed="rId2"/>
                <a:stretch>
                  <a:fillRect l="-1399" t="-1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4" descr="Confused Emoji PNG Images, Transparent Confused Emoji Image Download -  PNGitem">
            <a:extLst>
              <a:ext uri="{FF2B5EF4-FFF2-40B4-BE49-F238E27FC236}">
                <a16:creationId xmlns:a16="http://schemas.microsoft.com/office/drawing/2014/main" id="{BE1662AB-0053-C801-3541-82FF6615B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211" y="2086936"/>
            <a:ext cx="35433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34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1E82-936E-2672-54B9-03762EDB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rgbClr val="58595B"/>
                </a:solidFill>
              </a:rPr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F5850-0ED5-5EB5-B05D-51AAE117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FB5EDE7-48DC-4521-6F37-6F17D01501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7353" y="1400354"/>
                <a:ext cx="12209353" cy="545764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2400"/>
                  </a:spcBef>
                  <a:spcAft>
                    <a:spcPts val="2400"/>
                  </a:spcAft>
                  <a:buClr>
                    <a:srgbClr val="2774AE"/>
                  </a:buClr>
                  <a:buFont typeface="Wingdings" pitchFamily="2" charset="2"/>
                  <a:buChar char="§"/>
                </a:pPr>
                <a:r>
                  <a:rPr lang="en-US" dirty="0"/>
                  <a:t>3 key steps: prior knowledge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2774AE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ym typeface="Wingdings" pitchFamily="2" charset="2"/>
                  </a:rPr>
                  <a:t> model new data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sym typeface="Wingdings" pitchFamily="2" charset="2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b="1" dirty="0">
                    <a:solidFill>
                      <a:srgbClr val="2774AE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ym typeface="Wingdings" pitchFamily="2" charset="2"/>
                  </a:rPr>
                  <a:t> updated knowledge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lang="en-US" dirty="0">
                  <a:sym typeface="Wingdings" pitchFamily="2" charset="2"/>
                </a:endParaRPr>
              </a:p>
              <a:p>
                <a:pPr>
                  <a:spcBef>
                    <a:spcPts val="2400"/>
                  </a:spcBef>
                  <a:spcAft>
                    <a:spcPts val="2400"/>
                  </a:spcAft>
                  <a:buClr>
                    <a:srgbClr val="2774AE"/>
                  </a:buClr>
                  <a:buFont typeface="Wingdings" pitchFamily="2" charset="2"/>
                  <a:buChar char="§"/>
                </a:pPr>
                <a:r>
                  <a:rPr lang="en-US" dirty="0"/>
                  <a:t>If uncomfortable using prior knowledge, then can use a flat non-informative prior </a:t>
                </a:r>
                <a:r>
                  <a:rPr lang="en-US" dirty="0">
                    <a:solidFill>
                      <a:srgbClr val="2774AE"/>
                    </a:solidFill>
                    <a:sym typeface="Wingdings" pitchFamily="2" charset="2"/>
                  </a:rPr>
                  <a:t> </a:t>
                </a:r>
                <a:r>
                  <a:rPr lang="en-US" dirty="0">
                    <a:sym typeface="Wingdings" pitchFamily="2" charset="2"/>
                  </a:rPr>
                  <a:t>similar results as traditional frequentist methods</a:t>
                </a:r>
              </a:p>
              <a:p>
                <a:pPr>
                  <a:spcBef>
                    <a:spcPts val="2400"/>
                  </a:spcBef>
                  <a:spcAft>
                    <a:spcPts val="2400"/>
                  </a:spcAft>
                  <a:buClr>
                    <a:srgbClr val="2774AE"/>
                  </a:buClr>
                  <a:buFont typeface="Wingdings" pitchFamily="2" charset="2"/>
                  <a:buChar char="§"/>
                </a:pPr>
                <a:r>
                  <a:rPr lang="en-US" sz="2800" b="1" dirty="0">
                    <a:sym typeface="Wingdings" panose="05000000000000000000" pitchFamily="2" charset="2"/>
                  </a:rPr>
                  <a:t>Everyone is Bayesian at “design stage”</a:t>
                </a:r>
                <a:r>
                  <a:rPr lang="en-US" sz="2800" dirty="0">
                    <a:sym typeface="Wingdings" panose="05000000000000000000" pitchFamily="2" charset="2"/>
                  </a:rPr>
                  <a:t>: we use prior info to make “educated guess” for effect sizes, variances, etc.. prior info is not bad!</a:t>
                </a:r>
                <a:endPara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Wingdings" panose="05000000000000000000" pitchFamily="2" charset="2"/>
                </a:endParaRPr>
              </a:p>
              <a:p>
                <a:pPr>
                  <a:spcBef>
                    <a:spcPts val="2400"/>
                  </a:spcBef>
                  <a:spcAft>
                    <a:spcPts val="2400"/>
                  </a:spcAft>
                  <a:buClr>
                    <a:srgbClr val="2774AE"/>
                  </a:buClr>
                  <a:buFont typeface="Wingdings" pitchFamily="2" charset="2"/>
                  <a:buChar char="§"/>
                </a:pP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Wingdings" panose="05000000000000000000" pitchFamily="2" charset="2"/>
                </a:endParaRP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  <a:buClr>
                    <a:srgbClr val="2774AE"/>
                  </a:buClr>
                  <a:buFont typeface="Wingdings" pitchFamily="2" charset="2"/>
                  <a:buChar char="§"/>
                </a:pPr>
                <a:endParaRPr lang="en-US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FB5EDE7-48DC-4521-6F37-6F17D0150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53" y="1400354"/>
                <a:ext cx="12209353" cy="5457646"/>
              </a:xfrm>
              <a:prstGeom prst="rect">
                <a:avLst/>
              </a:prstGeom>
              <a:blipFill>
                <a:blip r:embed="rId2"/>
                <a:stretch>
                  <a:fillRect l="-935" t="-1860" r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404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206A-E5D0-EA63-C416-F1390CFE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C3DB-46B2-DBDB-78E9-7BC880F64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92" y="1562610"/>
            <a:ext cx="12062208" cy="4351338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  <a:spcAft>
                <a:spcPts val="2400"/>
              </a:spcAft>
              <a:buClr>
                <a:srgbClr val="2774AE"/>
              </a:buClr>
              <a:buFont typeface="Wingdings" pitchFamily="2" charset="2"/>
              <a:buChar char="§"/>
            </a:pPr>
            <a:r>
              <a:rPr lang="en-US" dirty="0"/>
              <a:t>van de </a:t>
            </a:r>
            <a:r>
              <a:rPr lang="en-US" dirty="0" err="1"/>
              <a:t>Schoot</a:t>
            </a:r>
            <a:r>
              <a:rPr lang="en-US" dirty="0"/>
              <a:t>, </a:t>
            </a:r>
            <a:r>
              <a:rPr lang="en-US" dirty="0" err="1"/>
              <a:t>Rens</a:t>
            </a:r>
            <a:r>
              <a:rPr lang="en-US" dirty="0"/>
              <a:t>, et al. "Bayesian statistics and modelling." </a:t>
            </a:r>
            <a:r>
              <a:rPr lang="en-US" i="1" dirty="0"/>
              <a:t>Nature Reviews Methods Primers</a:t>
            </a:r>
            <a:r>
              <a:rPr lang="en-US" dirty="0"/>
              <a:t> 1.1 (2021): 1-26.</a:t>
            </a:r>
          </a:p>
          <a:p>
            <a:pPr>
              <a:spcBef>
                <a:spcPts val="2400"/>
              </a:spcBef>
              <a:spcAft>
                <a:spcPts val="2400"/>
              </a:spcAft>
              <a:buClr>
                <a:srgbClr val="2774AE"/>
              </a:buClr>
              <a:buFont typeface="Wingdings" pitchFamily="2" charset="2"/>
              <a:buChar char="§"/>
            </a:pPr>
            <a:r>
              <a:rPr lang="en-US" dirty="0"/>
              <a:t>Stephens, Matthew, and David J. Balding. "Bayesian statistical methods for genetic association studies." </a:t>
            </a:r>
            <a:r>
              <a:rPr lang="en-US" i="1" dirty="0"/>
              <a:t>Nature Reviews Genetics</a:t>
            </a:r>
            <a:r>
              <a:rPr lang="en-US" dirty="0"/>
              <a:t> 10.10 (2009): 681-690.</a:t>
            </a:r>
          </a:p>
          <a:p>
            <a:pPr>
              <a:spcBef>
                <a:spcPts val="2400"/>
              </a:spcBef>
              <a:spcAft>
                <a:spcPts val="2400"/>
              </a:spcAft>
              <a:buClr>
                <a:srgbClr val="2774AE"/>
              </a:buClr>
              <a:buFont typeface="Wingdings" pitchFamily="2" charset="2"/>
              <a:buChar char="§"/>
            </a:pPr>
            <a:r>
              <a:rPr lang="en-US" dirty="0" err="1"/>
              <a:t>Kruschke</a:t>
            </a:r>
            <a:r>
              <a:rPr lang="en-US" dirty="0"/>
              <a:t>, John. "Doing Bayesian data analysis: A tutorial with R, JAGS, and Stan."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0863-AD7A-B4D7-5650-337DFF3A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64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026AE-EE0D-BF42-952C-F0378C5C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BEF43-36DB-AA40-8B5F-5028D3EF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" y="5880743"/>
            <a:ext cx="6589431" cy="6581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1254C4-9375-DF4A-A41E-EA8858D6C353}"/>
              </a:ext>
            </a:extLst>
          </p:cNvPr>
          <p:cNvSpPr txBox="1"/>
          <p:nvPr/>
        </p:nvSpPr>
        <p:spPr>
          <a:xfrm>
            <a:off x="1394542" y="136525"/>
            <a:ext cx="9127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8595B"/>
                </a:solidFill>
                <a:latin typeface="Helvetica" pitchFamily="2" charset="0"/>
              </a:rPr>
              <a:t>Questions</a:t>
            </a:r>
          </a:p>
        </p:txBody>
      </p:sp>
      <p:pic>
        <p:nvPicPr>
          <p:cNvPr id="4098" name="Picture 2" descr="Should we use questions to teach? – Part 1 | ...to the real.">
            <a:extLst>
              <a:ext uri="{FF2B5EF4-FFF2-40B4-BE49-F238E27FC236}">
                <a16:creationId xmlns:a16="http://schemas.microsoft.com/office/drawing/2014/main" id="{8A380523-62EB-04DB-117A-1D03FF576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517" y="984812"/>
            <a:ext cx="4576966" cy="457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54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9AF2-2FDC-7547-B79B-2A02103E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5E9E6-A680-3D40-94FD-143CC48D8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925"/>
            <a:ext cx="10515600" cy="4351338"/>
          </a:xfrm>
        </p:spPr>
        <p:txBody>
          <a:bodyPr/>
          <a:lstStyle/>
          <a:p>
            <a:pPr>
              <a:spcBef>
                <a:spcPts val="2200"/>
              </a:spcBef>
              <a:spcAft>
                <a:spcPts val="2400"/>
              </a:spcAft>
              <a:buClr>
                <a:srgbClr val="2774AE"/>
              </a:buClr>
              <a:buFont typeface="Wingdings" pitchFamily="2" charset="2"/>
              <a:buChar char="§"/>
            </a:pPr>
            <a:r>
              <a:rPr lang="en-US" sz="3200" dirty="0"/>
              <a:t>Bayes Theorem</a:t>
            </a:r>
          </a:p>
          <a:p>
            <a:pPr>
              <a:spcBef>
                <a:spcPts val="2200"/>
              </a:spcBef>
              <a:spcAft>
                <a:spcPts val="2400"/>
              </a:spcAft>
              <a:buClr>
                <a:srgbClr val="2774AE"/>
              </a:buClr>
              <a:buFont typeface="Wingdings" pitchFamily="2" charset="2"/>
              <a:buChar char="§"/>
            </a:pPr>
            <a:r>
              <a:rPr lang="en-US" sz="3200" dirty="0"/>
              <a:t>3 Key steps of Bayesian Analysis</a:t>
            </a:r>
          </a:p>
          <a:p>
            <a:pPr>
              <a:spcBef>
                <a:spcPts val="2200"/>
              </a:spcBef>
              <a:spcAft>
                <a:spcPts val="2400"/>
              </a:spcAft>
              <a:buClr>
                <a:srgbClr val="2774AE"/>
              </a:buClr>
              <a:buFont typeface="Wingdings" pitchFamily="2" charset="2"/>
              <a:buChar char="§"/>
            </a:pPr>
            <a:r>
              <a:rPr lang="en-US" sz="3200" dirty="0"/>
              <a:t>Bayes vs Frequentist stats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A38F4-B14D-EA45-86E3-0CB97A41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ECD5E-81CE-1346-803D-A55E2B822E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1B274B-15A6-BE2C-A070-47CA0E91E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9"/>
          <a:stretch/>
        </p:blipFill>
        <p:spPr>
          <a:xfrm>
            <a:off x="7834964" y="0"/>
            <a:ext cx="4357036" cy="48383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4206A-E5D0-EA63-C416-F1390CFE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F3C3DB-46B2-DBDB-78E9-7BC880F647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2623" y="1711527"/>
                <a:ext cx="8120139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4000"/>
                  </a:spcBef>
                  <a:spcAft>
                    <a:spcPts val="4200"/>
                  </a:spcAft>
                  <a:buSzPct val="120000"/>
                  <a:buNone/>
                </a:pPr>
                <a:r>
                  <a:rPr lang="en-US" dirty="0"/>
                  <a:t>Thomas Bayes invented “Bayes’ Theorem” (1763) </a:t>
                </a:r>
              </a:p>
              <a:p>
                <a:pPr marL="0" indent="0">
                  <a:spcAft>
                    <a:spcPts val="1800"/>
                  </a:spcAft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Bef>
                    <a:spcPts val="2200"/>
                  </a:spcBef>
                  <a:spcAft>
                    <a:spcPts val="1800"/>
                  </a:spcAft>
                  <a:buClr>
                    <a:srgbClr val="1B578B"/>
                  </a:buClr>
                  <a:buSzPct val="12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: probability of A given that B is true</a:t>
                </a:r>
              </a:p>
              <a:p>
                <a:pPr>
                  <a:spcBef>
                    <a:spcPts val="2200"/>
                  </a:spcBef>
                  <a:spcAft>
                    <a:spcPts val="1800"/>
                  </a:spcAft>
                  <a:buClr>
                    <a:srgbClr val="1B578B"/>
                  </a:buClr>
                  <a:buSzPct val="12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probability of B given that A is true</a:t>
                </a:r>
              </a:p>
              <a:p>
                <a:pPr>
                  <a:spcBef>
                    <a:spcPts val="2200"/>
                  </a:spcBef>
                  <a:spcAft>
                    <a:spcPts val="1800"/>
                  </a:spcAft>
                  <a:buClr>
                    <a:srgbClr val="1B578B"/>
                  </a:buClr>
                  <a:buSzPct val="12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probability that A (B) occurs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F3C3DB-46B2-DBDB-78E9-7BC880F64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623" y="1711527"/>
                <a:ext cx="8120139" cy="4351338"/>
              </a:xfrm>
              <a:blipFill>
                <a:blip r:embed="rId3"/>
                <a:stretch>
                  <a:fillRect l="-1716" t="-2326" r="-1716" b="-7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0863-AD7A-B4D7-5650-337DFF3A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BC7B4-A503-8165-62FF-EFCB13F6C2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Thomas_Bayes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206A-E5D0-EA63-C416-F1390CFE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Disease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F3C3DB-46B2-DBDB-78E9-7BC880F647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635" y="1410629"/>
                <a:ext cx="12278627" cy="5025434"/>
              </a:xfrm>
            </p:spPr>
            <p:txBody>
              <a:bodyPr>
                <a:noAutofit/>
              </a:bodyPr>
              <a:lstStyle/>
              <a:p>
                <a:pPr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1B578B"/>
                    </a:solidFill>
                  </a:rPr>
                  <a:t>A</a:t>
                </a:r>
                <a:r>
                  <a:rPr lang="en-US" sz="2200" dirty="0"/>
                  <a:t> = disease/healthy, </a:t>
                </a:r>
                <a:r>
                  <a:rPr lang="en-US" sz="2200" dirty="0">
                    <a:solidFill>
                      <a:srgbClr val="1B578B"/>
                    </a:solidFill>
                  </a:rPr>
                  <a:t>B</a:t>
                </a:r>
                <a:r>
                  <a:rPr lang="en-US" sz="2200" dirty="0"/>
                  <a:t> = +/- test</a:t>
                </a:r>
              </a:p>
              <a:p>
                <a:pPr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en-US" sz="2200" dirty="0"/>
                  <a:t>Prevalence: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 dirty="0" smtClean="0">
                            <a:solidFill>
                              <a:srgbClr val="1B578B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i="0" dirty="0" smtClean="0">
                            <a:solidFill>
                              <a:srgbClr val="1B578B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200" i="1" dirty="0" smtClean="0">
                                <a:solidFill>
                                  <a:srgbClr val="1B578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 smtClean="0">
                                <a:solidFill>
                                  <a:srgbClr val="1B578B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200" i="1" dirty="0" smtClean="0">
                                <a:solidFill>
                                  <a:srgbClr val="1B578B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0" i="1" dirty="0" smtClean="0">
                                <a:solidFill>
                                  <a:srgbClr val="1B578B"/>
                                </a:solidFill>
                                <a:latin typeface="Cambria Math" panose="02040503050406030204" pitchFamily="18" charset="0"/>
                              </a:rPr>
                              <m:t>𝑑𝑖𝑠𝑒𝑎𝑠𝑒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200" dirty="0"/>
                  <a:t> = 0.02</a:t>
                </a:r>
              </a:p>
              <a:p>
                <a:pPr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en-US" sz="2200" dirty="0"/>
                  <a:t>Sensitivity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1" dirty="0" smtClean="0">
                        <a:solidFill>
                          <a:srgbClr val="1B578B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200" i="1" dirty="0" smtClean="0">
                        <a:solidFill>
                          <a:srgbClr val="1B578B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b="0" i="1" dirty="0" smtClean="0">
                        <a:solidFill>
                          <a:srgbClr val="1B578B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 dirty="0" smtClean="0">
                        <a:solidFill>
                          <a:srgbClr val="1B578B"/>
                        </a:solidFill>
                        <a:latin typeface="Cambria Math" panose="02040503050406030204" pitchFamily="18" charset="0"/>
                      </a:rPr>
                      <m:t>= + | </m:t>
                    </m:r>
                    <m:r>
                      <a:rPr lang="en-US" sz="2200" i="1" dirty="0" smtClean="0">
                        <a:solidFill>
                          <a:srgbClr val="1B578B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 smtClean="0">
                        <a:solidFill>
                          <a:srgbClr val="1B578B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200" b="0" i="1" dirty="0" smtClean="0">
                        <a:solidFill>
                          <a:srgbClr val="1B578B"/>
                        </a:solidFill>
                        <a:latin typeface="Cambria Math" panose="02040503050406030204" pitchFamily="18" charset="0"/>
                      </a:rPr>
                      <m:t>𝑑𝑖𝑠𝑒𝑎𝑠𝑒</m:t>
                    </m:r>
                    <m:r>
                      <a:rPr lang="en-US" sz="2200" i="1" dirty="0" smtClean="0">
                        <a:solidFill>
                          <a:srgbClr val="1B578B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= 0.99</a:t>
                </a:r>
              </a:p>
              <a:p>
                <a:pPr>
                  <a:spcAft>
                    <a:spcPts val="1200"/>
                  </a:spcAft>
                  <a:buFont typeface="Wingdings" pitchFamily="2" charset="2"/>
                  <a:buChar char="§"/>
                </a:pPr>
                <a:r>
                  <a:rPr lang="en-US" sz="2200" dirty="0"/>
                  <a:t>False positive rate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 dirty="0">
                            <a:solidFill>
                              <a:srgbClr val="1B578B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i="0" dirty="0">
                            <a:solidFill>
                              <a:srgbClr val="1B578B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sz="2200" i="1" dirty="0">
                                <a:solidFill>
                                  <a:srgbClr val="1B578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rgbClr val="1B578B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200" i="1" dirty="0">
                                <a:solidFill>
                                  <a:srgbClr val="1B578B"/>
                                </a:solidFill>
                                <a:latin typeface="Cambria Math" panose="02040503050406030204" pitchFamily="18" charset="0"/>
                              </a:rPr>
                              <m:t>= + </m:t>
                            </m:r>
                          </m:e>
                        </m:d>
                      </m:e>
                    </m:func>
                    <m:r>
                      <a:rPr lang="en-US" sz="2200" i="1" dirty="0">
                        <a:solidFill>
                          <a:srgbClr val="1B578B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>
                        <a:solidFill>
                          <a:srgbClr val="1B578B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200" b="0" i="1" dirty="0" smtClean="0">
                        <a:solidFill>
                          <a:srgbClr val="1B578B"/>
                        </a:solidFill>
                        <a:latin typeface="Cambria Math" panose="02040503050406030204" pitchFamily="18" charset="0"/>
                      </a:rPr>
                      <m:t>h𝑒𝑎𝑙𝑡h𝑦</m:t>
                    </m:r>
                    <m:r>
                      <a:rPr lang="en-US" sz="2200" i="1" dirty="0">
                        <a:solidFill>
                          <a:srgbClr val="1B578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= 0.10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200"/>
                  </a:spcBef>
                  <a:spcAft>
                    <a:spcPts val="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dirty="0">
                          <a:solidFill>
                            <a:srgbClr val="1B578B"/>
                          </a:solidFill>
                          <a:latin typeface="Cambria Math" panose="02040503050406030204" pitchFamily="18" charset="0"/>
                        </a:rPr>
                        <m:t>𝑷𝒓</m:t>
                      </m:r>
                      <m:r>
                        <a:rPr lang="en-US" sz="2100" b="1" i="1" dirty="0">
                          <a:solidFill>
                            <a:srgbClr val="1B578B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100" b="1" i="1" dirty="0">
                          <a:solidFill>
                            <a:srgbClr val="1B578B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100" b="1" i="1" dirty="0">
                          <a:solidFill>
                            <a:srgbClr val="1B578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1" i="1" dirty="0" smtClean="0">
                          <a:solidFill>
                            <a:srgbClr val="1B578B"/>
                          </a:solidFill>
                          <a:latin typeface="Cambria Math" panose="02040503050406030204" pitchFamily="18" charset="0"/>
                        </a:rPr>
                        <m:t>𝒅𝒊𝒔𝒆𝒂𝒔𝒆</m:t>
                      </m:r>
                      <m:r>
                        <a:rPr lang="en-US" sz="2100" b="1" i="1" dirty="0">
                          <a:solidFill>
                            <a:srgbClr val="1B578B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2100" b="1" i="1" dirty="0">
                          <a:solidFill>
                            <a:srgbClr val="1B578B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100" b="1" i="1" dirty="0">
                          <a:solidFill>
                            <a:srgbClr val="1B578B"/>
                          </a:solidFill>
                          <a:latin typeface="Cambria Math" panose="02040503050406030204" pitchFamily="18" charset="0"/>
                        </a:rPr>
                        <m:t>=+)</m:t>
                      </m:r>
                      <m:r>
                        <m:rPr>
                          <m:aln/>
                        </m:rPr>
                        <a:rPr lang="en-US" sz="2100" i="1" dirty="0">
                          <a:solidFill>
                            <a:srgbClr val="1B578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 dirty="0">
                          <a:solidFill>
                            <a:srgbClr val="1B578B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100" i="1" dirty="0">
                              <a:solidFill>
                                <a:srgbClr val="1B578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100" i="1" dirty="0">
                                  <a:solidFill>
                                    <a:srgbClr val="1B578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 dirty="0">
                                  <a:solidFill>
                                    <a:srgbClr val="1B578B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100" b="0" i="1" dirty="0" smtClean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𝑑𝑖𝑠𝑒𝑎𝑠𝑒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100" i="1" dirty="0">
                              <a:solidFill>
                                <a:srgbClr val="1B578B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2100" i="1" dirty="0">
                                  <a:solidFill>
                                    <a:srgbClr val="1B578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 dirty="0">
                                  <a:solidFill>
                                    <a:srgbClr val="1B578B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=+</m:t>
                                  </m:r>
                                </m:e>
                                <m:e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100" b="0" i="1" dirty="0" smtClean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𝑑𝑖𝑠𝑒𝑎𝑠𝑒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100" i="1" dirty="0">
                                  <a:solidFill>
                                    <a:srgbClr val="1B578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100" b="0" i="1" dirty="0" smtClean="0">
                                  <a:solidFill>
                                    <a:srgbClr val="1B578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100" b="0" i="1" dirty="0" smtClean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100" b="0" i="0" dirty="0" smtClean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100" b="0" i="1" dirty="0" smtClean="0">
                                          <a:solidFill>
                                            <a:srgbClr val="1B578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b="0" i="1" dirty="0" smtClean="0">
                                          <a:solidFill>
                                            <a:srgbClr val="1B578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100" b="0" i="1" dirty="0" smtClean="0">
                                          <a:solidFill>
                                            <a:srgbClr val="1B578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sz="2100" b="0" i="1" dirty="0" smtClean="0">
                                              <a:solidFill>
                                                <a:srgbClr val="1B578B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100" b="0" i="1" dirty="0" smtClean="0">
                                              <a:solidFill>
                                                <a:srgbClr val="1B578B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100" b="0" i="1" dirty="0" smtClean="0">
                                              <a:solidFill>
                                                <a:srgbClr val="1B578B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100" b="0" i="1" dirty="0" smtClean="0">
                                  <a:solidFill>
                                    <a:srgbClr val="1B578B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nary>
                          <m:func>
                            <m:funcPr>
                              <m:ctrlPr>
                                <a:rPr lang="en-US" sz="2100" i="1" dirty="0">
                                  <a:solidFill>
                                    <a:srgbClr val="1B578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 i="1" dirty="0">
                                  <a:solidFill>
                                    <a:srgbClr val="1B578B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=+</m:t>
                                  </m:r>
                                </m:e>
                                <m:e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100" i="1" dirty="0">
                                          <a:solidFill>
                                            <a:srgbClr val="1B578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i="1" dirty="0">
                                          <a:solidFill>
                                            <a:srgbClr val="1B578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100" i="1" dirty="0">
                                          <a:solidFill>
                                            <a:srgbClr val="1B578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a:rPr lang="en-US" sz="2100" i="1" dirty="0">
                          <a:solidFill>
                            <a:srgbClr val="1B578B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100" i="1" dirty="0">
                              <a:solidFill>
                                <a:srgbClr val="1B578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100" i="1" dirty="0">
                                  <a:solidFill>
                                    <a:srgbClr val="1B578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 dirty="0">
                                  <a:solidFill>
                                    <a:srgbClr val="1B578B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100" b="0" i="1" dirty="0" smtClean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𝑑𝑖𝑠𝑒𝑎𝑠𝑒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100" i="1" dirty="0">
                              <a:solidFill>
                                <a:srgbClr val="1B578B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2100" i="1" dirty="0">
                                  <a:solidFill>
                                    <a:srgbClr val="1B578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 dirty="0">
                                  <a:solidFill>
                                    <a:srgbClr val="1B578B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=+</m:t>
                                  </m:r>
                                </m:e>
                                <m:e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100" b="0" i="1" dirty="0" smtClean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𝑑𝑖𝑠𝑒𝑎𝑠𝑒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100" i="1" dirty="0">
                                  <a:solidFill>
                                    <a:srgbClr val="1B578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 dirty="0">
                                  <a:solidFill>
                                    <a:srgbClr val="1B578B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100" b="0" i="1" dirty="0" smtClean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𝑑𝑖𝑠𝑒𝑎𝑠𝑒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100" i="1" dirty="0">
                              <a:solidFill>
                                <a:srgbClr val="1B578B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2100" i="1" dirty="0">
                                  <a:solidFill>
                                    <a:srgbClr val="1B578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 dirty="0">
                                  <a:solidFill>
                                    <a:srgbClr val="1B578B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=+</m:t>
                                  </m:r>
                                </m:e>
                                <m:e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100" b="0" i="1" dirty="0" smtClean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𝑑𝑖𝑠𝑒𝑎𝑠𝑒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100" b="0" i="1" dirty="0" smtClean="0">
                              <a:solidFill>
                                <a:srgbClr val="1B578B"/>
                              </a:solidFill>
                              <a:latin typeface="Cambria Math" panose="02040503050406030204" pitchFamily="18" charset="0"/>
                            </a:rPr>
                            <m:t>  +</m:t>
                          </m:r>
                          <m:func>
                            <m:funcPr>
                              <m:ctrlPr>
                                <a:rPr lang="en-US" sz="2100" i="1" dirty="0">
                                  <a:solidFill>
                                    <a:srgbClr val="1B578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100" b="0" i="1" dirty="0" smtClean="0">
                                  <a:solidFill>
                                    <a:srgbClr val="1B578B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sz="2100" dirty="0">
                                  <a:solidFill>
                                    <a:srgbClr val="1B578B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100" b="0" i="1" dirty="0" smtClean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h𝑒𝑎𝑙𝑡h𝑦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100" i="1" dirty="0">
                              <a:solidFill>
                                <a:srgbClr val="1B578B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sz="2100" i="1" dirty="0">
                                  <a:solidFill>
                                    <a:srgbClr val="1B578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 dirty="0">
                                  <a:solidFill>
                                    <a:srgbClr val="1B578B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=+</m:t>
                                  </m:r>
                                </m:e>
                                <m:e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100" i="1" dirty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100" b="0" i="1" dirty="0" smtClean="0">
                                      <a:solidFill>
                                        <a:srgbClr val="1B578B"/>
                                      </a:solidFill>
                                      <a:latin typeface="Cambria Math" panose="02040503050406030204" pitchFamily="18" charset="0"/>
                                    </a:rPr>
                                    <m:t>h𝑒𝑎𝑙𝑡h𝑦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100" b="0" i="1" smtClean="0">
                          <a:solidFill>
                            <a:srgbClr val="1B578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b="0" i="1" smtClean="0">
                              <a:solidFill>
                                <a:srgbClr val="1B578B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solidFill>
                                <a:srgbClr val="1B578B"/>
                              </a:solidFill>
                              <a:latin typeface="Cambria Math" panose="02040503050406030204" pitchFamily="18" charset="0"/>
                            </a:rPr>
                            <m:t>0.02∗0.99</m:t>
                          </m:r>
                        </m:num>
                        <m:den>
                          <m:r>
                            <a:rPr lang="en-US" sz="2100" b="0" i="1" smtClean="0">
                              <a:solidFill>
                                <a:srgbClr val="1B578B"/>
                              </a:solidFill>
                              <a:latin typeface="Cambria Math" panose="02040503050406030204" pitchFamily="18" charset="0"/>
                            </a:rPr>
                            <m:t>0.02∗0.99+0.98∗0.1</m:t>
                          </m:r>
                        </m:den>
                      </m:f>
                      <m:r>
                        <a:rPr lang="en-US" sz="2100" b="0" i="1" smtClean="0">
                          <a:solidFill>
                            <a:srgbClr val="1B578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1" i="1" smtClean="0">
                          <a:solidFill>
                            <a:srgbClr val="1B578B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sz="2100" b="1" i="1" smtClean="0">
                          <a:solidFill>
                            <a:srgbClr val="1B578B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b="1" i="1" smtClean="0">
                          <a:solidFill>
                            <a:srgbClr val="1B578B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100" b="1" i="1" smtClean="0">
                          <a:solidFill>
                            <a:srgbClr val="1B578B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100" b="1" i="1" dirty="0">
                  <a:solidFill>
                    <a:srgbClr val="1B578B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F3C3DB-46B2-DBDB-78E9-7BC880F64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635" y="1410629"/>
                <a:ext cx="12278627" cy="5025434"/>
              </a:xfrm>
              <a:blipFill>
                <a:blip r:embed="rId2"/>
                <a:stretch>
                  <a:fillRect l="-517" t="-1008" b="-4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0863-AD7A-B4D7-5650-337DFF3A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BC7B4-A503-8165-62FF-EFCB13F6C2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222" name="Picture 6" descr="What Should You Do if You Test Positive After a Booster Shot?">
            <a:extLst>
              <a:ext uri="{FF2B5EF4-FFF2-40B4-BE49-F238E27FC236}">
                <a16:creationId xmlns:a16="http://schemas.microsoft.com/office/drawing/2014/main" id="{A7F4DEA5-EC1D-0975-F94E-BBDCB1537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7" r="39408" b="13023"/>
          <a:stretch/>
        </p:blipFill>
        <p:spPr bwMode="auto">
          <a:xfrm>
            <a:off x="8116486" y="-18545"/>
            <a:ext cx="4114800" cy="357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ABDFC-C345-20A3-DDDE-E593531A52A8}"/>
              </a:ext>
            </a:extLst>
          </p:cNvPr>
          <p:cNvCxnSpPr>
            <a:cxnSpLocks/>
          </p:cNvCxnSpPr>
          <p:nvPr/>
        </p:nvCxnSpPr>
        <p:spPr>
          <a:xfrm flipH="1">
            <a:off x="8623005" y="4306186"/>
            <a:ext cx="1550881" cy="20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867462-E4DD-6767-E017-4A227B035A0F}"/>
                  </a:ext>
                </a:extLst>
              </p:cNvPr>
              <p:cNvSpPr txBox="1"/>
              <p:nvPr/>
            </p:nvSpPr>
            <p:spPr>
              <a:xfrm>
                <a:off x="10173886" y="3700130"/>
                <a:ext cx="193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Summing over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1B578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1B578B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rgbClr val="1B578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gives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1B578B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solidFill>
                          <a:srgbClr val="1B578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1B578B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solidFill>
                          <a:srgbClr val="1B578B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867462-E4DD-6767-E017-4A227B035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886" y="3700130"/>
                <a:ext cx="1930479" cy="646331"/>
              </a:xfrm>
              <a:prstGeom prst="rect">
                <a:avLst/>
              </a:prstGeom>
              <a:blipFill>
                <a:blip r:embed="rId4"/>
                <a:stretch>
                  <a:fillRect l="-2614" t="-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7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Bayesian Statistics Explained in Simple English For Beginners">
            <a:extLst>
              <a:ext uri="{FF2B5EF4-FFF2-40B4-BE49-F238E27FC236}">
                <a16:creationId xmlns:a16="http://schemas.microsoft.com/office/drawing/2014/main" id="{F0A3CC26-95F8-2A55-13D2-D32D0FA7F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633" y="3292105"/>
            <a:ext cx="5760720" cy="356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4206A-E5D0-EA63-C416-F1390CFE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Key steps of Bayesian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F3C3DB-46B2-DBDB-78E9-7BC880F647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04220"/>
                <a:ext cx="12062208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dirty="0"/>
                  <a:t>Unknown population parameter “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” </a:t>
                </a:r>
                <a:r>
                  <a:rPr lang="en-US" sz="2400" dirty="0"/>
                  <a:t>(</a:t>
                </a:r>
                <a:r>
                  <a:rPr lang="en-US" sz="2400" i="1" dirty="0"/>
                  <a:t>e.g. </a:t>
                </a:r>
                <a:r>
                  <a:rPr lang="en-US" sz="2400" dirty="0"/>
                  <a:t>mean, proportion, correlation)</a:t>
                </a:r>
                <a:endParaRPr lang="en-US" sz="2400" b="1" dirty="0"/>
              </a:p>
              <a:p>
                <a:pPr marL="514350" indent="-514350">
                  <a:spcBef>
                    <a:spcPts val="1800"/>
                  </a:spcBef>
                  <a:spcAft>
                    <a:spcPts val="1800"/>
                  </a:spcAft>
                  <a:buFont typeface="Arial" panose="020B0604020202020204" pitchFamily="34" charset="0"/>
                  <a:buAutoNum type="arabicPeriod"/>
                </a:pPr>
                <a:r>
                  <a:rPr lang="en-US" b="1" dirty="0">
                    <a:solidFill>
                      <a:srgbClr val="1B578B"/>
                    </a:solidFill>
                  </a:rPr>
                  <a:t>Prior </a:t>
                </a:r>
                <a:r>
                  <a:rPr lang="en-US" dirty="0"/>
                  <a:t>beliefs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)”</m:t>
                    </m:r>
                  </m:oMath>
                </a14:m>
                <a:endParaRPr lang="en-US" dirty="0"/>
              </a:p>
              <a:p>
                <a:pPr marL="514350" indent="-514350">
                  <a:spcBef>
                    <a:spcPts val="1800"/>
                  </a:spcBef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b="1" dirty="0">
                    <a:solidFill>
                      <a:srgbClr val="1B578B"/>
                    </a:solidFill>
                  </a:rPr>
                  <a:t>Model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(“likelihood”) links new data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)”</m:t>
                    </m:r>
                  </m:oMath>
                </a14:m>
                <a:endParaRPr lang="en-US" b="1" dirty="0"/>
              </a:p>
              <a:p>
                <a:pPr marL="514350" indent="-514350">
                  <a:spcBef>
                    <a:spcPts val="1800"/>
                  </a:spcBef>
                  <a:spcAft>
                    <a:spcPts val="1800"/>
                  </a:spcAft>
                  <a:buFont typeface="Arial" panose="020B0604020202020204" pitchFamily="34" charset="0"/>
                  <a:buAutoNum type="arabicPeriod"/>
                </a:pPr>
                <a:r>
                  <a:rPr lang="en-US" b="1" dirty="0">
                    <a:solidFill>
                      <a:srgbClr val="1B578B"/>
                    </a:solidFill>
                  </a:rPr>
                  <a:t>Posterior</a:t>
                </a:r>
                <a:r>
                  <a:rPr lang="en-US" dirty="0"/>
                  <a:t>: use Bayes’ Theorem to update </a:t>
                </a:r>
                <a:br>
                  <a:rPr lang="en-US" dirty="0"/>
                </a:br>
                <a:r>
                  <a:rPr lang="en-US" dirty="0"/>
                  <a:t>knowledge: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  <a:buClr>
                    <a:srgbClr val="1B578B"/>
                  </a:buClr>
                  <a:buFont typeface="Wingdings" pitchFamily="2" charset="2"/>
                  <a:buChar char="§"/>
                </a:pPr>
                <a:r>
                  <a:rPr lang="en-US" dirty="0"/>
                  <a:t>Weighted avg. of prior knowledge </a:t>
                </a:r>
                <a:br>
                  <a:rPr lang="en-US" dirty="0"/>
                </a:br>
                <a:r>
                  <a:rPr lang="en-US" dirty="0"/>
                  <a:t>and new data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F3C3DB-46B2-DBDB-78E9-7BC880F64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04220"/>
                <a:ext cx="12062208" cy="4351338"/>
              </a:xfrm>
              <a:blipFill>
                <a:blip r:embed="rId3"/>
                <a:stretch>
                  <a:fillRect l="-1158" t="-2326" b="-9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0863-AD7A-B4D7-5650-337DFF3A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BA9145-B507-007A-BD57-539079DCF84A}"/>
                  </a:ext>
                </a:extLst>
              </p:cNvPr>
              <p:cNvSpPr txBox="1"/>
              <p:nvPr/>
            </p:nvSpPr>
            <p:spPr>
              <a:xfrm>
                <a:off x="7136524" y="5504854"/>
                <a:ext cx="620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BA9145-B507-007A-BD57-539079DCF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524" y="5504854"/>
                <a:ext cx="620111" cy="369332"/>
              </a:xfrm>
              <a:prstGeom prst="rect">
                <a:avLst/>
              </a:prstGeom>
              <a:blipFill>
                <a:blip r:embed="rId4"/>
                <a:stretch>
                  <a:fillRect r="-612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7930C4-A14E-FCAD-DD6A-132244734C98}"/>
                  </a:ext>
                </a:extLst>
              </p:cNvPr>
              <p:cNvSpPr txBox="1"/>
              <p:nvPr/>
            </p:nvSpPr>
            <p:spPr>
              <a:xfrm>
                <a:off x="8833945" y="3733861"/>
                <a:ext cx="620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7930C4-A14E-FCAD-DD6A-132244734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945" y="3733861"/>
                <a:ext cx="620111" cy="369332"/>
              </a:xfrm>
              <a:prstGeom prst="rect">
                <a:avLst/>
              </a:prstGeom>
              <a:blipFill>
                <a:blip r:embed="rId5"/>
                <a:stretch>
                  <a:fillRect r="-38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C6B705-CB19-F79F-9D00-C244B6D88CE1}"/>
                  </a:ext>
                </a:extLst>
              </p:cNvPr>
              <p:cNvSpPr txBox="1"/>
              <p:nvPr/>
            </p:nvSpPr>
            <p:spPr>
              <a:xfrm>
                <a:off x="11232933" y="4705720"/>
                <a:ext cx="620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C6B705-CB19-F79F-9D00-C244B6D88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933" y="4705720"/>
                <a:ext cx="620111" cy="369332"/>
              </a:xfrm>
              <a:prstGeom prst="rect">
                <a:avLst/>
              </a:prstGeom>
              <a:blipFill>
                <a:blip r:embed="rId6"/>
                <a:stretch>
                  <a:fillRect r="-38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57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5A37C10-4FB9-980F-A7C1-A07990AF42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4" r="3199" b="4726"/>
          <a:stretch/>
        </p:blipFill>
        <p:spPr>
          <a:xfrm>
            <a:off x="21409" y="3170405"/>
            <a:ext cx="5212080" cy="36307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4206A-E5D0-EA63-C416-F1390CFE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F3C3DB-46B2-DBDB-78E9-7BC880F647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4" y="1399296"/>
                <a:ext cx="980487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600" dirty="0"/>
                  <a:t> = Kobe Bryant’s field goal percentage 1999-2000</a:t>
                </a:r>
              </a:p>
              <a:p>
                <a:pPr marL="0" indent="0">
                  <a:buNone/>
                </a:pPr>
                <a:r>
                  <a:rPr lang="en-US" sz="2600" b="1" dirty="0">
                    <a:solidFill>
                      <a:srgbClr val="1B578B"/>
                    </a:solidFill>
                  </a:rPr>
                  <a:t>Step 1</a:t>
                </a:r>
                <a:r>
                  <a:rPr lang="en-US" sz="2600" b="0" dirty="0"/>
                  <a:t>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m:rPr>
                        <m:nor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600" i="1" dirty="0"/>
                      <m:t>Beta</m:t>
                    </m:r>
                    <m:r>
                      <m:rPr>
                        <m:nor/>
                      </m:rPr>
                      <a:rPr lang="en-US" sz="2600" i="1" dirty="0"/>
                      <m:t>(</m:t>
                    </m:r>
                    <m:r>
                      <m:rPr>
                        <m:nor/>
                      </m:rPr>
                      <a:rPr lang="en-US" sz="2600" i="1" dirty="0"/>
                      <m:t>a</m:t>
                    </m:r>
                    <m:r>
                      <m:rPr>
                        <m:nor/>
                      </m:rPr>
                      <a:rPr lang="en-US" sz="2600" i="1" dirty="0"/>
                      <m:t>,</m:t>
                    </m:r>
                    <m:r>
                      <m:rPr>
                        <m:nor/>
                      </m:rPr>
                      <a:rPr lang="en-US" sz="2600" i="1" dirty="0"/>
                      <m:t>b</m:t>
                    </m:r>
                    <m:r>
                      <m:rPr>
                        <m:nor/>
                      </m:rPr>
                      <a:rPr lang="en-US" sz="2600" i="1" dirty="0"/>
                      <m:t>)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F3C3DB-46B2-DBDB-78E9-7BC880F64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4" y="1399296"/>
                <a:ext cx="9804870" cy="4351338"/>
              </a:xfrm>
              <a:blipFill>
                <a:blip r:embed="rId3"/>
                <a:stretch>
                  <a:fillRect l="-1164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0863-AD7A-B4D7-5650-337DFF3A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BC7B4-A503-8165-62FF-EFCB13F6C2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57444" y="6666251"/>
            <a:ext cx="7522025" cy="365125"/>
          </a:xfrm>
        </p:spPr>
        <p:txBody>
          <a:bodyPr>
            <a:normAutofit/>
          </a:bodyPr>
          <a:lstStyle/>
          <a:p>
            <a:r>
              <a:rPr lang="en-US" sz="1000" dirty="0"/>
              <a:t>Modified from: Ch1 of  </a:t>
            </a:r>
            <a:r>
              <a:rPr lang="en-US" sz="1000" dirty="0" err="1"/>
              <a:t>Ntzoufras</a:t>
            </a:r>
            <a:r>
              <a:rPr lang="en-US" sz="1000" dirty="0"/>
              <a:t>, </a:t>
            </a:r>
            <a:r>
              <a:rPr lang="en-US" sz="1000" dirty="0" err="1"/>
              <a:t>Ioannis</a:t>
            </a:r>
            <a:r>
              <a:rPr lang="en-US" sz="1000" dirty="0"/>
              <a:t>. </a:t>
            </a:r>
            <a:r>
              <a:rPr lang="en-US" sz="1000" i="1" dirty="0"/>
              <a:t>Bayesian modeling using </a:t>
            </a:r>
            <a:r>
              <a:rPr lang="en-US" sz="1000" i="1" dirty="0" err="1"/>
              <a:t>WinBUGS</a:t>
            </a:r>
            <a:r>
              <a:rPr lang="en-US" sz="1000" dirty="0"/>
              <a:t>. John Wiley &amp; Sons, 2011.</a:t>
            </a:r>
          </a:p>
        </p:txBody>
      </p:sp>
      <p:pic>
        <p:nvPicPr>
          <p:cNvPr id="1032" name="Picture 8" descr="Kobe Bryant Only Had 1 Coach That Had To Ask Him To Shoot">
            <a:extLst>
              <a:ext uri="{FF2B5EF4-FFF2-40B4-BE49-F238E27FC236}">
                <a16:creationId xmlns:a16="http://schemas.microsoft.com/office/drawing/2014/main" id="{39AFC726-5F0A-1D4F-F655-A3FA0F1F9C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1" t="5614" r="24881" b="12657"/>
          <a:stretch/>
        </p:blipFill>
        <p:spPr bwMode="auto">
          <a:xfrm>
            <a:off x="7985760" y="0"/>
            <a:ext cx="4206240" cy="408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3F0983-87AB-4248-0BB9-5502C75D57B5}"/>
              </a:ext>
            </a:extLst>
          </p:cNvPr>
          <p:cNvSpPr txBox="1"/>
          <p:nvPr/>
        </p:nvSpPr>
        <p:spPr>
          <a:xfrm>
            <a:off x="5175594" y="4221622"/>
            <a:ext cx="7016406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B578B"/>
              </a:buClr>
            </a:pPr>
            <a:r>
              <a:rPr lang="en-US" sz="2400" b="1" dirty="0">
                <a:solidFill>
                  <a:srgbClr val="1B578B"/>
                </a:solidFill>
              </a:rPr>
              <a:t>“Flat, non-informative prior”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1B578B"/>
              </a:buClr>
              <a:buFont typeface="Wingdings" pitchFamily="2" charset="2"/>
              <a:buChar char="§"/>
            </a:pPr>
            <a:r>
              <a:rPr lang="en-US" sz="2400" dirty="0"/>
              <a:t>a=1, b=1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1B578B"/>
              </a:buClr>
              <a:buFont typeface="Wingdings" pitchFamily="2" charset="2"/>
              <a:buChar char="§"/>
            </a:pPr>
            <a:r>
              <a:rPr lang="en-US" sz="2400" dirty="0"/>
              <a:t>Treat all values equally </a:t>
            </a:r>
            <a:r>
              <a:rPr lang="en-US" sz="2400" i="1" dirty="0" err="1"/>
              <a:t>apriori</a:t>
            </a:r>
            <a:r>
              <a:rPr lang="en-US" sz="2400" i="1" dirty="0"/>
              <a:t>:</a:t>
            </a:r>
            <a:r>
              <a:rPr lang="en-US" sz="2400" dirty="0"/>
              <a:t> use when highly uncertain or want to let the data speak for itself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1B578B"/>
              </a:buClr>
              <a:buFont typeface="Wingdings" pitchFamily="2" charset="2"/>
              <a:buChar char="§"/>
            </a:pPr>
            <a:r>
              <a:rPr lang="en-US" sz="2400" dirty="0"/>
              <a:t>Similar results as traditional non-Bayes methods</a:t>
            </a:r>
          </a:p>
        </p:txBody>
      </p:sp>
    </p:spTree>
    <p:extLst>
      <p:ext uri="{BB962C8B-B14F-4D97-AF65-F5344CB8AC3E}">
        <p14:creationId xmlns:p14="http://schemas.microsoft.com/office/powerpoint/2010/main" val="367617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54AE4D-31D1-62A2-E33E-0CDA7B60B42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-57749" y="188946"/>
                <a:ext cx="5794406" cy="823912"/>
              </a:xfrm>
            </p:spPr>
            <p:txBody>
              <a:bodyPr>
                <a:normAutofit/>
              </a:bodyPr>
              <a:lstStyle/>
              <a:p>
                <a:r>
                  <a:rPr lang="en-US" sz="2700" b="0" u="sng" dirty="0">
                    <a:solidFill>
                      <a:srgbClr val="1B578B"/>
                    </a:solidFill>
                    <a:latin typeface="Helvetica Neue Medium" panose="02000503000000020004" pitchFamily="2" charset="0"/>
                  </a:rPr>
                  <a:t>Step 2</a:t>
                </a:r>
                <a:r>
                  <a:rPr lang="en-US" sz="2700" b="0" u="sng" dirty="0">
                    <a:solidFill>
                      <a:srgbClr val="58595B"/>
                    </a:solidFill>
                    <a:latin typeface="Helvetica Neue Medium" panose="02000503000000020004" pitchFamily="2" charset="0"/>
                  </a:rPr>
                  <a:t>:</a:t>
                </a:r>
                <a:r>
                  <a:rPr lang="en-US" sz="2700" b="0" dirty="0">
                    <a:solidFill>
                      <a:srgbClr val="58595B"/>
                    </a:solidFill>
                    <a:latin typeface="Helvetica Neue Medium" panose="02000503000000020004" pitchFamily="2" charset="0"/>
                  </a:rPr>
                  <a:t> model links new data </a:t>
                </a:r>
                <a14:m>
                  <m:oMath xmlns:m="http://schemas.openxmlformats.org/officeDocument/2006/math">
                    <m:r>
                      <a:rPr lang="en-US" sz="2700" b="0" i="1" dirty="0">
                        <a:solidFill>
                          <a:srgbClr val="58595B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700" b="0" dirty="0">
                    <a:solidFill>
                      <a:srgbClr val="58595B"/>
                    </a:solidFill>
                    <a:latin typeface="Helvetica Neue Medium" panose="02000503000000020004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700" b="0" i="1" dirty="0">
                        <a:solidFill>
                          <a:srgbClr val="58595B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7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54AE4D-31D1-62A2-E33E-0CDA7B60B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57749" y="188946"/>
                <a:ext cx="5794406" cy="823912"/>
              </a:xfrm>
              <a:blipFill>
                <a:blip r:embed="rId2"/>
                <a:stretch>
                  <a:fillRect l="-1969" t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508752-BCE1-3186-A01F-5D72995D6EB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7509" y="1313805"/>
                <a:ext cx="5563401" cy="3684588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1B578B"/>
                  </a:buClr>
                  <a:buFont typeface="Wingdings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= 554 successful field goals</a:t>
                </a:r>
              </a:p>
              <a:p>
                <a:pPr lvl="0">
                  <a:buClr>
                    <a:srgbClr val="1B578B"/>
                  </a:buClr>
                  <a:buFont typeface="Wingdings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= 1183 attempts</a:t>
                </a:r>
              </a:p>
              <a:p>
                <a:pPr lvl="0">
                  <a:buClr>
                    <a:srgbClr val="1B578B"/>
                  </a:buClr>
                  <a:buFont typeface="Wingdings" pitchFamily="2" charset="2"/>
                  <a:buChar char="§"/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Model:  </a:t>
                </a:r>
              </a:p>
              <a:p>
                <a:pPr marL="0" lvl="0" indent="0">
                  <a:buClr>
                    <a:srgbClr val="1B578B"/>
                  </a:buClr>
                  <a:buNone/>
                  <a:defRPr/>
                </a:pP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Clr>
                    <a:srgbClr val="1B578B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2508752-BCE1-3186-A01F-5D72995D6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7509" y="1313805"/>
                <a:ext cx="5563401" cy="3684588"/>
              </a:xfrm>
              <a:blipFill>
                <a:blip r:embed="rId3"/>
                <a:stretch>
                  <a:fillRect l="-2050" t="-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334E5-7F8C-5A56-668B-52D471D98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6657" y="185710"/>
            <a:ext cx="6741921" cy="823912"/>
          </a:xfrm>
        </p:spPr>
        <p:txBody>
          <a:bodyPr>
            <a:normAutofit/>
          </a:bodyPr>
          <a:lstStyle/>
          <a:p>
            <a:r>
              <a:rPr lang="en-US" sz="2700" b="0" u="sng" dirty="0">
                <a:solidFill>
                  <a:srgbClr val="1B578B"/>
                </a:solidFill>
                <a:latin typeface="Helvetica Neue Medium" panose="02000503000000020004" pitchFamily="2" charset="0"/>
              </a:rPr>
              <a:t>Step 3</a:t>
            </a:r>
            <a:r>
              <a:rPr lang="en-US" sz="2700" b="0" u="sng" dirty="0">
                <a:solidFill>
                  <a:srgbClr val="58595B"/>
                </a:solidFill>
                <a:latin typeface="Helvetica Neue Medium" panose="02000503000000020004" pitchFamily="2" charset="0"/>
              </a:rPr>
              <a:t>:</a:t>
            </a:r>
            <a:r>
              <a:rPr lang="en-US" sz="2700" b="0" dirty="0">
                <a:solidFill>
                  <a:srgbClr val="58595B"/>
                </a:solidFill>
                <a:latin typeface="Helvetica Neue Medium" panose="02000503000000020004" pitchFamily="2" charset="0"/>
              </a:rPr>
              <a:t> Bayes’ </a:t>
            </a:r>
            <a:r>
              <a:rPr lang="en-US" sz="2700" b="0" dirty="0" err="1">
                <a:solidFill>
                  <a:srgbClr val="58595B"/>
                </a:solidFill>
                <a:latin typeface="Helvetica Neue Medium" panose="02000503000000020004" pitchFamily="2" charset="0"/>
              </a:rPr>
              <a:t>Thm</a:t>
            </a:r>
            <a:r>
              <a:rPr lang="en-US" sz="2700" b="0" dirty="0">
                <a:solidFill>
                  <a:srgbClr val="58595B"/>
                </a:solidFill>
                <a:latin typeface="Helvetica Neue Medium" panose="02000503000000020004" pitchFamily="2" charset="0"/>
              </a:rPr>
              <a:t> update knowledge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0B82E7E-E156-E52E-7DD7-FFBB826FEB4C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900286" y="736985"/>
                <a:ext cx="6301339" cy="368458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..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calculus</m:t>
                      </m:r>
                      <m: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..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=555,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630)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rgbClr val="58595B"/>
                    </a:solidFill>
                    <a:latin typeface="Cambria Math" panose="02040503050406030204" pitchFamily="18" charset="0"/>
                  </a:rPr>
                </a:br>
                <a:br>
                  <a:rPr lang="en-US" dirty="0">
                    <a:solidFill>
                      <a:srgbClr val="58595B"/>
                    </a:solidFill>
                    <a:latin typeface="Cambria Math" panose="02040503050406030204" pitchFamily="18" charset="0"/>
                  </a:rPr>
                </a:br>
                <a:endParaRPr lang="en-US" dirty="0">
                  <a:solidFill>
                    <a:srgbClr val="58595B"/>
                  </a:solidFill>
                  <a:latin typeface="Helvetica Neue Medium" panose="02000503000000020004" pitchFamily="2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0B82E7E-E156-E52E-7DD7-FFBB826FE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900286" y="736985"/>
                <a:ext cx="6301339" cy="3684588"/>
              </a:xfrm>
              <a:blipFill>
                <a:blip r:embed="rId4"/>
                <a:stretch>
                  <a:fillRect l="-1408" t="-12414" r="-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E7AB2-7BDD-E41C-BB87-289EC463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4" descr="Magic Stick Emoticon Stock Illustrations – 1,096 Magic Stick Emoticon Stock  Illustrations, Vectors &amp; Clipart - Dreamstime">
            <a:extLst>
              <a:ext uri="{FF2B5EF4-FFF2-40B4-BE49-F238E27FC236}">
                <a16:creationId xmlns:a16="http://schemas.microsoft.com/office/drawing/2014/main" id="{93359989-A7E5-F61E-500C-E781ABB6D6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8" t="3228" r="3123" b="11720"/>
          <a:stretch/>
        </p:blipFill>
        <p:spPr bwMode="auto">
          <a:xfrm>
            <a:off x="6338096" y="1788727"/>
            <a:ext cx="1613312" cy="136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717E37-4D77-A5F5-0A71-35BA65B13578}"/>
              </a:ext>
            </a:extLst>
          </p:cNvPr>
          <p:cNvCxnSpPr/>
          <p:nvPr/>
        </p:nvCxnSpPr>
        <p:spPr>
          <a:xfrm>
            <a:off x="5676899" y="0"/>
            <a:ext cx="0" cy="6858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826D57B1-D0EC-1E57-2545-AEF49A0B8A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727" r="13216" b="4891"/>
          <a:stretch/>
        </p:blipFill>
        <p:spPr>
          <a:xfrm>
            <a:off x="5771395" y="4123279"/>
            <a:ext cx="4032984" cy="2697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A8C89E-7C9C-D0D2-3178-C6D981C8CACA}"/>
                  </a:ext>
                </a:extLst>
              </p:cNvPr>
              <p:cNvSpPr txBox="1"/>
              <p:nvPr/>
            </p:nvSpPr>
            <p:spPr>
              <a:xfrm>
                <a:off x="8959810" y="4866130"/>
                <a:ext cx="3405855" cy="84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rgbClr val="1B578B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1B578B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  <m:r>
                      <a:rPr lang="en-US" sz="2400" b="1" i="1" dirty="0" smtClean="0">
                        <a:solidFill>
                          <a:srgbClr val="1B578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1B578B"/>
                        </a:solidFill>
                        <a:latin typeface="Cambria Math" panose="02040503050406030204" pitchFamily="18" charset="0"/>
                      </a:rPr>
                      <m:t>𝟒𝟔</m:t>
                    </m:r>
                    <m:r>
                      <a:rPr lang="en-US" sz="2400" b="1" i="1" dirty="0" smtClean="0">
                        <a:solidFill>
                          <a:srgbClr val="1B578B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dirty="0" smtClean="0">
                        <a:solidFill>
                          <a:srgbClr val="1B578B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2400" b="1" i="1" dirty="0" smtClean="0">
                        <a:solidFill>
                          <a:srgbClr val="1B578B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95%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 44.0 to 49.7%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A8C89E-7C9C-D0D2-3178-C6D981C8C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810" y="4866130"/>
                <a:ext cx="3405855" cy="846450"/>
              </a:xfrm>
              <a:prstGeom prst="rect">
                <a:avLst/>
              </a:prstGeom>
              <a:blipFill>
                <a:blip r:embed="rId7"/>
                <a:stretch>
                  <a:fillRect l="-2974" t="-4478" r="-1487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56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3D9DDC5-0574-0F6B-48F7-13207D107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18"/>
          <a:stretch/>
        </p:blipFill>
        <p:spPr>
          <a:xfrm>
            <a:off x="6046383" y="1656805"/>
            <a:ext cx="6145618" cy="3903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BD1A64-3789-F077-8B48-AA1C2699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3600" u="sng" dirty="0">
                <a:solidFill>
                  <a:srgbClr val="58595B"/>
                </a:solidFill>
              </a:rPr>
              <a:t>Continuous updating of knowledge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64E9900-AC64-51DE-8C82-33818C626FB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-1" y="1191873"/>
                <a:ext cx="6655981" cy="5040376"/>
              </a:xfrm>
            </p:spPr>
            <p:txBody>
              <a:bodyPr>
                <a:noAutofit/>
              </a:bodyPr>
              <a:lstStyle/>
              <a:p>
                <a:pPr>
                  <a:spcAft>
                    <a:spcPts val="1800"/>
                  </a:spcAft>
                  <a:buClr>
                    <a:srgbClr val="1B578B"/>
                  </a:buClr>
                  <a:buFont typeface="Wingdings" pitchFamily="2" charset="2"/>
                  <a:buChar char="§"/>
                </a:pPr>
                <a:r>
                  <a:rPr lang="en-US" sz="2600" dirty="0"/>
                  <a:t>1999-2000: Kobe’s FG% ~ Beta(555, 630)</a:t>
                </a:r>
              </a:p>
              <a:p>
                <a:pPr>
                  <a:spcAft>
                    <a:spcPts val="1800"/>
                  </a:spcAft>
                  <a:buClr>
                    <a:srgbClr val="1B578B"/>
                  </a:buClr>
                  <a:buFont typeface="Wingdings" pitchFamily="2" charset="2"/>
                  <a:buChar char="§"/>
                </a:pPr>
                <a:r>
                  <a:rPr lang="en-US" sz="2600" dirty="0"/>
                  <a:t>What if we collect more data? 2000-2001</a:t>
                </a:r>
              </a:p>
              <a:p>
                <a:pPr>
                  <a:spcAft>
                    <a:spcPts val="1800"/>
                  </a:spcAft>
                  <a:buClr>
                    <a:srgbClr val="1B578B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= Beta(555, 630)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800"/>
                  </a:spcAft>
                  <a:buClr>
                    <a:srgbClr val="1B578B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= 701 successes;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1510 attempts</a:t>
                </a:r>
                <a:br>
                  <a:rPr lang="en-US" sz="2400" dirty="0"/>
                </a:b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800"/>
                  </a:spcAft>
                  <a:buClr>
                    <a:srgbClr val="1B578B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aln/>
                        </m:rP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 ..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555+701, 6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0+1510 −701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(1256, 1439)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64E9900-AC64-51DE-8C82-33818C626F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-1" y="1191873"/>
                <a:ext cx="6655981" cy="5040376"/>
              </a:xfrm>
              <a:blipFill>
                <a:blip r:embed="rId3"/>
                <a:stretch>
                  <a:fillRect l="-1524" t="-2015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7D99B-2B58-9E03-76D9-1C27B51D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7</a:t>
            </a:fld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42385660-9A02-7975-A1BE-65CD65721490}"/>
              </a:ext>
            </a:extLst>
          </p:cNvPr>
          <p:cNvSpPr txBox="1">
            <a:spLocks/>
          </p:cNvSpPr>
          <p:nvPr/>
        </p:nvSpPr>
        <p:spPr>
          <a:xfrm>
            <a:off x="3415591" y="6604553"/>
            <a:ext cx="7232745" cy="307975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Lindley, Dennis V. "The philosophy of statistics." 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Journal of the Royal Statistical Society: Series D (The Statistician)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49.3 (2000): 293-337.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8A27B3-27EE-0455-2B0B-8EFD1ACC1A1D}"/>
              </a:ext>
            </a:extLst>
          </p:cNvPr>
          <p:cNvSpPr txBox="1"/>
          <p:nvPr/>
        </p:nvSpPr>
        <p:spPr>
          <a:xfrm>
            <a:off x="2720163" y="5875607"/>
            <a:ext cx="70511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Clr>
                <a:srgbClr val="1B578B"/>
              </a:buClr>
            </a:pPr>
            <a:r>
              <a:rPr lang="en-US" sz="2400" dirty="0">
                <a:solidFill>
                  <a:srgbClr val="1B578B"/>
                </a:solidFill>
              </a:rPr>
              <a:t>“Today’s Posterior is tomorrow’s Prior”</a:t>
            </a:r>
            <a:r>
              <a:rPr lang="en-US" dirty="0"/>
              <a:t>(Lindley 2000)</a:t>
            </a:r>
          </a:p>
        </p:txBody>
      </p:sp>
    </p:spTree>
    <p:extLst>
      <p:ext uri="{BB962C8B-B14F-4D97-AF65-F5344CB8AC3E}">
        <p14:creationId xmlns:p14="http://schemas.microsoft.com/office/powerpoint/2010/main" val="49496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AAA2AA41-0443-0D31-326B-4AFF1C3069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62329" y="0"/>
            <a:ext cx="8229599" cy="685800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2985E-CEA9-2AB1-5E37-7176C398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585C-CF4E-FC49-9C63-D16B9B6284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8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LA Health 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74AE"/>
      </a:accent1>
      <a:accent2>
        <a:srgbClr val="FAD002"/>
      </a:accent2>
      <a:accent3>
        <a:srgbClr val="0F3B5B"/>
      </a:accent3>
      <a:accent4>
        <a:srgbClr val="F8B71C"/>
      </a:accent4>
      <a:accent5>
        <a:srgbClr val="8BB7E8"/>
      </a:accent5>
      <a:accent6>
        <a:srgbClr val="BAE4F3"/>
      </a:accent6>
      <a:hlink>
        <a:srgbClr val="BAE4F3"/>
      </a:hlink>
      <a:folHlink>
        <a:srgbClr val="46C1BE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3591</TotalTime>
  <Words>1014</Words>
  <Application>Microsoft Macintosh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Helvetica</vt:lpstr>
      <vt:lpstr>Helvetica Neue Medium</vt:lpstr>
      <vt:lpstr>Helvetica Regular</vt:lpstr>
      <vt:lpstr>Wingdings</vt:lpstr>
      <vt:lpstr>Office Theme</vt:lpstr>
      <vt:lpstr>Bayesian Statistics </vt:lpstr>
      <vt:lpstr>Outline</vt:lpstr>
      <vt:lpstr>Bayes’ Theorem</vt:lpstr>
      <vt:lpstr>Example: Disease testing</vt:lpstr>
      <vt:lpstr>3 Key steps of Bayesian Analysis</vt:lpstr>
      <vt:lpstr>Proportion Example</vt:lpstr>
      <vt:lpstr>PowerPoint Presentation</vt:lpstr>
      <vt:lpstr>Continuous updating of knowledge</vt:lpstr>
      <vt:lpstr>PowerPoint Presentation</vt:lpstr>
      <vt:lpstr>PowerPoint Presentation</vt:lpstr>
      <vt:lpstr>MCMC for general Bayesian models</vt:lpstr>
      <vt:lpstr>PowerPoint Presentation</vt:lpstr>
      <vt:lpstr>PowerPoint Presentation</vt:lpstr>
      <vt:lpstr>Summary</vt:lpstr>
      <vt:lpstr>Learn more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Gonzalez, Alfredo [Pharmacology]</dc:creator>
  <cp:lastModifiedBy>Arbet, Jaron</cp:lastModifiedBy>
  <cp:revision>209</cp:revision>
  <dcterms:created xsi:type="dcterms:W3CDTF">2021-12-07T19:29:35Z</dcterms:created>
  <dcterms:modified xsi:type="dcterms:W3CDTF">2023-09-25T00:28:00Z</dcterms:modified>
</cp:coreProperties>
</file>