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bb08251c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bb08251c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b08251c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b08251c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b08251c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b08251c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b08251c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b08251c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1" Type="http://schemas.openxmlformats.org/officeDocument/2006/relationships/hyperlink" Target="https://www.google.com/search?sxsrf=APq-WBsEsNVCcZdBITZ1U5IbbLdHeh2BBg:1644081892758&amp;q=Ruby+programming+language&amp;stick=H4sIAAAAAAAAAOPgE-LSz9U3MK2KLzLKU-IAsc3S0ky1dDLKrfST83NyUpNLMvPz9Ivz00rKE4tSrQqK8tOLEnNzM_PSFXIS89JLE9NTF7FKBpUmVSpgk9vByggAUFc_DmUAAAA&amp;sa=X&amp;ved=2ahUKEwj18Mupiun1AhVTT2wGHW48CqwQmxMoB3oECCoQCQ" TargetMode="External"/><Relationship Id="rId10" Type="http://schemas.openxmlformats.org/officeDocument/2006/relationships/hyperlink" Target="https://www.google.com/search?sxsrf=APq-WBsEsNVCcZdBITZ1U5IbbLdHeh2BBg:1644081892758&amp;q=C&amp;stick=H4sIAAAAAAAAAOPgE-LSz9U3MK2KLzLKU-IAsQ1LzJK0dDLKrfST83NyUpNLMvPz9Ivz00rKE4tSrQqK8tOLEnNzM_PSFXIS89JLE9NTF7EyOu9gZQQAgR48sk0AAAA&amp;sa=X&amp;ved=2ahUKEwj18Mupiun1AhVTT2wGHW48CqwQmxMoBnoECCoQCA" TargetMode="External"/><Relationship Id="rId13" Type="http://schemas.openxmlformats.org/officeDocument/2006/relationships/image" Target="../media/image1.png"/><Relationship Id="rId12" Type="http://schemas.openxmlformats.org/officeDocument/2006/relationships/hyperlink" Target="https://www.google.com/search?sxsrf=APq-WBsEsNVCcZdBITZ1U5IbbLdHeh2BBg:1644081892758&amp;q=Perl&amp;stick=H4sIAAAAAAAAAOPgE-LSz9U3MK2KLzLKU-KAsIvytHQyyq30k_NzclKTSzLz8_SL89NKyhOLUq0KivLTixJzczPz0hVyEvPSSxPTUxexsgSkFuXsYGUEAARNIItQAAAA&amp;sa=X&amp;ved=2ahUKEwj18Mupiun1AhVTT2wGHW48CqwQmxMoCHoECCoQCg"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ongodb.com/" TargetMode="External"/><Relationship Id="rId4" Type="http://schemas.openxmlformats.org/officeDocument/2006/relationships/hyperlink" Target="https://docs.mongodb.com/manual/release-notes/5.0/" TargetMode="External"/><Relationship Id="rId9" Type="http://schemas.openxmlformats.org/officeDocument/2006/relationships/hyperlink" Target="https://www.google.com/search?sxsrf=APq-WBsEsNVCcZdBITZ1U5IbbLdHeh2BBg:1644081892758&amp;q=C%2B%2B&amp;stick=H4sIAAAAAAAAAOPgE-LSz9U3MK2KLzLKU-IAsbPSC9O1dDLKrfST83NyUpNLMvPz9Ivz00rKE4tSrQqK8tOLEnNzM_PSFXIS89JLE9NTF7EyO2tr72BlBADr1BjgTwAAAA&amp;sa=X&amp;ved=2ahUKEwj18Mupiun1AhVTT2wGHW48CqwQmxMoBXoECCoQBw" TargetMode="External"/><Relationship Id="rId15" Type="http://schemas.openxmlformats.org/officeDocument/2006/relationships/hyperlink" Target="https://www.microsoft.com/en-in/sql-server/sql-server-2019" TargetMode="External"/><Relationship Id="rId14" Type="http://schemas.openxmlformats.org/officeDocument/2006/relationships/hyperlink" Target="https://www.microsoft.com/en-in/sql-server/sql-server-2019" TargetMode="External"/><Relationship Id="rId16" Type="http://schemas.openxmlformats.org/officeDocument/2006/relationships/image" Target="../media/image3.png"/><Relationship Id="rId5" Type="http://schemas.openxmlformats.org/officeDocument/2006/relationships/hyperlink" Target="https://www.google.com/search?sxsrf=APq-WBsEsNVCcZdBITZ1U5IbbLdHeh2BBg:1644081892758&amp;q=JavaScript&amp;stick=H4sIAAAAAAAAAOPgE-LSz9U3MK2KLzLKU-IAsY0KLM21dDLKrfST83NyUpNLMvPz9Ivz00rKE4tSrQqK8tOLEnNzM_PSFXIS89JLE9NTF7FyeSWWJQYnF2UWlOxgZQQA1itDBlYAAAA&amp;sa=X&amp;ved=2ahUKEwj18Mupiun1AhVTT2wGHW48CqwQmxMoAXoECCoQAw" TargetMode="External"/><Relationship Id="rId6" Type="http://schemas.openxmlformats.org/officeDocument/2006/relationships/hyperlink" Target="https://www.google.com/search?sxsrf=APq-WBsEsNVCcZdBITZ1U5IbbLdHeh2BBg:1644081892758&amp;q=Python&amp;stick=H4sIAAAAAAAAAOPgE-LSz9U3MK2KLzLKU-KAsA3jtXQyyq30k_NzclKTSzLz8_SL89NKyhOLUq0KivLTixJzczPz0hVyEvPSSxPTUxexsgVUlmTk5-1gZQQAtiAsClIAAAA&amp;sa=X&amp;ved=2ahUKEwj18Mupiun1AhVTT2wGHW48CqwQmxMoAnoECCoQBA" TargetMode="External"/><Relationship Id="rId7" Type="http://schemas.openxmlformats.org/officeDocument/2006/relationships/hyperlink" Target="https://www.google.com/search?sxsrf=APq-WBsEsNVCcZdBITZ1U5IbbLdHeh2BBg:1644081892758&amp;q=Java&amp;stick=H4sIAAAAAAAAAOPgE-LSz9U3MK2KLzLKUwKzzYuTstOStHQyyq30k_NzclKTSzLz8_SL89NKyhOLUq0KivLTixJzczPz0hVyEvPSSxPTUxexsnglliXuYGUEAAhvXZ9SAAAA&amp;sa=X&amp;ved=2ahUKEwj18Mupiun1AhVTT2wGHW48CqwQmxMoA3oECCoQBQ" TargetMode="External"/><Relationship Id="rId8" Type="http://schemas.openxmlformats.org/officeDocument/2006/relationships/hyperlink" Target="https://www.google.com/search?sxsrf=APq-WBsEsNVCcZdBITZ1U5IbbLdHeh2BBg:1644081892758&amp;q=PHP&amp;stick=H4sIAAAAAAAAAOPgE-LSz9U3MK2KLzLKU-IAsc0Mssu0dDLKrfST83NyUpNLMvPz9Ivz00rKE4tSrQqK8tOLEnNzM_PSFXIS89JLE9NTF7EyB3gE7GBlBADIsqfKTwAAAA&amp;sa=X&amp;ved=2ahUKEwj18Mupiun1AhVTT2wGHW48CqwQmxMoBHoECCoQ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docs.mongodb.com/manual/shard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55050" y="485645"/>
            <a:ext cx="7882575" cy="404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52400" y="2310225"/>
            <a:ext cx="3906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rgbClr val="FD8412"/>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MongoDB</a:t>
            </a:r>
            <a:r>
              <a:rPr lang="fr" sz="1800">
                <a:solidFill>
                  <a:srgbClr val="32325D"/>
                </a:solidFill>
                <a:highlight>
                  <a:srgbClr val="FFFFFF"/>
                </a:highlight>
                <a:latin typeface="Times New Roman"/>
                <a:ea typeface="Times New Roman"/>
                <a:cs typeface="Times New Roman"/>
                <a:sym typeface="Times New Roman"/>
              </a:rPr>
              <a:t> is an open-source, cross-platform, document-oriented, and non-relational database system. MongoDB is developed by MongoDB Inc. and was first released on February 11, 2009.  Its stable release is </a:t>
            </a:r>
            <a:r>
              <a:rPr lang="fr" sz="1800">
                <a:solidFill>
                  <a:srgbClr val="FD8412"/>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MongoDB 5.0.5</a:t>
            </a:r>
            <a:r>
              <a:rPr lang="fr" sz="1800">
                <a:solidFill>
                  <a:srgbClr val="32325D"/>
                </a:solidFill>
                <a:highlight>
                  <a:srgbClr val="FFFFFF"/>
                </a:highlight>
                <a:latin typeface="Times New Roman"/>
                <a:ea typeface="Times New Roman"/>
                <a:cs typeface="Times New Roman"/>
                <a:sym typeface="Times New Roman"/>
              </a:rPr>
              <a:t> released on 6 December 2021. It is written in different programming languages like </a:t>
            </a:r>
            <a:r>
              <a:rPr lang="fr" sz="1800">
                <a:solidFill>
                  <a:srgbClr val="FD8412"/>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JavaScript</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Python</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Java</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PHP</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C++</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10">
                  <a:extLst>
                    <a:ext uri="{A12FA001-AC4F-418D-AE19-62706E023703}">
                      <ahyp:hlinkClr val="tx"/>
                    </a:ext>
                  </a:extLst>
                </a:hlinkClick>
              </a:rPr>
              <a:t>C</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Ruby</a:t>
            </a:r>
            <a:r>
              <a:rPr lang="fr" sz="1800">
                <a:solidFill>
                  <a:srgbClr val="32325D"/>
                </a:solidFill>
                <a:highlight>
                  <a:srgbClr val="FFFFFF"/>
                </a:highlight>
                <a:latin typeface="Times New Roman"/>
                <a:ea typeface="Times New Roman"/>
                <a:cs typeface="Times New Roman"/>
                <a:sym typeface="Times New Roman"/>
              </a:rPr>
              <a:t>, </a:t>
            </a:r>
            <a:r>
              <a:rPr lang="fr" sz="1800">
                <a:solidFill>
                  <a:srgbClr val="FD8412"/>
                </a:solidFill>
                <a:highlight>
                  <a:srgbClr val="FFFFFF"/>
                </a:highlight>
                <a:uFill>
                  <a:noFill/>
                </a:uFill>
                <a:latin typeface="Times New Roman"/>
                <a:ea typeface="Times New Roman"/>
                <a:cs typeface="Times New Roman"/>
                <a:sym typeface="Times New Roman"/>
                <a:hlinkClick r:id="rId12">
                  <a:extLst>
                    <a:ext uri="{A12FA001-AC4F-418D-AE19-62706E023703}">
                      <ahyp:hlinkClr val="tx"/>
                    </a:ext>
                  </a:extLst>
                </a:hlinkClick>
              </a:rPr>
              <a:t>Perl</a:t>
            </a:r>
            <a:r>
              <a:rPr lang="fr" sz="1800">
                <a:solidFill>
                  <a:srgbClr val="32325D"/>
                </a:solidFill>
                <a:highlight>
                  <a:srgbClr val="FFFFFF"/>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pic>
        <p:nvPicPr>
          <p:cNvPr id="60" name="Google Shape;60;p14"/>
          <p:cNvPicPr preferRelativeResize="0"/>
          <p:nvPr/>
        </p:nvPicPr>
        <p:blipFill>
          <a:blip r:embed="rId13">
            <a:alphaModFix/>
          </a:blip>
          <a:stretch>
            <a:fillRect/>
          </a:stretch>
        </p:blipFill>
        <p:spPr>
          <a:xfrm>
            <a:off x="210150" y="154638"/>
            <a:ext cx="3695700" cy="2124075"/>
          </a:xfrm>
          <a:prstGeom prst="rect">
            <a:avLst/>
          </a:prstGeom>
          <a:noFill/>
          <a:ln>
            <a:noFill/>
          </a:ln>
        </p:spPr>
      </p:pic>
      <p:sp>
        <p:nvSpPr>
          <p:cNvPr id="61" name="Google Shape;61;p14"/>
          <p:cNvSpPr txBox="1"/>
          <p:nvPr/>
        </p:nvSpPr>
        <p:spPr>
          <a:xfrm>
            <a:off x="4969975" y="2292000"/>
            <a:ext cx="3767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rgbClr val="FD8412"/>
                </a:solidFill>
                <a:highlight>
                  <a:srgbClr val="FFFFFF"/>
                </a:highlight>
                <a:uFill>
                  <a:noFill/>
                </a:uFill>
                <a:latin typeface="Times New Roman"/>
                <a:ea typeface="Times New Roman"/>
                <a:cs typeface="Times New Roman"/>
                <a:sym typeface="Times New Roman"/>
                <a:hlinkClick r:id="rId14">
                  <a:extLst>
                    <a:ext uri="{A12FA001-AC4F-418D-AE19-62706E023703}">
                      <ahyp:hlinkClr val="tx"/>
                    </a:ext>
                  </a:extLst>
                </a:hlinkClick>
              </a:rPr>
              <a:t>SQL Server</a:t>
            </a:r>
            <a:r>
              <a:rPr lang="fr" sz="1800">
                <a:solidFill>
                  <a:srgbClr val="32325D"/>
                </a:solidFill>
                <a:highlight>
                  <a:srgbClr val="FFFFFF"/>
                </a:highlight>
                <a:latin typeface="Times New Roman"/>
                <a:ea typeface="Times New Roman"/>
                <a:cs typeface="Times New Roman"/>
                <a:sym typeface="Times New Roman"/>
              </a:rPr>
              <a:t> is a Relational Database Management System(RDBMS). It is also known as Microsoft SQL Server or sometimes as MSSQL. SQL Server is developed by Microsoft and was initially releases on April 24, 1989. Its stable release is </a:t>
            </a:r>
            <a:r>
              <a:rPr lang="fr" sz="1800">
                <a:solidFill>
                  <a:srgbClr val="FD8412"/>
                </a:solidFill>
                <a:highlight>
                  <a:srgbClr val="FFFFFF"/>
                </a:highlight>
                <a:uFill>
                  <a:noFill/>
                </a:uFill>
                <a:latin typeface="Times New Roman"/>
                <a:ea typeface="Times New Roman"/>
                <a:cs typeface="Times New Roman"/>
                <a:sym typeface="Times New Roman"/>
                <a:hlinkClick r:id="rId15">
                  <a:extLst>
                    <a:ext uri="{A12FA001-AC4F-418D-AE19-62706E023703}">
                      <ahyp:hlinkClr val="tx"/>
                    </a:ext>
                  </a:extLst>
                </a:hlinkClick>
              </a:rPr>
              <a:t>SQL Server 2019</a:t>
            </a:r>
            <a:r>
              <a:rPr lang="fr" sz="1800">
                <a:solidFill>
                  <a:srgbClr val="32325D"/>
                </a:solidFill>
                <a:highlight>
                  <a:srgbClr val="FFFFFF"/>
                </a:highlight>
                <a:latin typeface="Times New Roman"/>
                <a:ea typeface="Times New Roman"/>
                <a:cs typeface="Times New Roman"/>
                <a:sym typeface="Times New Roman"/>
              </a:rPr>
              <a:t> released on 4 November 2019. MSSQL is written in programming languages like C and C++.</a:t>
            </a:r>
            <a:endParaRPr sz="1800">
              <a:latin typeface="Times New Roman"/>
              <a:ea typeface="Times New Roman"/>
              <a:cs typeface="Times New Roman"/>
              <a:sym typeface="Times New Roman"/>
            </a:endParaRPr>
          </a:p>
        </p:txBody>
      </p:sp>
      <p:pic>
        <p:nvPicPr>
          <p:cNvPr id="62" name="Google Shape;62;p14"/>
          <p:cNvPicPr preferRelativeResize="0"/>
          <p:nvPr/>
        </p:nvPicPr>
        <p:blipFill>
          <a:blip r:embed="rId16">
            <a:alphaModFix/>
          </a:blip>
          <a:stretch>
            <a:fillRect/>
          </a:stretch>
        </p:blipFill>
        <p:spPr>
          <a:xfrm>
            <a:off x="5069125" y="223100"/>
            <a:ext cx="3334000" cy="1987175"/>
          </a:xfrm>
          <a:prstGeom prst="rect">
            <a:avLst/>
          </a:prstGeom>
          <a:noFill/>
          <a:ln>
            <a:noFill/>
          </a:ln>
        </p:spPr>
      </p:pic>
      <p:cxnSp>
        <p:nvCxnSpPr>
          <p:cNvPr id="63" name="Google Shape;63;p14"/>
          <p:cNvCxnSpPr/>
          <p:nvPr/>
        </p:nvCxnSpPr>
        <p:spPr>
          <a:xfrm>
            <a:off x="4536200" y="285050"/>
            <a:ext cx="61800" cy="475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3036075" y="-3675"/>
            <a:ext cx="300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000">
                <a:solidFill>
                  <a:srgbClr val="0000FF"/>
                </a:solidFill>
                <a:latin typeface="Times New Roman"/>
                <a:ea typeface="Times New Roman"/>
                <a:cs typeface="Times New Roman"/>
                <a:sym typeface="Times New Roman"/>
              </a:rPr>
              <a:t>FEATURES </a:t>
            </a:r>
            <a:r>
              <a:rPr b="1" lang="fr" sz="2000">
                <a:solidFill>
                  <a:srgbClr val="00FF00"/>
                </a:solidFill>
                <a:latin typeface="Times New Roman"/>
                <a:ea typeface="Times New Roman"/>
                <a:cs typeface="Times New Roman"/>
                <a:sym typeface="Times New Roman"/>
              </a:rPr>
              <a:t>Mongo DB</a:t>
            </a:r>
            <a:endParaRPr b="1" sz="2000">
              <a:solidFill>
                <a:srgbClr val="00FF00"/>
              </a:solidFill>
              <a:latin typeface="Times New Roman"/>
              <a:ea typeface="Times New Roman"/>
              <a:cs typeface="Times New Roman"/>
              <a:sym typeface="Times New Roman"/>
            </a:endParaRPr>
          </a:p>
        </p:txBody>
      </p:sp>
      <p:sp>
        <p:nvSpPr>
          <p:cNvPr id="69" name="Google Shape;69;p15"/>
          <p:cNvSpPr txBox="1"/>
          <p:nvPr/>
        </p:nvSpPr>
        <p:spPr>
          <a:xfrm>
            <a:off x="118200" y="400275"/>
            <a:ext cx="8907600" cy="4929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200"/>
              </a:spcBef>
              <a:spcAft>
                <a:spcPts val="0"/>
              </a:spcAft>
              <a:buNone/>
            </a:pPr>
            <a:r>
              <a:rPr b="1" lang="fr" sz="1500">
                <a:solidFill>
                  <a:srgbClr val="32325D"/>
                </a:solidFill>
                <a:highlight>
                  <a:srgbClr val="FFFFFF"/>
                </a:highlight>
              </a:rPr>
              <a:t>High Performance</a:t>
            </a:r>
            <a:endParaRPr b="1" sz="1500">
              <a:solidFill>
                <a:srgbClr val="32325D"/>
              </a:solidFill>
              <a:highlight>
                <a:srgbClr val="FFFFFF"/>
              </a:highlight>
            </a:endParaRPr>
          </a:p>
          <a:p>
            <a:pPr indent="0" lvl="0" marL="0" rtl="0" algn="l">
              <a:lnSpc>
                <a:spcPct val="115000"/>
              </a:lnSpc>
              <a:spcBef>
                <a:spcPts val="1500"/>
              </a:spcBef>
              <a:spcAft>
                <a:spcPts val="0"/>
              </a:spcAft>
              <a:buNone/>
            </a:pPr>
            <a:r>
              <a:rPr lang="fr" sz="1350">
                <a:solidFill>
                  <a:srgbClr val="32325D"/>
                </a:solidFill>
                <a:highlight>
                  <a:srgbClr val="FFFFFF"/>
                </a:highlight>
              </a:rPr>
              <a:t>Data operations on MongoDB are fast and easy because of their NoSQL nature. Data can be quickly stored, manipulated, and retrieved without any compromise on data integrity.</a:t>
            </a:r>
            <a:endParaRPr sz="135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Scalability</a:t>
            </a:r>
            <a:endParaRPr b="1" sz="1500">
              <a:solidFill>
                <a:srgbClr val="32325D"/>
              </a:solidFill>
              <a:highlight>
                <a:srgbClr val="FFFFFF"/>
              </a:highlight>
            </a:endParaRPr>
          </a:p>
          <a:p>
            <a:pPr indent="0" lvl="0" marL="0" rtl="0" algn="l">
              <a:lnSpc>
                <a:spcPct val="115000"/>
              </a:lnSpc>
              <a:spcBef>
                <a:spcPts val="1500"/>
              </a:spcBef>
              <a:spcAft>
                <a:spcPts val="0"/>
              </a:spcAft>
              <a:buNone/>
            </a:pPr>
            <a:r>
              <a:rPr lang="fr" sz="1350">
                <a:solidFill>
                  <a:srgbClr val="32325D"/>
                </a:solidFill>
                <a:highlight>
                  <a:srgbClr val="FFFFFF"/>
                </a:highlight>
              </a:rPr>
              <a:t>In the Big Data era, MongoDB data can be distributed across a cluster of machines quickly and equally, free of bulkiness. The scalability of MongoDB handles a growing amount of data capably. </a:t>
            </a:r>
            <a:r>
              <a:rPr lang="fr" sz="1350">
                <a:solidFill>
                  <a:srgbClr val="FD8412"/>
                </a:solidFill>
                <a:highlight>
                  <a:srgbClr val="FFFFFF"/>
                </a:highlight>
                <a:uFill>
                  <a:noFill/>
                </a:uFill>
                <a:hlinkClick r:id="rId3">
                  <a:extLst>
                    <a:ext uri="{A12FA001-AC4F-418D-AE19-62706E023703}">
                      <ahyp:hlinkClr val="tx"/>
                    </a:ext>
                  </a:extLst>
                </a:hlinkClick>
              </a:rPr>
              <a:t>Sharding</a:t>
            </a:r>
            <a:r>
              <a:rPr lang="fr" sz="1350">
                <a:solidFill>
                  <a:srgbClr val="32325D"/>
                </a:solidFill>
                <a:highlight>
                  <a:srgbClr val="FFFFFF"/>
                </a:highlight>
              </a:rPr>
              <a:t> is a process in MongoDB used to horizontally scale the data across multiple servers when the size of data increases.</a:t>
            </a:r>
            <a:endParaRPr sz="135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Availability</a:t>
            </a:r>
            <a:endParaRPr b="1" sz="1500">
              <a:solidFill>
                <a:srgbClr val="32325D"/>
              </a:solidFill>
              <a:highlight>
                <a:srgbClr val="FFFFFF"/>
              </a:highlight>
            </a:endParaRPr>
          </a:p>
          <a:p>
            <a:pPr indent="0" lvl="0" marL="0" rtl="0" algn="l">
              <a:lnSpc>
                <a:spcPct val="115000"/>
              </a:lnSpc>
              <a:spcBef>
                <a:spcPts val="1500"/>
              </a:spcBef>
              <a:spcAft>
                <a:spcPts val="0"/>
              </a:spcAft>
              <a:buNone/>
            </a:pPr>
            <a:r>
              <a:rPr lang="fr" sz="1350">
                <a:solidFill>
                  <a:srgbClr val="32325D"/>
                </a:solidFill>
                <a:highlight>
                  <a:srgbClr val="FFFFFF"/>
                </a:highlight>
              </a:rPr>
              <a:t>Data is highly available with MongoDB as it makes multiple copies of the same data and sends copies of data across different servers. In case any server fails, data can be retrieved from another server without delay.</a:t>
            </a:r>
            <a:endParaRPr sz="135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Flexibility</a:t>
            </a:r>
            <a:endParaRPr b="1" sz="1500">
              <a:solidFill>
                <a:srgbClr val="32325D"/>
              </a:solidFill>
              <a:highlight>
                <a:srgbClr val="FFFFFF"/>
              </a:highlight>
            </a:endParaRPr>
          </a:p>
          <a:p>
            <a:pPr indent="0" lvl="0" marL="0" rtl="0" algn="l">
              <a:lnSpc>
                <a:spcPct val="115000"/>
              </a:lnSpc>
              <a:spcBef>
                <a:spcPts val="1500"/>
              </a:spcBef>
              <a:spcAft>
                <a:spcPts val="1200"/>
              </a:spcAft>
              <a:buNone/>
            </a:pPr>
            <a:r>
              <a:rPr lang="fr" sz="1350">
                <a:solidFill>
                  <a:srgbClr val="32325D"/>
                </a:solidFill>
                <a:highlight>
                  <a:srgbClr val="FFFFFF"/>
                </a:highlight>
              </a:rPr>
              <a:t>MongoDB can easily be combined with different Database Management Systems, both SQL and NoSQL types. Document-oriented structure makes MongoDB schema dynamically flexible and different types of data can be easily stored and manipulated.</a:t>
            </a:r>
            <a:endParaRPr sz="1350">
              <a:solidFill>
                <a:srgbClr val="32325D"/>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959875" y="-3675"/>
            <a:ext cx="300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000">
                <a:solidFill>
                  <a:srgbClr val="0000FF"/>
                </a:solidFill>
                <a:latin typeface="Times New Roman"/>
                <a:ea typeface="Times New Roman"/>
                <a:cs typeface="Times New Roman"/>
                <a:sym typeface="Times New Roman"/>
              </a:rPr>
              <a:t>FEATURES </a:t>
            </a:r>
            <a:r>
              <a:rPr b="1" lang="fr" sz="2000">
                <a:solidFill>
                  <a:srgbClr val="FF0000"/>
                </a:solidFill>
                <a:latin typeface="Times New Roman"/>
                <a:ea typeface="Times New Roman"/>
                <a:cs typeface="Times New Roman"/>
                <a:sym typeface="Times New Roman"/>
              </a:rPr>
              <a:t>SQL</a:t>
            </a:r>
            <a:endParaRPr b="1" sz="2000">
              <a:solidFill>
                <a:srgbClr val="FF0000"/>
              </a:solidFill>
              <a:latin typeface="Times New Roman"/>
              <a:ea typeface="Times New Roman"/>
              <a:cs typeface="Times New Roman"/>
              <a:sym typeface="Times New Roman"/>
            </a:endParaRPr>
          </a:p>
        </p:txBody>
      </p:sp>
      <p:sp>
        <p:nvSpPr>
          <p:cNvPr id="75" name="Google Shape;75;p16"/>
          <p:cNvSpPr txBox="1"/>
          <p:nvPr/>
        </p:nvSpPr>
        <p:spPr>
          <a:xfrm>
            <a:off x="0" y="272675"/>
            <a:ext cx="9084900" cy="4788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200"/>
              </a:spcBef>
              <a:spcAft>
                <a:spcPts val="0"/>
              </a:spcAft>
              <a:buNone/>
            </a:pPr>
            <a:r>
              <a:t/>
            </a:r>
            <a:endParaRPr b="1" sz="150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Cloud Database Support</a:t>
            </a:r>
            <a:br>
              <a:rPr b="1" lang="fr" sz="1500">
                <a:solidFill>
                  <a:srgbClr val="32325D"/>
                </a:solidFill>
                <a:highlight>
                  <a:srgbClr val="FFFFFF"/>
                </a:highlight>
              </a:rPr>
            </a:br>
            <a:r>
              <a:rPr lang="fr" sz="1350">
                <a:solidFill>
                  <a:srgbClr val="32325D"/>
                </a:solidFill>
                <a:highlight>
                  <a:srgbClr val="FFFFFF"/>
                </a:highlight>
              </a:rPr>
              <a:t>Microsoft SQL Server offers editions that can be integrated with Microsoft cloud or Azure SQL with built-in security and manageability. Cloud database support makes SQL Server highly available, fast failover with minimum uptime.</a:t>
            </a:r>
            <a:endParaRPr sz="135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Ease of Management</a:t>
            </a:r>
            <a:br>
              <a:rPr b="1" lang="fr" sz="1500">
                <a:solidFill>
                  <a:srgbClr val="32325D"/>
                </a:solidFill>
                <a:highlight>
                  <a:srgbClr val="FFFFFF"/>
                </a:highlight>
              </a:rPr>
            </a:br>
            <a:r>
              <a:rPr lang="fr" sz="1350">
                <a:solidFill>
                  <a:srgbClr val="32325D"/>
                </a:solidFill>
                <a:highlight>
                  <a:srgbClr val="FFFFFF"/>
                </a:highlight>
              </a:rPr>
              <a:t>Microsoft SQL Servers can easily be used with Windows and Linux systems. SQL Server deployment and its management is easy with Kubernetes.</a:t>
            </a:r>
            <a:endParaRPr sz="135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High Security</a:t>
            </a:r>
            <a:br>
              <a:rPr b="1" lang="fr" sz="1500">
                <a:solidFill>
                  <a:srgbClr val="32325D"/>
                </a:solidFill>
                <a:highlight>
                  <a:srgbClr val="FFFFFF"/>
                </a:highlight>
              </a:rPr>
            </a:br>
            <a:r>
              <a:rPr lang="fr" sz="1350">
                <a:solidFill>
                  <a:srgbClr val="32325D"/>
                </a:solidFill>
                <a:highlight>
                  <a:srgbClr val="FFFFFF"/>
                </a:highlight>
              </a:rPr>
              <a:t>Data in SQL Server is encrypted and highly secured. Schemas and Tables can be password protected easily and can be accessed with permissions only.</a:t>
            </a:r>
            <a:endParaRPr sz="1350">
              <a:solidFill>
                <a:srgbClr val="32325D"/>
              </a:solidFill>
              <a:highlight>
                <a:srgbClr val="FFFFFF"/>
              </a:highlight>
            </a:endParaRPr>
          </a:p>
          <a:p>
            <a:pPr indent="0" lvl="0" marL="0" rtl="0" algn="l">
              <a:lnSpc>
                <a:spcPct val="125000"/>
              </a:lnSpc>
              <a:spcBef>
                <a:spcPts val="1200"/>
              </a:spcBef>
              <a:spcAft>
                <a:spcPts val="0"/>
              </a:spcAft>
              <a:buNone/>
            </a:pPr>
            <a:r>
              <a:rPr b="1" lang="fr" sz="1500">
                <a:solidFill>
                  <a:srgbClr val="32325D"/>
                </a:solidFill>
                <a:highlight>
                  <a:srgbClr val="FFFFFF"/>
                </a:highlight>
              </a:rPr>
              <a:t>End-to-End Business Data Solutions</a:t>
            </a:r>
            <a:br>
              <a:rPr b="1" lang="fr" sz="1500">
                <a:solidFill>
                  <a:srgbClr val="32325D"/>
                </a:solidFill>
                <a:highlight>
                  <a:srgbClr val="FFFFFF"/>
                </a:highlight>
              </a:rPr>
            </a:br>
            <a:r>
              <a:rPr lang="fr" sz="1350">
                <a:solidFill>
                  <a:srgbClr val="32325D"/>
                </a:solidFill>
                <a:highlight>
                  <a:srgbClr val="FFFFFF"/>
                </a:highlight>
              </a:rPr>
              <a:t>SQL Server mainly focuses on commercial needs so it provides end-to-end business data solutions. Microsoft SQL Server offers tools for Data Administration,  ETL solutions, Online Analytical Processing(OLAP), and Data Mining purposes. It additionally provides Option Reporting, Interactive Analysis, and Visual Data Exploration using SQL Server BI tools.</a:t>
            </a:r>
            <a:endParaRPr sz="1350">
              <a:solidFill>
                <a:srgbClr val="32325D"/>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0" y="0"/>
            <a:ext cx="8985600" cy="38382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fr" sz="2300">
                <a:solidFill>
                  <a:srgbClr val="FF00FF"/>
                </a:solidFill>
                <a:highlight>
                  <a:srgbClr val="FFFFFF"/>
                </a:highlight>
              </a:rPr>
              <a:t>Conclusion</a:t>
            </a:r>
            <a:endParaRPr b="1" sz="2300">
              <a:solidFill>
                <a:srgbClr val="FF00FF"/>
              </a:solidFill>
              <a:highlight>
                <a:srgbClr val="FFFFFF"/>
              </a:highlight>
            </a:endParaRPr>
          </a:p>
          <a:p>
            <a:pPr indent="0" lvl="0" marL="0" rtl="0" algn="l">
              <a:lnSpc>
                <a:spcPct val="115000"/>
              </a:lnSpc>
              <a:spcBef>
                <a:spcPts val="1500"/>
              </a:spcBef>
              <a:spcAft>
                <a:spcPts val="0"/>
              </a:spcAft>
              <a:buNone/>
            </a:pPr>
            <a:r>
              <a:rPr b="1" lang="fr" sz="1800">
                <a:solidFill>
                  <a:srgbClr val="00FF00"/>
                </a:solidFill>
                <a:highlight>
                  <a:srgbClr val="FFFFFF"/>
                </a:highlight>
              </a:rPr>
              <a:t>MongoDB</a:t>
            </a:r>
            <a:r>
              <a:rPr lang="fr" sz="1800">
                <a:solidFill>
                  <a:schemeClr val="dk1"/>
                </a:solidFill>
                <a:highlight>
                  <a:srgbClr val="FFFFFF"/>
                </a:highlight>
              </a:rPr>
              <a:t> is a database that is more advanced and capable of handling big data with dynamic schema features. SQL Server is an RDBMS that is used to manage the relational database system and offers end-to-end business data solutions. In the case of unstructured data MongoDB is a good choice. Also, MongoDB is open source which makes it readily available.</a:t>
            </a:r>
            <a:endParaRPr sz="1800">
              <a:solidFill>
                <a:schemeClr val="dk1"/>
              </a:solidFill>
              <a:highlight>
                <a:srgbClr val="FFFFFF"/>
              </a:highlight>
            </a:endParaRPr>
          </a:p>
          <a:p>
            <a:pPr indent="0" lvl="0" marL="0" rtl="0" algn="l">
              <a:lnSpc>
                <a:spcPct val="115000"/>
              </a:lnSpc>
              <a:spcBef>
                <a:spcPts val="1500"/>
              </a:spcBef>
              <a:spcAft>
                <a:spcPts val="1200"/>
              </a:spcAft>
              <a:buNone/>
            </a:pPr>
            <a:r>
              <a:rPr b="1" lang="fr" sz="1800">
                <a:solidFill>
                  <a:srgbClr val="FF0000"/>
                </a:solidFill>
                <a:highlight>
                  <a:srgbClr val="FFFFFF"/>
                </a:highlight>
              </a:rPr>
              <a:t>SQL Server</a:t>
            </a:r>
            <a:r>
              <a:rPr lang="fr" sz="1800">
                <a:solidFill>
                  <a:schemeClr val="dk1"/>
                </a:solidFill>
                <a:highlight>
                  <a:srgbClr val="FFFFFF"/>
                </a:highlight>
              </a:rPr>
              <a:t> is going strong for many years but now with the era of Big Data, MongoDB seems to have a bright future. But, that doesn’t mean SQL Server will be completely eradicated. The choice of database between MongoDB and SQL Server is completely specific to the user’s needs.</a:t>
            </a:r>
            <a:endParaRPr sz="18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