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3" r:id="rId5"/>
    <p:sldId id="258" r:id="rId6"/>
    <p:sldId id="266" r:id="rId7"/>
    <p:sldId id="260" r:id="rId8"/>
    <p:sldId id="262" r:id="rId9"/>
    <p:sldId id="261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2226" autoAdjust="0"/>
  </p:normalViewPr>
  <p:slideViewPr>
    <p:cSldViewPr snapToGrid="0">
      <p:cViewPr varScale="1">
        <p:scale>
          <a:sx n="84" d="100"/>
          <a:sy n="84" d="100"/>
        </p:scale>
        <p:origin x="151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18FBC-76C4-44E7-B923-A68FA1A1F826}" type="datetimeFigureOut">
              <a:rPr lang="de-DE" smtClean="0"/>
              <a:t>24.02.2025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02DB9-3DC2-4085-8DEC-EFBEC8B5AB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90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02DB9-3DC2-4085-8DEC-EFBEC8B5AB7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22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02DB9-3DC2-4085-8DEC-EFBEC8B5AB7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417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02DB9-3DC2-4085-8DEC-EFBEC8B5AB7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3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02DB9-3DC2-4085-8DEC-EFBEC8B5AB7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09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B2F5C-E764-11CE-7D77-426906741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3A5A91-CD40-3AFE-D169-C599452AC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97F993-2E91-3D84-6BC0-FAC0255D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522289-597E-D455-2A7D-7741C25A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4A52D3-3FCF-7B4F-5CED-AA2FF7B7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52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1AB68-A694-3171-77EA-28F0FCF8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CE7ABF-247C-4C13-FDCD-33CCF57B0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FB02B0-FC02-1982-E3A3-0B5A95B24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038842-AE2B-B041-23B4-82523B0E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EA4AD-9D56-D85C-5441-FB7E2033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2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455E2F-7109-4307-7C4B-69C6CD19E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8ADAEE-A9FB-A079-1F9C-9BD9B2E2C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127696-5A95-8108-97F3-400BEA29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8290BD-9AC8-1F06-67C9-B1D5B066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33FE60-7C5C-C8C6-2EF1-6D8D5DAB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37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B91FE-081C-0BDA-7417-ACBC0310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E06665-9EC7-8AEC-625A-5A767267B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455B6F-C8E1-8A40-1A15-57E69CAC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CB5470-7BE6-5566-8101-5D8A298E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9829A-AF0F-348F-3F8A-9499F255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35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D4042-5552-44AD-EAC0-1C4CD6CF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3D25FE-8265-C827-AAB2-56B8F2F4D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0B31F-8CDE-6C0A-65C5-A4F42012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FB0611-A30E-30FE-018D-C17857A3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4E325B-9E6B-999C-FE0D-0A9E20CB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65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AA32F-909D-8C0A-48B2-97B31E52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5D2D4C-A90E-701A-D595-CAB26B1B6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6840F0-CC34-4BB0-78A3-CCD7F2847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BA28F8-604B-F68A-D47A-F57F44F8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24.02.2025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B9905E-313F-997F-3BE1-6A63180C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85F9B3-A92C-5432-1C85-2ADA09F5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25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37E4D-98D3-DD38-54EB-7D8D9D6C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760E9F-ABA8-40C5-B5B4-DF754CFC4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A4F092-EDED-B093-00C2-7C791CDEF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ECE2D5-328D-90CB-3E26-8B117F2F4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2C7A14-8610-CBC0-683D-4F6051513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E9A988-A7F9-8855-12CC-964438F6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24.02.2025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E95D6F-0FD7-8C78-B76A-330C22AF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9A6F6A-BF32-74D6-5A7B-E1DAA898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51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51A5B-7D5C-686C-19FF-A9F1F242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BC79E6-79D3-CE9F-A139-52351E40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24.02.2025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8284E7-139E-F416-E3E0-AEA96F8C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787577-F253-DA61-2BE0-546C7013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D238B2-AF2F-5E87-FD45-68A883EA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24.02.2025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EE71FB-834A-D5A3-3EB5-B4F37DA0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2F05E7-49F8-D204-B849-8098B394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86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2FC82-431B-5E0E-6816-BBBEF448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930EA-E53F-1CE2-5748-AB2DE54AB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38FE51-DA15-4610-6E18-B39AFCFB0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44E250-3B05-D141-CBB8-7346C61B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24.02.2025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C80D3B-5EC5-6370-16CC-D8CF8CA4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7E9381-83C4-880B-342B-BED63749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37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47710-2E45-C7DA-E902-ECD0DAB5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E7300D-B5D2-CE96-A44D-A2FE23D32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C1D20F-8A1A-D54F-235B-E0A2066B9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9D306A-8BEB-2EFE-4078-32071BEC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24.02.2025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1E4C9B-8FF1-9BB0-2420-12893AC6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E6A6B7-A8A6-2BF8-4C9D-019EA274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10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41B744-911D-0C0A-329B-40DAD462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9A439-BF5D-4D9D-ACF1-A1145C68B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BF18B4-10D3-1B29-F5BD-E4D7D0E01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24C4AD-B3D0-43BF-9C13-6084E8186A5C}" type="datetimeFigureOut">
              <a:rPr lang="de-DE" smtClean="0"/>
              <a:t>24.02.2025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65DCF7-F245-E833-17CA-2FDAC90F0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6D0D8F-A5A5-4F42-B687-712E29E9B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01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67AD0-6399-88E3-22F4-9FBDEA955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KI Gruppenprojekt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E849E2-557C-E225-B987-27F1CD7C0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978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C4DB8-0274-D840-CA37-9FA1C57E1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582" y="505618"/>
            <a:ext cx="2580969" cy="1325563"/>
          </a:xfrm>
        </p:spPr>
        <p:txBody>
          <a:bodyPr/>
          <a:lstStyle/>
          <a:p>
            <a:r>
              <a:rPr lang="de-DE" dirty="0"/>
              <a:t>CNN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3857153-118B-52BE-2C3E-D127FAAE4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600" y="2747563"/>
            <a:ext cx="8603400" cy="4351338"/>
          </a:xfrm>
        </p:spPr>
        <p:txBody>
          <a:bodyPr/>
          <a:lstStyle/>
          <a:p>
            <a:r>
              <a:rPr lang="en-US" dirty="0"/>
              <a:t>keep right - 0.97</a:t>
            </a:r>
          </a:p>
          <a:p>
            <a:endParaRPr lang="en-US" dirty="0"/>
          </a:p>
          <a:p>
            <a:r>
              <a:rPr lang="en-US" dirty="0"/>
              <a:t>no entry - 0.99</a:t>
            </a:r>
          </a:p>
          <a:p>
            <a:pPr lvl="1"/>
            <a:endParaRPr lang="en-US" dirty="0"/>
          </a:p>
          <a:p>
            <a:r>
              <a:rPr lang="en-US" dirty="0"/>
              <a:t>speed limit 70 - 0.99</a:t>
            </a:r>
          </a:p>
          <a:p>
            <a:endParaRPr lang="en-US" dirty="0"/>
          </a:p>
          <a:p>
            <a:r>
              <a:rPr lang="en-US" dirty="0"/>
              <a:t>speed limit 70 - 0.99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16BC47F-57E6-758B-5FA1-4B2D6C2D5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37" y="1168400"/>
            <a:ext cx="1304925" cy="53244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394525A-FB46-4C64-7E0A-D1CC2F763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00" y="1342426"/>
            <a:ext cx="1066800" cy="532447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C04BD8E-4037-B686-6A41-18723423633D}"/>
              </a:ext>
            </a:extLst>
          </p:cNvPr>
          <p:cNvSpPr txBox="1"/>
          <p:nvPr/>
        </p:nvSpPr>
        <p:spPr>
          <a:xfrm>
            <a:off x="2109617" y="2747563"/>
            <a:ext cx="310796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mandatory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keep right - 0.87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no_entry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 entry - 0.98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prohibitory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keep right - 0.87</a:t>
            </a:r>
            <a:endParaRPr lang="de-DE" sz="2800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C71F8F9D-2090-E086-89D8-16023E342C0E}"/>
              </a:ext>
            </a:extLst>
          </p:cNvPr>
          <p:cNvSpPr txBox="1">
            <a:spLocks/>
          </p:cNvSpPr>
          <p:nvPr/>
        </p:nvSpPr>
        <p:spPr>
          <a:xfrm>
            <a:off x="2637502" y="517525"/>
            <a:ext cx="2580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HOG-SVM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118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BD168-73FF-3D9A-1D40-FA76CAF9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Erster Datensatz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AE079C-6AAE-32B7-559E-2D9BFE76B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Fruit Quality Dataset</a:t>
            </a:r>
          </a:p>
          <a:p>
            <a:r>
              <a:rPr lang="de-DE" dirty="0"/>
              <a:t>CNN Ansatz</a:t>
            </a:r>
          </a:p>
          <a:p>
            <a:endParaRPr lang="de-DE" dirty="0"/>
          </a:p>
          <a:p>
            <a:r>
              <a:rPr lang="de-DE" dirty="0"/>
              <a:t>Fehlerhafte Labels</a:t>
            </a:r>
          </a:p>
        </p:txBody>
      </p:sp>
      <p:pic>
        <p:nvPicPr>
          <p:cNvPr id="5" name="Grafik 4" descr="Ein Bild, das Gras, Frucht, Essen, Apfel enthält.&#10;&#10;KI-generierte Inhalte können fehlerhaft sein.">
            <a:extLst>
              <a:ext uri="{FF2B5EF4-FFF2-40B4-BE49-F238E27FC236}">
                <a16:creationId xmlns:a16="http://schemas.microsoft.com/office/drawing/2014/main" id="{FC0B89D3-1DD0-4814-6C3B-EB3F095D9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00" y="1337963"/>
            <a:ext cx="4839000" cy="48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3F700-1021-EB9F-4D63-4FE58011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Neuer Datensatz +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FBDAED-7B40-5CDE-3EF1-FD3DE306D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German Traffic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Benchmark Datensatz</a:t>
            </a:r>
          </a:p>
          <a:p>
            <a:endParaRPr lang="de-DE" dirty="0"/>
          </a:p>
        </p:txBody>
      </p:sp>
      <p:pic>
        <p:nvPicPr>
          <p:cNvPr id="5" name="Grafik 4" descr="Ein Bild, das draußen, Straße, Auto, Fahrzeug enthält.&#10;&#10;KI-generierte Inhalte können fehlerhaft sein.">
            <a:extLst>
              <a:ext uri="{FF2B5EF4-FFF2-40B4-BE49-F238E27FC236}">
                <a16:creationId xmlns:a16="http://schemas.microsoft.com/office/drawing/2014/main" id="{2432B110-B8A6-98F7-5930-23B7CC63D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00" y="2416198"/>
            <a:ext cx="6393300" cy="376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7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775640-1FC2-4710-DC5F-610453928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Distribution</a:t>
            </a:r>
          </a:p>
        </p:txBody>
      </p:sp>
      <p:pic>
        <p:nvPicPr>
          <p:cNvPr id="11" name="Inhaltsplatzhalter 10" descr="Ein Bild, das Text, Screenshot, Reihe, parallel enthält.&#10;&#10;KI-generierte Inhalte können fehlerhaft sein.">
            <a:extLst>
              <a:ext uri="{FF2B5EF4-FFF2-40B4-BE49-F238E27FC236}">
                <a16:creationId xmlns:a16="http://schemas.microsoft.com/office/drawing/2014/main" id="{53045377-92A7-71BD-456E-7FC3CF082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4" r="-2" b="-2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13" name="Grafik 12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E96BC3B8-6BE3-6ACE-72F2-41CBFD556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8" r="-2" b="-2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BE088-434B-23A1-25BF-7C56A1AA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HOG-SVM </a:t>
            </a:r>
            <a:r>
              <a:rPr lang="de-DE" dirty="0" err="1"/>
              <a:t>Lokalisator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3D949B3-7B37-3D6C-1F5B-D91C09B3D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Histogram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Gradients</a:t>
            </a:r>
            <a:endParaRPr lang="de-DE" dirty="0"/>
          </a:p>
          <a:p>
            <a:r>
              <a:rPr lang="de-DE" dirty="0" err="1"/>
              <a:t>Sliding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de-DE" dirty="0"/>
          </a:p>
          <a:p>
            <a:r>
              <a:rPr lang="de-DE" dirty="0"/>
              <a:t>Support Vector </a:t>
            </a:r>
            <a:r>
              <a:rPr lang="de-DE" dirty="0" err="1"/>
              <a:t>Machine</a:t>
            </a:r>
            <a:r>
              <a:rPr lang="de-DE" dirty="0"/>
              <a:t> (SVM)</a:t>
            </a:r>
          </a:p>
          <a:p>
            <a:r>
              <a:rPr lang="de-DE" dirty="0"/>
              <a:t>Kernel zu Vektor pro Pixel über</a:t>
            </a:r>
            <a:br>
              <a:rPr lang="de-DE" dirty="0"/>
            </a:br>
            <a:r>
              <a:rPr lang="de-DE" dirty="0" err="1"/>
              <a:t>Histogram</a:t>
            </a:r>
            <a:r>
              <a:rPr lang="de-DE" dirty="0"/>
              <a:t> und Normalisierung</a:t>
            </a:r>
            <a:br>
              <a:rPr lang="de-DE" dirty="0"/>
            </a:br>
            <a:r>
              <a:rPr lang="de-DE" dirty="0"/>
              <a:t>zu langem Vektorarray</a:t>
            </a:r>
          </a:p>
        </p:txBody>
      </p:sp>
      <p:pic>
        <p:nvPicPr>
          <p:cNvPr id="3" name="Grafik 2" descr="Ein Bild, das Kleidung, Menschliches Gesicht, Person, Druckanzug enthält.&#10;&#10;KI-generierte Inhalte können fehlerhaft sein.">
            <a:extLst>
              <a:ext uri="{FF2B5EF4-FFF2-40B4-BE49-F238E27FC236}">
                <a16:creationId xmlns:a16="http://schemas.microsoft.com/office/drawing/2014/main" id="{56561303-F802-0612-FAA6-075BA05B7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17649"/>
            <a:ext cx="5918483" cy="289425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092D404-7FFE-03C9-35D5-B271F5A76E1D}"/>
              </a:ext>
            </a:extLst>
          </p:cNvPr>
          <p:cNvSpPr txBox="1"/>
          <p:nvPr/>
        </p:nvSpPr>
        <p:spPr>
          <a:xfrm>
            <a:off x="6197600" y="6311900"/>
            <a:ext cx="515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https://iq.opengenus.org/object-detection-with-histogram-of-oriented-gradients-hog/</a:t>
            </a:r>
          </a:p>
        </p:txBody>
      </p:sp>
      <p:pic>
        <p:nvPicPr>
          <p:cNvPr id="13" name="Grafik 12" descr="Ein Bild, das Zeichnung, Haus, Entwurf, Bild enthält.&#10;&#10;KI-generierte Inhalte können fehlerhaft sein.">
            <a:extLst>
              <a:ext uri="{FF2B5EF4-FFF2-40B4-BE49-F238E27FC236}">
                <a16:creationId xmlns:a16="http://schemas.microsoft.com/office/drawing/2014/main" id="{58DB5F62-C445-0731-1B10-915017CB7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460" y="456820"/>
            <a:ext cx="4533340" cy="273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2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085D8-E7C6-502E-8D5D-3185F726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HOG</a:t>
            </a:r>
          </a:p>
        </p:txBody>
      </p:sp>
      <p:pic>
        <p:nvPicPr>
          <p:cNvPr id="15" name="Grafik 14" descr="Ein Bild, das Diagramm, Reihe, Rechteck, Zahl enthält.&#10;&#10;KI-generierte Inhalte können fehlerhaft sein.">
            <a:extLst>
              <a:ext uri="{FF2B5EF4-FFF2-40B4-BE49-F238E27FC236}">
                <a16:creationId xmlns:a16="http://schemas.microsoft.com/office/drawing/2014/main" id="{813272D4-4865-0D02-8A07-593559831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557" y="492936"/>
            <a:ext cx="3882821" cy="2395503"/>
          </a:xfrm>
          <a:prstGeom prst="rect">
            <a:avLst/>
          </a:prstGeom>
        </p:spPr>
      </p:pic>
      <p:pic>
        <p:nvPicPr>
          <p:cNvPr id="17" name="Grafik 16" descr="Ein Bild, das Text, Schrift, Handschrift, weiß enthält.&#10;&#10;KI-generierte Inhalte können fehlerhaft sein.">
            <a:extLst>
              <a:ext uri="{FF2B5EF4-FFF2-40B4-BE49-F238E27FC236}">
                <a16:creationId xmlns:a16="http://schemas.microsoft.com/office/drawing/2014/main" id="{891564CB-294D-401D-1E86-6236F5F02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11" y="3733800"/>
            <a:ext cx="2781934" cy="188002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88CDE24-E3F8-E1BD-002B-F9FADC4C6EFA}"/>
              </a:ext>
            </a:extLst>
          </p:cNvPr>
          <p:cNvSpPr txBox="1"/>
          <p:nvPr/>
        </p:nvSpPr>
        <p:spPr>
          <a:xfrm>
            <a:off x="7010399" y="5858933"/>
            <a:ext cx="4741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https://learnopencv.com/histogram-of-oriented-gradients/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7EB9014-83E8-9CE6-F470-8E77DE2207CB}"/>
              </a:ext>
            </a:extLst>
          </p:cNvPr>
          <p:cNvSpPr txBox="1"/>
          <p:nvPr/>
        </p:nvSpPr>
        <p:spPr>
          <a:xfrm>
            <a:off x="6612466" y="2703214"/>
            <a:ext cx="4741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https://learnopencv.com/histogram-of-oriented-gradients/</a:t>
            </a:r>
          </a:p>
        </p:txBody>
      </p:sp>
      <p:pic>
        <p:nvPicPr>
          <p:cNvPr id="21" name="Grafik 20" descr="Ein Bild, das Screenshot, Text enthält.&#10;&#10;KI-generierte Inhalte können fehlerhaft sein.">
            <a:extLst>
              <a:ext uri="{FF2B5EF4-FFF2-40B4-BE49-F238E27FC236}">
                <a16:creationId xmlns:a16="http://schemas.microsoft.com/office/drawing/2014/main" id="{4A8C7854-1D7C-AC1E-5573-D972F0F082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22" y="1690687"/>
            <a:ext cx="5394378" cy="3034337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8EDFCD3C-C657-33B6-18C7-D9FF4591C5F4}"/>
              </a:ext>
            </a:extLst>
          </p:cNvPr>
          <p:cNvSpPr txBox="1"/>
          <p:nvPr/>
        </p:nvSpPr>
        <p:spPr>
          <a:xfrm>
            <a:off x="838200" y="4725024"/>
            <a:ext cx="4741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https://learnopencv.com/histogram-of-oriented-gradients/</a:t>
            </a:r>
          </a:p>
        </p:txBody>
      </p:sp>
    </p:spTree>
    <p:extLst>
      <p:ext uri="{BB962C8B-B14F-4D97-AF65-F5344CB8AC3E}">
        <p14:creationId xmlns:p14="http://schemas.microsoft.com/office/powerpoint/2010/main" val="308659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52788-01EB-F689-235E-B633B7C4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</a:t>
            </a:r>
            <a:r>
              <a:rPr lang="de-DE" dirty="0" err="1"/>
              <a:t>Lokalisator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53751-6A6A-B3C3-7AEF-24E04105D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/>
              <a:t>Bounding</a:t>
            </a:r>
            <a:r>
              <a:rPr lang="de-DE" dirty="0"/>
              <a:t>-Box-Regression</a:t>
            </a:r>
          </a:p>
          <a:p>
            <a:pPr lvl="1"/>
            <a:r>
              <a:rPr lang="de-DE" dirty="0"/>
              <a:t>Allein problematisch, wählte Bildmitte, um MSE zu minimieren</a:t>
            </a:r>
          </a:p>
          <a:p>
            <a:pPr lvl="1"/>
            <a:r>
              <a:rPr lang="de-DE" dirty="0"/>
              <a:t>Optimiert Größe und Position der </a:t>
            </a:r>
            <a:r>
              <a:rPr lang="de-DE" dirty="0" err="1"/>
              <a:t>Bounding</a:t>
            </a:r>
            <a:r>
              <a:rPr lang="de-DE" dirty="0"/>
              <a:t> Box</a:t>
            </a:r>
          </a:p>
          <a:p>
            <a:pPr lvl="1"/>
            <a:r>
              <a:rPr lang="de-DE" dirty="0"/>
              <a:t>Bräuchte zusätzliche Merkmale, um sinnvolle Objekterkennung zu ermöglichen</a:t>
            </a:r>
          </a:p>
          <a:p>
            <a:r>
              <a:rPr lang="de-DE" dirty="0"/>
              <a:t>ResNet-50 (Feature-Extractor)</a:t>
            </a:r>
          </a:p>
          <a:p>
            <a:pPr lvl="1"/>
            <a:r>
              <a:rPr lang="de-DE" dirty="0"/>
              <a:t>Extrahiert Merkmale (z.B. Kanten, Muster, Strukturen)</a:t>
            </a:r>
          </a:p>
          <a:p>
            <a:pPr lvl="1"/>
            <a:r>
              <a:rPr lang="de-DE" dirty="0"/>
              <a:t>Vortrainiertes Modell, nutzbar für Transfer Learning</a:t>
            </a:r>
          </a:p>
          <a:p>
            <a:pPr lvl="1"/>
            <a:r>
              <a:rPr lang="de-DE" dirty="0"/>
              <a:t>Erzeugt Feature-</a:t>
            </a:r>
            <a:r>
              <a:rPr lang="de-DE" dirty="0" err="1"/>
              <a:t>Map</a:t>
            </a:r>
            <a:r>
              <a:rPr lang="de-DE" dirty="0"/>
              <a:t> für weitere Verarbeitung</a:t>
            </a:r>
          </a:p>
          <a:p>
            <a:r>
              <a:rPr lang="de-DE" dirty="0"/>
              <a:t>Region </a:t>
            </a:r>
            <a:r>
              <a:rPr lang="de-DE" dirty="0" err="1"/>
              <a:t>Proposal</a:t>
            </a:r>
            <a:r>
              <a:rPr lang="de-DE" dirty="0"/>
              <a:t> Network (RPN)</a:t>
            </a:r>
          </a:p>
          <a:p>
            <a:pPr lvl="1"/>
            <a:r>
              <a:rPr lang="de-DE" dirty="0"/>
              <a:t>Generiert Vorschläge für Objektregionen basierend auf der Feature-</a:t>
            </a:r>
            <a:r>
              <a:rPr lang="de-DE" dirty="0" err="1"/>
              <a:t>Map</a:t>
            </a:r>
            <a:endParaRPr lang="de-DE" dirty="0"/>
          </a:p>
          <a:p>
            <a:pPr lvl="1"/>
            <a:r>
              <a:rPr lang="de-DE" dirty="0"/>
              <a:t>Redundante Vorschläge werden gefiltert</a:t>
            </a:r>
          </a:p>
        </p:txBody>
      </p:sp>
    </p:spTree>
    <p:extLst>
      <p:ext uri="{BB962C8B-B14F-4D97-AF65-F5344CB8AC3E}">
        <p14:creationId xmlns:p14="http://schemas.microsoft.com/office/powerpoint/2010/main" val="286463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286BC-347E-F5AB-CBF7-D74011C2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Recognition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9D487A-C113-11D2-5F93-0961841E7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200" y="1862899"/>
            <a:ext cx="5415939" cy="4351338"/>
          </a:xfrm>
        </p:spPr>
        <p:txBody>
          <a:bodyPr/>
          <a:lstStyle/>
          <a:p>
            <a:r>
              <a:rPr lang="de-DE" dirty="0"/>
              <a:t>Mehrere </a:t>
            </a:r>
            <a:r>
              <a:rPr lang="de-DE" dirty="0" err="1"/>
              <a:t>Convolutional</a:t>
            </a:r>
            <a:r>
              <a:rPr lang="de-DE" dirty="0"/>
              <a:t> Layers (Conv2D) </a:t>
            </a:r>
          </a:p>
          <a:p>
            <a:r>
              <a:rPr lang="de-DE" dirty="0" err="1"/>
              <a:t>ReLUAktivierung</a:t>
            </a:r>
            <a:r>
              <a:rPr lang="de-DE" dirty="0"/>
              <a:t> </a:t>
            </a:r>
          </a:p>
          <a:p>
            <a:r>
              <a:rPr lang="de-DE" dirty="0"/>
              <a:t>Kernel-Regularisierung zur Merkmalsextraktion</a:t>
            </a:r>
          </a:p>
          <a:p>
            <a:r>
              <a:rPr lang="de-DE" dirty="0"/>
              <a:t>Batch-Normalisierung</a:t>
            </a:r>
          </a:p>
          <a:p>
            <a:r>
              <a:rPr lang="de-DE" dirty="0"/>
              <a:t>Max-Pooling-Schichten</a:t>
            </a:r>
          </a:p>
          <a:p>
            <a:endParaRPr lang="de-DE" dirty="0"/>
          </a:p>
        </p:txBody>
      </p:sp>
      <p:pic>
        <p:nvPicPr>
          <p:cNvPr id="7" name="Grafik 6" descr="Ein Bild, das Text, Stoppschild, Schrift, Stopp enthält.&#10;&#10;KI-generierte Inhalte können fehlerhaft sein.">
            <a:extLst>
              <a:ext uri="{FF2B5EF4-FFF2-40B4-BE49-F238E27FC236}">
                <a16:creationId xmlns:a16="http://schemas.microsoft.com/office/drawing/2014/main" id="{C6AE6048-226D-F554-78A6-66542D73F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00" y="1280961"/>
            <a:ext cx="4996200" cy="493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3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D71BA3-3C45-5A86-FF51-E9AC4635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Ergebnisse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7664A42-9A6A-77E0-C7E4-BB2FC6946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632" r="7120" b="1"/>
          <a:stretch/>
        </p:blipFill>
        <p:spPr>
          <a:xfrm>
            <a:off x="6213437" y="2489648"/>
            <a:ext cx="5803323" cy="3890357"/>
          </a:xfrm>
          <a:prstGeom prst="rect">
            <a:avLst/>
          </a:prstGeom>
        </p:spPr>
      </p:pic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CBBE37BB-5BC5-E2A5-FF3F-C5D3BA2FEF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21" r="7330" b="1"/>
          <a:stretch/>
        </p:blipFill>
        <p:spPr>
          <a:xfrm>
            <a:off x="237923" y="2489647"/>
            <a:ext cx="5803323" cy="389035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916A337-56CF-5B9C-6A8F-61D4BC24B3CA}"/>
              </a:ext>
            </a:extLst>
          </p:cNvPr>
          <p:cNvSpPr txBox="1"/>
          <p:nvPr/>
        </p:nvSpPr>
        <p:spPr>
          <a:xfrm>
            <a:off x="2217953" y="2011651"/>
            <a:ext cx="18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HOG+SVM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6BA918-BB81-7020-54BE-CC5F77EAAD61}"/>
              </a:ext>
            </a:extLst>
          </p:cNvPr>
          <p:cNvSpPr txBox="1"/>
          <p:nvPr/>
        </p:nvSpPr>
        <p:spPr>
          <a:xfrm>
            <a:off x="8645257" y="2015598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409163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Breitbild</PresentationFormat>
  <Paragraphs>61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</vt:lpstr>
      <vt:lpstr>KI Gruppenprojekt</vt:lpstr>
      <vt:lpstr>Erster Datensatz</vt:lpstr>
      <vt:lpstr>Neuer Datensatz + Ziel</vt:lpstr>
      <vt:lpstr>Data Distribution</vt:lpstr>
      <vt:lpstr>HOG-SVM Lokalisator</vt:lpstr>
      <vt:lpstr>HOG</vt:lpstr>
      <vt:lpstr>CNN Lokalisator</vt:lpstr>
      <vt:lpstr>CNN Recognition</vt:lpstr>
      <vt:lpstr>Ergebnisse</vt:lpstr>
      <vt:lpstr>CNN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Schöpe</dc:creator>
  <cp:lastModifiedBy>Malte Elvers</cp:lastModifiedBy>
  <cp:revision>9</cp:revision>
  <dcterms:created xsi:type="dcterms:W3CDTF">2025-02-23T06:59:53Z</dcterms:created>
  <dcterms:modified xsi:type="dcterms:W3CDTF">2025-02-24T01:06:38Z</dcterms:modified>
</cp:coreProperties>
</file>