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56" r:id="rId4"/>
    <p:sldId id="258" r:id="rId5"/>
    <p:sldId id="259" r:id="rId6"/>
    <p:sldId id="260" r:id="rId7"/>
    <p:sldId id="263" r:id="rId8"/>
    <p:sldId id="267" r:id="rId9"/>
    <p:sldId id="264" r:id="rId10"/>
    <p:sldId id="265" r:id="rId11"/>
    <p:sldId id="266" r:id="rId12"/>
  </p:sldIdLst>
  <p:sldSz cx="14630400" cy="8229600"/>
  <p:notesSz cx="20104100" cy="10052050"/>
  <p:defaultTextStyle>
    <a:defPPr>
      <a:defRPr lang="en-US"/>
    </a:defPPr>
    <a:lvl1pPr marL="0" algn="l" defTabSz="6929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6486" algn="l" defTabSz="6929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2972" algn="l" defTabSz="6929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39458" algn="l" defTabSz="6929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85943" algn="l" defTabSz="6929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32431" algn="l" defTabSz="6929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78916" algn="l" defTabSz="6929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25403" algn="l" defTabSz="6929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71888" algn="l" defTabSz="6929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82147" autoAdjust="0"/>
  </p:normalViewPr>
  <p:slideViewPr>
    <p:cSldViewPr>
      <p:cViewPr>
        <p:scale>
          <a:sx n="80" d="100"/>
          <a:sy n="80" d="100"/>
        </p:scale>
        <p:origin x="-1020" y="-102"/>
      </p:cViewPr>
      <p:guideLst>
        <p:guide orient="horz" pos="2358"/>
        <p:guide pos="1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A0007-61AD-294F-B883-87FA6F814D10}" type="datetimeFigureOut">
              <a:rPr lang="en-US" smtClean="0"/>
              <a:t>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47225"/>
            <a:ext cx="8712200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138" y="9547225"/>
            <a:ext cx="8712200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1F02E-AA30-F54A-B301-2E7605DF2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52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37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2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46486" algn="l" defTabSz="692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92972" algn="l" defTabSz="692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1039458" algn="l" defTabSz="692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385943" algn="l" defTabSz="692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732431" algn="l" defTabSz="692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2078916" algn="l" defTabSz="692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425403" algn="l" defTabSz="692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771888" algn="l" defTabSz="692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02425" y="754063"/>
            <a:ext cx="66992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09775" y="4775200"/>
            <a:ext cx="16084550" cy="45227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Period / Project Consumption need case</a:t>
            </a:r>
            <a:r>
              <a:rPr lang="en-US" baseline="0" dirty="0" smtClean="0"/>
              <a:t> when billable hours is null then 0 for numerator to handle null value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02425" y="754063"/>
            <a:ext cx="66992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09775" y="4775200"/>
            <a:ext cx="16084550" cy="45227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02425" y="754063"/>
            <a:ext cx="66992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09775" y="4775200"/>
            <a:ext cx="16084550" cy="45227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02425" y="754063"/>
            <a:ext cx="66992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09775" y="4775200"/>
            <a:ext cx="16084550" cy="45227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02425" y="754063"/>
            <a:ext cx="66992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09775" y="4775200"/>
            <a:ext cx="16084550" cy="45227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Once we have milestone compliance set up plan to use radar graphs to track billed</a:t>
            </a:r>
            <a:r>
              <a:rPr lang="en-US" baseline="0" dirty="0" smtClean="0"/>
              <a:t> time against budgeted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73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02425" y="754063"/>
            <a:ext cx="66992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09775" y="4775200"/>
            <a:ext cx="16084550" cy="45227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02425" y="754063"/>
            <a:ext cx="66992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09775" y="4775200"/>
            <a:ext cx="16084550" cy="45227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02425" y="754063"/>
            <a:ext cx="66992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09775" y="4775200"/>
            <a:ext cx="16084550" cy="45227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Period / Project Consumption need case</a:t>
            </a:r>
            <a:r>
              <a:rPr lang="en-US" baseline="0" dirty="0" smtClean="0"/>
              <a:t> when billable hours is null then 0 for numerator to handle null value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00" y="2438400"/>
            <a:ext cx="8610600" cy="28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0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" y="0"/>
            <a:ext cx="10845800" cy="8229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1" tIns="45710" rIns="91421" bIns="4571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6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6499" y="3001446"/>
            <a:ext cx="13346018" cy="90126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lvl1pPr marL="0" indent="0" algn="ctr" defTabSz="685406">
              <a:defRPr sz="5000">
                <a:solidFill>
                  <a:srgbClr val="F79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38105" y="3936230"/>
            <a:ext cx="13362807" cy="6550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lvl1pPr marL="0" indent="0" algn="ctr">
              <a:defRPr sz="34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64121" y="7653019"/>
            <a:ext cx="5711328" cy="261556"/>
          </a:xfrm>
          <a:prstGeom prst="rect">
            <a:avLst/>
          </a:prstGeom>
          <a:noFill/>
        </p:spPr>
        <p:txBody>
          <a:bodyPr wrap="square" lIns="91388" tIns="45693" rIns="91388" bIns="45693" rtlCol="0" anchor="ctr" anchorCtr="0">
            <a:spAutoFit/>
          </a:bodyPr>
          <a:lstStyle/>
          <a:p>
            <a:pPr algn="r" defTabSz="1305472"/>
            <a:r>
              <a:rPr lang="en-US" sz="1100" b="1" dirty="0">
                <a:solidFill>
                  <a:srgbClr val="595959"/>
                </a:solidFill>
                <a:cs typeface="Arial" pitchFamily="34" charset="0"/>
              </a:rPr>
              <a:t>AKAMAI UNIVERSITY LIVE </a:t>
            </a:r>
            <a:r>
              <a:rPr lang="en-US" sz="1100" b="1" dirty="0">
                <a:solidFill>
                  <a:srgbClr val="FF8E11"/>
                </a:solidFill>
                <a:cs typeface="Arial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83890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19" y="1554480"/>
            <a:ext cx="13352782" cy="57969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 sz="2600">
                <a:solidFill>
                  <a:srgbClr val="595959"/>
                </a:solidFill>
              </a:defRPr>
            </a:lvl2pPr>
            <a:lvl3pPr marL="403424" indent="169983">
              <a:defRPr sz="2600">
                <a:solidFill>
                  <a:srgbClr val="595959"/>
                </a:solidFill>
              </a:defRPr>
            </a:lvl3pPr>
            <a:lvl4pPr marL="818187" indent="158651">
              <a:tabLst/>
              <a:defRPr sz="2600">
                <a:solidFill>
                  <a:srgbClr val="595959"/>
                </a:solidFill>
              </a:defRPr>
            </a:lvl4pPr>
            <a:lvl5pPr marL="1146821" indent="242509">
              <a:tabLst/>
              <a:defRPr sz="26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520" y="670560"/>
            <a:ext cx="1177355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2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8415" y="1554480"/>
            <a:ext cx="6461761" cy="5796917"/>
          </a:xfrm>
          <a:prstGeom prst="rect">
            <a:avLst/>
          </a:prstGeom>
        </p:spPr>
        <p:txBody>
          <a:bodyPr/>
          <a:lstStyle>
            <a:lvl1pPr>
              <a:defRPr sz="3100">
                <a:solidFill>
                  <a:srgbClr val="595959"/>
                </a:solidFill>
              </a:defRPr>
            </a:lvl1pPr>
            <a:lvl2pPr>
              <a:defRPr sz="2600">
                <a:solidFill>
                  <a:srgbClr val="595959"/>
                </a:solidFill>
              </a:defRPr>
            </a:lvl2pPr>
            <a:lvl3pPr marL="403424" indent="169983">
              <a:defRPr sz="2600">
                <a:solidFill>
                  <a:srgbClr val="595959"/>
                </a:solidFill>
              </a:defRPr>
            </a:lvl3pPr>
            <a:lvl4pPr marL="818187" indent="158651">
              <a:tabLst/>
              <a:defRPr sz="2600">
                <a:solidFill>
                  <a:srgbClr val="595959"/>
                </a:solidFill>
              </a:defRPr>
            </a:lvl4pPr>
            <a:lvl5pPr marL="1221616" indent="167716">
              <a:tabLst/>
              <a:defRPr sz="2600">
                <a:solidFill>
                  <a:srgbClr val="595959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554480"/>
            <a:ext cx="6461761" cy="5796917"/>
          </a:xfrm>
          <a:prstGeom prst="rect">
            <a:avLst/>
          </a:prstGeom>
        </p:spPr>
        <p:txBody>
          <a:bodyPr/>
          <a:lstStyle>
            <a:lvl1pPr>
              <a:defRPr sz="3100">
                <a:solidFill>
                  <a:srgbClr val="595959"/>
                </a:solidFill>
              </a:defRPr>
            </a:lvl1pPr>
            <a:lvl2pPr>
              <a:defRPr sz="2600">
                <a:solidFill>
                  <a:srgbClr val="595959"/>
                </a:solidFill>
              </a:defRPr>
            </a:lvl2pPr>
            <a:lvl3pPr marL="403424" indent="169983">
              <a:defRPr sz="2600">
                <a:solidFill>
                  <a:srgbClr val="595959"/>
                </a:solidFill>
              </a:defRPr>
            </a:lvl3pPr>
            <a:lvl4pPr marL="818187" indent="158651">
              <a:tabLst/>
              <a:defRPr sz="2600">
                <a:solidFill>
                  <a:srgbClr val="595959"/>
                </a:solidFill>
              </a:defRPr>
            </a:lvl4pPr>
            <a:lvl5pPr marL="1221616" indent="167716">
              <a:tabLst/>
              <a:defRPr sz="2600">
                <a:solidFill>
                  <a:srgbClr val="595959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520" y="670560"/>
            <a:ext cx="1177355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254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756176" y="1554480"/>
            <a:ext cx="6461761" cy="5796917"/>
          </a:xfrm>
          <a:prstGeom prst="rect">
            <a:avLst/>
          </a:prstGeom>
        </p:spPr>
        <p:txBody>
          <a:bodyPr/>
          <a:lstStyle>
            <a:lvl1pPr>
              <a:defRPr sz="3100">
                <a:solidFill>
                  <a:srgbClr val="595959"/>
                </a:solidFill>
              </a:defRPr>
            </a:lvl1pPr>
            <a:lvl2pPr>
              <a:tabLst>
                <a:tab pos="165452" algn="l"/>
              </a:tabLst>
              <a:defRPr sz="2600">
                <a:solidFill>
                  <a:srgbClr val="595959"/>
                </a:solidFill>
              </a:defRPr>
            </a:lvl2pPr>
            <a:lvl3pPr marL="403424" indent="169983">
              <a:tabLst/>
              <a:defRPr sz="2600">
                <a:solidFill>
                  <a:srgbClr val="595959"/>
                </a:solidFill>
              </a:defRPr>
            </a:lvl3pPr>
            <a:lvl4pPr marL="818187" indent="158651">
              <a:tabLst/>
              <a:defRPr sz="2600">
                <a:solidFill>
                  <a:srgbClr val="595959"/>
                </a:solidFill>
              </a:defRPr>
            </a:lvl4pPr>
            <a:lvl5pPr marL="1221616" indent="167716">
              <a:tabLst/>
              <a:defRPr sz="2600">
                <a:solidFill>
                  <a:srgbClr val="595959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520" y="670560"/>
            <a:ext cx="1177355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49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762751" y="2854024"/>
            <a:ext cx="7867651" cy="2017242"/>
          </a:xfrm>
          <a:prstGeom prst="rect">
            <a:avLst/>
          </a:prstGeom>
          <a:noFill/>
        </p:spPr>
        <p:txBody>
          <a:bodyPr wrap="square" lIns="91388" tIns="45693" rIns="91388" bIns="45693" rtlCol="0" anchor="ctr" anchorCtr="0">
            <a:noAutofit/>
          </a:bodyPr>
          <a:lstStyle/>
          <a:p>
            <a:pPr defTabSz="1305472">
              <a:lnSpc>
                <a:spcPct val="110000"/>
              </a:lnSpc>
              <a:defRPr/>
            </a:pPr>
            <a:r>
              <a:rPr lang="en-US" sz="2400" kern="0" dirty="0">
                <a:solidFill>
                  <a:srgbClr val="FFFFFF"/>
                </a:solidFill>
                <a:cs typeface="Arial"/>
              </a:rPr>
              <a:t>Avoid data theft and downtime by extending the </a:t>
            </a:r>
            <a:br>
              <a:rPr lang="en-US" sz="2400" kern="0" dirty="0">
                <a:solidFill>
                  <a:srgbClr val="FFFFFF"/>
                </a:solidFill>
                <a:cs typeface="Arial"/>
              </a:rPr>
            </a:br>
            <a:r>
              <a:rPr lang="en-US" sz="2400" kern="0" dirty="0">
                <a:solidFill>
                  <a:srgbClr val="FFFFFF"/>
                </a:solidFill>
                <a:cs typeface="Arial"/>
              </a:rPr>
              <a:t>security perimeter outside the data-center and </a:t>
            </a:r>
            <a:br>
              <a:rPr lang="en-US" sz="2400" kern="0" dirty="0">
                <a:solidFill>
                  <a:srgbClr val="FFFFFF"/>
                </a:solidFill>
                <a:cs typeface="Arial"/>
              </a:rPr>
            </a:br>
            <a:r>
              <a:rPr lang="en-US" sz="2400" kern="0" dirty="0">
                <a:solidFill>
                  <a:srgbClr val="FFFFFF"/>
                </a:solidFill>
                <a:cs typeface="Arial"/>
              </a:rPr>
              <a:t>protect from increasing frequency, scale and sophistication of web attacks.</a:t>
            </a:r>
            <a:endParaRPr lang="en-US" sz="2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520" y="670560"/>
            <a:ext cx="1177355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69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762751" y="2898855"/>
            <a:ext cx="7545389" cy="2017242"/>
          </a:xfrm>
          <a:prstGeom prst="rect">
            <a:avLst/>
          </a:prstGeom>
          <a:noFill/>
        </p:spPr>
        <p:txBody>
          <a:bodyPr wrap="square" lIns="91388" tIns="45693" rIns="91388" bIns="45693" rtlCol="0" anchor="ctr" anchorCtr="0">
            <a:noAutofit/>
          </a:bodyPr>
          <a:lstStyle/>
          <a:p>
            <a:pPr defTabSz="1305472">
              <a:lnSpc>
                <a:spcPct val="110000"/>
              </a:lnSpc>
              <a:defRPr/>
            </a:pPr>
            <a:r>
              <a:rPr lang="en-US" sz="2400" kern="0" dirty="0">
                <a:solidFill>
                  <a:srgbClr val="FFFFFF"/>
                </a:solidFill>
                <a:cs typeface="Arial"/>
              </a:rPr>
              <a:t>Grow revenue opportunities with fast, personalized web experiences and manage complexity from peak demand, mobile devices and data collection.</a:t>
            </a:r>
            <a:endParaRPr lang="en-US" sz="2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1" y="292103"/>
            <a:ext cx="457201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8" tIns="45693" rIns="91388" bIns="45693" numCol="1" rtlCol="0" anchor="t" anchorCtr="0" compatLnSpc="1">
            <a:prstTxWarp prst="textNoShape">
              <a:avLst/>
            </a:prstTxWarp>
          </a:bodyPr>
          <a:lstStyle/>
          <a:p>
            <a:pPr defTabSz="913876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1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762751" y="2898855"/>
            <a:ext cx="7545389" cy="2017242"/>
          </a:xfrm>
          <a:prstGeom prst="rect">
            <a:avLst/>
          </a:prstGeom>
          <a:noFill/>
        </p:spPr>
        <p:txBody>
          <a:bodyPr wrap="square" lIns="91388" tIns="45693" rIns="91388" bIns="45693" rtlCol="0" anchor="ctr" anchorCtr="0">
            <a:noAutofit/>
          </a:bodyPr>
          <a:lstStyle/>
          <a:p>
            <a:pPr defTabSz="1305472">
              <a:lnSpc>
                <a:spcPct val="110000"/>
              </a:lnSpc>
              <a:defRPr/>
            </a:pPr>
            <a:r>
              <a:rPr lang="en-US" sz="2400" kern="0" dirty="0">
                <a:solidFill>
                  <a:srgbClr val="FFFFFF"/>
                </a:solidFill>
                <a:cs typeface="Arial"/>
              </a:rPr>
              <a:t>Grow revenue opportunities with fast, personalized web experiences and manage complexity from peak demand, mobile devices and data collection.</a:t>
            </a:r>
            <a:endParaRPr lang="en-US" sz="2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1" y="292103"/>
            <a:ext cx="457201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8" tIns="45693" rIns="91388" bIns="45693" numCol="1" rtlCol="0" anchor="t" anchorCtr="0" compatLnSpc="1">
            <a:prstTxWarp prst="textNoShape">
              <a:avLst/>
            </a:prstTxWarp>
          </a:bodyPr>
          <a:lstStyle/>
          <a:p>
            <a:pPr defTabSz="913876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777777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2556360" y="292103"/>
            <a:ext cx="1655537" cy="812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8" tIns="45693" rIns="91388" bIns="45693" numCol="1" rtlCol="0" anchor="t" anchorCtr="0" compatLnSpc="1">
            <a:prstTxWarp prst="textNoShape">
              <a:avLst/>
            </a:prstTxWarp>
          </a:bodyPr>
          <a:lstStyle/>
          <a:p>
            <a:pPr defTabSz="913876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777777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579639" y="7666725"/>
            <a:ext cx="2632260" cy="4005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8" tIns="45693" rIns="91388" bIns="45693" numCol="1" rtlCol="0" anchor="t" anchorCtr="0" compatLnSpc="1">
            <a:prstTxWarp prst="textNoShape">
              <a:avLst/>
            </a:prstTxWarp>
          </a:bodyPr>
          <a:lstStyle/>
          <a:p>
            <a:pPr defTabSz="913876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6" y="1842137"/>
            <a:ext cx="6464301" cy="7677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1"/>
            </a:lvl1pPr>
            <a:lvl2pPr marL="652735" indent="0">
              <a:buNone/>
              <a:defRPr sz="2900" b="1"/>
            </a:lvl2pPr>
            <a:lvl3pPr marL="1305472" indent="0">
              <a:buNone/>
              <a:defRPr sz="2600" b="1"/>
            </a:lvl3pPr>
            <a:lvl4pPr marL="1958208" indent="0">
              <a:buNone/>
              <a:defRPr sz="2300" b="1"/>
            </a:lvl4pPr>
            <a:lvl5pPr marL="2610945" indent="0">
              <a:buNone/>
              <a:defRPr sz="2300" b="1"/>
            </a:lvl5pPr>
            <a:lvl6pPr marL="3263679" indent="0">
              <a:buNone/>
              <a:defRPr sz="2300" b="1"/>
            </a:lvl6pPr>
            <a:lvl7pPr marL="3916415" indent="0">
              <a:buNone/>
              <a:defRPr sz="2300" b="1"/>
            </a:lvl7pPr>
            <a:lvl8pPr marL="4569152" indent="0">
              <a:buNone/>
              <a:defRPr sz="2300" b="1"/>
            </a:lvl8pPr>
            <a:lvl9pPr marL="522188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6" y="2609850"/>
            <a:ext cx="6464301" cy="4741546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3" y="1842137"/>
            <a:ext cx="6466840" cy="7677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1"/>
            </a:lvl1pPr>
            <a:lvl2pPr marL="652735" indent="0">
              <a:buNone/>
              <a:defRPr sz="2900" b="1"/>
            </a:lvl2pPr>
            <a:lvl3pPr marL="1305472" indent="0">
              <a:buNone/>
              <a:defRPr sz="2600" b="1"/>
            </a:lvl3pPr>
            <a:lvl4pPr marL="1958208" indent="0">
              <a:buNone/>
              <a:defRPr sz="2300" b="1"/>
            </a:lvl4pPr>
            <a:lvl5pPr marL="2610945" indent="0">
              <a:buNone/>
              <a:defRPr sz="2300" b="1"/>
            </a:lvl5pPr>
            <a:lvl6pPr marL="3263679" indent="0">
              <a:buNone/>
              <a:defRPr sz="2300" b="1"/>
            </a:lvl6pPr>
            <a:lvl7pPr marL="3916415" indent="0">
              <a:buNone/>
              <a:defRPr sz="2300" b="1"/>
            </a:lvl7pPr>
            <a:lvl8pPr marL="4569152" indent="0">
              <a:buNone/>
              <a:defRPr sz="2300" b="1"/>
            </a:lvl8pPr>
            <a:lvl9pPr marL="522188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3" y="2609850"/>
            <a:ext cx="6466840" cy="4741546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1" y="7627623"/>
            <a:ext cx="3413761" cy="438150"/>
          </a:xfrm>
          <a:prstGeom prst="rect">
            <a:avLst/>
          </a:prstGeom>
        </p:spPr>
        <p:txBody>
          <a:bodyPr lIns="130547" tIns="65273" rIns="130547" bIns="65273"/>
          <a:lstStyle/>
          <a:p>
            <a:pPr defTabSz="1305472"/>
            <a:fld id="{EE480E75-B727-8A40-8C97-8BA3128384BB}" type="datetimeFigureOut">
              <a:rPr lang="en-US" sz="2600" smtClean="0">
                <a:solidFill>
                  <a:srgbClr val="777777"/>
                </a:solidFill>
              </a:rPr>
              <a:pPr defTabSz="1305472"/>
              <a:t>1/25/2015</a:t>
            </a:fld>
            <a:endParaRPr lang="en-US" sz="2600" dirty="0">
              <a:solidFill>
                <a:srgbClr val="77777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98721" y="7627623"/>
            <a:ext cx="4632960" cy="438150"/>
          </a:xfrm>
          <a:prstGeom prst="rect">
            <a:avLst/>
          </a:prstGeom>
        </p:spPr>
        <p:txBody>
          <a:bodyPr lIns="130547" tIns="65273" rIns="130547" bIns="65273"/>
          <a:lstStyle/>
          <a:p>
            <a:pPr defTabSz="1305472"/>
            <a:endParaRPr lang="en-US" sz="2600" dirty="0">
              <a:solidFill>
                <a:srgbClr val="77777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85120" y="7627623"/>
            <a:ext cx="3413761" cy="438150"/>
          </a:xfrm>
          <a:prstGeom prst="rect">
            <a:avLst/>
          </a:prstGeom>
        </p:spPr>
        <p:txBody>
          <a:bodyPr lIns="130547" tIns="65273" rIns="130547" bIns="65273"/>
          <a:lstStyle/>
          <a:p>
            <a:pPr defTabSz="1305472"/>
            <a:fld id="{97253736-5483-2848-B21C-61C35D8DE95E}" type="slidenum">
              <a:rPr lang="en-US" sz="2600" smtClean="0">
                <a:solidFill>
                  <a:srgbClr val="777777"/>
                </a:solidFill>
              </a:rPr>
              <a:pPr defTabSz="1305472"/>
              <a:t>‹#›</a:t>
            </a:fld>
            <a:endParaRPr lang="en-US" sz="2600" dirty="0">
              <a:solidFill>
                <a:srgbClr val="777777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520" y="670560"/>
            <a:ext cx="1177355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43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464121" y="7653019"/>
            <a:ext cx="5711328" cy="261556"/>
          </a:xfrm>
          <a:prstGeom prst="rect">
            <a:avLst/>
          </a:prstGeom>
          <a:noFill/>
        </p:spPr>
        <p:txBody>
          <a:bodyPr wrap="square" lIns="91388" tIns="45693" rIns="91388" bIns="45693" rtlCol="0" anchor="ctr" anchorCtr="0">
            <a:spAutoFit/>
          </a:bodyPr>
          <a:lstStyle/>
          <a:p>
            <a:pPr algn="r" defTabSz="1305472"/>
            <a:r>
              <a:rPr lang="en-US" sz="1100" b="1" dirty="0">
                <a:solidFill>
                  <a:srgbClr val="595959"/>
                </a:solidFill>
                <a:cs typeface="Arial" pitchFamily="34" charset="0"/>
              </a:rPr>
              <a:t>AKAMAI UNIVERSITY LIVE </a:t>
            </a:r>
            <a:r>
              <a:rPr lang="en-US" sz="1100" b="1" dirty="0">
                <a:solidFill>
                  <a:srgbClr val="FF8E11"/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520" y="670560"/>
            <a:ext cx="1177355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1554480"/>
            <a:ext cx="13352780" cy="579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5"/>
            <a:r>
              <a:rPr lang="en-US" dirty="0" smtClean="0"/>
              <a:t>Third level</a:t>
            </a:r>
          </a:p>
          <a:p>
            <a:pPr lvl="6"/>
            <a:r>
              <a:rPr lang="en-US" dirty="0" smtClean="0"/>
              <a:t>Fourth level</a:t>
            </a:r>
          </a:p>
          <a:p>
            <a:pPr lvl="7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2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89" r:id="rId10"/>
  </p:sldLayoutIdLst>
  <p:timing>
    <p:tnLst>
      <p:par>
        <p:cTn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8E11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5pPr>
      <a:lvl6pPr marL="652735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6pPr>
      <a:lvl7pPr marL="1305472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7pPr>
      <a:lvl8pPr marL="1958208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8pPr>
      <a:lvl9pPr marL="2610945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Verdana" pitchFamily="34" charset="0"/>
        </a:defRPr>
      </a:lvl9pPr>
    </p:titleStyle>
    <p:bodyStyle>
      <a:lvl1pPr marL="0" indent="0" algn="l" defTabSz="902045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None/>
        <a:defRPr sz="3100" cap="none" baseline="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1pPr>
      <a:lvl2pPr marL="174525" indent="-174525" algn="l" defTabSz="902045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tabLst/>
        <a:defRPr sz="2600">
          <a:solidFill>
            <a:schemeClr val="tx1">
              <a:lumMod val="75000"/>
            </a:schemeClr>
          </a:solidFill>
          <a:latin typeface="Arial" pitchFamily="34" charset="0"/>
          <a:cs typeface="Arial" pitchFamily="34" charset="0"/>
        </a:defRPr>
      </a:lvl2pPr>
      <a:lvl3pPr marL="0" indent="165452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defRPr sz="1700">
          <a:solidFill>
            <a:schemeClr val="tx1"/>
          </a:solidFill>
          <a:latin typeface="Arial"/>
          <a:cs typeface="Arial"/>
        </a:defRPr>
      </a:lvl3pPr>
      <a:lvl4pPr marL="0" indent="165452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tabLst>
          <a:tab pos="487286" algn="l"/>
          <a:tab pos="1146821" algn="l"/>
        </a:tabLst>
        <a:defRPr sz="1700">
          <a:solidFill>
            <a:schemeClr val="tx1"/>
          </a:solidFill>
          <a:latin typeface="Arial"/>
          <a:cs typeface="Arial"/>
        </a:defRPr>
      </a:lvl4pPr>
      <a:lvl5pPr marL="0" indent="165452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tabLst>
          <a:tab pos="487286" algn="l"/>
          <a:tab pos="1146821" algn="l"/>
        </a:tabLst>
        <a:defRPr sz="1700">
          <a:solidFill>
            <a:schemeClr val="tx1"/>
          </a:solidFill>
          <a:latin typeface="Arial"/>
          <a:cs typeface="Arial"/>
        </a:defRPr>
      </a:lvl5pPr>
      <a:lvl6pPr marL="573412" indent="-169983" algn="l" defTabSz="902045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tabLst/>
        <a:defRPr sz="2600">
          <a:solidFill>
            <a:schemeClr val="tx1">
              <a:lumMod val="75000"/>
            </a:schemeClr>
          </a:solidFill>
          <a:latin typeface="Arial" pitchFamily="34" charset="0"/>
          <a:cs typeface="Arial" pitchFamily="34" charset="0"/>
        </a:defRPr>
      </a:lvl6pPr>
      <a:lvl7pPr marL="976839" indent="-158651" algn="l" defTabSz="902045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tabLst/>
        <a:defRPr sz="2600">
          <a:solidFill>
            <a:schemeClr val="tx1">
              <a:lumMod val="75000"/>
            </a:schemeClr>
          </a:solidFill>
          <a:latin typeface="Arial" pitchFamily="34" charset="0"/>
          <a:cs typeface="Arial" pitchFamily="34" charset="0"/>
        </a:defRPr>
      </a:lvl7pPr>
      <a:lvl8pPr marL="1389331" indent="-167716" algn="l" defTabSz="902045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tabLst/>
        <a:defRPr sz="2600">
          <a:solidFill>
            <a:schemeClr val="tx1">
              <a:lumMod val="75000"/>
            </a:schemeClr>
          </a:solidFill>
          <a:latin typeface="Arial" pitchFamily="34" charset="0"/>
          <a:cs typeface="Arial" pitchFamily="34" charset="0"/>
        </a:defRPr>
      </a:lvl8pPr>
      <a:lvl9pPr marL="5548257" indent="-326367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4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735" algn="l" defTabSz="13054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472" algn="l" defTabSz="13054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8208" algn="l" defTabSz="13054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945" algn="l" defTabSz="13054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3679" algn="l" defTabSz="13054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6415" algn="l" defTabSz="13054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9152" algn="l" defTabSz="13054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1887" algn="l" defTabSz="13054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 Dashboard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User | IC / Project Owner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934200"/>
            <a:ext cx="1318260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 view live dashboard type the following URL into your web browser: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/>
              <a:t>https://abi-stg.akamai.com/analytics/saw.dll?Dashboard&amp;PortalPath=%</a:t>
            </a:r>
            <a:r>
              <a:rPr lang="en-US" b="1" dirty="0" smtClean="0"/>
              <a:t>2Fshared%2FProjects%2F_portal%2FProjects&amp;page=Fullfillment%20by%20Month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43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1st graph illustrates current period consumption</a:t>
            </a:r>
          </a:p>
          <a:p>
            <a:pPr marL="860624" lvl="2" indent="-457200">
              <a:buFont typeface="Arial" panose="020B0604020202020204" pitchFamily="34" charset="0"/>
              <a:buChar char="•"/>
            </a:pPr>
            <a:r>
              <a:rPr lang="en-US" sz="1600" i="1" dirty="0" smtClean="0"/>
              <a:t>Allows users to filter on periods expiring within XX days or day ranges</a:t>
            </a:r>
          </a:p>
          <a:p>
            <a:pPr marL="860624" lvl="2" indent="-457200">
              <a:buFont typeface="Arial" panose="020B0604020202020204" pitchFamily="34" charset="0"/>
              <a:buChar char="•"/>
            </a:pPr>
            <a:r>
              <a:rPr lang="en-US" sz="1600" i="1" dirty="0" smtClean="0"/>
              <a:t>Allows users to filter btw monthly &amp; qtrly billing schedules</a:t>
            </a:r>
          </a:p>
          <a:p>
            <a:pPr marL="860624" lvl="2" indent="-4572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rgbClr val="FF0000"/>
                </a:solidFill>
              </a:rPr>
              <a:t>Need to review formulas – 0-9% is currently a fixed value; does not contain projects w/o timesheets submitted for the billing period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2nd graph illustrates “project health” via monthly engagement and project consumption</a:t>
            </a:r>
          </a:p>
          <a:p>
            <a:pPr marL="860624" lvl="2" indent="-4572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rgbClr val="FF0000"/>
                </a:solidFill>
              </a:rPr>
              <a:t>Does not include projects with consumption metric &gt; 125%; need to be able to customize size of bubbles and location of crosshairs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3rd graph illustrates project consumption over a time series (defaulted to qtrly?)</a:t>
            </a:r>
            <a:endParaRPr lang="en-US" sz="2400" dirty="0"/>
          </a:p>
          <a:p>
            <a:pPr marL="860624" lvl="2" indent="-45720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0000"/>
                </a:solidFill>
              </a:rPr>
              <a:t>D</a:t>
            </a:r>
            <a:r>
              <a:rPr lang="en-US" sz="1600" i="1" dirty="0" smtClean="0">
                <a:solidFill>
                  <a:srgbClr val="FF0000"/>
                </a:solidFill>
              </a:rPr>
              <a:t>oes </a:t>
            </a:r>
            <a:r>
              <a:rPr lang="en-US" sz="1600" i="1" dirty="0">
                <a:solidFill>
                  <a:srgbClr val="FF0000"/>
                </a:solidFill>
              </a:rPr>
              <a:t>not contain projects w/o timesheets submitted for </a:t>
            </a:r>
            <a:r>
              <a:rPr lang="en-US" sz="1600" i="1" dirty="0" smtClean="0">
                <a:solidFill>
                  <a:srgbClr val="FF0000"/>
                </a:solidFill>
              </a:rPr>
              <a:t>a given time period</a:t>
            </a:r>
            <a:endParaRPr lang="en-US" sz="2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Dashboard | Visual Section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8" y="1447800"/>
            <a:ext cx="14442445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5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Pivot table showing all basic stats &amp; metrics available in the Project Detail Dashboard</a:t>
            </a:r>
            <a:endParaRPr lang="en-US" sz="2400" dirty="0"/>
          </a:p>
          <a:p>
            <a:pPr marL="860624" lvl="2" indent="-4572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rgbClr val="FF0000"/>
                </a:solidFill>
              </a:rPr>
              <a:t>Monthly Engagement requires the col. “Month End Date” – this seems to be adversely affecting “Billing Period Consumption” calc </a:t>
            </a:r>
            <a:endParaRPr lang="en-US" sz="2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Dashboard | Project Section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" y="1219200"/>
            <a:ext cx="11953875" cy="516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1773555" cy="548640"/>
          </a:xfrm>
        </p:spPr>
        <p:txBody>
          <a:bodyPr/>
          <a:lstStyle/>
          <a:p>
            <a:r>
              <a:rPr lang="en-US" dirty="0" smtClean="0"/>
              <a:t>Project Detail | Overview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" y="457200"/>
            <a:ext cx="10246429" cy="127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" y="1682527"/>
            <a:ext cx="10246430" cy="235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" y="3892173"/>
            <a:ext cx="10246430" cy="21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1" y="6019799"/>
            <a:ext cx="10246429" cy="214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377055" y="800057"/>
            <a:ext cx="4267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Metric Section</a:t>
            </a:r>
            <a:endParaRPr lang="en-US" sz="32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263" y="2438400"/>
            <a:ext cx="4267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Time Series Section</a:t>
            </a:r>
            <a:endParaRPr lang="en-US" sz="32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63200" y="4672536"/>
            <a:ext cx="4267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Milestone Section</a:t>
            </a:r>
            <a:endParaRPr lang="en-US" sz="32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3200" y="6802346"/>
            <a:ext cx="4267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Resource Section</a:t>
            </a:r>
            <a:endParaRPr lang="en-US" sz="32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1st column has general project info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2nd column focuses on current billing period</a:t>
            </a:r>
          </a:p>
          <a:p>
            <a:pPr marL="860624" lvl="2" indent="-457200">
              <a:buFont typeface="Arial" panose="020B0604020202020204" pitchFamily="34" charset="0"/>
              <a:buChar char="•"/>
            </a:pPr>
            <a:r>
              <a:rPr lang="en-US" sz="2000" i="1" dirty="0" smtClean="0"/>
              <a:t>Metric | Billing Period Consumption – billable hours in current billing period / total budget hours for period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3rd </a:t>
            </a:r>
            <a:r>
              <a:rPr lang="en-US" dirty="0"/>
              <a:t>column focuses on </a:t>
            </a:r>
            <a:r>
              <a:rPr lang="en-US" dirty="0" smtClean="0"/>
              <a:t>project to-date metrics</a:t>
            </a:r>
            <a:endParaRPr lang="en-US" dirty="0"/>
          </a:p>
          <a:p>
            <a:pPr marL="860624" lvl="2" indent="-457200">
              <a:buFont typeface="Arial" panose="020B0604020202020204" pitchFamily="34" charset="0"/>
              <a:buChar char="•"/>
            </a:pPr>
            <a:r>
              <a:rPr lang="en-US" sz="2000" i="1" dirty="0"/>
              <a:t>Metric | </a:t>
            </a:r>
            <a:r>
              <a:rPr lang="en-US" sz="2000" i="1" dirty="0" smtClean="0"/>
              <a:t>Project Consumption </a:t>
            </a:r>
            <a:r>
              <a:rPr lang="en-US" sz="2000" i="1" dirty="0"/>
              <a:t>– billable hours </a:t>
            </a:r>
            <a:r>
              <a:rPr lang="en-US" sz="2000" i="1" dirty="0" smtClean="0"/>
              <a:t>to-date / </a:t>
            </a:r>
            <a:r>
              <a:rPr lang="en-US" sz="2000" i="1" dirty="0"/>
              <a:t>total </a:t>
            </a:r>
            <a:r>
              <a:rPr lang="en-US" sz="2000" i="1" dirty="0" smtClean="0"/>
              <a:t>accumulated budget </a:t>
            </a:r>
            <a:r>
              <a:rPr lang="en-US" sz="2000" i="1" dirty="0"/>
              <a:t>hours </a:t>
            </a:r>
            <a:r>
              <a:rPr lang="en-US" sz="2000" i="1" dirty="0" smtClean="0"/>
              <a:t>thru current period</a:t>
            </a:r>
          </a:p>
          <a:p>
            <a:pPr marL="860624" lvl="2" indent="-4572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FF0000"/>
              </a:solidFill>
            </a:endParaRPr>
          </a:p>
          <a:p>
            <a:pPr lvl="2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Period </a:t>
            </a:r>
            <a:r>
              <a:rPr lang="en-US" sz="1800" dirty="0">
                <a:solidFill>
                  <a:srgbClr val="FF0000"/>
                </a:solidFill>
              </a:rPr>
              <a:t>/ Project Consumption need </a:t>
            </a:r>
            <a:r>
              <a:rPr lang="en-US" sz="1800" dirty="0" smtClean="0">
                <a:solidFill>
                  <a:srgbClr val="FF0000"/>
                </a:solidFill>
              </a:rPr>
              <a:t>[case </a:t>
            </a:r>
            <a:r>
              <a:rPr lang="en-US" sz="1800" dirty="0">
                <a:solidFill>
                  <a:srgbClr val="FF0000"/>
                </a:solidFill>
              </a:rPr>
              <a:t>when billable hours is null then </a:t>
            </a:r>
            <a:r>
              <a:rPr lang="en-US" sz="1800" dirty="0" smtClean="0">
                <a:solidFill>
                  <a:srgbClr val="FF0000"/>
                </a:solidFill>
              </a:rPr>
              <a:t>0] </a:t>
            </a:r>
            <a:r>
              <a:rPr lang="en-US" sz="1800" dirty="0">
                <a:solidFill>
                  <a:srgbClr val="FF0000"/>
                </a:solidFill>
              </a:rPr>
              <a:t>for numerator to handle null value sets</a:t>
            </a:r>
          </a:p>
          <a:p>
            <a:pPr marL="860624" lvl="2" indent="-4572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 | Metric Section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2" y="2286000"/>
            <a:ext cx="14308777" cy="177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4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Graph should show consecutive time periods regardless of timesheet entries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Months are last rolling 12 months including current period (13 months total)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Qrtly view will need to encompass the same logic, however will need to show the entire qtr for first period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 | Time Series Graph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3999"/>
            <a:ext cx="14478000" cy="332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8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Graph / table should show time periods based on View filter in Time Series Graph Section (i.e. month or quarter, with identical logic)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Filter should default to current period (month or quarter)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 | Milestone Section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51" y="1600200"/>
            <a:ext cx="14630400" cy="306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6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Graph / table should show time periods based on View filter in Time Series Graph Section (i.e. month or quarter, with identical logic)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Filter should default to current period (month or quarter)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 | Resource Section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14640461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8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Dashboard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User | Manager / PM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934200"/>
            <a:ext cx="1318260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 view live dashboard type the following URL into your web browser: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https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://abi-stg.akamai.com/analytics/saw.dll?Dashboard&amp;PortalPath=%2Fshared%2FProjects%2F_portal%2FProjects&amp;Page=Fulfillment%20Cove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endParaRPr lang="en-US" dirty="0" smtClean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1773555" cy="548640"/>
          </a:xfrm>
        </p:spPr>
        <p:txBody>
          <a:bodyPr/>
          <a:lstStyle/>
          <a:p>
            <a:r>
              <a:rPr lang="en-US" dirty="0" smtClean="0"/>
              <a:t>Team Dashboard | Overview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77055" y="637698"/>
            <a:ext cx="4267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Metric Section</a:t>
            </a:r>
            <a:endParaRPr lang="en-US" sz="32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263" y="2236795"/>
            <a:ext cx="4267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Visual Section</a:t>
            </a:r>
            <a:endParaRPr lang="en-US" sz="32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77055" y="5698756"/>
            <a:ext cx="4267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Section</a:t>
            </a:r>
            <a:endParaRPr lang="en-US" sz="32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506290"/>
            <a:ext cx="10577945" cy="84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53882"/>
            <a:ext cx="10591801" cy="235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3704484"/>
            <a:ext cx="10577945" cy="457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2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1st column dedicated to breadth of team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2nd column focuses on committed revenue and ESR</a:t>
            </a:r>
          </a:p>
          <a:p>
            <a:pPr marL="860624" lvl="2" indent="-457200">
              <a:buFont typeface="Arial" panose="020B0604020202020204" pitchFamily="34" charset="0"/>
              <a:buChar char="•"/>
            </a:pPr>
            <a:r>
              <a:rPr lang="en-US" sz="2000" i="1" dirty="0" smtClean="0"/>
              <a:t>Metric | Effective Sell Rate – monthly budget amt / recurring budget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3rd </a:t>
            </a:r>
            <a:r>
              <a:rPr lang="en-US" dirty="0"/>
              <a:t>column focuses on </a:t>
            </a:r>
            <a:r>
              <a:rPr lang="en-US" dirty="0" smtClean="0"/>
              <a:t>committed revenue and EBR</a:t>
            </a:r>
            <a:endParaRPr lang="en-US" dirty="0"/>
          </a:p>
          <a:p>
            <a:pPr marL="860624" lvl="2" indent="-457200">
              <a:buFont typeface="Arial" panose="020B0604020202020204" pitchFamily="34" charset="0"/>
              <a:buChar char="•"/>
            </a:pPr>
            <a:r>
              <a:rPr lang="en-US" sz="2000" i="1" dirty="0"/>
              <a:t>Metric | </a:t>
            </a:r>
            <a:r>
              <a:rPr lang="en-US" sz="2000" i="1" dirty="0" smtClean="0"/>
              <a:t>Effective Bill Rate – (period budget amt * periods expired) / total billed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4rd </a:t>
            </a:r>
            <a:r>
              <a:rPr lang="en-US" dirty="0"/>
              <a:t>column focuses on </a:t>
            </a:r>
            <a:r>
              <a:rPr lang="en-US" dirty="0" smtClean="0"/>
              <a:t>Non-Billable Hours &amp; OH</a:t>
            </a:r>
            <a:endParaRPr lang="en-US" dirty="0"/>
          </a:p>
          <a:p>
            <a:pPr marL="860624" lvl="2" indent="-457200">
              <a:buFont typeface="Arial" panose="020B0604020202020204" pitchFamily="34" charset="0"/>
              <a:buChar char="•"/>
            </a:pPr>
            <a:r>
              <a:rPr lang="en-US" sz="2000" i="1" dirty="0"/>
              <a:t>Metric | </a:t>
            </a:r>
            <a:r>
              <a:rPr lang="en-US" sz="2000" i="1" dirty="0" smtClean="0"/>
              <a:t>Non-Billable Overhead </a:t>
            </a:r>
            <a:r>
              <a:rPr lang="en-US" sz="2000" i="1" dirty="0"/>
              <a:t>– </a:t>
            </a:r>
            <a:r>
              <a:rPr lang="en-US" sz="2000" i="1" dirty="0" smtClean="0"/>
              <a:t>total non-billable hours / total billed hours (rep. as a ratio of per billed hour)</a:t>
            </a:r>
            <a:endParaRPr lang="en-US" sz="2000" i="1" dirty="0"/>
          </a:p>
          <a:p>
            <a:pPr marL="860624" lvl="2" indent="-4572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Dashboard | Metric Section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14630400" cy="11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5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 09 Sep 09 Pres-EVP 1-on-1">
  <a:themeElements>
    <a:clrScheme name="">
      <a:dk1>
        <a:srgbClr val="777777"/>
      </a:dk1>
      <a:lt1>
        <a:srgbClr val="FFFFFF"/>
      </a:lt1>
      <a:dk2>
        <a:srgbClr val="777777"/>
      </a:dk2>
      <a:lt2>
        <a:srgbClr val="003366"/>
      </a:lt2>
      <a:accent1>
        <a:srgbClr val="093678"/>
      </a:accent1>
      <a:accent2>
        <a:srgbClr val="FF8E11"/>
      </a:accent2>
      <a:accent3>
        <a:srgbClr val="FFFFFF"/>
      </a:accent3>
      <a:accent4>
        <a:srgbClr val="656565"/>
      </a:accent4>
      <a:accent5>
        <a:srgbClr val="AAAEBE"/>
      </a:accent5>
      <a:accent6>
        <a:srgbClr val="E7800E"/>
      </a:accent6>
      <a:hlink>
        <a:srgbClr val="2B85BB"/>
      </a:hlink>
      <a:folHlink>
        <a:srgbClr val="09367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FFFFFF"/>
        </a:dk2>
        <a:lt2>
          <a:srgbClr val="003366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003366"/>
        </a:lt2>
        <a:accent1>
          <a:srgbClr val="093678"/>
        </a:accent1>
        <a:accent2>
          <a:srgbClr val="FF8E11"/>
        </a:accent2>
        <a:accent3>
          <a:srgbClr val="FFFFFF"/>
        </a:accent3>
        <a:accent4>
          <a:srgbClr val="DADADA"/>
        </a:accent4>
        <a:accent5>
          <a:srgbClr val="AAAEBE"/>
        </a:accent5>
        <a:accent6>
          <a:srgbClr val="E7800E"/>
        </a:accent6>
        <a:hlink>
          <a:srgbClr val="2B85BB"/>
        </a:hlink>
        <a:folHlink>
          <a:srgbClr val="0936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292929"/>
        </a:dk1>
        <a:lt1>
          <a:srgbClr val="FFFFFF"/>
        </a:lt1>
        <a:dk2>
          <a:srgbClr val="292929"/>
        </a:dk2>
        <a:lt2>
          <a:srgbClr val="003366"/>
        </a:lt2>
        <a:accent1>
          <a:srgbClr val="093678"/>
        </a:accent1>
        <a:accent2>
          <a:srgbClr val="FF8E11"/>
        </a:accent2>
        <a:accent3>
          <a:srgbClr val="FFFFFF"/>
        </a:accent3>
        <a:accent4>
          <a:srgbClr val="212121"/>
        </a:accent4>
        <a:accent5>
          <a:srgbClr val="AAAEBE"/>
        </a:accent5>
        <a:accent6>
          <a:srgbClr val="E7800E"/>
        </a:accent6>
        <a:hlink>
          <a:srgbClr val="2B85BB"/>
        </a:hlink>
        <a:folHlink>
          <a:srgbClr val="0936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5F5F5F"/>
        </a:dk1>
        <a:lt1>
          <a:srgbClr val="FFFFFF"/>
        </a:lt1>
        <a:dk2>
          <a:srgbClr val="5F5F5F"/>
        </a:dk2>
        <a:lt2>
          <a:srgbClr val="003366"/>
        </a:lt2>
        <a:accent1>
          <a:srgbClr val="093678"/>
        </a:accent1>
        <a:accent2>
          <a:srgbClr val="FF8E11"/>
        </a:accent2>
        <a:accent3>
          <a:srgbClr val="FFFFFF"/>
        </a:accent3>
        <a:accent4>
          <a:srgbClr val="505050"/>
        </a:accent4>
        <a:accent5>
          <a:srgbClr val="AAAEBE"/>
        </a:accent5>
        <a:accent6>
          <a:srgbClr val="E7800E"/>
        </a:accent6>
        <a:hlink>
          <a:srgbClr val="2B85BB"/>
        </a:hlink>
        <a:folHlink>
          <a:srgbClr val="0936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18284</TotalTime>
  <Words>607</Words>
  <Application>Microsoft Office PowerPoint</Application>
  <PresentationFormat>Custom</PresentationFormat>
  <Paragraphs>102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2010 09 Sep 09 Pres-EVP 1-on-1</vt:lpstr>
      <vt:lpstr>Project Detail Dashboard</vt:lpstr>
      <vt:lpstr>Project Detail | Overview</vt:lpstr>
      <vt:lpstr>Project Detail | Metric Section</vt:lpstr>
      <vt:lpstr>Project Detail | Time Series Graph</vt:lpstr>
      <vt:lpstr>Project Detail | Milestone Section</vt:lpstr>
      <vt:lpstr>Project Detail | Resource Section</vt:lpstr>
      <vt:lpstr>Team Dashboard</vt:lpstr>
      <vt:lpstr>Team Dashboard | Overview</vt:lpstr>
      <vt:lpstr>Team Dashboard | Metric Section</vt:lpstr>
      <vt:lpstr>Team Dashboard | Visual Section</vt:lpstr>
      <vt:lpstr>Team Dashboard | Project Section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AU_Live_2015_Preso</dc:title>
  <dc:creator>Stevenson, Betsy</dc:creator>
  <cp:lastModifiedBy>Windows User</cp:lastModifiedBy>
  <cp:revision>154</cp:revision>
  <cp:lastPrinted>2014-12-15T17:40:23Z</cp:lastPrinted>
  <dcterms:created xsi:type="dcterms:W3CDTF">2014-11-03T03:08:21Z</dcterms:created>
  <dcterms:modified xsi:type="dcterms:W3CDTF">2015-01-26T00:30:15Z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2014-10-29T00:00:00Z</vt:filetime>
  </property>
  <property fmtid="{D5CDD505-2E9C-101B-9397-08002B2CF9AE}" pid="3" name="LastSaved">
    <vt:filetime>2014-11-03T00:00:00Z</vt:filetime>
  </property>
</Properties>
</file>