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3" r:id="rId2"/>
    <p:sldId id="264" r:id="rId3"/>
    <p:sldId id="265" r:id="rId4"/>
    <p:sldId id="256" r:id="rId5"/>
    <p:sldId id="266" r:id="rId6"/>
    <p:sldId id="267" r:id="rId7"/>
    <p:sldId id="257" r:id="rId8"/>
    <p:sldId id="258" r:id="rId9"/>
    <p:sldId id="260" r:id="rId10"/>
    <p:sldId id="259"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86" d="100"/>
          <a:sy n="86" d="100"/>
        </p:scale>
        <p:origin x="50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920A8D-23C8-4803-9FEC-1DC0E9E744B0}"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09554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257520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3093944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4204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659554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920A8D-23C8-4803-9FEC-1DC0E9E744B0}" type="datetimeFigureOut">
              <a:rPr lang="en-IN" smtClean="0"/>
              <a:t>13-01-2021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2774215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920A8D-23C8-4803-9FEC-1DC0E9E744B0}" type="datetimeFigureOut">
              <a:rPr lang="en-IN" smtClean="0"/>
              <a:t>13-01-2021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303817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20A8D-23C8-4803-9FEC-1DC0E9E744B0}"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787421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20A8D-23C8-4803-9FEC-1DC0E9E744B0}"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4609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20A8D-23C8-4803-9FEC-1DC0E9E744B0}"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2003375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920A8D-23C8-4803-9FEC-1DC0E9E744B0}"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345406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920A8D-23C8-4803-9FEC-1DC0E9E744B0}"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2552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920A8D-23C8-4803-9FEC-1DC0E9E744B0}" type="datetimeFigureOut">
              <a:rPr lang="en-IN" smtClean="0"/>
              <a:t>13-01-2021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403460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920A8D-23C8-4803-9FEC-1DC0E9E744B0}" type="datetimeFigureOut">
              <a:rPr lang="en-IN" smtClean="0"/>
              <a:t>13-01-2021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9264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20A8D-23C8-4803-9FEC-1DC0E9E744B0}" type="datetimeFigureOut">
              <a:rPr lang="en-IN" smtClean="0"/>
              <a:t>13-01-2021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20362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10717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920A8D-23C8-4803-9FEC-1DC0E9E744B0}"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D887C-CDC9-4830-B0F0-C8637783E315}" type="slidenum">
              <a:rPr lang="en-IN" smtClean="0"/>
              <a:t>‹#›</a:t>
            </a:fld>
            <a:endParaRPr lang="en-IN"/>
          </a:p>
        </p:txBody>
      </p:sp>
    </p:spTree>
    <p:extLst>
      <p:ext uri="{BB962C8B-B14F-4D97-AF65-F5344CB8AC3E}">
        <p14:creationId xmlns:p14="http://schemas.microsoft.com/office/powerpoint/2010/main" val="87366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0920A8D-23C8-4803-9FEC-1DC0E9E744B0}" type="datetimeFigureOut">
              <a:rPr lang="en-IN" smtClean="0"/>
              <a:t>13-01-2021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7AD887C-CDC9-4830-B0F0-C8637783E315}" type="slidenum">
              <a:rPr lang="en-IN" smtClean="0"/>
              <a:t>‹#›</a:t>
            </a:fld>
            <a:endParaRPr lang="en-IN"/>
          </a:p>
        </p:txBody>
      </p:sp>
    </p:spTree>
    <p:extLst>
      <p:ext uri="{BB962C8B-B14F-4D97-AF65-F5344CB8AC3E}">
        <p14:creationId xmlns:p14="http://schemas.microsoft.com/office/powerpoint/2010/main" val="181852261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browserstack.com/" TargetMode="External"/><Relationship Id="rId7" Type="http://schemas.openxmlformats.org/officeDocument/2006/relationships/hyperlink" Target="https://www.stackoverflow.com/" TargetMode="External"/><Relationship Id="rId2" Type="http://schemas.openxmlformats.org/officeDocument/2006/relationships/hyperlink" Target="https://www.github.com/" TargetMode="External"/><Relationship Id="rId1" Type="http://schemas.openxmlformats.org/officeDocument/2006/relationships/slideLayout" Target="../slideLayouts/slideLayout2.xml"/><Relationship Id="rId6" Type="http://schemas.openxmlformats.org/officeDocument/2006/relationships/hyperlink" Target="https://www.androidcenteral.com/" TargetMode="External"/><Relationship Id="rId5" Type="http://schemas.openxmlformats.org/officeDocument/2006/relationships/hyperlink" Target="https://www.android.com/" TargetMode="External"/><Relationship Id="rId4" Type="http://schemas.openxmlformats.org/officeDocument/2006/relationships/hyperlink" Target="https://www.developer.android.com/" TargetMode="External"/><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CEA0-1FDB-4295-858C-A775BAC3737F}"/>
              </a:ext>
            </a:extLst>
          </p:cNvPr>
          <p:cNvSpPr>
            <a:spLocks noGrp="1"/>
          </p:cNvSpPr>
          <p:nvPr>
            <p:ph type="ctrTitle"/>
          </p:nvPr>
        </p:nvSpPr>
        <p:spPr>
          <a:xfrm>
            <a:off x="1439243" y="412812"/>
            <a:ext cx="9440034" cy="916277"/>
          </a:xfrm>
        </p:spPr>
        <p:txBody>
          <a:bodyPr/>
          <a:lstStyle/>
          <a:p>
            <a:r>
              <a:rPr lang="en-US" b="1" u="sng" dirty="0"/>
              <a:t>Welcome </a:t>
            </a:r>
            <a:endParaRPr lang="en-IN" b="1" u="sng" dirty="0"/>
          </a:p>
        </p:txBody>
      </p:sp>
      <p:sp>
        <p:nvSpPr>
          <p:cNvPr id="3" name="Subtitle 2">
            <a:extLst>
              <a:ext uri="{FF2B5EF4-FFF2-40B4-BE49-F238E27FC236}">
                <a16:creationId xmlns:a16="http://schemas.microsoft.com/office/drawing/2014/main" id="{BCD2FB8B-1793-4D02-9560-3EBDE13C2B0E}"/>
              </a:ext>
            </a:extLst>
          </p:cNvPr>
          <p:cNvSpPr>
            <a:spLocks noGrp="1"/>
          </p:cNvSpPr>
          <p:nvPr>
            <p:ph type="subTitle" idx="1"/>
          </p:nvPr>
        </p:nvSpPr>
        <p:spPr>
          <a:xfrm>
            <a:off x="1879741" y="1979720"/>
            <a:ext cx="9146325" cy="4172505"/>
          </a:xfrm>
        </p:spPr>
        <p:txBody>
          <a:bodyPr>
            <a:normAutofit/>
          </a:bodyPr>
          <a:lstStyle/>
          <a:p>
            <a:pPr marL="342900" indent="-342900" algn="l">
              <a:buFont typeface="Wingdings" panose="05000000000000000000" pitchFamily="2" charset="2"/>
              <a:buChar char="v"/>
            </a:pPr>
            <a:r>
              <a:rPr lang="en-US" sz="2400" dirty="0"/>
              <a:t>Project owned by :-</a:t>
            </a:r>
          </a:p>
          <a:p>
            <a:pPr algn="l"/>
            <a:r>
              <a:rPr lang="en-US" sz="2400" dirty="0"/>
              <a:t>                              Archit Jain (CSE/17/121)</a:t>
            </a:r>
          </a:p>
          <a:p>
            <a:pPr algn="l"/>
            <a:r>
              <a:rPr lang="en-US" sz="2400" dirty="0"/>
              <a:t>                              </a:t>
            </a:r>
            <a:r>
              <a:rPr lang="en-US" sz="2400" dirty="0" err="1"/>
              <a:t>Nischay</a:t>
            </a:r>
            <a:r>
              <a:rPr lang="en-US" sz="2400" dirty="0"/>
              <a:t> Rajpal (CSE/17/206)</a:t>
            </a:r>
          </a:p>
          <a:p>
            <a:pPr marL="342900" indent="-342900" algn="l">
              <a:buFont typeface="Wingdings" panose="05000000000000000000" pitchFamily="2" charset="2"/>
              <a:buChar char="v"/>
            </a:pPr>
            <a:r>
              <a:rPr lang="en-US" sz="2400" dirty="0"/>
              <a:t>Guided by :- </a:t>
            </a:r>
          </a:p>
          <a:p>
            <a:pPr algn="l"/>
            <a:r>
              <a:rPr lang="en-US" sz="2400" dirty="0"/>
              <a:t>                              </a:t>
            </a:r>
            <a:r>
              <a:rPr lang="en-US" sz="2400" dirty="0" err="1"/>
              <a:t>Mr.Pradeep</a:t>
            </a:r>
            <a:r>
              <a:rPr lang="en-US" sz="2400" dirty="0"/>
              <a:t> Tyagi</a:t>
            </a:r>
          </a:p>
          <a:p>
            <a:pPr algn="l"/>
            <a:r>
              <a:rPr lang="en-US" sz="2400" dirty="0"/>
              <a:t>                            </a:t>
            </a:r>
          </a:p>
          <a:p>
            <a:pPr algn="l"/>
            <a:r>
              <a:rPr lang="en-US" sz="2400" dirty="0"/>
              <a:t>                                 </a:t>
            </a:r>
            <a:endParaRPr lang="en-IN" sz="2400" dirty="0"/>
          </a:p>
        </p:txBody>
      </p:sp>
      <p:pic>
        <p:nvPicPr>
          <p:cNvPr id="4" name="Picture 3">
            <a:extLst>
              <a:ext uri="{FF2B5EF4-FFF2-40B4-BE49-F238E27FC236}">
                <a16:creationId xmlns:a16="http://schemas.microsoft.com/office/drawing/2014/main" id="{63606A71-A6A9-497F-B3D4-926EE45533D7}"/>
              </a:ext>
            </a:extLst>
          </p:cNvPr>
          <p:cNvPicPr>
            <a:picLocks noChangeAspect="1"/>
          </p:cNvPicPr>
          <p:nvPr/>
        </p:nvPicPr>
        <p:blipFill>
          <a:blip r:embed="rId2"/>
          <a:stretch>
            <a:fillRect/>
          </a:stretch>
        </p:blipFill>
        <p:spPr>
          <a:xfrm>
            <a:off x="9916025" y="92252"/>
            <a:ext cx="1926503" cy="1737511"/>
          </a:xfrm>
          <a:prstGeom prst="rect">
            <a:avLst/>
          </a:prstGeom>
        </p:spPr>
      </p:pic>
    </p:spTree>
    <p:extLst>
      <p:ext uri="{BB962C8B-B14F-4D97-AF65-F5344CB8AC3E}">
        <p14:creationId xmlns:p14="http://schemas.microsoft.com/office/powerpoint/2010/main" val="399139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1AEE-66BB-49D3-9EB5-E2C5733B3DE1}"/>
              </a:ext>
            </a:extLst>
          </p:cNvPr>
          <p:cNvSpPr>
            <a:spLocks noGrp="1"/>
          </p:cNvSpPr>
          <p:nvPr>
            <p:ph type="title"/>
          </p:nvPr>
        </p:nvSpPr>
        <p:spPr/>
        <p:txBody>
          <a:bodyPr/>
          <a:lstStyle/>
          <a:p>
            <a:r>
              <a:rPr lang="en-IN" b="1" u="sng" dirty="0"/>
              <a:t>References</a:t>
            </a:r>
          </a:p>
        </p:txBody>
      </p:sp>
      <p:sp>
        <p:nvSpPr>
          <p:cNvPr id="3" name="Content Placeholder 2">
            <a:extLst>
              <a:ext uri="{FF2B5EF4-FFF2-40B4-BE49-F238E27FC236}">
                <a16:creationId xmlns:a16="http://schemas.microsoft.com/office/drawing/2014/main" id="{1E6AFD26-5158-49BD-A496-130374902F8D}"/>
              </a:ext>
            </a:extLst>
          </p:cNvPr>
          <p:cNvSpPr>
            <a:spLocks noGrp="1"/>
          </p:cNvSpPr>
          <p:nvPr>
            <p:ph idx="1"/>
          </p:nvPr>
        </p:nvSpPr>
        <p:spPr/>
        <p:txBody>
          <a:bodyPr/>
          <a:lstStyle/>
          <a:p>
            <a:pPr marL="36900" indent="0" algn="ctr">
              <a:lnSpc>
                <a:spcPct val="107000"/>
              </a:lnSpc>
              <a:spcBef>
                <a:spcPts val="485"/>
              </a:spcBef>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https://www.github.com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https://www.browserstack.com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https://www.developer.android.com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https://www.android.com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https://www.androidcenteral.com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https://www.stackoverflow.com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https://www.000WebHost.com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EE28A318-80FD-4031-9116-AA2DB8C4D4D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652763" y="2240191"/>
            <a:ext cx="1450025" cy="1390775"/>
          </a:xfrm>
          <a:prstGeom prst="rect">
            <a:avLst/>
          </a:prstGeom>
        </p:spPr>
      </p:pic>
    </p:spTree>
    <p:extLst>
      <p:ext uri="{BB962C8B-B14F-4D97-AF65-F5344CB8AC3E}">
        <p14:creationId xmlns:p14="http://schemas.microsoft.com/office/powerpoint/2010/main" val="376989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CEA0-1FDB-4295-858C-A775BAC3737F}"/>
              </a:ext>
            </a:extLst>
          </p:cNvPr>
          <p:cNvSpPr>
            <a:spLocks noGrp="1"/>
          </p:cNvSpPr>
          <p:nvPr>
            <p:ph type="ctrTitle"/>
          </p:nvPr>
        </p:nvSpPr>
        <p:spPr>
          <a:xfrm>
            <a:off x="1785472" y="685457"/>
            <a:ext cx="9440034" cy="1828801"/>
          </a:xfrm>
        </p:spPr>
        <p:txBody>
          <a:bodyPr/>
          <a:lstStyle/>
          <a:p>
            <a:r>
              <a:rPr lang="en-IN" b="1" u="sng" dirty="0"/>
              <a:t>Thank You </a:t>
            </a:r>
          </a:p>
        </p:txBody>
      </p:sp>
      <p:sp>
        <p:nvSpPr>
          <p:cNvPr id="3" name="Subtitle 2">
            <a:extLst>
              <a:ext uri="{FF2B5EF4-FFF2-40B4-BE49-F238E27FC236}">
                <a16:creationId xmlns:a16="http://schemas.microsoft.com/office/drawing/2014/main" id="{BCD2FB8B-1793-4D02-9560-3EBDE13C2B0E}"/>
              </a:ext>
            </a:extLst>
          </p:cNvPr>
          <p:cNvSpPr>
            <a:spLocks noGrp="1"/>
          </p:cNvSpPr>
          <p:nvPr>
            <p:ph type="subTitle" idx="1"/>
          </p:nvPr>
        </p:nvSpPr>
        <p:spPr>
          <a:xfrm>
            <a:off x="1879741" y="2514258"/>
            <a:ext cx="9440034" cy="1049867"/>
          </a:xfrm>
        </p:spPr>
        <p:txBody>
          <a:bodyPr>
            <a:normAutofit/>
          </a:bodyPr>
          <a:lstStyle/>
          <a:p>
            <a:endParaRPr lang="en-IN" sz="2400" dirty="0"/>
          </a:p>
          <a:p>
            <a:r>
              <a:rPr lang="en-IN" sz="2400" dirty="0"/>
              <a:t>Any queries…?</a:t>
            </a:r>
          </a:p>
        </p:txBody>
      </p:sp>
    </p:spTree>
    <p:extLst>
      <p:ext uri="{BB962C8B-B14F-4D97-AF65-F5344CB8AC3E}">
        <p14:creationId xmlns:p14="http://schemas.microsoft.com/office/powerpoint/2010/main" val="379242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CEA0-1FDB-4295-858C-A775BAC3737F}"/>
              </a:ext>
            </a:extLst>
          </p:cNvPr>
          <p:cNvSpPr>
            <a:spLocks noGrp="1"/>
          </p:cNvSpPr>
          <p:nvPr>
            <p:ph type="ctrTitle"/>
          </p:nvPr>
        </p:nvSpPr>
        <p:spPr>
          <a:xfrm>
            <a:off x="1189441" y="108408"/>
            <a:ext cx="10080287" cy="1828801"/>
          </a:xfrm>
        </p:spPr>
        <p:txBody>
          <a:bodyPr/>
          <a:lstStyle/>
          <a:p>
            <a:r>
              <a:rPr lang="en-US" b="1" u="sng" dirty="0"/>
              <a:t>Blood &amp;Plasma Bank Manager</a:t>
            </a:r>
            <a:endParaRPr lang="en-IN" b="1" u="sng" dirty="0"/>
          </a:p>
        </p:txBody>
      </p:sp>
      <p:sp>
        <p:nvSpPr>
          <p:cNvPr id="3" name="Subtitle 2">
            <a:extLst>
              <a:ext uri="{FF2B5EF4-FFF2-40B4-BE49-F238E27FC236}">
                <a16:creationId xmlns:a16="http://schemas.microsoft.com/office/drawing/2014/main" id="{BCD2FB8B-1793-4D02-9560-3EBDE13C2B0E}"/>
              </a:ext>
            </a:extLst>
          </p:cNvPr>
          <p:cNvSpPr>
            <a:spLocks noGrp="1"/>
          </p:cNvSpPr>
          <p:nvPr>
            <p:ph type="subTitle" idx="1"/>
          </p:nvPr>
        </p:nvSpPr>
        <p:spPr>
          <a:xfrm flipV="1">
            <a:off x="1741084" y="6345398"/>
            <a:ext cx="9213961" cy="792249"/>
          </a:xfrm>
        </p:spPr>
        <p:txBody>
          <a:bodyPr>
            <a:normAutofit/>
          </a:bodyPr>
          <a:lstStyle/>
          <a:p>
            <a:endParaRPr lang="en-IN" sz="2400" dirty="0"/>
          </a:p>
        </p:txBody>
      </p:sp>
      <p:pic>
        <p:nvPicPr>
          <p:cNvPr id="5" name="Picture 4">
            <a:extLst>
              <a:ext uri="{FF2B5EF4-FFF2-40B4-BE49-F238E27FC236}">
                <a16:creationId xmlns:a16="http://schemas.microsoft.com/office/drawing/2014/main" id="{C7F36016-C55A-4157-94F3-7DB5005DE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452" y="2593161"/>
            <a:ext cx="2024274" cy="1671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1D4C2D7-5C96-4034-B032-6271B47E3C6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92353" y="153705"/>
            <a:ext cx="2077375" cy="1738206"/>
          </a:xfrm>
          <a:prstGeom prst="rect">
            <a:avLst/>
          </a:prstGeom>
        </p:spPr>
      </p:pic>
    </p:spTree>
    <p:extLst>
      <p:ext uri="{BB962C8B-B14F-4D97-AF65-F5344CB8AC3E}">
        <p14:creationId xmlns:p14="http://schemas.microsoft.com/office/powerpoint/2010/main" val="38862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EC71-EEC1-43D7-BD33-1D961409A1F6}"/>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7ACAF10C-C755-498B-A221-761FB1007459}"/>
              </a:ext>
            </a:extLst>
          </p:cNvPr>
          <p:cNvSpPr>
            <a:spLocks noGrp="1"/>
          </p:cNvSpPr>
          <p:nvPr>
            <p:ph idx="1"/>
          </p:nvPr>
        </p:nvSpPr>
        <p:spPr/>
        <p:txBody>
          <a:bodyPr/>
          <a:lstStyle/>
          <a:p>
            <a:pPr marL="36900" indent="0" algn="just">
              <a:lnSpc>
                <a:spcPct val="107000"/>
              </a:lnSpc>
              <a:spcBef>
                <a:spcPts val="485"/>
              </a:spcBef>
              <a:spcAft>
                <a:spcPts val="0"/>
              </a:spcAft>
              <a:buNone/>
            </a:pPr>
            <a:r>
              <a:rPr lang="en-IN" sz="2400" dirty="0">
                <a:effectLst/>
                <a:latin typeface="Cambria" panose="02040503050406030204" pitchFamily="18" charset="0"/>
                <a:ea typeface="Calibri" panose="020F0502020204030204" pitchFamily="34" charset="0"/>
                <a:cs typeface="Cambria" panose="02040503050406030204" pitchFamily="18" charset="0"/>
              </a:rPr>
              <a:t>Blood and Plasma donor application as the name suggests its an application that brings out blood and plasma donors in the nearby areas. Plasma donation would be added as updated version as plasma donation is going to be need of the hour. One can donate receive the blood according to the need and can too contact nearby hospitals for the same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Bef>
                <a:spcPts val="485"/>
              </a:spcBef>
              <a:spcAft>
                <a:spcPts val="0"/>
              </a:spcAft>
              <a:buNone/>
            </a:pPr>
            <a:r>
              <a:rPr lang="en-IN" sz="2400" dirty="0">
                <a:effectLst/>
                <a:latin typeface="Cambria" panose="02040503050406030204" pitchFamily="18" charset="0"/>
                <a:ea typeface="Calibri" panose="020F0502020204030204" pitchFamily="34" charset="0"/>
                <a:cs typeface="Cambria" panose="02040503050406030204" pitchFamily="18" charset="0"/>
              </a:rPr>
              <a:t>Technology used us android development and google </a:t>
            </a:r>
            <a:r>
              <a:rPr lang="en-IN" sz="2400" dirty="0" err="1">
                <a:effectLst/>
                <a:latin typeface="Cambria" panose="02040503050406030204" pitchFamily="18" charset="0"/>
                <a:ea typeface="Calibri" panose="020F0502020204030204" pitchFamily="34" charset="0"/>
                <a:cs typeface="Cambria" panose="02040503050406030204" pitchFamily="18" charset="0"/>
              </a:rPr>
              <a:t>api’s</a:t>
            </a:r>
            <a:r>
              <a:rPr lang="en-IN" sz="2400" dirty="0">
                <a:effectLst/>
                <a:latin typeface="Cambria" panose="02040503050406030204" pitchFamily="18" charset="0"/>
                <a:ea typeface="Calibri" panose="020F0502020204030204" pitchFamily="34" charset="0"/>
                <a:cs typeface="Cambria" panose="02040503050406030204" pitchFamily="18" charset="0"/>
              </a:rPr>
              <a:t> for proper functioning of app. Moreover, the use of xml is to done for front end designing and backend will be by webhosting using php scripts with </a:t>
            </a:r>
            <a:r>
              <a:rPr lang="en-IN" sz="2400" dirty="0" err="1">
                <a:effectLst/>
                <a:latin typeface="Cambria" panose="02040503050406030204" pitchFamily="18" charset="0"/>
                <a:ea typeface="Calibri" panose="020F0502020204030204" pitchFamily="34" charset="0"/>
                <a:cs typeface="Cambria" panose="02040503050406030204" pitchFamily="18" charset="0"/>
              </a:rPr>
              <a:t>Mysql</a:t>
            </a:r>
            <a:r>
              <a:rPr lang="en-IN" sz="2400" dirty="0">
                <a:effectLst/>
                <a:latin typeface="Cambria" panose="02040503050406030204" pitchFamily="18" charset="0"/>
                <a:ea typeface="Calibri" panose="020F0502020204030204" pitchFamily="34" charset="0"/>
                <a:cs typeface="Cambria" panose="02040503050406030204" pitchFamily="18" charset="0"/>
              </a:rPr>
              <a:t> as query language. Logo designing software are also utilized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400" dirty="0"/>
          </a:p>
        </p:txBody>
      </p:sp>
    </p:spTree>
    <p:extLst>
      <p:ext uri="{BB962C8B-B14F-4D97-AF65-F5344CB8AC3E}">
        <p14:creationId xmlns:p14="http://schemas.microsoft.com/office/powerpoint/2010/main" val="298345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7D08-C98C-476C-AA9E-8F581D3BA26D}"/>
              </a:ext>
            </a:extLst>
          </p:cNvPr>
          <p:cNvSpPr>
            <a:spLocks noGrp="1"/>
          </p:cNvSpPr>
          <p:nvPr>
            <p:ph type="ctrTitle"/>
          </p:nvPr>
        </p:nvSpPr>
        <p:spPr>
          <a:xfrm>
            <a:off x="1524000" y="179109"/>
            <a:ext cx="9543068" cy="1489435"/>
          </a:xfrm>
        </p:spPr>
        <p:txBody>
          <a:bodyPr>
            <a:normAutofit/>
          </a:bodyPr>
          <a:lstStyle/>
          <a:p>
            <a:r>
              <a:rPr lang="en-IN" b="1" u="sng" dirty="0"/>
              <a:t>Objectives </a:t>
            </a:r>
          </a:p>
        </p:txBody>
      </p:sp>
      <p:sp>
        <p:nvSpPr>
          <p:cNvPr id="3" name="Subtitle 2">
            <a:extLst>
              <a:ext uri="{FF2B5EF4-FFF2-40B4-BE49-F238E27FC236}">
                <a16:creationId xmlns:a16="http://schemas.microsoft.com/office/drawing/2014/main" id="{071D275D-33DA-4AC9-BCD7-17EB3B8AD76D}"/>
              </a:ext>
            </a:extLst>
          </p:cNvPr>
          <p:cNvSpPr>
            <a:spLocks noGrp="1"/>
          </p:cNvSpPr>
          <p:nvPr>
            <p:ph type="subTitle" idx="1"/>
          </p:nvPr>
        </p:nvSpPr>
        <p:spPr>
          <a:xfrm>
            <a:off x="1524000" y="1904214"/>
            <a:ext cx="10382054" cy="4703976"/>
          </a:xfrm>
        </p:spPr>
        <p:txBody>
          <a:bodyPr/>
          <a:lstStyle/>
          <a:p>
            <a:pPr marL="457200" lvl="0" indent="-457200" algn="l">
              <a:lnSpc>
                <a:spcPct val="107000"/>
              </a:lnSpc>
              <a:spcBef>
                <a:spcPts val="485"/>
              </a:spcBef>
              <a:spcAft>
                <a:spcPts val="0"/>
              </a:spcAft>
              <a:buFont typeface="Wingdings" panose="05000000000000000000" pitchFamily="2" charset="2"/>
              <a:buChar char="Ø"/>
            </a:pPr>
            <a:r>
              <a:rPr lang="en-IN" sz="2400" dirty="0">
                <a:effectLst/>
                <a:latin typeface="Cambria" panose="02040503050406030204" pitchFamily="18" charset="0"/>
                <a:ea typeface="Calibri" panose="020F0502020204030204" pitchFamily="34" charset="0"/>
                <a:cs typeface="Cambria" panose="02040503050406030204" pitchFamily="18" charset="0"/>
              </a:rPr>
              <a:t>To facilitate blood receivers so that at crucial point of time a life can be saved.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l">
              <a:lnSpc>
                <a:spcPct val="107000"/>
              </a:lnSpc>
              <a:spcBef>
                <a:spcPts val="485"/>
              </a:spcBef>
              <a:spcAft>
                <a:spcPts val="0"/>
              </a:spcAft>
              <a:buFont typeface="Wingdings" panose="05000000000000000000" pitchFamily="2" charset="2"/>
              <a:buChar char="Ø"/>
            </a:pPr>
            <a:r>
              <a:rPr lang="en-IN" sz="2400" dirty="0">
                <a:effectLst/>
                <a:latin typeface="Cambria" panose="02040503050406030204" pitchFamily="18" charset="0"/>
                <a:ea typeface="Calibri" panose="020F0502020204030204" pitchFamily="34" charset="0"/>
                <a:cs typeface="Cambria" panose="02040503050406030204" pitchFamily="18" charset="0"/>
              </a:rPr>
              <a:t>To increase donors with more convenience.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l">
              <a:lnSpc>
                <a:spcPct val="107000"/>
              </a:lnSpc>
              <a:spcBef>
                <a:spcPts val="485"/>
              </a:spcBef>
              <a:spcAft>
                <a:spcPts val="0"/>
              </a:spcAft>
              <a:buFont typeface="Wingdings" panose="05000000000000000000" pitchFamily="2" charset="2"/>
              <a:buChar char="Ø"/>
            </a:pPr>
            <a:r>
              <a:rPr lang="en-IN" sz="2400" dirty="0">
                <a:effectLst/>
                <a:latin typeface="Cambria" panose="02040503050406030204" pitchFamily="18" charset="0"/>
                <a:ea typeface="Calibri" panose="020F0502020204030204" pitchFamily="34" charset="0"/>
                <a:cs typeface="Cambria" panose="02040503050406030204" pitchFamily="18" charset="0"/>
              </a:rPr>
              <a:t>Provide the ease to find nearby hospitals using map activities(Major Advancement).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l">
              <a:lnSpc>
                <a:spcPct val="107000"/>
              </a:lnSpc>
              <a:spcBef>
                <a:spcPts val="485"/>
              </a:spcBef>
              <a:spcAft>
                <a:spcPts val="0"/>
              </a:spcAft>
              <a:buFont typeface="Wingdings" panose="05000000000000000000" pitchFamily="2" charset="2"/>
              <a:buChar char="Ø"/>
            </a:pPr>
            <a:r>
              <a:rPr lang="en-IN" sz="2400" dirty="0">
                <a:effectLst/>
                <a:latin typeface="Cambria" panose="02040503050406030204" pitchFamily="18" charset="0"/>
                <a:ea typeface="Calibri" panose="020F0502020204030204" pitchFamily="34" charset="0"/>
                <a:cs typeface="Cambria" panose="02040503050406030204" pitchFamily="18" charset="0"/>
              </a:rPr>
              <a:t>To facilitate plasma receivers as this is being the need of the hour(Major Advancement).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9D46EA34-7B91-400E-9AA0-074F5BFD566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397525" y="451314"/>
            <a:ext cx="1925900" cy="1738206"/>
          </a:xfrm>
          <a:prstGeom prst="rect">
            <a:avLst/>
          </a:prstGeom>
        </p:spPr>
      </p:pic>
    </p:spTree>
    <p:extLst>
      <p:ext uri="{BB962C8B-B14F-4D97-AF65-F5344CB8AC3E}">
        <p14:creationId xmlns:p14="http://schemas.microsoft.com/office/powerpoint/2010/main" val="112048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15A2-7145-47B1-B091-5EF472F3DB47}"/>
              </a:ext>
            </a:extLst>
          </p:cNvPr>
          <p:cNvSpPr>
            <a:spLocks noGrp="1"/>
          </p:cNvSpPr>
          <p:nvPr>
            <p:ph type="title"/>
          </p:nvPr>
        </p:nvSpPr>
        <p:spPr/>
        <p:txBody>
          <a:bodyPr/>
          <a:lstStyle/>
          <a:p>
            <a:r>
              <a:rPr lang="en-US" b="1" u="sng" dirty="0"/>
              <a:t>Modules</a:t>
            </a:r>
            <a:endParaRPr lang="en-IN" b="1" u="sng" dirty="0"/>
          </a:p>
        </p:txBody>
      </p:sp>
      <p:sp>
        <p:nvSpPr>
          <p:cNvPr id="3" name="Text Placeholder 2">
            <a:extLst>
              <a:ext uri="{FF2B5EF4-FFF2-40B4-BE49-F238E27FC236}">
                <a16:creationId xmlns:a16="http://schemas.microsoft.com/office/drawing/2014/main" id="{43AA579E-E206-42A8-AA7A-0170719B461E}"/>
              </a:ext>
            </a:extLst>
          </p:cNvPr>
          <p:cNvSpPr>
            <a:spLocks noGrp="1"/>
          </p:cNvSpPr>
          <p:nvPr>
            <p:ph type="body" idx="1"/>
          </p:nvPr>
        </p:nvSpPr>
        <p:spPr/>
        <p:txBody>
          <a:bodyPr/>
          <a:lstStyle/>
          <a:p>
            <a:r>
              <a:rPr lang="en-US" b="1" dirty="0"/>
              <a:t>Minor</a:t>
            </a:r>
            <a:endParaRPr lang="en-IN" b="1" dirty="0"/>
          </a:p>
        </p:txBody>
      </p:sp>
      <p:sp>
        <p:nvSpPr>
          <p:cNvPr id="4" name="Content Placeholder 3">
            <a:extLst>
              <a:ext uri="{FF2B5EF4-FFF2-40B4-BE49-F238E27FC236}">
                <a16:creationId xmlns:a16="http://schemas.microsoft.com/office/drawing/2014/main" id="{E04B523B-52A9-4268-87FF-1DF07B2B4A0B}"/>
              </a:ext>
            </a:extLst>
          </p:cNvPr>
          <p:cNvSpPr>
            <a:spLocks noGrp="1"/>
          </p:cNvSpPr>
          <p:nvPr>
            <p:ph sz="half" idx="2"/>
          </p:nvPr>
        </p:nvSpPr>
        <p:spPr>
          <a:xfrm>
            <a:off x="1005872" y="2512381"/>
            <a:ext cx="4876344" cy="3278819"/>
          </a:xfrm>
        </p:spPr>
        <p:txBody>
          <a:bodyPr/>
          <a:lstStyle/>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Logo designing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Splash screen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User authentication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User dashboard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Blood donor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Mangal" panose="02040503050203030202" pitchFamily="18" charset="0"/>
                <a:ea typeface="Calibri" panose="020F0502020204030204" pitchFamily="34" charset="0"/>
                <a:cs typeface="Times New Roman" panose="02020603050405020304" pitchFamily="18" charset="0"/>
              </a:rPr>
              <a:t>Blood receiver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65C8D49C-74D5-4BCB-922A-FBCE826A1B73}"/>
              </a:ext>
            </a:extLst>
          </p:cNvPr>
          <p:cNvSpPr>
            <a:spLocks noGrp="1"/>
          </p:cNvSpPr>
          <p:nvPr>
            <p:ph type="body" sz="quarter" idx="3"/>
          </p:nvPr>
        </p:nvSpPr>
        <p:spPr/>
        <p:txBody>
          <a:bodyPr/>
          <a:lstStyle/>
          <a:p>
            <a:r>
              <a:rPr lang="en-US" b="1" dirty="0"/>
              <a:t>Major</a:t>
            </a:r>
            <a:endParaRPr lang="en-IN" b="1" dirty="0"/>
          </a:p>
        </p:txBody>
      </p:sp>
      <p:sp>
        <p:nvSpPr>
          <p:cNvPr id="6" name="Content Placeholder 5">
            <a:extLst>
              <a:ext uri="{FF2B5EF4-FFF2-40B4-BE49-F238E27FC236}">
                <a16:creationId xmlns:a16="http://schemas.microsoft.com/office/drawing/2014/main" id="{ED4428A0-DC06-43F0-8989-3DBFCE96E2FD}"/>
              </a:ext>
            </a:extLst>
          </p:cNvPr>
          <p:cNvSpPr>
            <a:spLocks noGrp="1"/>
          </p:cNvSpPr>
          <p:nvPr>
            <p:ph sz="quarter" idx="4"/>
          </p:nvPr>
        </p:nvSpPr>
        <p:spPr>
          <a:xfrm>
            <a:off x="6294967" y="2512381"/>
            <a:ext cx="4895330" cy="3278819"/>
          </a:xfrm>
        </p:spPr>
        <p:txBody>
          <a:bodyPr/>
          <a:lstStyle/>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Plasma donors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Plasma receivers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Map activity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Nearby blood banks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dirty="0">
                <a:effectLst/>
                <a:latin typeface="Mangal" panose="02040503050203030202" pitchFamily="18" charset="0"/>
                <a:ea typeface="Calibri" panose="020F0502020204030204" pitchFamily="34" charset="0"/>
                <a:cs typeface="Times New Roman" panose="02020603050405020304" pitchFamily="18" charset="0"/>
              </a:rPr>
              <a:t>Shake listeners (For urgent Blood requests)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024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p:cTn id="42"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B30D-C8B9-4196-ADC4-BB24E762EF4A}"/>
              </a:ext>
            </a:extLst>
          </p:cNvPr>
          <p:cNvSpPr>
            <a:spLocks noGrp="1"/>
          </p:cNvSpPr>
          <p:nvPr>
            <p:ph type="title"/>
          </p:nvPr>
        </p:nvSpPr>
        <p:spPr/>
        <p:txBody>
          <a:bodyPr/>
          <a:lstStyle/>
          <a:p>
            <a:r>
              <a:rPr lang="en-US" b="1" u="sng" dirty="0"/>
              <a:t>Methods</a:t>
            </a:r>
            <a:endParaRPr lang="en-IN" b="1" u="sng" dirty="0"/>
          </a:p>
        </p:txBody>
      </p:sp>
      <p:sp>
        <p:nvSpPr>
          <p:cNvPr id="3" name="Content Placeholder 2">
            <a:extLst>
              <a:ext uri="{FF2B5EF4-FFF2-40B4-BE49-F238E27FC236}">
                <a16:creationId xmlns:a16="http://schemas.microsoft.com/office/drawing/2014/main" id="{DE17EC57-4189-48D3-87E6-733E22ABEA5F}"/>
              </a:ext>
            </a:extLst>
          </p:cNvPr>
          <p:cNvSpPr>
            <a:spLocks noGrp="1"/>
          </p:cNvSpPr>
          <p:nvPr>
            <p:ph idx="1"/>
          </p:nvPr>
        </p:nvSpPr>
        <p:spPr/>
        <p:txBody>
          <a:bodyPr/>
          <a:lstStyle/>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The site is designed using </a:t>
            </a:r>
            <a:r>
              <a:rPr lang="en-IN" sz="2400" b="1" dirty="0">
                <a:effectLst/>
                <a:latin typeface="Cambria" panose="02040503050406030204" pitchFamily="18" charset="0"/>
                <a:ea typeface="Calibri" panose="020F0502020204030204" pitchFamily="34" charset="0"/>
                <a:cs typeface="Cambria" panose="02040503050406030204" pitchFamily="18" charset="0"/>
              </a:rPr>
              <a:t>Java (Android Studio)</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With some extra modules like </a:t>
            </a:r>
            <a:r>
              <a:rPr lang="en-IN" sz="2400" b="1" dirty="0">
                <a:effectLst/>
                <a:latin typeface="Cambria" panose="02040503050406030204" pitchFamily="18" charset="0"/>
                <a:ea typeface="Calibri" panose="020F0502020204030204" pitchFamily="34" charset="0"/>
                <a:cs typeface="Cambria" panose="02040503050406030204" pitchFamily="18" charset="0"/>
              </a:rPr>
              <a:t>xml</a:t>
            </a:r>
            <a:r>
              <a:rPr lang="en-IN" sz="2400" dirty="0">
                <a:effectLst/>
                <a:latin typeface="Cambria" panose="02040503050406030204" pitchFamily="18" charset="0"/>
                <a:ea typeface="Calibri" panose="020F0502020204030204" pitchFamily="34" charset="0"/>
                <a:cs typeface="Cambria" panose="02040503050406030204" pitchFamily="18" charset="0"/>
              </a:rPr>
              <a:t>, </a:t>
            </a:r>
            <a:r>
              <a:rPr lang="en-IN" sz="2400" b="1" dirty="0">
                <a:effectLst/>
                <a:latin typeface="Cambria" panose="02040503050406030204" pitchFamily="18" charset="0"/>
                <a:ea typeface="Calibri" panose="020F0502020204030204" pitchFamily="34" charset="0"/>
                <a:cs typeface="Cambria" panose="02040503050406030204" pitchFamily="18" charset="0"/>
              </a:rPr>
              <a:t>pics art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For backend webhosting servers are used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Which will be a real time database and track users in real time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The user dashboard contains a bottom navigation bar to control the donation and receiving part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485"/>
              </a:spcBef>
              <a:spcAft>
                <a:spcPts val="0"/>
              </a:spcAft>
              <a:buFont typeface="Wingdings" panose="05000000000000000000" pitchFamily="2" charset="2"/>
              <a:buChar char="Ø"/>
              <a:tabLst>
                <a:tab pos="457200" algn="l"/>
              </a:tabLst>
            </a:pPr>
            <a:r>
              <a:rPr lang="en-IN" sz="2400" dirty="0">
                <a:effectLst/>
                <a:latin typeface="Cambria" panose="02040503050406030204" pitchFamily="18" charset="0"/>
                <a:ea typeface="Calibri" panose="020F0502020204030204" pitchFamily="34" charset="0"/>
                <a:cs typeface="Cambria" panose="02040503050406030204" pitchFamily="18" charset="0"/>
              </a:rPr>
              <a:t>Then each page would contain detailing of that particular feature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398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5774-C898-4E1D-9B1D-64FD0DFAB14C}"/>
              </a:ext>
            </a:extLst>
          </p:cNvPr>
          <p:cNvSpPr>
            <a:spLocks noGrp="1"/>
          </p:cNvSpPr>
          <p:nvPr>
            <p:ph type="title"/>
          </p:nvPr>
        </p:nvSpPr>
        <p:spPr/>
        <p:txBody>
          <a:bodyPr/>
          <a:lstStyle/>
          <a:p>
            <a:r>
              <a:rPr lang="en-IN" b="1" u="sng" dirty="0"/>
              <a:t>Hardware Specifications</a:t>
            </a:r>
          </a:p>
        </p:txBody>
      </p:sp>
      <p:sp>
        <p:nvSpPr>
          <p:cNvPr id="3" name="Content Placeholder 2">
            <a:extLst>
              <a:ext uri="{FF2B5EF4-FFF2-40B4-BE49-F238E27FC236}">
                <a16:creationId xmlns:a16="http://schemas.microsoft.com/office/drawing/2014/main" id="{1C370D4C-5CCA-4835-994E-61CC4FB428AD}"/>
              </a:ext>
            </a:extLst>
          </p:cNvPr>
          <p:cNvSpPr>
            <a:spLocks noGrp="1"/>
          </p:cNvSpPr>
          <p:nvPr>
            <p:ph idx="1"/>
          </p:nvPr>
        </p:nvSpPr>
        <p:spPr/>
        <p:txBody>
          <a:bodyPr>
            <a:normAutofit/>
          </a:bodyPr>
          <a:lstStyle/>
          <a:p>
            <a:pPr marL="342900" lvl="0" indent="-342900">
              <a:lnSpc>
                <a:spcPct val="107000"/>
              </a:lnSpc>
              <a:spcAft>
                <a:spcPts val="800"/>
              </a:spcAft>
              <a:buFont typeface="Wingdings" panose="05000000000000000000" pitchFamily="2" charset="2"/>
              <a:buChar char=""/>
            </a:pPr>
            <a:r>
              <a:rPr lang="en-IN" sz="2400" dirty="0">
                <a:effectLst/>
                <a:latin typeface="Mangal" panose="02040503050203030202" pitchFamily="18" charset="0"/>
                <a:ea typeface="Calibri" panose="020F0502020204030204" pitchFamily="34" charset="0"/>
                <a:cs typeface="Times New Roman" panose="02020603050405020304" pitchFamily="18" charset="0"/>
              </a:rPr>
              <a:t>Android Device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effectLst/>
                <a:latin typeface="Mangal" panose="02040503050203030202" pitchFamily="18" charset="0"/>
                <a:ea typeface="Calibri" panose="020F0502020204030204" pitchFamily="34" charset="0"/>
                <a:cs typeface="Times New Roman" panose="02020603050405020304" pitchFamily="18" charset="0"/>
              </a:rPr>
              <a:t>Minimum version- lollipop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effectLst/>
                <a:latin typeface="Mangal" panose="02040503050203030202" pitchFamily="18" charset="0"/>
                <a:ea typeface="Calibri" panose="020F0502020204030204" pitchFamily="34" charset="0"/>
                <a:cs typeface="Times New Roman" panose="02020603050405020304" pitchFamily="18" charset="0"/>
              </a:rPr>
              <a:t>Processor – Any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effectLst/>
                <a:latin typeface="Mangal" panose="02040503050203030202" pitchFamily="18" charset="0"/>
                <a:ea typeface="Calibri" panose="020F0502020204030204" pitchFamily="34" charset="0"/>
                <a:cs typeface="Times New Roman" panose="02020603050405020304" pitchFamily="18" charset="0"/>
              </a:rPr>
              <a:t>Active Internet connection- Required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2400" dirty="0"/>
          </a:p>
        </p:txBody>
      </p:sp>
      <p:pic>
        <p:nvPicPr>
          <p:cNvPr id="4" name="Picture 3">
            <a:extLst>
              <a:ext uri="{FF2B5EF4-FFF2-40B4-BE49-F238E27FC236}">
                <a16:creationId xmlns:a16="http://schemas.microsoft.com/office/drawing/2014/main" id="{86F5604E-FBBC-42F9-8171-73DE2AECFD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244861">
            <a:off x="8555110" y="1589903"/>
            <a:ext cx="1317177" cy="1188808"/>
          </a:xfrm>
          <a:prstGeom prst="rect">
            <a:avLst/>
          </a:prstGeom>
        </p:spPr>
      </p:pic>
    </p:spTree>
    <p:extLst>
      <p:ext uri="{BB962C8B-B14F-4D97-AF65-F5344CB8AC3E}">
        <p14:creationId xmlns:p14="http://schemas.microsoft.com/office/powerpoint/2010/main" val="130030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4235-E291-403E-A95F-F9046793B80B}"/>
              </a:ext>
            </a:extLst>
          </p:cNvPr>
          <p:cNvSpPr>
            <a:spLocks noGrp="1"/>
          </p:cNvSpPr>
          <p:nvPr>
            <p:ph type="title"/>
          </p:nvPr>
        </p:nvSpPr>
        <p:spPr/>
        <p:txBody>
          <a:bodyPr/>
          <a:lstStyle/>
          <a:p>
            <a:r>
              <a:rPr lang="en-IN" b="1" u="sng" dirty="0"/>
              <a:t>Software Used</a:t>
            </a:r>
          </a:p>
        </p:txBody>
      </p:sp>
      <p:sp>
        <p:nvSpPr>
          <p:cNvPr id="3" name="Content Placeholder 2">
            <a:extLst>
              <a:ext uri="{FF2B5EF4-FFF2-40B4-BE49-F238E27FC236}">
                <a16:creationId xmlns:a16="http://schemas.microsoft.com/office/drawing/2014/main" id="{81B485FA-5CCC-4702-AA2A-697E2E2DE897}"/>
              </a:ext>
            </a:extLst>
          </p:cNvPr>
          <p:cNvSpPr>
            <a:spLocks noGrp="1"/>
          </p:cNvSpPr>
          <p:nvPr>
            <p:ph idx="1"/>
          </p:nvPr>
        </p:nvSpPr>
        <p:spPr/>
        <p:txBody>
          <a:bodyPr/>
          <a:lstStyle/>
          <a:p>
            <a:pPr>
              <a:buFont typeface="Wingdings" panose="05000000000000000000" pitchFamily="2" charset="2"/>
              <a:buChar char="Ø"/>
            </a:pPr>
            <a:r>
              <a:rPr lang="en-IN" sz="2400" dirty="0"/>
              <a:t>Android Studio (For designing and logics)</a:t>
            </a:r>
          </a:p>
          <a:p>
            <a:pPr>
              <a:buFont typeface="Wingdings" panose="05000000000000000000" pitchFamily="2" charset="2"/>
              <a:buChar char="Ø"/>
            </a:pPr>
            <a:r>
              <a:rPr lang="en-IN" sz="2400" dirty="0"/>
              <a:t>000WebHosting (For database)</a:t>
            </a:r>
          </a:p>
          <a:p>
            <a:pPr>
              <a:buFont typeface="Wingdings" panose="05000000000000000000" pitchFamily="2" charset="2"/>
              <a:buChar char="Ø"/>
            </a:pPr>
            <a:r>
              <a:rPr lang="en-IN" sz="2400" dirty="0"/>
              <a:t>Browser stack (For testing)</a:t>
            </a:r>
          </a:p>
          <a:p>
            <a:pPr marL="36900" indent="0">
              <a:buNone/>
            </a:pPr>
            <a:endParaRPr lang="en-IN" dirty="0"/>
          </a:p>
          <a:p>
            <a:pPr>
              <a:buFont typeface="Wingdings" panose="05000000000000000000" pitchFamily="2" charset="2"/>
              <a:buChar char="Ø"/>
            </a:pPr>
            <a:endParaRPr lang="en-IN" dirty="0"/>
          </a:p>
          <a:p>
            <a:endParaRPr lang="en-IN" dirty="0"/>
          </a:p>
        </p:txBody>
      </p:sp>
      <p:pic>
        <p:nvPicPr>
          <p:cNvPr id="4" name="Picture 3">
            <a:extLst>
              <a:ext uri="{FF2B5EF4-FFF2-40B4-BE49-F238E27FC236}">
                <a16:creationId xmlns:a16="http://schemas.microsoft.com/office/drawing/2014/main" id="{8208524F-3E71-4B12-A9D9-E65C7808205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560050">
            <a:off x="8484089" y="1678997"/>
            <a:ext cx="1317177" cy="1188808"/>
          </a:xfrm>
          <a:prstGeom prst="rect">
            <a:avLst/>
          </a:prstGeom>
        </p:spPr>
      </p:pic>
    </p:spTree>
    <p:extLst>
      <p:ext uri="{BB962C8B-B14F-4D97-AF65-F5344CB8AC3E}">
        <p14:creationId xmlns:p14="http://schemas.microsoft.com/office/powerpoint/2010/main" val="16431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8594-E24D-4BF2-B44C-0F3B7C94B58C}"/>
              </a:ext>
            </a:extLst>
          </p:cNvPr>
          <p:cNvSpPr>
            <a:spLocks noGrp="1"/>
          </p:cNvSpPr>
          <p:nvPr>
            <p:ph type="title"/>
          </p:nvPr>
        </p:nvSpPr>
        <p:spPr>
          <a:xfrm flipH="1" flipV="1">
            <a:off x="10975326" y="-546755"/>
            <a:ext cx="2816088" cy="152920"/>
          </a:xfrm>
        </p:spPr>
        <p:txBody>
          <a:bodyPr>
            <a:normAutofit fontScale="90000"/>
          </a:bodyPr>
          <a:lstStyle/>
          <a:p>
            <a:endParaRPr lang="en-IN" b="1" u="sng" dirty="0"/>
          </a:p>
        </p:txBody>
      </p:sp>
      <p:sp>
        <p:nvSpPr>
          <p:cNvPr id="3" name="Content Placeholder 2">
            <a:extLst>
              <a:ext uri="{FF2B5EF4-FFF2-40B4-BE49-F238E27FC236}">
                <a16:creationId xmlns:a16="http://schemas.microsoft.com/office/drawing/2014/main" id="{C7F264DE-F243-4FCB-A1BA-E77C6CE56FB2}"/>
              </a:ext>
            </a:extLst>
          </p:cNvPr>
          <p:cNvSpPr>
            <a:spLocks noGrp="1"/>
          </p:cNvSpPr>
          <p:nvPr>
            <p:ph idx="1"/>
          </p:nvPr>
        </p:nvSpPr>
        <p:spPr>
          <a:xfrm>
            <a:off x="245097" y="386500"/>
            <a:ext cx="11027784" cy="5404700"/>
          </a:xfrm>
        </p:spPr>
        <p:txBody>
          <a:bodyPr>
            <a:normAutofit/>
          </a:bodyPr>
          <a:lstStyle/>
          <a:p>
            <a:pPr marL="36900" indent="0">
              <a:buNone/>
            </a:pPr>
            <a:endParaRPr lang="en-IN" sz="2400" dirty="0"/>
          </a:p>
          <a:p>
            <a:pPr marL="36900" indent="0" algn="ctr">
              <a:buNone/>
            </a:pPr>
            <a:r>
              <a:rPr lang="en-IN" sz="4000" b="1" u="sng" dirty="0"/>
              <a:t>Working</a:t>
            </a:r>
          </a:p>
          <a:p>
            <a:pPr marL="36900" indent="0" algn="ctr">
              <a:buNone/>
            </a:pPr>
            <a:endParaRPr lang="en-IN" sz="2400" dirty="0"/>
          </a:p>
          <a:p>
            <a:pPr marL="36900" indent="0">
              <a:buNone/>
            </a:pPr>
            <a:r>
              <a:rPr lang="en-IN" sz="2400" dirty="0"/>
              <a:t>We are through with all the modifications, development and testing process that were aimed for minor project.</a:t>
            </a:r>
          </a:p>
          <a:p>
            <a:pPr marL="36900" indent="0">
              <a:buNone/>
            </a:pPr>
            <a:endParaRPr lang="en-IN" sz="2400" dirty="0"/>
          </a:p>
          <a:p>
            <a:pPr marL="36900" indent="0">
              <a:buNone/>
            </a:pPr>
            <a:endParaRPr lang="en-IN" sz="2400" dirty="0"/>
          </a:p>
          <a:p>
            <a:pPr marL="36900" indent="0">
              <a:buNone/>
            </a:pPr>
            <a:endParaRPr lang="en-IN" sz="2400" dirty="0"/>
          </a:p>
          <a:p>
            <a:pPr marL="36900" indent="0">
              <a:buNone/>
            </a:pPr>
            <a:r>
              <a:rPr lang="en-IN" sz="2400" dirty="0"/>
              <a:t>                                                   (Let’s test the working)</a:t>
            </a:r>
          </a:p>
        </p:txBody>
      </p:sp>
      <p:sp>
        <p:nvSpPr>
          <p:cNvPr id="4" name="Arrow: Right 3">
            <a:extLst>
              <a:ext uri="{FF2B5EF4-FFF2-40B4-BE49-F238E27FC236}">
                <a16:creationId xmlns:a16="http://schemas.microsoft.com/office/drawing/2014/main" id="{77E42EF4-B062-4862-8747-F0594F8E17F7}"/>
              </a:ext>
            </a:extLst>
          </p:cNvPr>
          <p:cNvSpPr/>
          <p:nvPr/>
        </p:nvSpPr>
        <p:spPr>
          <a:xfrm>
            <a:off x="4958499" y="3714690"/>
            <a:ext cx="1781666" cy="688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E0C6A7D-657B-4CFC-BCC2-32BBB37965C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36524" y="3569624"/>
            <a:ext cx="1317177" cy="1188808"/>
          </a:xfrm>
          <a:prstGeom prst="rect">
            <a:avLst/>
          </a:prstGeom>
        </p:spPr>
      </p:pic>
    </p:spTree>
    <p:extLst>
      <p:ext uri="{BB962C8B-B14F-4D97-AF65-F5344CB8AC3E}">
        <p14:creationId xmlns:p14="http://schemas.microsoft.com/office/powerpoint/2010/main" val="333973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 calcmode="lin" valueType="num">
                                      <p:cBhvr>
                                        <p:cTn id="1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
                                            <p:txEl>
                                              <p:pRg st="1" end="1"/>
                                            </p:txEl>
                                          </p:spTgt>
                                        </p:tgtEl>
                                      </p:cBhvr>
                                    </p:animEffect>
                                    <p:set>
                                      <p:cBhvr>
                                        <p:cTn id="21" dur="1" fill="hold">
                                          <p:stCondLst>
                                            <p:cond delay="499"/>
                                          </p:stCondLst>
                                        </p:cTn>
                                        <p:tgtEl>
                                          <p:spTgt spid="3">
                                            <p:txEl>
                                              <p:pRg st="1" end="1"/>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xEl>
                                              <p:pRg st="3" end="3"/>
                                            </p:txEl>
                                          </p:spTgt>
                                        </p:tgtEl>
                                      </p:cBhvr>
                                    </p:animEffect>
                                    <p:set>
                                      <p:cBhvr>
                                        <p:cTn id="24"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102</TotalTime>
  <Words>419</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Calisto MT</vt:lpstr>
      <vt:lpstr>Cambria</vt:lpstr>
      <vt:lpstr>Mangal</vt:lpstr>
      <vt:lpstr>Times New Roman</vt:lpstr>
      <vt:lpstr>Wingdings</vt:lpstr>
      <vt:lpstr>Wingdings 2</vt:lpstr>
      <vt:lpstr>Slate</vt:lpstr>
      <vt:lpstr>Welcome </vt:lpstr>
      <vt:lpstr>Blood &amp;Plasma Bank Manager</vt:lpstr>
      <vt:lpstr>Introduction</vt:lpstr>
      <vt:lpstr>Objectives </vt:lpstr>
      <vt:lpstr>Modules</vt:lpstr>
      <vt:lpstr>Methods</vt:lpstr>
      <vt:lpstr>Hardware Specifications</vt:lpstr>
      <vt:lpstr>Software Used</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dc:creator>jarchit29@gmail.com</dc:creator>
  <cp:lastModifiedBy>jarchit29@gmail.com</cp:lastModifiedBy>
  <cp:revision>20</cp:revision>
  <dcterms:created xsi:type="dcterms:W3CDTF">2020-12-06T14:50:26Z</dcterms:created>
  <dcterms:modified xsi:type="dcterms:W3CDTF">2021-01-13T04:06:16Z</dcterms:modified>
</cp:coreProperties>
</file>