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Google Sans Medium"/>
      <p:regular r:id="rId31"/>
      <p:bold r:id="rId32"/>
      <p:italic r:id="rId33"/>
      <p:boldItalic r:id="rId34"/>
    </p:embeddedFont>
    <p:embeddedFont>
      <p:font typeface="Open Sans SemiBold"/>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oogleSansMedium-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GoogleSansMedium-italic.fntdata"/><Relationship Id="rId10" Type="http://schemas.openxmlformats.org/officeDocument/2006/relationships/slide" Target="slides/slide4.xml"/><Relationship Id="rId32" Type="http://schemas.openxmlformats.org/officeDocument/2006/relationships/font" Target="fonts/GoogleSansMedium-bold.fntdata"/><Relationship Id="rId13" Type="http://schemas.openxmlformats.org/officeDocument/2006/relationships/slide" Target="slides/slide7.xml"/><Relationship Id="rId35" Type="http://schemas.openxmlformats.org/officeDocument/2006/relationships/font" Target="fonts/OpenSansSemiBold-regular.fntdata"/><Relationship Id="rId12" Type="http://schemas.openxmlformats.org/officeDocument/2006/relationships/slide" Target="slides/slide6.xml"/><Relationship Id="rId34" Type="http://schemas.openxmlformats.org/officeDocument/2006/relationships/font" Target="fonts/GoogleSansMedium-boldItalic.fntdata"/><Relationship Id="rId15" Type="http://schemas.openxmlformats.org/officeDocument/2006/relationships/slide" Target="slides/slide9.xml"/><Relationship Id="rId37" Type="http://schemas.openxmlformats.org/officeDocument/2006/relationships/font" Target="fonts/OpenSansSemiBold-italic.fntdata"/><Relationship Id="rId14" Type="http://schemas.openxmlformats.org/officeDocument/2006/relationships/slide" Target="slides/slide8.xml"/><Relationship Id="rId36" Type="http://schemas.openxmlformats.org/officeDocument/2006/relationships/font" Target="fonts/OpenSansSemiBold-bold.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OpenSansSemiBold-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4c37863e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4c37863e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4c37863e3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4c37863e3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4c37863e3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4c37863e3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4c37863e3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4c37863e3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4c37863e3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4c37863e3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4c37863e3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4c37863e3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4c37863e3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4c37863e3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4c37863e3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4c37863e3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4c37863e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4c37863e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4c37863e3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4c37863e3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4c37863e3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4c37863e3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4c37863e3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4c37863e3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4c37863e3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4c37863e3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4c37863e3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4c37863e3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4c37863e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4c37863e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4c37863e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4c37863e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4c37863e3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e4c37863e3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4c37863e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4c37863e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4c37863e3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4c37863e3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4c37863e3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4c37863e3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4c37863e3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4c37863e3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4c37863e3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4c37863e3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4c37863e3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4c37863e3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4c37863e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4c37863e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p:cSld name="BLANK_1">
    <p:spTree>
      <p:nvGrpSpPr>
        <p:cNvPr id="51" name="Shape 51"/>
        <p:cNvGrpSpPr/>
        <p:nvPr/>
      </p:nvGrpSpPr>
      <p:grpSpPr>
        <a:xfrm>
          <a:off x="0" y="0"/>
          <a:ext cx="0" cy="0"/>
          <a:chOff x="0" y="0"/>
          <a:chExt cx="0" cy="0"/>
        </a:xfrm>
      </p:grpSpPr>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2">
  <p:cSld name="BLANK_1_2">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2">
  <p:cSld name="BLANK_1_2_1">
    <p:spTree>
      <p:nvGrpSpPr>
        <p:cNvPr id="57" name="Shape 57"/>
        <p:cNvGrpSpPr/>
        <p:nvPr/>
      </p:nvGrpSpPr>
      <p:grpSpPr>
        <a:xfrm>
          <a:off x="0" y="0"/>
          <a:ext cx="0" cy="0"/>
          <a:chOff x="0" y="0"/>
          <a:chExt cx="0" cy="0"/>
        </a:xfrm>
      </p:grpSpPr>
      <p:sp>
        <p:nvSpPr>
          <p:cNvPr id="58" name="Google Shape;5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2">
  <p:cSld name="BLANK_1_2_1_1">
    <p:spTree>
      <p:nvGrpSpPr>
        <p:cNvPr id="60" name="Shape 60"/>
        <p:cNvGrpSpPr/>
        <p:nvPr/>
      </p:nvGrpSpPr>
      <p:grpSpPr>
        <a:xfrm>
          <a:off x="0" y="0"/>
          <a:ext cx="0" cy="0"/>
          <a:chOff x="0" y="0"/>
          <a:chExt cx="0" cy="0"/>
        </a:xfrm>
      </p:grpSpPr>
      <p:sp>
        <p:nvSpPr>
          <p:cNvPr id="61" name="Google Shape;6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p:cSld name="BLANK_1_1">
    <p:spTree>
      <p:nvGrpSpPr>
        <p:cNvPr id="63" name="Shape 63"/>
        <p:cNvGrpSpPr/>
        <p:nvPr/>
      </p:nvGrpSpPr>
      <p:grpSpPr>
        <a:xfrm>
          <a:off x="0" y="0"/>
          <a:ext cx="0" cy="0"/>
          <a:chOff x="0" y="0"/>
          <a:chExt cx="0" cy="0"/>
        </a:xfrm>
      </p:grpSpPr>
      <p:sp>
        <p:nvSpPr>
          <p:cNvPr id="64" name="Google Shape;6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p:cSld name="BLANK_1_1_1">
    <p:spTree>
      <p:nvGrpSpPr>
        <p:cNvPr id="66" name="Shape 66"/>
        <p:cNvGrpSpPr/>
        <p:nvPr/>
      </p:nvGrpSpPr>
      <p:grpSpPr>
        <a:xfrm>
          <a:off x="0" y="0"/>
          <a:ext cx="0" cy="0"/>
          <a:chOff x="0" y="0"/>
          <a:chExt cx="0" cy="0"/>
        </a:xfrm>
      </p:grpSpPr>
      <p:sp>
        <p:nvSpPr>
          <p:cNvPr id="67" name="Google Shape;6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p:cSld name="BLANK_1_1_1_1">
    <p:spTree>
      <p:nvGrpSpPr>
        <p:cNvPr id="69" name="Shape 69"/>
        <p:cNvGrpSpPr/>
        <p:nvPr/>
      </p:nvGrpSpPr>
      <p:grpSpPr>
        <a:xfrm>
          <a:off x="0" y="0"/>
          <a:ext cx="0" cy="0"/>
          <a:chOff x="0" y="0"/>
          <a:chExt cx="0" cy="0"/>
        </a:xfrm>
      </p:grpSpPr>
      <p:sp>
        <p:nvSpPr>
          <p:cNvPr id="70" name="Google Shape;7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6" name="Shape 76"/>
        <p:cNvGrpSpPr/>
        <p:nvPr/>
      </p:nvGrpSpPr>
      <p:grpSpPr>
        <a:xfrm>
          <a:off x="0" y="0"/>
          <a:ext cx="0" cy="0"/>
          <a:chOff x="0" y="0"/>
          <a:chExt cx="0" cy="0"/>
        </a:xfrm>
      </p:grpSpPr>
      <p:sp>
        <p:nvSpPr>
          <p:cNvPr id="77" name="Google Shape;77;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8" name="Google Shape;78;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9" name="Google Shape;7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0" name="Google Shape;80;p2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3" name="Google Shape;8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7" name="Google Shape;8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1" name="Google Shape;91;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2" name="Google Shape;9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6" name="Shape 96"/>
        <p:cNvGrpSpPr/>
        <p:nvPr/>
      </p:nvGrpSpPr>
      <p:grpSpPr>
        <a:xfrm>
          <a:off x="0" y="0"/>
          <a:ext cx="0" cy="0"/>
          <a:chOff x="0" y="0"/>
          <a:chExt cx="0" cy="0"/>
        </a:xfrm>
      </p:grpSpPr>
      <p:sp>
        <p:nvSpPr>
          <p:cNvPr id="97" name="Google Shape;97;p2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2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sp>
        <p:nvSpPr>
          <p:cNvPr id="101" name="Google Shape;101;p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2" name="Google Shape;10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sp>
        <p:nvSpPr>
          <p:cNvPr id="104" name="Google Shape;104;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6" name="Google Shape;106;p2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7" name="Google Shape;107;p2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8" name="Google Shape;10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sp>
        <p:nvSpPr>
          <p:cNvPr id="110" name="Google Shape;110;p2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1" name="Google Shape;11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3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4" name="Google Shape;114;p30"/>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15" name="Google Shape;11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ype="blank">
  <p:cSld name="BLANK">
    <p:spTree>
      <p:nvGrpSpPr>
        <p:cNvPr id="116" name="Shape 116"/>
        <p:cNvGrpSpPr/>
        <p:nvPr/>
      </p:nvGrpSpPr>
      <p:grpSpPr>
        <a:xfrm>
          <a:off x="0" y="0"/>
          <a:ext cx="0" cy="0"/>
          <a:chOff x="0" y="0"/>
          <a:chExt cx="0" cy="0"/>
        </a:xfrm>
      </p:grpSpPr>
      <p:sp>
        <p:nvSpPr>
          <p:cNvPr id="117" name="Google Shape;11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31"/>
          <p:cNvSpPr/>
          <p:nvPr/>
        </p:nvSpPr>
        <p:spPr>
          <a:xfrm>
            <a:off x="0" y="329125"/>
            <a:ext cx="69300" cy="7530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p:cSld name="BLANK_1">
    <p:spTree>
      <p:nvGrpSpPr>
        <p:cNvPr id="120" name="Shape 120"/>
        <p:cNvGrpSpPr/>
        <p:nvPr/>
      </p:nvGrpSpPr>
      <p:grpSpPr>
        <a:xfrm>
          <a:off x="0" y="0"/>
          <a:ext cx="0" cy="0"/>
          <a:chOff x="0" y="0"/>
          <a:chExt cx="0" cy="0"/>
        </a:xfrm>
      </p:grpSpPr>
      <p:sp>
        <p:nvSpPr>
          <p:cNvPr id="121" name="Google Shape;12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2" name="Google Shape;122;p32"/>
          <p:cNvSpPr/>
          <p:nvPr/>
        </p:nvSpPr>
        <p:spPr>
          <a:xfrm>
            <a:off x="0" y="329125"/>
            <a:ext cx="69300" cy="7530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2">
  <p:cSld name="BLANK_1_2">
    <p:spTree>
      <p:nvGrpSpPr>
        <p:cNvPr id="124" name="Shape 124"/>
        <p:cNvGrpSpPr/>
        <p:nvPr/>
      </p:nvGrpSpPr>
      <p:grpSpPr>
        <a:xfrm>
          <a:off x="0" y="0"/>
          <a:ext cx="0" cy="0"/>
          <a:chOff x="0" y="0"/>
          <a:chExt cx="0" cy="0"/>
        </a:xfrm>
      </p:grpSpPr>
      <p:sp>
        <p:nvSpPr>
          <p:cNvPr id="125" name="Google Shape;12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33"/>
          <p:cNvSpPr/>
          <p:nvPr/>
        </p:nvSpPr>
        <p:spPr>
          <a:xfrm>
            <a:off x="0" y="329125"/>
            <a:ext cx="69300" cy="44853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2">
  <p:cSld name="BLANK_1_2_1">
    <p:spTree>
      <p:nvGrpSpPr>
        <p:cNvPr id="128" name="Shape 128"/>
        <p:cNvGrpSpPr/>
        <p:nvPr/>
      </p:nvGrpSpPr>
      <p:grpSpPr>
        <a:xfrm>
          <a:off x="0" y="0"/>
          <a:ext cx="0" cy="0"/>
          <a:chOff x="0" y="0"/>
          <a:chExt cx="0" cy="0"/>
        </a:xfrm>
      </p:grpSpPr>
      <p:sp>
        <p:nvSpPr>
          <p:cNvPr id="129" name="Google Shape;12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0" name="Google Shape;130;p34"/>
          <p:cNvSpPr/>
          <p:nvPr/>
        </p:nvSpPr>
        <p:spPr>
          <a:xfrm>
            <a:off x="0" y="329125"/>
            <a:ext cx="69300" cy="44853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2">
  <p:cSld name="BLANK_1_2_1_1">
    <p:spTree>
      <p:nvGrpSpPr>
        <p:cNvPr id="132" name="Shape 132"/>
        <p:cNvGrpSpPr/>
        <p:nvPr/>
      </p:nvGrpSpPr>
      <p:grpSpPr>
        <a:xfrm>
          <a:off x="0" y="0"/>
          <a:ext cx="0" cy="0"/>
          <a:chOff x="0" y="0"/>
          <a:chExt cx="0" cy="0"/>
        </a:xfrm>
      </p:grpSpPr>
      <p:sp>
        <p:nvSpPr>
          <p:cNvPr id="133" name="Google Shape;13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35"/>
          <p:cNvSpPr/>
          <p:nvPr/>
        </p:nvSpPr>
        <p:spPr>
          <a:xfrm>
            <a:off x="0" y="329125"/>
            <a:ext cx="69300" cy="44853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p:cSld name="BLANK_1_1">
    <p:spTree>
      <p:nvGrpSpPr>
        <p:cNvPr id="136" name="Shape 136"/>
        <p:cNvGrpSpPr/>
        <p:nvPr/>
      </p:nvGrpSpPr>
      <p:grpSpPr>
        <a:xfrm>
          <a:off x="0" y="0"/>
          <a:ext cx="0" cy="0"/>
          <a:chOff x="0" y="0"/>
          <a:chExt cx="0" cy="0"/>
        </a:xfrm>
      </p:grpSpPr>
      <p:sp>
        <p:nvSpPr>
          <p:cNvPr id="137" name="Google Shape;13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36"/>
          <p:cNvSpPr/>
          <p:nvPr/>
        </p:nvSpPr>
        <p:spPr>
          <a:xfrm>
            <a:off x="0" y="329125"/>
            <a:ext cx="69300" cy="7530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p:cSld name="BLANK_1_1_1">
    <p:spTree>
      <p:nvGrpSpPr>
        <p:cNvPr id="140" name="Shape 140"/>
        <p:cNvGrpSpPr/>
        <p:nvPr/>
      </p:nvGrpSpPr>
      <p:grpSpPr>
        <a:xfrm>
          <a:off x="0" y="0"/>
          <a:ext cx="0" cy="0"/>
          <a:chOff x="0" y="0"/>
          <a:chExt cx="0" cy="0"/>
        </a:xfrm>
      </p:grpSpPr>
      <p:sp>
        <p:nvSpPr>
          <p:cNvPr id="141" name="Google Shape;14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37"/>
          <p:cNvSpPr/>
          <p:nvPr/>
        </p:nvSpPr>
        <p:spPr>
          <a:xfrm>
            <a:off x="0" y="329125"/>
            <a:ext cx="69300" cy="7530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p:cSld name="BLANK_1_1_1_1">
    <p:spTree>
      <p:nvGrpSpPr>
        <p:cNvPr id="144" name="Shape 144"/>
        <p:cNvGrpSpPr/>
        <p:nvPr/>
      </p:nvGrpSpPr>
      <p:grpSpPr>
        <a:xfrm>
          <a:off x="0" y="0"/>
          <a:ext cx="0" cy="0"/>
          <a:chOff x="0" y="0"/>
          <a:chExt cx="0" cy="0"/>
        </a:xfrm>
      </p:grpSpPr>
      <p:sp>
        <p:nvSpPr>
          <p:cNvPr id="145" name="Google Shape;14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8"/>
          <p:cNvSpPr/>
          <p:nvPr/>
        </p:nvSpPr>
        <p:spPr>
          <a:xfrm>
            <a:off x="0" y="329125"/>
            <a:ext cx="69300" cy="753000"/>
          </a:xfrm>
          <a:prstGeom prst="rect">
            <a:avLst/>
          </a:prstGeom>
          <a:solidFill>
            <a:srgbClr val="9AA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theme" Target="../theme/theme3.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2" name="Shape 72"/>
        <p:cNvGrpSpPr/>
        <p:nvPr/>
      </p:nvGrpSpPr>
      <p:grpSpPr>
        <a:xfrm>
          <a:off x="0" y="0"/>
          <a:ext cx="0" cy="0"/>
          <a:chOff x="0" y="0"/>
          <a:chExt cx="0" cy="0"/>
        </a:xfrm>
      </p:grpSpPr>
      <p:sp>
        <p:nvSpPr>
          <p:cNvPr id="73" name="Google Shape;7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4" name="Google Shape;7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5" name="Google Shape;7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 Id="rId3" Type="http://schemas.openxmlformats.org/officeDocument/2006/relationships/hyperlink" Target="https://www.figma.com/proto/WhgXTmMq7kevtWdF7gyGiy/habit-tracker?node-id=3%3A260&amp;scaling=scale-down&amp;page-id=3%3A259&amp;starting-point-node-id=3%3A260&amp;show-proto-sidebar=1" TargetMode="External"/><Relationship Id="rId4" Type="http://schemas.openxmlformats.org/officeDocument/2006/relationships/hyperlink" Target="https://www.figma.com/proto/WhgXTmMq7kevtWdF7gyGiy/habit-tracker?node-id=41%3A1481&amp;scaling=contain&amp;page-id=41%3A1480&amp;starting-point-node-id=41%3A1481" TargetMode="External"/><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9.xml"/><Relationship Id="rId3" Type="http://schemas.openxmlformats.org/officeDocument/2006/relationships/hyperlink" Target="https://www.figma.com/proto/WhgXTmMq7kevtWdF7gyGiy/habit-tracker?node-id=20%3A563&amp;scaling=scale-down&amp;page-id=20%3A562&amp;starting-point-node-id=20%3A563" TargetMode="External"/><Relationship Id="rId4" Type="http://schemas.openxmlformats.org/officeDocument/2006/relationships/hyperlink" Target="https://www.figma.com/proto/WhgXTmMq7kevtWdF7gyGiy/habit-tracker?node-id=45%3A1848&amp;scaling=contain&amp;page-id=45%3A1812&amp;starting-point-node-id=45%3A1848" TargetMode="External"/><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85F4"/>
        </a:solidFill>
      </p:bgPr>
    </p:bg>
    <p:spTree>
      <p:nvGrpSpPr>
        <p:cNvPr id="151" name="Shape 151"/>
        <p:cNvGrpSpPr/>
        <p:nvPr/>
      </p:nvGrpSpPr>
      <p:grpSpPr>
        <a:xfrm>
          <a:off x="0" y="0"/>
          <a:ext cx="0" cy="0"/>
          <a:chOff x="0" y="0"/>
          <a:chExt cx="0" cy="0"/>
        </a:xfrm>
      </p:grpSpPr>
      <p:sp>
        <p:nvSpPr>
          <p:cNvPr id="152" name="Google Shape;152;p39"/>
          <p:cNvSpPr txBox="1"/>
          <p:nvPr/>
        </p:nvSpPr>
        <p:spPr>
          <a:xfrm>
            <a:off x="517675" y="1819750"/>
            <a:ext cx="6931200" cy="7389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3600">
                <a:solidFill>
                  <a:srgbClr val="FFFFFF"/>
                </a:solidFill>
                <a:latin typeface="Open Sans SemiBold"/>
                <a:ea typeface="Open Sans SemiBold"/>
                <a:cs typeface="Open Sans SemiBold"/>
                <a:sym typeface="Open Sans SemiBold"/>
              </a:rPr>
              <a:t>Habit tracker for young people</a:t>
            </a:r>
            <a:endParaRPr sz="3600">
              <a:solidFill>
                <a:srgbClr val="FFFFFF"/>
              </a:solidFill>
              <a:latin typeface="Open Sans SemiBold"/>
              <a:ea typeface="Open Sans SemiBold"/>
              <a:cs typeface="Open Sans SemiBold"/>
              <a:sym typeface="Open Sans SemiBold"/>
            </a:endParaRPr>
          </a:p>
        </p:txBody>
      </p:sp>
      <p:sp>
        <p:nvSpPr>
          <p:cNvPr id="153" name="Google Shape;153;p39"/>
          <p:cNvSpPr txBox="1"/>
          <p:nvPr/>
        </p:nvSpPr>
        <p:spPr>
          <a:xfrm>
            <a:off x="517675" y="2769663"/>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FFFFFF"/>
                </a:solidFill>
                <a:latin typeface="Open Sans"/>
                <a:ea typeface="Open Sans"/>
                <a:cs typeface="Open Sans"/>
                <a:sym typeface="Open Sans"/>
              </a:rPr>
              <a:t>Jaroslava Otmanová</a:t>
            </a:r>
            <a:endParaRPr sz="2400">
              <a:solidFill>
                <a:srgbClr val="FFFFFF"/>
              </a:solidFill>
              <a:latin typeface="Open Sans"/>
              <a:ea typeface="Open Sans"/>
              <a:cs typeface="Open Sans"/>
              <a:sym typeface="Open Sans"/>
            </a:endParaRPr>
          </a:p>
        </p:txBody>
      </p:sp>
      <p:cxnSp>
        <p:nvCxnSpPr>
          <p:cNvPr id="154" name="Google Shape;154;p39"/>
          <p:cNvCxnSpPr/>
          <p:nvPr/>
        </p:nvCxnSpPr>
        <p:spPr>
          <a:xfrm rot="10800000">
            <a:off x="517725" y="2670850"/>
            <a:ext cx="7046400" cy="243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9900"/>
        </a:solidFill>
      </p:bgPr>
    </p:bg>
    <p:spTree>
      <p:nvGrpSpPr>
        <p:cNvPr id="231" name="Shape 231"/>
        <p:cNvGrpSpPr/>
        <p:nvPr/>
      </p:nvGrpSpPr>
      <p:grpSpPr>
        <a:xfrm>
          <a:off x="0" y="0"/>
          <a:ext cx="0" cy="0"/>
          <a:chOff x="0" y="0"/>
          <a:chExt cx="0" cy="0"/>
        </a:xfrm>
      </p:grpSpPr>
      <p:sp>
        <p:nvSpPr>
          <p:cNvPr id="232" name="Google Shape;232;p48"/>
          <p:cNvSpPr txBox="1"/>
          <p:nvPr/>
        </p:nvSpPr>
        <p:spPr>
          <a:xfrm>
            <a:off x="3721275" y="1886850"/>
            <a:ext cx="63021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a:t>
            </a:r>
            <a:r>
              <a:rPr lang="en">
                <a:solidFill>
                  <a:srgbClr val="FFFFFF"/>
                </a:solidFill>
                <a:latin typeface="Open Sans"/>
                <a:ea typeface="Open Sans"/>
                <a:cs typeface="Open Sans"/>
                <a:sym typeface="Open Sans"/>
              </a:rPr>
              <a:t>ireframes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33" name="Google Shape;233;p48"/>
          <p:cNvSpPr txBox="1"/>
          <p:nvPr/>
        </p:nvSpPr>
        <p:spPr>
          <a:xfrm>
            <a:off x="-468875" y="2082300"/>
            <a:ext cx="3704400" cy="978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34" name="Google Shape;234;p48"/>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
        <p:nvSpPr>
          <p:cNvPr id="235" name="Google Shape;235;p4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49"/>
          <p:cNvPicPr preferRelativeResize="0"/>
          <p:nvPr/>
        </p:nvPicPr>
        <p:blipFill>
          <a:blip r:embed="rId3">
            <a:alphaModFix/>
          </a:blip>
          <a:stretch>
            <a:fillRect/>
          </a:stretch>
        </p:blipFill>
        <p:spPr>
          <a:xfrm>
            <a:off x="4872203" y="0"/>
            <a:ext cx="2893219" cy="5143501"/>
          </a:xfrm>
          <a:prstGeom prst="rect">
            <a:avLst/>
          </a:prstGeom>
          <a:noFill/>
          <a:ln cap="flat" cmpd="sng" w="9525">
            <a:solidFill>
              <a:schemeClr val="dk2"/>
            </a:solidFill>
            <a:prstDash val="solid"/>
            <a:round/>
            <a:headEnd len="sm" w="sm" type="none"/>
            <a:tailEnd len="sm" w="sm" type="none"/>
          </a:ln>
        </p:spPr>
      </p:pic>
      <p:sp>
        <p:nvSpPr>
          <p:cNvPr id="241" name="Google Shape;241;p49"/>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42" name="Google Shape;242;p49"/>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43" name="Google Shape;243;p49"/>
          <p:cNvSpPr txBox="1"/>
          <p:nvPr/>
        </p:nvSpPr>
        <p:spPr>
          <a:xfrm>
            <a:off x="517675" y="1522550"/>
            <a:ext cx="2421300" cy="33093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rgbClr val="000000"/>
              </a:buClr>
              <a:buSzPts val="1100"/>
              <a:buFont typeface="Arial"/>
              <a:buNone/>
            </a:pPr>
            <a:r>
              <a:rPr lang="en">
                <a:solidFill>
                  <a:srgbClr val="5F6368"/>
                </a:solidFill>
                <a:latin typeface="Open Sans"/>
                <a:ea typeface="Open Sans"/>
                <a:cs typeface="Open Sans"/>
                <a:sym typeface="Open Sans"/>
              </a:rPr>
              <a:t>Main page is the dashboard with list of habits with checking mechanism and a way to detail of the habit.</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Clr>
                <a:srgbClr val="000000"/>
              </a:buClr>
              <a:buSzPts val="1100"/>
              <a:buFont typeface="Arial"/>
              <a:buNone/>
            </a:pPr>
            <a:r>
              <a:rPr lang="en">
                <a:solidFill>
                  <a:srgbClr val="5F6368"/>
                </a:solidFill>
                <a:latin typeface="Open Sans"/>
                <a:ea typeface="Open Sans"/>
                <a:cs typeface="Open Sans"/>
                <a:sym typeface="Open Sans"/>
              </a:rPr>
              <a:t>Main changes at this stage was the brightening the way to detail of the habit and making the add button more clear and more bright.</a:t>
            </a:r>
            <a:endParaRPr>
              <a:solidFill>
                <a:srgbClr val="5F6368"/>
              </a:solidFill>
              <a:latin typeface="Open Sans"/>
              <a:ea typeface="Open Sans"/>
              <a:cs typeface="Open Sans"/>
              <a:sym typeface="Open Sans"/>
            </a:endParaRPr>
          </a:p>
        </p:txBody>
      </p:sp>
      <p:cxnSp>
        <p:nvCxnSpPr>
          <p:cNvPr id="244" name="Google Shape;244;p49"/>
          <p:cNvCxnSpPr/>
          <p:nvPr/>
        </p:nvCxnSpPr>
        <p:spPr>
          <a:xfrm flipH="1" rot="10800000">
            <a:off x="4565525" y="1603825"/>
            <a:ext cx="447600" cy="5100"/>
          </a:xfrm>
          <a:prstGeom prst="straightConnector1">
            <a:avLst/>
          </a:prstGeom>
          <a:noFill/>
          <a:ln cap="flat" cmpd="sng" w="19050">
            <a:solidFill>
              <a:srgbClr val="FBBC04"/>
            </a:solidFill>
            <a:prstDash val="solid"/>
            <a:round/>
            <a:headEnd len="med" w="med" type="none"/>
            <a:tailEnd len="med" w="med" type="triangle"/>
          </a:ln>
        </p:spPr>
      </p:cxnSp>
      <p:sp>
        <p:nvSpPr>
          <p:cNvPr id="245" name="Google Shape;245;p49"/>
          <p:cNvSpPr txBox="1"/>
          <p:nvPr/>
        </p:nvSpPr>
        <p:spPr>
          <a:xfrm>
            <a:off x="3811650" y="1208725"/>
            <a:ext cx="110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5F6368"/>
                </a:solidFill>
                <a:latin typeface="Open Sans"/>
                <a:ea typeface="Open Sans"/>
                <a:cs typeface="Open Sans"/>
                <a:sym typeface="Open Sans"/>
              </a:rPr>
              <a:t>List of habits on main dashboard</a:t>
            </a:r>
            <a:endParaRPr sz="1000">
              <a:solidFill>
                <a:srgbClr val="5F6368"/>
              </a:solidFill>
              <a:latin typeface="Open Sans"/>
              <a:ea typeface="Open Sans"/>
              <a:cs typeface="Open Sans"/>
              <a:sym typeface="Open Sans"/>
            </a:endParaRPr>
          </a:p>
        </p:txBody>
      </p:sp>
      <p:cxnSp>
        <p:nvCxnSpPr>
          <p:cNvPr id="246" name="Google Shape;246;p49"/>
          <p:cNvCxnSpPr/>
          <p:nvPr/>
        </p:nvCxnSpPr>
        <p:spPr>
          <a:xfrm rot="10800000">
            <a:off x="7518475" y="3929850"/>
            <a:ext cx="918000" cy="0"/>
          </a:xfrm>
          <a:prstGeom prst="straightConnector1">
            <a:avLst/>
          </a:prstGeom>
          <a:noFill/>
          <a:ln cap="flat" cmpd="sng" w="19050">
            <a:solidFill>
              <a:srgbClr val="FBBC04"/>
            </a:solidFill>
            <a:prstDash val="solid"/>
            <a:round/>
            <a:headEnd len="med" w="med" type="none"/>
            <a:tailEnd len="med" w="med" type="triangle"/>
          </a:ln>
        </p:spPr>
      </p:cxnSp>
      <p:sp>
        <p:nvSpPr>
          <p:cNvPr id="247" name="Google Shape;247;p49"/>
          <p:cNvSpPr txBox="1"/>
          <p:nvPr/>
        </p:nvSpPr>
        <p:spPr>
          <a:xfrm>
            <a:off x="8043600" y="3007850"/>
            <a:ext cx="1100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5F6368"/>
                </a:solidFill>
                <a:latin typeface="Open Sans"/>
                <a:ea typeface="Open Sans"/>
                <a:cs typeface="Open Sans"/>
                <a:sym typeface="Open Sans"/>
              </a:rPr>
              <a:t>Add new habit on main dashboard to be quick in adding</a:t>
            </a:r>
            <a:endParaRPr sz="1000">
              <a:solidFill>
                <a:srgbClr val="5F6368"/>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0"/>
          <p:cNvSpPr/>
          <p:nvPr/>
        </p:nvSpPr>
        <p:spPr>
          <a:xfrm>
            <a:off x="4437475" y="524850"/>
            <a:ext cx="4480800" cy="409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0"/>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54" name="Google Shape;254;p50"/>
          <p:cNvSpPr txBox="1"/>
          <p:nvPr/>
        </p:nvSpPr>
        <p:spPr>
          <a:xfrm>
            <a:off x="532875" y="1793800"/>
            <a:ext cx="2915400" cy="1046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u="sng">
                <a:solidFill>
                  <a:schemeClr val="hlink"/>
                </a:solidFill>
                <a:latin typeface="Open Sans"/>
                <a:ea typeface="Open Sans"/>
                <a:cs typeface="Open Sans"/>
                <a:sym typeface="Open Sans"/>
                <a:hlinkClick r:id="rId3"/>
              </a:rPr>
              <a:t>Mobile app</a:t>
            </a:r>
            <a:endParaRPr>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u="sng">
                <a:solidFill>
                  <a:schemeClr val="hlink"/>
                </a:solidFill>
                <a:latin typeface="Open Sans"/>
                <a:ea typeface="Open Sans"/>
                <a:cs typeface="Open Sans"/>
                <a:sym typeface="Open Sans"/>
                <a:hlinkClick r:id="rId4"/>
              </a:rPr>
              <a:t>Web application</a:t>
            </a:r>
            <a:endParaRPr>
              <a:latin typeface="Open Sans"/>
              <a:ea typeface="Open Sans"/>
              <a:cs typeface="Open Sans"/>
              <a:sym typeface="Open Sans"/>
            </a:endParaRPr>
          </a:p>
        </p:txBody>
      </p:sp>
      <p:sp>
        <p:nvSpPr>
          <p:cNvPr id="255" name="Google Shape;255;p50"/>
          <p:cNvSpPr txBox="1"/>
          <p:nvPr/>
        </p:nvSpPr>
        <p:spPr>
          <a:xfrm>
            <a:off x="6011725" y="2110050"/>
            <a:ext cx="1332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pic>
        <p:nvPicPr>
          <p:cNvPr id="256" name="Google Shape;256;p50"/>
          <p:cNvPicPr preferRelativeResize="0"/>
          <p:nvPr/>
        </p:nvPicPr>
        <p:blipFill>
          <a:blip r:embed="rId5">
            <a:alphaModFix/>
          </a:blip>
          <a:stretch>
            <a:fillRect/>
          </a:stretch>
        </p:blipFill>
        <p:spPr>
          <a:xfrm>
            <a:off x="4437475" y="339775"/>
            <a:ext cx="4480800" cy="42788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1"/>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Usability study: parameters</a:t>
            </a:r>
            <a:endParaRPr sz="2400">
              <a:solidFill>
                <a:srgbClr val="5F6368"/>
              </a:solidFill>
              <a:latin typeface="Open Sans"/>
              <a:ea typeface="Open Sans"/>
              <a:cs typeface="Open Sans"/>
              <a:sym typeface="Open Sans"/>
            </a:endParaRPr>
          </a:p>
        </p:txBody>
      </p:sp>
      <p:sp>
        <p:nvSpPr>
          <p:cNvPr id="262" name="Google Shape;262;p51"/>
          <p:cNvSpPr txBox="1"/>
          <p:nvPr/>
        </p:nvSpPr>
        <p:spPr>
          <a:xfrm>
            <a:off x="868275" y="1932650"/>
            <a:ext cx="3446100" cy="6927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Study type:</a:t>
            </a:r>
            <a:endParaRPr>
              <a:solidFill>
                <a:srgbClr val="5F6368"/>
              </a:solidFill>
              <a:latin typeface="Open Sans SemiBold"/>
              <a:ea typeface="Open Sans SemiBold"/>
              <a:cs typeface="Open Sans SemiBold"/>
              <a:sym typeface="Open Sans SemiBold"/>
            </a:endParaRPr>
          </a:p>
          <a:p>
            <a:pPr indent="0" lvl="0" marL="0" rtl="0" algn="ctr">
              <a:lnSpc>
                <a:spcPct val="150000"/>
              </a:lnSpc>
              <a:spcBef>
                <a:spcPts val="0"/>
              </a:spcBef>
              <a:spcAft>
                <a:spcPts val="0"/>
              </a:spcAft>
              <a:buNone/>
            </a:pPr>
            <a:r>
              <a:rPr lang="en" sz="1200">
                <a:solidFill>
                  <a:srgbClr val="5F6368"/>
                </a:solidFill>
                <a:latin typeface="Open Sans"/>
                <a:ea typeface="Open Sans"/>
                <a:cs typeface="Open Sans"/>
                <a:sym typeface="Open Sans"/>
              </a:rPr>
              <a:t>Unmoderated usability study</a:t>
            </a:r>
            <a:endParaRPr b="1" sz="1200">
              <a:solidFill>
                <a:srgbClr val="4285F4"/>
              </a:solidFill>
              <a:latin typeface="Open Sans"/>
              <a:ea typeface="Open Sans"/>
              <a:cs typeface="Open Sans"/>
              <a:sym typeface="Open Sans"/>
            </a:endParaRPr>
          </a:p>
        </p:txBody>
      </p:sp>
      <p:sp>
        <p:nvSpPr>
          <p:cNvPr id="263" name="Google Shape;263;p51"/>
          <p:cNvSpPr/>
          <p:nvPr/>
        </p:nvSpPr>
        <p:spPr>
          <a:xfrm>
            <a:off x="2334675" y="1304875"/>
            <a:ext cx="513300" cy="513300"/>
          </a:xfrm>
          <a:prstGeom prst="ellipse">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1"/>
          <p:cNvSpPr txBox="1"/>
          <p:nvPr/>
        </p:nvSpPr>
        <p:spPr>
          <a:xfrm>
            <a:off x="4829625" y="1932650"/>
            <a:ext cx="3446100" cy="6927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Location:</a:t>
            </a:r>
            <a:endParaRPr>
              <a:solidFill>
                <a:srgbClr val="5F6368"/>
              </a:solidFill>
              <a:latin typeface="Open Sans SemiBold"/>
              <a:ea typeface="Open Sans SemiBold"/>
              <a:cs typeface="Open Sans SemiBold"/>
              <a:sym typeface="Open Sans SemiBold"/>
            </a:endParaRPr>
          </a:p>
          <a:p>
            <a:pPr indent="0" lvl="0" marL="0" rtl="0" algn="ctr">
              <a:lnSpc>
                <a:spcPct val="150000"/>
              </a:lnSpc>
              <a:spcBef>
                <a:spcPts val="0"/>
              </a:spcBef>
              <a:spcAft>
                <a:spcPts val="0"/>
              </a:spcAft>
              <a:buNone/>
            </a:pPr>
            <a:r>
              <a:rPr lang="en" sz="1200">
                <a:solidFill>
                  <a:srgbClr val="5F6368"/>
                </a:solidFill>
                <a:latin typeface="Open Sans"/>
                <a:ea typeface="Open Sans"/>
                <a:cs typeface="Open Sans"/>
                <a:sym typeface="Open Sans"/>
              </a:rPr>
              <a:t>Czech republic</a:t>
            </a:r>
            <a:r>
              <a:rPr lang="en" sz="1200">
                <a:solidFill>
                  <a:srgbClr val="5F6368"/>
                </a:solidFill>
                <a:latin typeface="Open Sans"/>
                <a:ea typeface="Open Sans"/>
                <a:cs typeface="Open Sans"/>
                <a:sym typeface="Open Sans"/>
              </a:rPr>
              <a:t>, remote</a:t>
            </a:r>
            <a:endParaRPr b="1" sz="1200">
              <a:solidFill>
                <a:srgbClr val="FBBC04"/>
              </a:solidFill>
              <a:latin typeface="Open Sans"/>
              <a:ea typeface="Open Sans"/>
              <a:cs typeface="Open Sans"/>
              <a:sym typeface="Open Sans"/>
            </a:endParaRPr>
          </a:p>
        </p:txBody>
      </p:sp>
      <p:sp>
        <p:nvSpPr>
          <p:cNvPr id="265" name="Google Shape;265;p51"/>
          <p:cNvSpPr/>
          <p:nvPr/>
        </p:nvSpPr>
        <p:spPr>
          <a:xfrm>
            <a:off x="6296025" y="1304875"/>
            <a:ext cx="513300" cy="513300"/>
          </a:xfrm>
          <a:prstGeom prst="ellipse">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1"/>
          <p:cNvSpPr txBox="1"/>
          <p:nvPr/>
        </p:nvSpPr>
        <p:spPr>
          <a:xfrm>
            <a:off x="868275" y="3914900"/>
            <a:ext cx="3446100" cy="6927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Participants:</a:t>
            </a:r>
            <a:endParaRPr>
              <a:solidFill>
                <a:srgbClr val="5F6368"/>
              </a:solidFill>
              <a:latin typeface="Open Sans SemiBold"/>
              <a:ea typeface="Open Sans SemiBold"/>
              <a:cs typeface="Open Sans SemiBold"/>
              <a:sym typeface="Open Sans SemiBold"/>
            </a:endParaRPr>
          </a:p>
          <a:p>
            <a:pPr indent="0" lvl="0" marL="0" rtl="0" algn="ctr">
              <a:lnSpc>
                <a:spcPct val="150000"/>
              </a:lnSpc>
              <a:spcBef>
                <a:spcPts val="0"/>
              </a:spcBef>
              <a:spcAft>
                <a:spcPts val="0"/>
              </a:spcAft>
              <a:buNone/>
            </a:pPr>
            <a:r>
              <a:rPr lang="en" sz="1200">
                <a:solidFill>
                  <a:srgbClr val="5F6368"/>
                </a:solidFill>
                <a:latin typeface="Open Sans"/>
                <a:ea typeface="Open Sans"/>
                <a:cs typeface="Open Sans"/>
                <a:sym typeface="Open Sans"/>
              </a:rPr>
              <a:t>5</a:t>
            </a:r>
            <a:r>
              <a:rPr lang="en" sz="1200">
                <a:solidFill>
                  <a:srgbClr val="5F6368"/>
                </a:solidFill>
                <a:latin typeface="Open Sans"/>
                <a:ea typeface="Open Sans"/>
                <a:cs typeface="Open Sans"/>
                <a:sym typeface="Open Sans"/>
              </a:rPr>
              <a:t> participants </a:t>
            </a:r>
            <a:endParaRPr b="1" sz="1200">
              <a:solidFill>
                <a:srgbClr val="4285F4"/>
              </a:solidFill>
              <a:latin typeface="Open Sans"/>
              <a:ea typeface="Open Sans"/>
              <a:cs typeface="Open Sans"/>
              <a:sym typeface="Open Sans"/>
            </a:endParaRPr>
          </a:p>
        </p:txBody>
      </p:sp>
      <p:sp>
        <p:nvSpPr>
          <p:cNvPr id="267" name="Google Shape;267;p51"/>
          <p:cNvSpPr/>
          <p:nvPr/>
        </p:nvSpPr>
        <p:spPr>
          <a:xfrm>
            <a:off x="2334675" y="3287125"/>
            <a:ext cx="513300" cy="513300"/>
          </a:xfrm>
          <a:prstGeom prst="ellipse">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1"/>
          <p:cNvSpPr txBox="1"/>
          <p:nvPr/>
        </p:nvSpPr>
        <p:spPr>
          <a:xfrm>
            <a:off x="4829625" y="3914900"/>
            <a:ext cx="3446100" cy="6927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lang="en">
                <a:solidFill>
                  <a:srgbClr val="5F6368"/>
                </a:solidFill>
                <a:latin typeface="Open Sans SemiBold"/>
                <a:ea typeface="Open Sans SemiBold"/>
                <a:cs typeface="Open Sans SemiBold"/>
                <a:sym typeface="Open Sans SemiBold"/>
              </a:rPr>
              <a:t>Length:</a:t>
            </a:r>
            <a:endParaRPr>
              <a:solidFill>
                <a:srgbClr val="5F6368"/>
              </a:solidFill>
              <a:latin typeface="Open Sans SemiBold"/>
              <a:ea typeface="Open Sans SemiBold"/>
              <a:cs typeface="Open Sans SemiBold"/>
              <a:sym typeface="Open Sans SemiBold"/>
            </a:endParaRPr>
          </a:p>
          <a:p>
            <a:pPr indent="0" lvl="0" marL="0" rtl="0" algn="ctr">
              <a:lnSpc>
                <a:spcPct val="150000"/>
              </a:lnSpc>
              <a:spcBef>
                <a:spcPts val="0"/>
              </a:spcBef>
              <a:spcAft>
                <a:spcPts val="0"/>
              </a:spcAft>
              <a:buNone/>
            </a:pPr>
            <a:r>
              <a:rPr lang="en" sz="1200">
                <a:solidFill>
                  <a:srgbClr val="5F6368"/>
                </a:solidFill>
                <a:latin typeface="Open Sans"/>
                <a:ea typeface="Open Sans"/>
                <a:cs typeface="Open Sans"/>
                <a:sym typeface="Open Sans"/>
              </a:rPr>
              <a:t>30-60 minutes</a:t>
            </a:r>
            <a:endParaRPr b="1" sz="1200">
              <a:solidFill>
                <a:srgbClr val="4285F4"/>
              </a:solidFill>
              <a:latin typeface="Open Sans"/>
              <a:ea typeface="Open Sans"/>
              <a:cs typeface="Open Sans"/>
              <a:sym typeface="Open Sans"/>
            </a:endParaRPr>
          </a:p>
        </p:txBody>
      </p:sp>
      <p:sp>
        <p:nvSpPr>
          <p:cNvPr id="269" name="Google Shape;269;p51"/>
          <p:cNvSpPr/>
          <p:nvPr/>
        </p:nvSpPr>
        <p:spPr>
          <a:xfrm>
            <a:off x="6296025" y="3287125"/>
            <a:ext cx="513300" cy="513300"/>
          </a:xfrm>
          <a:prstGeom prst="ellipse">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1"/>
          <p:cNvSpPr/>
          <p:nvPr/>
        </p:nvSpPr>
        <p:spPr>
          <a:xfrm>
            <a:off x="2432025" y="3415575"/>
            <a:ext cx="318600" cy="223550"/>
          </a:xfrm>
          <a:custGeom>
            <a:rect b="b" l="l" r="r" t="t"/>
            <a:pathLst>
              <a:path extrusionOk="0" h="735" w="1048">
                <a:moveTo>
                  <a:pt x="759" y="367"/>
                </a:moveTo>
                <a:cubicBezTo>
                  <a:pt x="833" y="367"/>
                  <a:pt x="889" y="308"/>
                  <a:pt x="889" y="237"/>
                </a:cubicBezTo>
                <a:cubicBezTo>
                  <a:pt x="889" y="167"/>
                  <a:pt x="830" y="107"/>
                  <a:pt x="759" y="107"/>
                </a:cubicBezTo>
                <a:cubicBezTo>
                  <a:pt x="686" y="107"/>
                  <a:pt x="630" y="167"/>
                  <a:pt x="630" y="237"/>
                </a:cubicBezTo>
                <a:cubicBezTo>
                  <a:pt x="630" y="308"/>
                  <a:pt x="689" y="367"/>
                  <a:pt x="759" y="367"/>
                </a:cubicBezTo>
                <a:close/>
                <a:moveTo>
                  <a:pt x="367" y="316"/>
                </a:moveTo>
                <a:cubicBezTo>
                  <a:pt x="455" y="316"/>
                  <a:pt x="522" y="246"/>
                  <a:pt x="522" y="158"/>
                </a:cubicBezTo>
                <a:cubicBezTo>
                  <a:pt x="522" y="71"/>
                  <a:pt x="452" y="0"/>
                  <a:pt x="367" y="0"/>
                </a:cubicBezTo>
                <a:cubicBezTo>
                  <a:pt x="283" y="0"/>
                  <a:pt x="209" y="71"/>
                  <a:pt x="209" y="158"/>
                </a:cubicBezTo>
                <a:cubicBezTo>
                  <a:pt x="209" y="246"/>
                  <a:pt x="283" y="316"/>
                  <a:pt x="367" y="316"/>
                </a:cubicBezTo>
                <a:close/>
                <a:moveTo>
                  <a:pt x="759" y="471"/>
                </a:moveTo>
                <a:cubicBezTo>
                  <a:pt x="664" y="471"/>
                  <a:pt x="472" y="519"/>
                  <a:pt x="472" y="615"/>
                </a:cubicBezTo>
                <a:lnTo>
                  <a:pt x="472" y="734"/>
                </a:lnTo>
                <a:lnTo>
                  <a:pt x="1047" y="734"/>
                </a:lnTo>
                <a:lnTo>
                  <a:pt x="1047" y="615"/>
                </a:lnTo>
                <a:cubicBezTo>
                  <a:pt x="1047" y="522"/>
                  <a:pt x="855" y="471"/>
                  <a:pt x="759" y="471"/>
                </a:cubicBezTo>
                <a:close/>
                <a:moveTo>
                  <a:pt x="367" y="421"/>
                </a:moveTo>
                <a:cubicBezTo>
                  <a:pt x="246" y="421"/>
                  <a:pt x="0" y="483"/>
                  <a:pt x="0" y="604"/>
                </a:cubicBezTo>
                <a:lnTo>
                  <a:pt x="0" y="734"/>
                </a:lnTo>
                <a:lnTo>
                  <a:pt x="367" y="734"/>
                </a:lnTo>
                <a:lnTo>
                  <a:pt x="367" y="615"/>
                </a:lnTo>
                <a:cubicBezTo>
                  <a:pt x="367" y="570"/>
                  <a:pt x="384" y="494"/>
                  <a:pt x="491" y="435"/>
                </a:cubicBezTo>
                <a:cubicBezTo>
                  <a:pt x="446" y="426"/>
                  <a:pt x="404" y="421"/>
                  <a:pt x="367" y="42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71" name="Google Shape;271;p51"/>
          <p:cNvSpPr/>
          <p:nvPr/>
        </p:nvSpPr>
        <p:spPr>
          <a:xfrm>
            <a:off x="6441252" y="1401778"/>
            <a:ext cx="222841" cy="319496"/>
          </a:xfrm>
          <a:custGeom>
            <a:rect b="b" l="l" r="r" t="t"/>
            <a:pathLst>
              <a:path extrusionOk="0" h="1048" w="734">
                <a:moveTo>
                  <a:pt x="366" y="0"/>
                </a:moveTo>
                <a:cubicBezTo>
                  <a:pt x="163" y="0"/>
                  <a:pt x="0" y="164"/>
                  <a:pt x="0" y="367"/>
                </a:cubicBezTo>
                <a:cubicBezTo>
                  <a:pt x="0" y="641"/>
                  <a:pt x="366" y="1047"/>
                  <a:pt x="366" y="1047"/>
                </a:cubicBezTo>
                <a:cubicBezTo>
                  <a:pt x="366" y="1047"/>
                  <a:pt x="733" y="641"/>
                  <a:pt x="733" y="367"/>
                </a:cubicBezTo>
                <a:cubicBezTo>
                  <a:pt x="731" y="164"/>
                  <a:pt x="567" y="0"/>
                  <a:pt x="366" y="0"/>
                </a:cubicBezTo>
                <a:close/>
                <a:moveTo>
                  <a:pt x="366" y="497"/>
                </a:moveTo>
                <a:cubicBezTo>
                  <a:pt x="293" y="497"/>
                  <a:pt x="237" y="438"/>
                  <a:pt x="237" y="367"/>
                </a:cubicBezTo>
                <a:cubicBezTo>
                  <a:pt x="237" y="296"/>
                  <a:pt x="296" y="237"/>
                  <a:pt x="366" y="237"/>
                </a:cubicBezTo>
                <a:cubicBezTo>
                  <a:pt x="440" y="237"/>
                  <a:pt x="496" y="296"/>
                  <a:pt x="496" y="367"/>
                </a:cubicBezTo>
                <a:cubicBezTo>
                  <a:pt x="496" y="438"/>
                  <a:pt x="437" y="497"/>
                  <a:pt x="366" y="49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72" name="Google Shape;272;p51"/>
          <p:cNvSpPr/>
          <p:nvPr/>
        </p:nvSpPr>
        <p:spPr>
          <a:xfrm>
            <a:off x="6392921" y="3384699"/>
            <a:ext cx="319496" cy="318153"/>
          </a:xfrm>
          <a:custGeom>
            <a:rect b="b" l="l" r="r" t="t"/>
            <a:pathLst>
              <a:path extrusionOk="0" h="1045" w="1048">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73" name="Google Shape;273;p51"/>
          <p:cNvSpPr/>
          <p:nvPr/>
        </p:nvSpPr>
        <p:spPr>
          <a:xfrm>
            <a:off x="2460538" y="1416000"/>
            <a:ext cx="261574" cy="291049"/>
          </a:xfrm>
          <a:custGeom>
            <a:rect b="b" l="l" r="r" t="t"/>
            <a:pathLst>
              <a:path extrusionOk="0" h="1046" w="941">
                <a:moveTo>
                  <a:pt x="833" y="105"/>
                </a:moveTo>
                <a:lnTo>
                  <a:pt x="616" y="105"/>
                </a:lnTo>
                <a:cubicBezTo>
                  <a:pt x="593" y="46"/>
                  <a:pt x="537" y="0"/>
                  <a:pt x="469" y="0"/>
                </a:cubicBezTo>
                <a:cubicBezTo>
                  <a:pt x="401" y="0"/>
                  <a:pt x="345" y="46"/>
                  <a:pt x="322" y="105"/>
                </a:cubicBezTo>
                <a:lnTo>
                  <a:pt x="105" y="105"/>
                </a:lnTo>
                <a:cubicBezTo>
                  <a:pt x="48" y="105"/>
                  <a:pt x="0" y="153"/>
                  <a:pt x="0" y="209"/>
                </a:cubicBezTo>
                <a:lnTo>
                  <a:pt x="0" y="940"/>
                </a:lnTo>
                <a:cubicBezTo>
                  <a:pt x="0" y="997"/>
                  <a:pt x="48" y="1045"/>
                  <a:pt x="105" y="1045"/>
                </a:cubicBezTo>
                <a:lnTo>
                  <a:pt x="836" y="1045"/>
                </a:lnTo>
                <a:cubicBezTo>
                  <a:pt x="892" y="1045"/>
                  <a:pt x="940" y="997"/>
                  <a:pt x="940" y="940"/>
                </a:cubicBezTo>
                <a:lnTo>
                  <a:pt x="940" y="209"/>
                </a:lnTo>
                <a:cubicBezTo>
                  <a:pt x="937" y="150"/>
                  <a:pt x="889" y="105"/>
                  <a:pt x="833" y="105"/>
                </a:cubicBezTo>
                <a:close/>
                <a:moveTo>
                  <a:pt x="466" y="105"/>
                </a:moveTo>
                <a:cubicBezTo>
                  <a:pt x="494" y="105"/>
                  <a:pt x="520" y="127"/>
                  <a:pt x="520" y="158"/>
                </a:cubicBezTo>
                <a:cubicBezTo>
                  <a:pt x="520" y="187"/>
                  <a:pt x="497" y="212"/>
                  <a:pt x="466" y="212"/>
                </a:cubicBezTo>
                <a:cubicBezTo>
                  <a:pt x="435" y="212"/>
                  <a:pt x="412" y="190"/>
                  <a:pt x="412" y="158"/>
                </a:cubicBezTo>
                <a:cubicBezTo>
                  <a:pt x="415" y="127"/>
                  <a:pt x="438" y="105"/>
                  <a:pt x="466" y="105"/>
                </a:cubicBezTo>
                <a:close/>
                <a:moveTo>
                  <a:pt x="570" y="836"/>
                </a:moveTo>
                <a:lnTo>
                  <a:pt x="204" y="836"/>
                </a:lnTo>
                <a:lnTo>
                  <a:pt x="204" y="731"/>
                </a:lnTo>
                <a:lnTo>
                  <a:pt x="570" y="731"/>
                </a:lnTo>
                <a:lnTo>
                  <a:pt x="570" y="836"/>
                </a:lnTo>
                <a:close/>
                <a:moveTo>
                  <a:pt x="728" y="627"/>
                </a:moveTo>
                <a:lnTo>
                  <a:pt x="206" y="627"/>
                </a:lnTo>
                <a:lnTo>
                  <a:pt x="206" y="523"/>
                </a:lnTo>
                <a:lnTo>
                  <a:pt x="728" y="523"/>
                </a:lnTo>
                <a:lnTo>
                  <a:pt x="728" y="627"/>
                </a:lnTo>
                <a:close/>
                <a:moveTo>
                  <a:pt x="728" y="418"/>
                </a:moveTo>
                <a:lnTo>
                  <a:pt x="206" y="418"/>
                </a:lnTo>
                <a:lnTo>
                  <a:pt x="206" y="314"/>
                </a:lnTo>
                <a:lnTo>
                  <a:pt x="728" y="314"/>
                </a:lnTo>
                <a:lnTo>
                  <a:pt x="728" y="41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2"/>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79" name="Google Shape;279;p52"/>
          <p:cNvSpPr txBox="1"/>
          <p:nvPr/>
        </p:nvSpPr>
        <p:spPr>
          <a:xfrm>
            <a:off x="441475" y="3127850"/>
            <a:ext cx="1981200" cy="12189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The navigation to habit detail was unclear and needed to be more clear. Adding arrow for navigation did the job.</a:t>
            </a:r>
            <a:endParaRPr sz="1200">
              <a:solidFill>
                <a:srgbClr val="5F6368"/>
              </a:solidFill>
              <a:latin typeface="Open Sans"/>
              <a:ea typeface="Open Sans"/>
              <a:cs typeface="Open Sans"/>
              <a:sym typeface="Open Sans"/>
            </a:endParaRPr>
          </a:p>
        </p:txBody>
      </p:sp>
      <p:sp>
        <p:nvSpPr>
          <p:cNvPr id="280" name="Google Shape;280;p52"/>
          <p:cNvSpPr txBox="1"/>
          <p:nvPr/>
        </p:nvSpPr>
        <p:spPr>
          <a:xfrm>
            <a:off x="550125" y="2648825"/>
            <a:ext cx="18726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Way to habit detail</a:t>
            </a:r>
            <a:endParaRPr>
              <a:solidFill>
                <a:srgbClr val="5F6368"/>
              </a:solidFill>
              <a:latin typeface="Open Sans SemiBold"/>
              <a:ea typeface="Open Sans SemiBold"/>
              <a:cs typeface="Open Sans SemiBold"/>
              <a:sym typeface="Open Sans SemiBold"/>
            </a:endParaRPr>
          </a:p>
        </p:txBody>
      </p:sp>
      <p:sp>
        <p:nvSpPr>
          <p:cNvPr id="281" name="Google Shape;281;p52"/>
          <p:cNvSpPr txBox="1"/>
          <p:nvPr/>
        </p:nvSpPr>
        <p:spPr>
          <a:xfrm>
            <a:off x="3394301" y="2648825"/>
            <a:ext cx="19812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Add new habit button</a:t>
            </a:r>
            <a:endParaRPr>
              <a:solidFill>
                <a:srgbClr val="5F6368"/>
              </a:solidFill>
              <a:latin typeface="Open Sans SemiBold"/>
              <a:ea typeface="Open Sans SemiBold"/>
              <a:cs typeface="Open Sans SemiBold"/>
              <a:sym typeface="Open Sans SemiBold"/>
            </a:endParaRPr>
          </a:p>
        </p:txBody>
      </p:sp>
      <p:sp>
        <p:nvSpPr>
          <p:cNvPr id="282" name="Google Shape;282;p52"/>
          <p:cNvSpPr txBox="1"/>
          <p:nvPr/>
        </p:nvSpPr>
        <p:spPr>
          <a:xfrm>
            <a:off x="6238488" y="2648825"/>
            <a:ext cx="18726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Tab navigation icons</a:t>
            </a:r>
            <a:endParaRPr>
              <a:solidFill>
                <a:srgbClr val="5F6368"/>
              </a:solidFill>
              <a:latin typeface="Open Sans SemiBold"/>
              <a:ea typeface="Open Sans SemiBold"/>
              <a:cs typeface="Open Sans SemiBold"/>
              <a:sym typeface="Open Sans SemiBold"/>
            </a:endParaRPr>
          </a:p>
        </p:txBody>
      </p:sp>
      <p:sp>
        <p:nvSpPr>
          <p:cNvPr id="283" name="Google Shape;283;p52"/>
          <p:cNvSpPr txBox="1"/>
          <p:nvPr/>
        </p:nvSpPr>
        <p:spPr>
          <a:xfrm>
            <a:off x="3340000" y="3131550"/>
            <a:ext cx="1981200" cy="12189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Button for adding new habit was unclear. It needed to be more clarified, brghter and more visible</a:t>
            </a:r>
            <a:endParaRPr sz="1200">
              <a:solidFill>
                <a:srgbClr val="5F6368"/>
              </a:solidFill>
              <a:latin typeface="Open Sans"/>
              <a:ea typeface="Open Sans"/>
              <a:cs typeface="Open Sans"/>
              <a:sym typeface="Open Sans"/>
            </a:endParaRPr>
          </a:p>
        </p:txBody>
      </p:sp>
      <p:sp>
        <p:nvSpPr>
          <p:cNvPr id="284" name="Google Shape;284;p52"/>
          <p:cNvSpPr txBox="1"/>
          <p:nvPr/>
        </p:nvSpPr>
        <p:spPr>
          <a:xfrm>
            <a:off x="6184200" y="3131550"/>
            <a:ext cx="1981200" cy="10065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Just icons for tab navigation was unclear and the text was needed to add.</a:t>
            </a:r>
            <a:endParaRPr sz="1200">
              <a:solidFill>
                <a:srgbClr val="5F6368"/>
              </a:solidFill>
              <a:latin typeface="Open Sans"/>
              <a:ea typeface="Open Sans"/>
              <a:cs typeface="Open Sans"/>
              <a:sym typeface="Open Sans"/>
            </a:endParaRPr>
          </a:p>
        </p:txBody>
      </p:sp>
      <p:sp>
        <p:nvSpPr>
          <p:cNvPr id="285" name="Google Shape;285;p52"/>
          <p:cNvSpPr/>
          <p:nvPr/>
        </p:nvSpPr>
        <p:spPr>
          <a:xfrm>
            <a:off x="1229775" y="2098596"/>
            <a:ext cx="513300" cy="5133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86" name="Google Shape;286;p52"/>
          <p:cNvSpPr/>
          <p:nvPr/>
        </p:nvSpPr>
        <p:spPr>
          <a:xfrm>
            <a:off x="4073950" y="2110721"/>
            <a:ext cx="513300" cy="5133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87" name="Google Shape;287;p52"/>
          <p:cNvSpPr/>
          <p:nvPr/>
        </p:nvSpPr>
        <p:spPr>
          <a:xfrm>
            <a:off x="6918125" y="2098596"/>
            <a:ext cx="513300" cy="5133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A853"/>
        </a:solidFill>
      </p:bgPr>
    </p:bg>
    <p:spTree>
      <p:nvGrpSpPr>
        <p:cNvPr id="291" name="Shape 291"/>
        <p:cNvGrpSpPr/>
        <p:nvPr/>
      </p:nvGrpSpPr>
      <p:grpSpPr>
        <a:xfrm>
          <a:off x="0" y="0"/>
          <a:ext cx="0" cy="0"/>
          <a:chOff x="0" y="0"/>
          <a:chExt cx="0" cy="0"/>
        </a:xfrm>
      </p:grpSpPr>
      <p:sp>
        <p:nvSpPr>
          <p:cNvPr id="292" name="Google Shape;292;p53"/>
          <p:cNvSpPr txBox="1"/>
          <p:nvPr/>
        </p:nvSpPr>
        <p:spPr>
          <a:xfrm>
            <a:off x="3721275" y="2048400"/>
            <a:ext cx="39900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293" name="Google Shape;293;p53"/>
          <p:cNvSpPr txBox="1"/>
          <p:nvPr/>
        </p:nvSpPr>
        <p:spPr>
          <a:xfrm>
            <a:off x="-468875" y="2082300"/>
            <a:ext cx="3704400" cy="978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94" name="Google Shape;294;p53"/>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4"/>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00" name="Google Shape;300;p54"/>
          <p:cNvSpPr txBox="1"/>
          <p:nvPr/>
        </p:nvSpPr>
        <p:spPr>
          <a:xfrm>
            <a:off x="517675" y="1522550"/>
            <a:ext cx="2421300" cy="2339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Based on usability study I better visualize the navigation to the habit detail and add the checking button for progress on the habit.</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
        <p:nvSpPr>
          <p:cNvPr id="301" name="Google Shape;301;p54"/>
          <p:cNvSpPr/>
          <p:nvPr/>
        </p:nvSpPr>
        <p:spPr>
          <a:xfrm>
            <a:off x="3718563" y="1250000"/>
            <a:ext cx="1818900" cy="31743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4"/>
          <p:cNvSpPr txBox="1"/>
          <p:nvPr/>
        </p:nvSpPr>
        <p:spPr>
          <a:xfrm>
            <a:off x="4077825" y="2652500"/>
            <a:ext cx="1100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Mockup 1 before </a:t>
            </a:r>
            <a:endParaRPr sz="1200">
              <a:solidFill>
                <a:srgbClr val="5F6368"/>
              </a:solidFill>
              <a:latin typeface="Open Sans"/>
              <a:ea typeface="Open Sans"/>
              <a:cs typeface="Open Sans"/>
              <a:sym typeface="Open Sans"/>
            </a:endParaRPr>
          </a:p>
        </p:txBody>
      </p:sp>
      <p:sp>
        <p:nvSpPr>
          <p:cNvPr id="303" name="Google Shape;303;p54"/>
          <p:cNvSpPr/>
          <p:nvPr/>
        </p:nvSpPr>
        <p:spPr>
          <a:xfrm>
            <a:off x="6774138" y="1268300"/>
            <a:ext cx="1818900" cy="31743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4"/>
          <p:cNvSpPr txBox="1"/>
          <p:nvPr/>
        </p:nvSpPr>
        <p:spPr>
          <a:xfrm>
            <a:off x="7133400" y="2670800"/>
            <a:ext cx="1100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Mockup 1 after</a:t>
            </a:r>
            <a:endParaRPr sz="1200">
              <a:solidFill>
                <a:srgbClr val="5F6368"/>
              </a:solidFill>
              <a:latin typeface="Open Sans"/>
              <a:ea typeface="Open Sans"/>
              <a:cs typeface="Open Sans"/>
              <a:sym typeface="Open Sans"/>
            </a:endParaRPr>
          </a:p>
        </p:txBody>
      </p:sp>
      <p:cxnSp>
        <p:nvCxnSpPr>
          <p:cNvPr id="305" name="Google Shape;305;p54"/>
          <p:cNvCxnSpPr/>
          <p:nvPr/>
        </p:nvCxnSpPr>
        <p:spPr>
          <a:xfrm>
            <a:off x="5749763" y="2855450"/>
            <a:ext cx="812100" cy="0"/>
          </a:xfrm>
          <a:prstGeom prst="straightConnector1">
            <a:avLst/>
          </a:prstGeom>
          <a:noFill/>
          <a:ln cap="flat" cmpd="sng" w="28575">
            <a:solidFill>
              <a:srgbClr val="34A853"/>
            </a:solidFill>
            <a:prstDash val="solid"/>
            <a:round/>
            <a:headEnd len="med" w="med" type="none"/>
            <a:tailEnd len="med" w="med" type="triangle"/>
          </a:ln>
        </p:spPr>
      </p:cxnSp>
      <p:sp>
        <p:nvSpPr>
          <p:cNvPr id="306" name="Google Shape;306;p54"/>
          <p:cNvSpPr txBox="1"/>
          <p:nvPr/>
        </p:nvSpPr>
        <p:spPr>
          <a:xfrm>
            <a:off x="3451125" y="853300"/>
            <a:ext cx="235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indent="0" lvl="0" marL="0" rtl="0" algn="l">
              <a:spcBef>
                <a:spcPts val="0"/>
              </a:spcBef>
              <a:spcAft>
                <a:spcPts val="0"/>
              </a:spcAft>
              <a:buNone/>
            </a:pPr>
            <a:r>
              <a:t/>
            </a:r>
            <a:endParaRPr>
              <a:solidFill>
                <a:srgbClr val="1967D2"/>
              </a:solidFill>
            </a:endParaRPr>
          </a:p>
        </p:txBody>
      </p:sp>
      <p:sp>
        <p:nvSpPr>
          <p:cNvPr id="307" name="Google Shape;307;p54"/>
          <p:cNvSpPr txBox="1"/>
          <p:nvPr/>
        </p:nvSpPr>
        <p:spPr>
          <a:xfrm>
            <a:off x="6506700" y="853300"/>
            <a:ext cx="235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indent="0" lvl="0" marL="0" rtl="0" algn="l">
              <a:spcBef>
                <a:spcPts val="0"/>
              </a:spcBef>
              <a:spcAft>
                <a:spcPts val="0"/>
              </a:spcAft>
              <a:buNone/>
            </a:pPr>
            <a:r>
              <a:t/>
            </a:r>
            <a:endParaRPr>
              <a:solidFill>
                <a:srgbClr val="1967D2"/>
              </a:solidFill>
            </a:endParaRPr>
          </a:p>
        </p:txBody>
      </p:sp>
      <p:pic>
        <p:nvPicPr>
          <p:cNvPr id="308" name="Google Shape;308;p54"/>
          <p:cNvPicPr preferRelativeResize="0"/>
          <p:nvPr/>
        </p:nvPicPr>
        <p:blipFill>
          <a:blip r:embed="rId3">
            <a:alphaModFix/>
          </a:blip>
          <a:stretch>
            <a:fillRect/>
          </a:stretch>
        </p:blipFill>
        <p:spPr>
          <a:xfrm>
            <a:off x="3723822" y="1190653"/>
            <a:ext cx="1818900" cy="3233646"/>
          </a:xfrm>
          <a:prstGeom prst="rect">
            <a:avLst/>
          </a:prstGeom>
          <a:noFill/>
          <a:ln cap="flat" cmpd="sng" w="9525">
            <a:solidFill>
              <a:schemeClr val="dk2"/>
            </a:solidFill>
            <a:prstDash val="solid"/>
            <a:round/>
            <a:headEnd len="sm" w="sm" type="none"/>
            <a:tailEnd len="sm" w="sm" type="none"/>
          </a:ln>
        </p:spPr>
      </p:pic>
      <p:pic>
        <p:nvPicPr>
          <p:cNvPr id="309" name="Google Shape;309;p54"/>
          <p:cNvPicPr preferRelativeResize="0"/>
          <p:nvPr/>
        </p:nvPicPr>
        <p:blipFill>
          <a:blip r:embed="rId4">
            <a:alphaModFix/>
          </a:blip>
          <a:stretch>
            <a:fillRect/>
          </a:stretch>
        </p:blipFill>
        <p:spPr>
          <a:xfrm>
            <a:off x="6768925" y="1216364"/>
            <a:ext cx="1818900" cy="323363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5"/>
          <p:cNvSpPr/>
          <p:nvPr/>
        </p:nvSpPr>
        <p:spPr>
          <a:xfrm>
            <a:off x="3718563" y="1250000"/>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5"/>
          <p:cNvSpPr/>
          <p:nvPr/>
        </p:nvSpPr>
        <p:spPr>
          <a:xfrm>
            <a:off x="6774138" y="1268300"/>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5"/>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17" name="Google Shape;317;p55"/>
          <p:cNvSpPr txBox="1"/>
          <p:nvPr/>
        </p:nvSpPr>
        <p:spPr>
          <a:xfrm>
            <a:off x="517675" y="1522550"/>
            <a:ext cx="2421300" cy="3955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The save new habit button was placed in not suitable place so in mockup, it was changed. Also in wireframe there was luck of the way going back to the dashboard along the tab navigation so the top left arrow as the back button was added.</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
        <p:nvSpPr>
          <p:cNvPr id="318" name="Google Shape;318;p55"/>
          <p:cNvSpPr txBox="1"/>
          <p:nvPr/>
        </p:nvSpPr>
        <p:spPr>
          <a:xfrm>
            <a:off x="4077825" y="2652500"/>
            <a:ext cx="1100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Mockup 2 before </a:t>
            </a:r>
            <a:endParaRPr sz="1200">
              <a:solidFill>
                <a:srgbClr val="5F6368"/>
              </a:solidFill>
              <a:latin typeface="Open Sans"/>
              <a:ea typeface="Open Sans"/>
              <a:cs typeface="Open Sans"/>
              <a:sym typeface="Open Sans"/>
            </a:endParaRPr>
          </a:p>
        </p:txBody>
      </p:sp>
      <p:sp>
        <p:nvSpPr>
          <p:cNvPr id="319" name="Google Shape;319;p55"/>
          <p:cNvSpPr txBox="1"/>
          <p:nvPr/>
        </p:nvSpPr>
        <p:spPr>
          <a:xfrm>
            <a:off x="7133400" y="2670800"/>
            <a:ext cx="1100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Mockup 2 after</a:t>
            </a:r>
            <a:endParaRPr sz="1200">
              <a:solidFill>
                <a:srgbClr val="5F6368"/>
              </a:solidFill>
              <a:latin typeface="Open Sans"/>
              <a:ea typeface="Open Sans"/>
              <a:cs typeface="Open Sans"/>
              <a:sym typeface="Open Sans"/>
            </a:endParaRPr>
          </a:p>
        </p:txBody>
      </p:sp>
      <p:cxnSp>
        <p:nvCxnSpPr>
          <p:cNvPr id="320" name="Google Shape;320;p55"/>
          <p:cNvCxnSpPr/>
          <p:nvPr/>
        </p:nvCxnSpPr>
        <p:spPr>
          <a:xfrm>
            <a:off x="5749763" y="2855450"/>
            <a:ext cx="812100" cy="0"/>
          </a:xfrm>
          <a:prstGeom prst="straightConnector1">
            <a:avLst/>
          </a:prstGeom>
          <a:noFill/>
          <a:ln cap="flat" cmpd="sng" w="28575">
            <a:solidFill>
              <a:srgbClr val="34A853"/>
            </a:solidFill>
            <a:prstDash val="solid"/>
            <a:round/>
            <a:headEnd len="med" w="med" type="none"/>
            <a:tailEnd len="med" w="med" type="triangle"/>
          </a:ln>
        </p:spPr>
      </p:cxnSp>
      <p:sp>
        <p:nvSpPr>
          <p:cNvPr id="321" name="Google Shape;321;p55"/>
          <p:cNvSpPr txBox="1"/>
          <p:nvPr/>
        </p:nvSpPr>
        <p:spPr>
          <a:xfrm>
            <a:off x="3451125" y="853300"/>
            <a:ext cx="235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indent="0" lvl="0" marL="0" rtl="0" algn="l">
              <a:spcBef>
                <a:spcPts val="0"/>
              </a:spcBef>
              <a:spcAft>
                <a:spcPts val="0"/>
              </a:spcAft>
              <a:buNone/>
            </a:pPr>
            <a:r>
              <a:t/>
            </a:r>
            <a:endParaRPr>
              <a:solidFill>
                <a:srgbClr val="1967D2"/>
              </a:solidFill>
            </a:endParaRPr>
          </a:p>
        </p:txBody>
      </p:sp>
      <p:sp>
        <p:nvSpPr>
          <p:cNvPr id="322" name="Google Shape;322;p55"/>
          <p:cNvSpPr txBox="1"/>
          <p:nvPr/>
        </p:nvSpPr>
        <p:spPr>
          <a:xfrm>
            <a:off x="6506700" y="853300"/>
            <a:ext cx="235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indent="0" lvl="0" marL="0" rtl="0" algn="l">
              <a:spcBef>
                <a:spcPts val="0"/>
              </a:spcBef>
              <a:spcAft>
                <a:spcPts val="0"/>
              </a:spcAft>
              <a:buNone/>
            </a:pPr>
            <a:r>
              <a:t/>
            </a:r>
            <a:endParaRPr>
              <a:solidFill>
                <a:srgbClr val="1967D2"/>
              </a:solidFill>
            </a:endParaRPr>
          </a:p>
        </p:txBody>
      </p:sp>
      <p:pic>
        <p:nvPicPr>
          <p:cNvPr id="323" name="Google Shape;323;p55"/>
          <p:cNvPicPr preferRelativeResize="0"/>
          <p:nvPr/>
        </p:nvPicPr>
        <p:blipFill>
          <a:blip r:embed="rId3">
            <a:alphaModFix/>
          </a:blip>
          <a:stretch>
            <a:fillRect/>
          </a:stretch>
        </p:blipFill>
        <p:spPr>
          <a:xfrm>
            <a:off x="3718575" y="1208971"/>
            <a:ext cx="1818900" cy="3233629"/>
          </a:xfrm>
          <a:prstGeom prst="rect">
            <a:avLst/>
          </a:prstGeom>
          <a:noFill/>
          <a:ln cap="flat" cmpd="sng" w="9525">
            <a:solidFill>
              <a:schemeClr val="dk2"/>
            </a:solidFill>
            <a:prstDash val="solid"/>
            <a:round/>
            <a:headEnd len="sm" w="sm" type="none"/>
            <a:tailEnd len="sm" w="sm" type="none"/>
          </a:ln>
        </p:spPr>
      </p:pic>
      <p:pic>
        <p:nvPicPr>
          <p:cNvPr id="324" name="Google Shape;324;p55"/>
          <p:cNvPicPr preferRelativeResize="0"/>
          <p:nvPr/>
        </p:nvPicPr>
        <p:blipFill>
          <a:blip r:embed="rId4">
            <a:alphaModFix/>
          </a:blip>
          <a:stretch>
            <a:fillRect/>
          </a:stretch>
        </p:blipFill>
        <p:spPr>
          <a:xfrm>
            <a:off x="6774171" y="1190679"/>
            <a:ext cx="1818900" cy="323362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6"/>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30" name="Google Shape;330;p56"/>
          <p:cNvSpPr/>
          <p:nvPr/>
        </p:nvSpPr>
        <p:spPr>
          <a:xfrm>
            <a:off x="531000" y="1391850"/>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6"/>
          <p:cNvSpPr/>
          <p:nvPr/>
        </p:nvSpPr>
        <p:spPr>
          <a:xfrm>
            <a:off x="2601788" y="1413675"/>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6"/>
          <p:cNvSpPr/>
          <p:nvPr/>
        </p:nvSpPr>
        <p:spPr>
          <a:xfrm>
            <a:off x="4697950" y="1447850"/>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6"/>
          <p:cNvSpPr/>
          <p:nvPr/>
        </p:nvSpPr>
        <p:spPr>
          <a:xfrm>
            <a:off x="6794100" y="1447850"/>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6"/>
          <p:cNvSpPr txBox="1"/>
          <p:nvPr/>
        </p:nvSpPr>
        <p:spPr>
          <a:xfrm>
            <a:off x="890250" y="2701950"/>
            <a:ext cx="1100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35" name="Google Shape;335;p56"/>
          <p:cNvSpPr txBox="1"/>
          <p:nvPr/>
        </p:nvSpPr>
        <p:spPr>
          <a:xfrm>
            <a:off x="2953850" y="2723775"/>
            <a:ext cx="1100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36" name="Google Shape;336;p56"/>
          <p:cNvSpPr txBox="1"/>
          <p:nvPr/>
        </p:nvSpPr>
        <p:spPr>
          <a:xfrm>
            <a:off x="5057200" y="2701950"/>
            <a:ext cx="1100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37" name="Google Shape;337;p56"/>
          <p:cNvSpPr txBox="1"/>
          <p:nvPr/>
        </p:nvSpPr>
        <p:spPr>
          <a:xfrm>
            <a:off x="7160550" y="2757950"/>
            <a:ext cx="1100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pic>
        <p:nvPicPr>
          <p:cNvPr id="338" name="Google Shape;338;p56"/>
          <p:cNvPicPr preferRelativeResize="0"/>
          <p:nvPr/>
        </p:nvPicPr>
        <p:blipFill>
          <a:blip r:embed="rId3">
            <a:alphaModFix/>
          </a:blip>
          <a:stretch>
            <a:fillRect/>
          </a:stretch>
        </p:blipFill>
        <p:spPr>
          <a:xfrm>
            <a:off x="530996" y="1332529"/>
            <a:ext cx="1818900" cy="3233621"/>
          </a:xfrm>
          <a:prstGeom prst="rect">
            <a:avLst/>
          </a:prstGeom>
          <a:noFill/>
          <a:ln cap="flat" cmpd="sng" w="9525">
            <a:solidFill>
              <a:schemeClr val="dk2"/>
            </a:solidFill>
            <a:prstDash val="solid"/>
            <a:round/>
            <a:headEnd len="sm" w="sm" type="none"/>
            <a:tailEnd len="sm" w="sm" type="none"/>
          </a:ln>
        </p:spPr>
      </p:pic>
      <p:pic>
        <p:nvPicPr>
          <p:cNvPr id="339" name="Google Shape;339;p56"/>
          <p:cNvPicPr preferRelativeResize="0"/>
          <p:nvPr/>
        </p:nvPicPr>
        <p:blipFill>
          <a:blip r:embed="rId4">
            <a:alphaModFix/>
          </a:blip>
          <a:stretch>
            <a:fillRect/>
          </a:stretch>
        </p:blipFill>
        <p:spPr>
          <a:xfrm>
            <a:off x="2601796" y="1332529"/>
            <a:ext cx="1818900" cy="3233621"/>
          </a:xfrm>
          <a:prstGeom prst="rect">
            <a:avLst/>
          </a:prstGeom>
          <a:noFill/>
          <a:ln cap="flat" cmpd="sng" w="9525">
            <a:solidFill>
              <a:schemeClr val="dk2"/>
            </a:solidFill>
            <a:prstDash val="solid"/>
            <a:round/>
            <a:headEnd len="sm" w="sm" type="none"/>
            <a:tailEnd len="sm" w="sm" type="none"/>
          </a:ln>
        </p:spPr>
      </p:pic>
      <p:pic>
        <p:nvPicPr>
          <p:cNvPr id="340" name="Google Shape;340;p56"/>
          <p:cNvPicPr preferRelativeResize="0"/>
          <p:nvPr/>
        </p:nvPicPr>
        <p:blipFill>
          <a:blip r:embed="rId5">
            <a:alphaModFix/>
          </a:blip>
          <a:stretch>
            <a:fillRect/>
          </a:stretch>
        </p:blipFill>
        <p:spPr>
          <a:xfrm>
            <a:off x="4697947" y="1332529"/>
            <a:ext cx="1818900" cy="3233621"/>
          </a:xfrm>
          <a:prstGeom prst="rect">
            <a:avLst/>
          </a:prstGeom>
          <a:noFill/>
          <a:ln cap="flat" cmpd="sng" w="9525">
            <a:solidFill>
              <a:schemeClr val="dk2"/>
            </a:solidFill>
            <a:prstDash val="solid"/>
            <a:round/>
            <a:headEnd len="sm" w="sm" type="none"/>
            <a:tailEnd len="sm" w="sm" type="none"/>
          </a:ln>
        </p:spPr>
      </p:pic>
      <p:pic>
        <p:nvPicPr>
          <p:cNvPr id="341" name="Google Shape;341;p56"/>
          <p:cNvPicPr preferRelativeResize="0"/>
          <p:nvPr/>
        </p:nvPicPr>
        <p:blipFill>
          <a:blip r:embed="rId6">
            <a:alphaModFix/>
          </a:blip>
          <a:stretch>
            <a:fillRect/>
          </a:stretch>
        </p:blipFill>
        <p:spPr>
          <a:xfrm>
            <a:off x="6794096" y="1332529"/>
            <a:ext cx="1818900" cy="323362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7"/>
          <p:cNvSpPr/>
          <p:nvPr/>
        </p:nvSpPr>
        <p:spPr>
          <a:xfrm>
            <a:off x="4437475" y="524850"/>
            <a:ext cx="4480800" cy="409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7"/>
          <p:cNvSpPr txBox="1"/>
          <p:nvPr/>
        </p:nvSpPr>
        <p:spPr>
          <a:xfrm>
            <a:off x="517675" y="524350"/>
            <a:ext cx="7000800" cy="978900"/>
          </a:xfrm>
          <a:prstGeom prst="rect">
            <a:avLst/>
          </a:prstGeom>
          <a:noFill/>
          <a:ln>
            <a:noFill/>
          </a:ln>
        </p:spPr>
        <p:txBody>
          <a:bodyPr anchorCtr="0" anchor="t" bIns="91425" lIns="0" spcFirstLastPara="1" rIns="91425" wrap="square" tIns="91425">
            <a:spAutoFit/>
          </a:bodyPr>
          <a:lstStyle/>
          <a:p>
            <a:pPr indent="0" lvl="0" marL="0" rtl="0" algn="l">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48" name="Google Shape;348;p57"/>
          <p:cNvSpPr txBox="1"/>
          <p:nvPr/>
        </p:nvSpPr>
        <p:spPr>
          <a:xfrm>
            <a:off x="532875" y="1793800"/>
            <a:ext cx="2421300" cy="1046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u="sng">
                <a:solidFill>
                  <a:schemeClr val="hlink"/>
                </a:solidFill>
                <a:latin typeface="Open Sans"/>
                <a:ea typeface="Open Sans"/>
                <a:cs typeface="Open Sans"/>
                <a:sym typeface="Open Sans"/>
                <a:hlinkClick r:id="rId3"/>
              </a:rPr>
              <a:t>mobile app</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u="sng">
                <a:solidFill>
                  <a:schemeClr val="hlink"/>
                </a:solidFill>
                <a:latin typeface="Open Sans"/>
                <a:ea typeface="Open Sans"/>
                <a:cs typeface="Open Sans"/>
                <a:sym typeface="Open Sans"/>
                <a:hlinkClick r:id="rId4"/>
              </a:rPr>
              <a:t>website</a:t>
            </a:r>
            <a:endParaRPr>
              <a:latin typeface="Open Sans"/>
              <a:ea typeface="Open Sans"/>
              <a:cs typeface="Open Sans"/>
              <a:sym typeface="Open Sans"/>
            </a:endParaRPr>
          </a:p>
        </p:txBody>
      </p:sp>
      <p:sp>
        <p:nvSpPr>
          <p:cNvPr id="349" name="Google Shape;349;p57"/>
          <p:cNvSpPr txBox="1"/>
          <p:nvPr/>
        </p:nvSpPr>
        <p:spPr>
          <a:xfrm>
            <a:off x="6011725" y="2110050"/>
            <a:ext cx="1332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pic>
        <p:nvPicPr>
          <p:cNvPr id="350" name="Google Shape;350;p57"/>
          <p:cNvPicPr preferRelativeResize="0"/>
          <p:nvPr/>
        </p:nvPicPr>
        <p:blipFill>
          <a:blip r:embed="rId5">
            <a:alphaModFix/>
          </a:blip>
          <a:stretch>
            <a:fillRect/>
          </a:stretch>
        </p:blipFill>
        <p:spPr>
          <a:xfrm>
            <a:off x="3540826" y="524850"/>
            <a:ext cx="5377449" cy="4093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0"/>
          <p:cNvSpPr txBox="1"/>
          <p:nvPr/>
        </p:nvSpPr>
        <p:spPr>
          <a:xfrm>
            <a:off x="1231075" y="1351725"/>
            <a:ext cx="3934200" cy="1246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The product: </a:t>
            </a:r>
            <a:endParaRPr>
              <a:solidFill>
                <a:srgbClr val="4285F4"/>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Habit tracker is meant to help young people with keeping and maintaining habits. They can see they progress and read tips how to manage to keep habits.</a:t>
            </a:r>
            <a:endParaRPr b="1" sz="1200">
              <a:solidFill>
                <a:srgbClr val="1967D2"/>
              </a:solidFill>
              <a:latin typeface="Open Sans"/>
              <a:ea typeface="Open Sans"/>
              <a:cs typeface="Open Sans"/>
              <a:sym typeface="Open Sans"/>
            </a:endParaRPr>
          </a:p>
        </p:txBody>
      </p:sp>
      <p:sp>
        <p:nvSpPr>
          <p:cNvPr id="160" name="Google Shape;160;p40"/>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1" name="Google Shape;161;p40"/>
          <p:cNvSpPr/>
          <p:nvPr/>
        </p:nvSpPr>
        <p:spPr>
          <a:xfrm>
            <a:off x="517675" y="12994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0"/>
          <p:cNvSpPr txBox="1"/>
          <p:nvPr/>
        </p:nvSpPr>
        <p:spPr>
          <a:xfrm>
            <a:off x="1231075" y="2639585"/>
            <a:ext cx="3446100" cy="692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4285F4"/>
                </a:solidFill>
                <a:latin typeface="Open Sans SemiBold"/>
                <a:ea typeface="Open Sans SemiBold"/>
                <a:cs typeface="Open Sans SemiBold"/>
                <a:sym typeface="Open Sans SemiBold"/>
              </a:rPr>
              <a:t>Project duration:</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12/2021 - 03/2022</a:t>
            </a:r>
            <a:endParaRPr b="1" sz="1200">
              <a:solidFill>
                <a:srgbClr val="4285F4"/>
              </a:solidFill>
              <a:latin typeface="Open Sans"/>
              <a:ea typeface="Open Sans"/>
              <a:cs typeface="Open Sans"/>
              <a:sym typeface="Open Sans"/>
            </a:endParaRPr>
          </a:p>
        </p:txBody>
      </p:sp>
      <p:sp>
        <p:nvSpPr>
          <p:cNvPr id="163" name="Google Shape;163;p40"/>
          <p:cNvSpPr/>
          <p:nvPr/>
        </p:nvSpPr>
        <p:spPr>
          <a:xfrm>
            <a:off x="517675" y="2639585"/>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0"/>
          <p:cNvSpPr/>
          <p:nvPr/>
        </p:nvSpPr>
        <p:spPr>
          <a:xfrm>
            <a:off x="643388" y="2765836"/>
            <a:ext cx="261874" cy="260801"/>
          </a:xfrm>
          <a:custGeom>
            <a:rect b="b" l="l" r="r" t="t"/>
            <a:pathLst>
              <a:path extrusionOk="0" h="1045" w="1048">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65" name="Google Shape;165;p40"/>
          <p:cNvSpPr/>
          <p:nvPr/>
        </p:nvSpPr>
        <p:spPr>
          <a:xfrm>
            <a:off x="610514" y="1447462"/>
            <a:ext cx="327623" cy="217176"/>
          </a:xfrm>
          <a:custGeom>
            <a:rect b="b" l="l" r="r" t="t"/>
            <a:pathLst>
              <a:path extrusionOk="0" h="765" w="1149">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66" name="Google Shape;166;p40"/>
          <p:cNvSpPr txBox="1"/>
          <p:nvPr/>
        </p:nvSpPr>
        <p:spPr>
          <a:xfrm>
            <a:off x="6301825" y="2412325"/>
            <a:ext cx="1811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Preview of selected polished designs.</a:t>
            </a:r>
            <a:endParaRPr sz="1200">
              <a:solidFill>
                <a:srgbClr val="5F6368"/>
              </a:solidFill>
              <a:latin typeface="Open Sans"/>
              <a:ea typeface="Open Sans"/>
              <a:cs typeface="Open Sans"/>
              <a:sym typeface="Open Sans"/>
            </a:endParaRPr>
          </a:p>
        </p:txBody>
      </p:sp>
      <p:pic>
        <p:nvPicPr>
          <p:cNvPr id="167" name="Google Shape;167;p40"/>
          <p:cNvPicPr preferRelativeResize="0"/>
          <p:nvPr/>
        </p:nvPicPr>
        <p:blipFill>
          <a:blip r:embed="rId3">
            <a:alphaModFix/>
          </a:blip>
          <a:stretch>
            <a:fillRect/>
          </a:stretch>
        </p:blipFill>
        <p:spPr>
          <a:xfrm>
            <a:off x="6301826" y="134500"/>
            <a:ext cx="2595750" cy="461469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Accessibility </a:t>
            </a:r>
            <a:r>
              <a:rPr lang="en" sz="2400">
                <a:solidFill>
                  <a:srgbClr val="5F6368"/>
                </a:solidFill>
                <a:latin typeface="Open Sans"/>
                <a:ea typeface="Open Sans"/>
                <a:cs typeface="Open Sans"/>
                <a:sym typeface="Open Sans"/>
              </a:rPr>
              <a:t>considerations</a:t>
            </a:r>
            <a:endParaRPr sz="2400">
              <a:solidFill>
                <a:srgbClr val="5F6368"/>
              </a:solidFill>
              <a:latin typeface="Open Sans"/>
              <a:ea typeface="Open Sans"/>
              <a:cs typeface="Open Sans"/>
              <a:sym typeface="Open Sans"/>
            </a:endParaRPr>
          </a:p>
        </p:txBody>
      </p:sp>
      <p:sp>
        <p:nvSpPr>
          <p:cNvPr id="356" name="Google Shape;356;p58"/>
          <p:cNvSpPr/>
          <p:nvPr/>
        </p:nvSpPr>
        <p:spPr>
          <a:xfrm>
            <a:off x="5176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8"/>
          <p:cNvSpPr txBox="1"/>
          <p:nvPr/>
        </p:nvSpPr>
        <p:spPr>
          <a:xfrm>
            <a:off x="711325" y="1917800"/>
            <a:ext cx="2049000" cy="1639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rgbClr val="5F6368"/>
                </a:solidFill>
                <a:latin typeface="Open Sans"/>
                <a:ea typeface="Open Sans"/>
                <a:cs typeface="Open Sans"/>
                <a:sym typeface="Open Sans"/>
              </a:rPr>
              <a:t>Provided access </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to users who are vision impaired through adding alt text to images for screen readers.</a:t>
            </a:r>
            <a:endParaRPr sz="1200">
              <a:solidFill>
                <a:srgbClr val="5F6368"/>
              </a:solidFill>
              <a:latin typeface="Open Sans"/>
              <a:ea typeface="Open Sans"/>
              <a:cs typeface="Open Sans"/>
              <a:sym typeface="Open Sans"/>
            </a:endParaRPr>
          </a:p>
        </p:txBody>
      </p:sp>
      <p:sp>
        <p:nvSpPr>
          <p:cNvPr id="358" name="Google Shape;358;p58"/>
          <p:cNvSpPr/>
          <p:nvPr/>
        </p:nvSpPr>
        <p:spPr>
          <a:xfrm>
            <a:off x="31752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8"/>
          <p:cNvSpPr txBox="1"/>
          <p:nvPr/>
        </p:nvSpPr>
        <p:spPr>
          <a:xfrm>
            <a:off x="3368925" y="1917800"/>
            <a:ext cx="20490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rgbClr val="5F6368"/>
                </a:solidFill>
                <a:latin typeface="Open Sans"/>
                <a:ea typeface="Open Sans"/>
                <a:cs typeface="Open Sans"/>
                <a:sym typeface="Open Sans"/>
              </a:rPr>
              <a:t>Used icons to </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help make </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navigation easier.</a:t>
            </a:r>
            <a:endParaRPr sz="1200">
              <a:solidFill>
                <a:srgbClr val="5F6368"/>
              </a:solidFill>
              <a:latin typeface="Open Sans"/>
              <a:ea typeface="Open Sans"/>
              <a:cs typeface="Open Sans"/>
              <a:sym typeface="Open Sans"/>
            </a:endParaRPr>
          </a:p>
        </p:txBody>
      </p:sp>
      <p:sp>
        <p:nvSpPr>
          <p:cNvPr id="360" name="Google Shape;360;p58"/>
          <p:cNvSpPr/>
          <p:nvPr/>
        </p:nvSpPr>
        <p:spPr>
          <a:xfrm>
            <a:off x="58328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8"/>
          <p:cNvSpPr txBox="1"/>
          <p:nvPr/>
        </p:nvSpPr>
        <p:spPr>
          <a:xfrm>
            <a:off x="6026525" y="1917800"/>
            <a:ext cx="20490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rgbClr val="5F6368"/>
                </a:solidFill>
                <a:latin typeface="Open Sans"/>
                <a:ea typeface="Open Sans"/>
                <a:cs typeface="Open Sans"/>
                <a:sym typeface="Open Sans"/>
              </a:rPr>
              <a:t>Used images and sounds to better present the content.</a:t>
            </a:r>
            <a:endParaRPr sz="1200">
              <a:solidFill>
                <a:srgbClr val="5F6368"/>
              </a:solidFill>
              <a:latin typeface="Open Sans"/>
              <a:ea typeface="Open Sans"/>
              <a:cs typeface="Open Sans"/>
              <a:sym typeface="Open Sans"/>
            </a:endParaRPr>
          </a:p>
        </p:txBody>
      </p:sp>
      <p:sp>
        <p:nvSpPr>
          <p:cNvPr id="362" name="Google Shape;362;p58"/>
          <p:cNvSpPr/>
          <p:nvPr/>
        </p:nvSpPr>
        <p:spPr>
          <a:xfrm>
            <a:off x="1479175" y="1233971"/>
            <a:ext cx="513300" cy="513300"/>
          </a:xfrm>
          <a:prstGeom prst="ellipse">
            <a:avLst/>
          </a:prstGeom>
          <a:solidFill>
            <a:srgbClr val="34A85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3" name="Google Shape;363;p58"/>
          <p:cNvSpPr/>
          <p:nvPr/>
        </p:nvSpPr>
        <p:spPr>
          <a:xfrm>
            <a:off x="4136775" y="1233971"/>
            <a:ext cx="513300" cy="513300"/>
          </a:xfrm>
          <a:prstGeom prst="ellipse">
            <a:avLst/>
          </a:prstGeom>
          <a:solidFill>
            <a:srgbClr val="34A85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64" name="Google Shape;364;p58"/>
          <p:cNvSpPr/>
          <p:nvPr/>
        </p:nvSpPr>
        <p:spPr>
          <a:xfrm>
            <a:off x="6794375" y="1233971"/>
            <a:ext cx="513300" cy="513300"/>
          </a:xfrm>
          <a:prstGeom prst="ellipse">
            <a:avLst/>
          </a:prstGeom>
          <a:solidFill>
            <a:srgbClr val="34A85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F6368"/>
        </a:solidFill>
      </p:bgPr>
    </p:bg>
    <p:spTree>
      <p:nvGrpSpPr>
        <p:cNvPr id="368" name="Shape 368"/>
        <p:cNvGrpSpPr/>
        <p:nvPr/>
      </p:nvGrpSpPr>
      <p:grpSpPr>
        <a:xfrm>
          <a:off x="0" y="0"/>
          <a:ext cx="0" cy="0"/>
          <a:chOff x="0" y="0"/>
          <a:chExt cx="0" cy="0"/>
        </a:xfrm>
      </p:grpSpPr>
      <p:sp>
        <p:nvSpPr>
          <p:cNvPr id="369" name="Google Shape;369;p59"/>
          <p:cNvSpPr txBox="1"/>
          <p:nvPr/>
        </p:nvSpPr>
        <p:spPr>
          <a:xfrm>
            <a:off x="3721275" y="2210100"/>
            <a:ext cx="22755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70" name="Google Shape;370;p59"/>
          <p:cNvSpPr txBox="1"/>
          <p:nvPr/>
        </p:nvSpPr>
        <p:spPr>
          <a:xfrm>
            <a:off x="-468875" y="2294700"/>
            <a:ext cx="3704400" cy="5541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71" name="Google Shape;371;p59"/>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0"/>
          <p:cNvSpPr txBox="1"/>
          <p:nvPr/>
        </p:nvSpPr>
        <p:spPr>
          <a:xfrm>
            <a:off x="517675" y="524338"/>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77" name="Google Shape;377;p60"/>
          <p:cNvSpPr txBox="1"/>
          <p:nvPr/>
        </p:nvSpPr>
        <p:spPr>
          <a:xfrm>
            <a:off x="539600" y="2237975"/>
            <a:ext cx="3446100" cy="23550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Impact: </a:t>
            </a:r>
            <a:endParaRPr>
              <a:solidFill>
                <a:srgbClr val="5F6368"/>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Young people tend for technologies so keeping healthy habits through phone is great way to stay positive and healthy. There are number of healthy habits such as enought sleep, drinking water regularly, reading books, jogging or going for a ride which can positively impact the life of young people.</a:t>
            </a:r>
            <a:endParaRPr b="1" sz="1200">
              <a:solidFill>
                <a:srgbClr val="1967D2"/>
              </a:solidFill>
              <a:latin typeface="Open Sans"/>
              <a:ea typeface="Open Sans"/>
              <a:cs typeface="Open Sans"/>
              <a:sym typeface="Open Sans"/>
            </a:endParaRPr>
          </a:p>
        </p:txBody>
      </p:sp>
      <p:sp>
        <p:nvSpPr>
          <p:cNvPr id="378" name="Google Shape;378;p60"/>
          <p:cNvSpPr/>
          <p:nvPr/>
        </p:nvSpPr>
        <p:spPr>
          <a:xfrm>
            <a:off x="539600" y="1534000"/>
            <a:ext cx="513300" cy="513300"/>
          </a:xfrm>
          <a:prstGeom prst="ellipse">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0"/>
          <p:cNvSpPr txBox="1"/>
          <p:nvPr/>
        </p:nvSpPr>
        <p:spPr>
          <a:xfrm>
            <a:off x="4495800" y="2237975"/>
            <a:ext cx="3446100" cy="18009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What I learned:</a:t>
            </a:r>
            <a:endParaRPr>
              <a:solidFill>
                <a:srgbClr val="5F6368"/>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I have learned that making design for mobile app and responsive website is a very long process which cannot be done in a short time. The process of making a complex and workng design needs time and lots of angles of view.</a:t>
            </a:r>
            <a:endParaRPr sz="1200">
              <a:solidFill>
                <a:srgbClr val="5F6368"/>
              </a:solidFill>
              <a:latin typeface="Open Sans"/>
              <a:ea typeface="Open Sans"/>
              <a:cs typeface="Open Sans"/>
              <a:sym typeface="Open Sans"/>
            </a:endParaRPr>
          </a:p>
        </p:txBody>
      </p:sp>
      <p:sp>
        <p:nvSpPr>
          <p:cNvPr id="380" name="Google Shape;380;p60"/>
          <p:cNvSpPr/>
          <p:nvPr/>
        </p:nvSpPr>
        <p:spPr>
          <a:xfrm>
            <a:off x="4495800" y="1534000"/>
            <a:ext cx="513300" cy="513300"/>
          </a:xfrm>
          <a:prstGeom prst="ellipse">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0"/>
          <p:cNvSpPr/>
          <p:nvPr/>
        </p:nvSpPr>
        <p:spPr>
          <a:xfrm>
            <a:off x="679050" y="1660250"/>
            <a:ext cx="234394" cy="260801"/>
          </a:xfrm>
          <a:custGeom>
            <a:rect b="b" l="l" r="r" t="t"/>
            <a:pathLst>
              <a:path extrusionOk="0" h="1045" w="941">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grpSp>
        <p:nvGrpSpPr>
          <p:cNvPr id="382" name="Google Shape;382;p60"/>
          <p:cNvGrpSpPr/>
          <p:nvPr/>
        </p:nvGrpSpPr>
        <p:grpSpPr>
          <a:xfrm>
            <a:off x="4605678" y="1676963"/>
            <a:ext cx="293543" cy="227362"/>
            <a:chOff x="420350" y="238125"/>
            <a:chExt cx="6779275" cy="5238750"/>
          </a:xfrm>
        </p:grpSpPr>
        <p:sp>
          <p:nvSpPr>
            <p:cNvPr id="383" name="Google Shape;383;p60"/>
            <p:cNvSpPr/>
            <p:nvPr/>
          </p:nvSpPr>
          <p:spPr>
            <a:xfrm>
              <a:off x="420350" y="238125"/>
              <a:ext cx="6779275" cy="5238750"/>
            </a:xfrm>
            <a:custGeom>
              <a:rect b="b" l="l" r="r" t="t"/>
              <a:pathLst>
                <a:path extrusionOk="0" h="209550" w="271171">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0"/>
            <p:cNvSpPr/>
            <p:nvPr/>
          </p:nvSpPr>
          <p:spPr>
            <a:xfrm>
              <a:off x="4118525" y="1625500"/>
              <a:ext cx="2157675" cy="765850"/>
            </a:xfrm>
            <a:custGeom>
              <a:rect b="b" l="l" r="r" t="t"/>
              <a:pathLst>
                <a:path extrusionOk="0" h="30634" w="86307">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0"/>
            <p:cNvSpPr/>
            <p:nvPr/>
          </p:nvSpPr>
          <p:spPr>
            <a:xfrm>
              <a:off x="4118525" y="2444600"/>
              <a:ext cx="2157675" cy="768075"/>
            </a:xfrm>
            <a:custGeom>
              <a:rect b="b" l="l" r="r" t="t"/>
              <a:pathLst>
                <a:path extrusionOk="0" h="30723" w="86307">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0"/>
            <p:cNvSpPr/>
            <p:nvPr/>
          </p:nvSpPr>
          <p:spPr>
            <a:xfrm>
              <a:off x="4118525" y="3268150"/>
              <a:ext cx="2157675" cy="765850"/>
            </a:xfrm>
            <a:custGeom>
              <a:rect b="b" l="l" r="r" t="t"/>
              <a:pathLst>
                <a:path extrusionOk="0" h="30634" w="86307">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1"/>
          <p:cNvSpPr txBox="1"/>
          <p:nvPr/>
        </p:nvSpPr>
        <p:spPr>
          <a:xfrm>
            <a:off x="517675" y="524338"/>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92" name="Google Shape;392;p61"/>
          <p:cNvSpPr/>
          <p:nvPr/>
        </p:nvSpPr>
        <p:spPr>
          <a:xfrm>
            <a:off x="5176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1"/>
          <p:cNvSpPr txBox="1"/>
          <p:nvPr/>
        </p:nvSpPr>
        <p:spPr>
          <a:xfrm>
            <a:off x="711325" y="1917800"/>
            <a:ext cx="2049000" cy="143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 would again conduct a usability study with a slightly different group of people and seek for more ideas to improve the function of the app.</a:t>
            </a:r>
            <a:endParaRPr sz="1200"/>
          </a:p>
        </p:txBody>
      </p:sp>
      <p:sp>
        <p:nvSpPr>
          <p:cNvPr id="394" name="Google Shape;394;p61"/>
          <p:cNvSpPr/>
          <p:nvPr/>
        </p:nvSpPr>
        <p:spPr>
          <a:xfrm>
            <a:off x="31752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1"/>
          <p:cNvSpPr txBox="1"/>
          <p:nvPr/>
        </p:nvSpPr>
        <p:spPr>
          <a:xfrm>
            <a:off x="3368925" y="1917800"/>
            <a:ext cx="2049000" cy="100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Make some progress on success page and how to turn that page on a standing stone of the app.</a:t>
            </a:r>
            <a:endParaRPr sz="1200"/>
          </a:p>
        </p:txBody>
      </p:sp>
      <p:sp>
        <p:nvSpPr>
          <p:cNvPr id="396" name="Google Shape;396;p61"/>
          <p:cNvSpPr/>
          <p:nvPr/>
        </p:nvSpPr>
        <p:spPr>
          <a:xfrm>
            <a:off x="58328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1"/>
          <p:cNvSpPr txBox="1"/>
          <p:nvPr/>
        </p:nvSpPr>
        <p:spPr>
          <a:xfrm>
            <a:off x="6026525" y="1917800"/>
            <a:ext cx="2049000" cy="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Make the user setting more powerful for the user.</a:t>
            </a:r>
            <a:endParaRPr sz="1200"/>
          </a:p>
        </p:txBody>
      </p:sp>
      <p:sp>
        <p:nvSpPr>
          <p:cNvPr id="398" name="Google Shape;398;p61"/>
          <p:cNvSpPr/>
          <p:nvPr/>
        </p:nvSpPr>
        <p:spPr>
          <a:xfrm>
            <a:off x="1479175" y="1187633"/>
            <a:ext cx="513300" cy="513300"/>
          </a:xfrm>
          <a:prstGeom prst="ellipse">
            <a:avLst/>
          </a:prstGeom>
          <a:solidFill>
            <a:srgbClr val="5F6368"/>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99" name="Google Shape;399;p61"/>
          <p:cNvSpPr/>
          <p:nvPr/>
        </p:nvSpPr>
        <p:spPr>
          <a:xfrm>
            <a:off x="4136775" y="1187633"/>
            <a:ext cx="513300" cy="513300"/>
          </a:xfrm>
          <a:prstGeom prst="ellipse">
            <a:avLst/>
          </a:prstGeom>
          <a:solidFill>
            <a:srgbClr val="5F6368"/>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400" name="Google Shape;400;p61"/>
          <p:cNvSpPr/>
          <p:nvPr/>
        </p:nvSpPr>
        <p:spPr>
          <a:xfrm>
            <a:off x="6794375" y="1187633"/>
            <a:ext cx="513300" cy="513300"/>
          </a:xfrm>
          <a:prstGeom prst="ellipse">
            <a:avLst/>
          </a:prstGeom>
          <a:solidFill>
            <a:srgbClr val="5F6368"/>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2"/>
          <p:cNvSpPr txBox="1"/>
          <p:nvPr/>
        </p:nvSpPr>
        <p:spPr>
          <a:xfrm>
            <a:off x="517675" y="524338"/>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06" name="Google Shape;406;p62"/>
          <p:cNvSpPr txBox="1"/>
          <p:nvPr/>
        </p:nvSpPr>
        <p:spPr>
          <a:xfrm>
            <a:off x="3064600" y="-1016100"/>
            <a:ext cx="65094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07" name="Google Shape;407;p62"/>
          <p:cNvSpPr/>
          <p:nvPr/>
        </p:nvSpPr>
        <p:spPr>
          <a:xfrm>
            <a:off x="517675" y="1832019"/>
            <a:ext cx="7938900" cy="25104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2"/>
          <p:cNvSpPr txBox="1"/>
          <p:nvPr/>
        </p:nvSpPr>
        <p:spPr>
          <a:xfrm>
            <a:off x="919075" y="2461800"/>
            <a:ext cx="7136100" cy="17856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Thank you for your time reviewing my work on the Habit tracker app! If you’d like to</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see more or get in touch, my contact information is provided below.</a:t>
            </a:r>
            <a:endParaRPr>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Email: </a:t>
            </a:r>
            <a:r>
              <a:rPr lang="en" u="sng">
                <a:solidFill>
                  <a:schemeClr val="accent1"/>
                </a:solidFill>
                <a:latin typeface="Open Sans"/>
                <a:ea typeface="Open Sans"/>
                <a:cs typeface="Open Sans"/>
                <a:sym typeface="Open Sans"/>
              </a:rPr>
              <a:t>j.otmanova@gmail.com</a:t>
            </a:r>
            <a:endParaRPr u="sng">
              <a:solidFill>
                <a:schemeClr val="accent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b="1" sz="1200">
              <a:solidFill>
                <a:srgbClr val="1967D2"/>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sz="1200">
              <a:solidFill>
                <a:srgbClr val="5F6368"/>
              </a:solidFill>
              <a:latin typeface="Open Sans"/>
              <a:ea typeface="Open Sans"/>
              <a:cs typeface="Open Sans"/>
              <a:sym typeface="Open Sans"/>
            </a:endParaRPr>
          </a:p>
        </p:txBody>
      </p:sp>
      <p:sp>
        <p:nvSpPr>
          <p:cNvPr id="409" name="Google Shape;409;p62"/>
          <p:cNvSpPr/>
          <p:nvPr/>
        </p:nvSpPr>
        <p:spPr>
          <a:xfrm>
            <a:off x="4230475" y="1602212"/>
            <a:ext cx="513300" cy="513300"/>
          </a:xfrm>
          <a:prstGeom prst="ellipse">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2"/>
          <p:cNvSpPr/>
          <p:nvPr/>
        </p:nvSpPr>
        <p:spPr>
          <a:xfrm>
            <a:off x="4361825" y="1734124"/>
            <a:ext cx="250599" cy="249449"/>
          </a:xfrm>
          <a:custGeom>
            <a:rect b="b" l="l" r="r" t="t"/>
            <a:pathLst>
              <a:path extrusionOk="0" h="962" w="964">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1"/>
          <p:cNvSpPr txBox="1"/>
          <p:nvPr/>
        </p:nvSpPr>
        <p:spPr>
          <a:xfrm>
            <a:off x="517675" y="2237975"/>
            <a:ext cx="3446100" cy="1246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4285F4"/>
                </a:solidFill>
                <a:latin typeface="Open Sans SemiBold"/>
                <a:ea typeface="Open Sans SemiBold"/>
                <a:cs typeface="Open Sans SemiBold"/>
                <a:sym typeface="Open Sans SemiBold"/>
              </a:rPr>
              <a:t>The problem: </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Young people wants to keep healthy habits and they need or want help with tracking their habit and see success with keeping that habit.</a:t>
            </a:r>
            <a:endParaRPr b="1" sz="1200">
              <a:solidFill>
                <a:srgbClr val="4285F4"/>
              </a:solidFill>
              <a:latin typeface="Open Sans"/>
              <a:ea typeface="Open Sans"/>
              <a:cs typeface="Open Sans"/>
              <a:sym typeface="Open Sans"/>
            </a:endParaRPr>
          </a:p>
        </p:txBody>
      </p:sp>
      <p:sp>
        <p:nvSpPr>
          <p:cNvPr id="173" name="Google Shape;173;p41"/>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4" name="Google Shape;174;p41"/>
          <p:cNvSpPr/>
          <p:nvPr/>
        </p:nvSpPr>
        <p:spPr>
          <a:xfrm>
            <a:off x="517675" y="15340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1"/>
          <p:cNvSpPr txBox="1"/>
          <p:nvPr/>
        </p:nvSpPr>
        <p:spPr>
          <a:xfrm>
            <a:off x="4572000" y="2237975"/>
            <a:ext cx="3446100" cy="1246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The goal: </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Help young people keep interest in healthy habits and track success with maintaining the habits they want to hold.</a:t>
            </a:r>
            <a:endParaRPr b="1" sz="1200">
              <a:solidFill>
                <a:srgbClr val="4285F4"/>
              </a:solidFill>
              <a:latin typeface="Open Sans"/>
              <a:ea typeface="Open Sans"/>
              <a:cs typeface="Open Sans"/>
              <a:sym typeface="Open Sans"/>
            </a:endParaRPr>
          </a:p>
        </p:txBody>
      </p:sp>
      <p:sp>
        <p:nvSpPr>
          <p:cNvPr id="176" name="Google Shape;176;p41"/>
          <p:cNvSpPr/>
          <p:nvPr/>
        </p:nvSpPr>
        <p:spPr>
          <a:xfrm>
            <a:off x="4572000" y="15340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1"/>
          <p:cNvSpPr/>
          <p:nvPr/>
        </p:nvSpPr>
        <p:spPr>
          <a:xfrm>
            <a:off x="4684213" y="1653525"/>
            <a:ext cx="288875" cy="274249"/>
          </a:xfrm>
          <a:custGeom>
            <a:rect b="b" l="l" r="r" t="t"/>
            <a:pathLst>
              <a:path extrusionOk="0" h="993" w="1045">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78" name="Google Shape;178;p41"/>
          <p:cNvSpPr/>
          <p:nvPr/>
        </p:nvSpPr>
        <p:spPr>
          <a:xfrm>
            <a:off x="640475" y="1656801"/>
            <a:ext cx="267700" cy="267700"/>
          </a:xfrm>
          <a:custGeom>
            <a:rect b="b" l="l" r="r" t="t"/>
            <a:pathLst>
              <a:path extrusionOk="0" h="209550" w="20955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2"/>
          <p:cNvSpPr txBox="1"/>
          <p:nvPr/>
        </p:nvSpPr>
        <p:spPr>
          <a:xfrm>
            <a:off x="517675" y="2237975"/>
            <a:ext cx="3446100" cy="692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My role: </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UX researcher, UX designer</a:t>
            </a:r>
            <a:endParaRPr sz="1200">
              <a:solidFill>
                <a:srgbClr val="5F6368"/>
              </a:solidFill>
              <a:latin typeface="Open Sans"/>
              <a:ea typeface="Open Sans"/>
              <a:cs typeface="Open Sans"/>
              <a:sym typeface="Open Sans"/>
            </a:endParaRPr>
          </a:p>
        </p:txBody>
      </p:sp>
      <p:sp>
        <p:nvSpPr>
          <p:cNvPr id="184" name="Google Shape;184;p42"/>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85" name="Google Shape;185;p42"/>
          <p:cNvSpPr/>
          <p:nvPr/>
        </p:nvSpPr>
        <p:spPr>
          <a:xfrm>
            <a:off x="517675" y="15340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2"/>
          <p:cNvSpPr txBox="1"/>
          <p:nvPr/>
        </p:nvSpPr>
        <p:spPr>
          <a:xfrm>
            <a:off x="4572000" y="2237975"/>
            <a:ext cx="3446100" cy="692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Responsibilities</a:t>
            </a:r>
            <a:r>
              <a:rPr lang="en">
                <a:solidFill>
                  <a:srgbClr val="1967D2"/>
                </a:solidFill>
                <a:latin typeface="Open Sans SemiBold"/>
                <a:ea typeface="Open Sans SemiBold"/>
                <a:cs typeface="Open Sans SemiBold"/>
                <a:sym typeface="Open Sans SemiBold"/>
              </a:rPr>
              <a:t>: </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Research, design</a:t>
            </a:r>
            <a:endParaRPr b="1" sz="1200">
              <a:solidFill>
                <a:srgbClr val="4285F4"/>
              </a:solidFill>
              <a:latin typeface="Open Sans"/>
              <a:ea typeface="Open Sans"/>
              <a:cs typeface="Open Sans"/>
              <a:sym typeface="Open Sans"/>
            </a:endParaRPr>
          </a:p>
        </p:txBody>
      </p:sp>
      <p:sp>
        <p:nvSpPr>
          <p:cNvPr id="187" name="Google Shape;187;p42"/>
          <p:cNvSpPr/>
          <p:nvPr/>
        </p:nvSpPr>
        <p:spPr>
          <a:xfrm>
            <a:off x="4572000" y="15340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2"/>
          <p:cNvSpPr/>
          <p:nvPr/>
        </p:nvSpPr>
        <p:spPr>
          <a:xfrm>
            <a:off x="645441" y="1662440"/>
            <a:ext cx="257757" cy="256421"/>
          </a:xfrm>
          <a:custGeom>
            <a:rect b="b" l="l" r="r" t="t"/>
            <a:pathLst>
              <a:path extrusionOk="0" h="847" w="851">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89" name="Google Shape;189;p42"/>
          <p:cNvSpPr/>
          <p:nvPr/>
        </p:nvSpPr>
        <p:spPr>
          <a:xfrm>
            <a:off x="4685687" y="1710781"/>
            <a:ext cx="285935" cy="159748"/>
          </a:xfrm>
          <a:custGeom>
            <a:rect b="b" l="l" r="r" t="t"/>
            <a:pathLst>
              <a:path extrusionOk="0" h="526" w="941">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4335"/>
        </a:solidFill>
      </p:bgPr>
    </p:bg>
    <p:spTree>
      <p:nvGrpSpPr>
        <p:cNvPr id="193" name="Shape 193"/>
        <p:cNvGrpSpPr/>
        <p:nvPr/>
      </p:nvGrpSpPr>
      <p:grpSpPr>
        <a:xfrm>
          <a:off x="0" y="0"/>
          <a:ext cx="0" cy="0"/>
          <a:chOff x="0" y="0"/>
          <a:chExt cx="0" cy="0"/>
        </a:xfrm>
      </p:grpSpPr>
      <p:sp>
        <p:nvSpPr>
          <p:cNvPr id="194" name="Google Shape;194;p43"/>
          <p:cNvSpPr txBox="1"/>
          <p:nvPr/>
        </p:nvSpPr>
        <p:spPr>
          <a:xfrm>
            <a:off x="-460025" y="2082300"/>
            <a:ext cx="3704400" cy="978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95" name="Google Shape;195;p43"/>
          <p:cNvSpPr txBox="1"/>
          <p:nvPr/>
        </p:nvSpPr>
        <p:spPr>
          <a:xfrm>
            <a:off x="3712425" y="1886850"/>
            <a:ext cx="39465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a:t>
            </a:r>
            <a:r>
              <a:rPr lang="en">
                <a:solidFill>
                  <a:srgbClr val="FFFFFF"/>
                </a:solidFill>
                <a:latin typeface="Open Sans"/>
                <a:ea typeface="Open Sans"/>
                <a:cs typeface="Open Sans"/>
                <a:sym typeface="Open Sans"/>
              </a:rPr>
              <a:t>statements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Competitive audit</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Ideation</a:t>
            </a:r>
            <a:endParaRPr>
              <a:solidFill>
                <a:srgbClr val="FFFFFF"/>
              </a:solidFill>
              <a:latin typeface="Open Sans"/>
              <a:ea typeface="Open Sans"/>
              <a:cs typeface="Open Sans"/>
              <a:sym typeface="Open Sans"/>
            </a:endParaRPr>
          </a:p>
        </p:txBody>
      </p:sp>
      <p:cxnSp>
        <p:nvCxnSpPr>
          <p:cNvPr id="196" name="Google Shape;196;p43"/>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4"/>
          <p:cNvSpPr/>
          <p:nvPr/>
        </p:nvSpPr>
        <p:spPr>
          <a:xfrm>
            <a:off x="517675" y="1832019"/>
            <a:ext cx="7938900" cy="25104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4"/>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203" name="Google Shape;203;p44"/>
          <p:cNvSpPr txBox="1"/>
          <p:nvPr/>
        </p:nvSpPr>
        <p:spPr>
          <a:xfrm>
            <a:off x="919075" y="2461800"/>
            <a:ext cx="7136100" cy="10065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Firstly I did interviews with users. Based on the interviews I extracted the basic needs of the user when keeping and tracking habits. This showed more insights than were assumed at the beginning of the research. Such as need of reminder or wanting to check daily progress..</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sz="1200">
              <a:solidFill>
                <a:srgbClr val="5F6368"/>
              </a:solidFill>
              <a:latin typeface="Open Sans"/>
              <a:ea typeface="Open Sans"/>
              <a:cs typeface="Open Sans"/>
              <a:sym typeface="Open Sans"/>
            </a:endParaRPr>
          </a:p>
        </p:txBody>
      </p:sp>
      <p:sp>
        <p:nvSpPr>
          <p:cNvPr id="204" name="Google Shape;204;p44"/>
          <p:cNvSpPr/>
          <p:nvPr/>
        </p:nvSpPr>
        <p:spPr>
          <a:xfrm>
            <a:off x="4230475" y="1602212"/>
            <a:ext cx="513300" cy="5133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4"/>
          <p:cNvSpPr/>
          <p:nvPr/>
        </p:nvSpPr>
        <p:spPr>
          <a:xfrm>
            <a:off x="4373201" y="1744926"/>
            <a:ext cx="227849" cy="227849"/>
          </a:xfrm>
          <a:custGeom>
            <a:rect b="b" l="l" r="r" t="t"/>
            <a:pathLst>
              <a:path extrusionOk="0" h="941" w="94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5"/>
          <p:cNvSpPr txBox="1"/>
          <p:nvPr/>
        </p:nvSpPr>
        <p:spPr>
          <a:xfrm>
            <a:off x="517675" y="524350"/>
            <a:ext cx="61086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Persona 1: </a:t>
            </a:r>
            <a:r>
              <a:rPr b="1" lang="en" sz="2400">
                <a:solidFill>
                  <a:srgbClr val="5F6368"/>
                </a:solidFill>
                <a:latin typeface="Open Sans"/>
                <a:ea typeface="Open Sans"/>
                <a:cs typeface="Open Sans"/>
                <a:sym typeface="Open Sans"/>
              </a:rPr>
              <a:t>Ed</a:t>
            </a:r>
            <a:endParaRPr b="1" sz="2400">
              <a:solidFill>
                <a:srgbClr val="5F6368"/>
              </a:solidFill>
              <a:latin typeface="Open Sans"/>
              <a:ea typeface="Open Sans"/>
              <a:cs typeface="Open Sans"/>
              <a:sym typeface="Open Sans"/>
            </a:endParaRPr>
          </a:p>
        </p:txBody>
      </p:sp>
      <p:sp>
        <p:nvSpPr>
          <p:cNvPr id="211" name="Google Shape;211;p45"/>
          <p:cNvSpPr txBox="1"/>
          <p:nvPr/>
        </p:nvSpPr>
        <p:spPr>
          <a:xfrm>
            <a:off x="517675" y="1674400"/>
            <a:ext cx="2184600" cy="29862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Problem statement:</a:t>
            </a:r>
            <a:endParaRPr>
              <a:solidFill>
                <a:srgbClr val="EA4335"/>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Ed is a list loving person who needs to check tasks and to check successfully done tasks because he wants to see progress in his learning path.</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pic>
        <p:nvPicPr>
          <p:cNvPr id="212" name="Google Shape;212;p45"/>
          <p:cNvPicPr preferRelativeResize="0"/>
          <p:nvPr/>
        </p:nvPicPr>
        <p:blipFill>
          <a:blip r:embed="rId3">
            <a:alphaModFix/>
          </a:blip>
          <a:stretch>
            <a:fillRect/>
          </a:stretch>
        </p:blipFill>
        <p:spPr>
          <a:xfrm>
            <a:off x="2891950" y="634500"/>
            <a:ext cx="6136925" cy="34520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6"/>
          <p:cNvSpPr txBox="1"/>
          <p:nvPr/>
        </p:nvSpPr>
        <p:spPr>
          <a:xfrm>
            <a:off x="517675" y="524350"/>
            <a:ext cx="61086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Persona </a:t>
            </a:r>
            <a:r>
              <a:rPr lang="en" sz="2400">
                <a:solidFill>
                  <a:srgbClr val="5F6368"/>
                </a:solidFill>
                <a:latin typeface="Open Sans"/>
                <a:ea typeface="Open Sans"/>
                <a:cs typeface="Open Sans"/>
                <a:sym typeface="Open Sans"/>
              </a:rPr>
              <a:t>2</a:t>
            </a:r>
            <a:r>
              <a:rPr lang="en" sz="2400">
                <a:solidFill>
                  <a:srgbClr val="5F6368"/>
                </a:solidFill>
                <a:latin typeface="Open Sans"/>
                <a:ea typeface="Open Sans"/>
                <a:cs typeface="Open Sans"/>
                <a:sym typeface="Open Sans"/>
              </a:rPr>
              <a:t>: </a:t>
            </a:r>
            <a:r>
              <a:rPr b="1" lang="en" sz="2400">
                <a:solidFill>
                  <a:srgbClr val="5F6368"/>
                </a:solidFill>
                <a:latin typeface="Open Sans"/>
                <a:ea typeface="Open Sans"/>
                <a:cs typeface="Open Sans"/>
                <a:sym typeface="Open Sans"/>
              </a:rPr>
              <a:t>Lulu</a:t>
            </a:r>
            <a:endParaRPr b="1" sz="2400">
              <a:solidFill>
                <a:srgbClr val="5F6368"/>
              </a:solidFill>
              <a:latin typeface="Open Sans"/>
              <a:ea typeface="Open Sans"/>
              <a:cs typeface="Open Sans"/>
              <a:sym typeface="Open Sans"/>
            </a:endParaRPr>
          </a:p>
        </p:txBody>
      </p:sp>
      <p:sp>
        <p:nvSpPr>
          <p:cNvPr id="218" name="Google Shape;218;p46"/>
          <p:cNvSpPr txBox="1"/>
          <p:nvPr/>
        </p:nvSpPr>
        <p:spPr>
          <a:xfrm>
            <a:off x="517675" y="1674400"/>
            <a:ext cx="2184600" cy="33093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Problem statement:</a:t>
            </a:r>
            <a:endParaRPr>
              <a:solidFill>
                <a:srgbClr val="EA4335"/>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Lulu is a busy student who need to be reminded to do the tasks in the learning process because she wants to complete the tasks and continue in the learning process.</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pic>
        <p:nvPicPr>
          <p:cNvPr id="219" name="Google Shape;219;p46"/>
          <p:cNvPicPr preferRelativeResize="0"/>
          <p:nvPr/>
        </p:nvPicPr>
        <p:blipFill>
          <a:blip r:embed="rId3">
            <a:alphaModFix/>
          </a:blip>
          <a:stretch>
            <a:fillRect/>
          </a:stretch>
        </p:blipFill>
        <p:spPr>
          <a:xfrm>
            <a:off x="2854675" y="670125"/>
            <a:ext cx="6136925" cy="34520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7"/>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Ideation</a:t>
            </a:r>
            <a:endParaRPr sz="2400">
              <a:solidFill>
                <a:srgbClr val="5F6368"/>
              </a:solidFill>
              <a:latin typeface="Open Sans"/>
              <a:ea typeface="Open Sans"/>
              <a:cs typeface="Open Sans"/>
              <a:sym typeface="Open Sans"/>
            </a:endParaRPr>
          </a:p>
        </p:txBody>
      </p:sp>
      <p:sp>
        <p:nvSpPr>
          <p:cNvPr id="225" name="Google Shape;225;p47"/>
          <p:cNvSpPr txBox="1"/>
          <p:nvPr/>
        </p:nvSpPr>
        <p:spPr>
          <a:xfrm>
            <a:off x="517675" y="1522550"/>
            <a:ext cx="2421300" cy="20163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t>Main goal for ideation phase was to determine how to make components for each function and it could be used for both mobile app and website.</a:t>
            </a:r>
            <a:endParaRPr/>
          </a:p>
        </p:txBody>
      </p:sp>
      <p:sp>
        <p:nvSpPr>
          <p:cNvPr id="226" name="Google Shape;226;p47"/>
          <p:cNvSpPr txBox="1"/>
          <p:nvPr/>
        </p:nvSpPr>
        <p:spPr>
          <a:xfrm>
            <a:off x="6011725" y="2294700"/>
            <a:ext cx="1332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 of ideation exercise</a:t>
            </a:r>
            <a:endParaRPr sz="1200">
              <a:solidFill>
                <a:srgbClr val="5F6368"/>
              </a:solidFill>
              <a:latin typeface="Open Sans"/>
              <a:ea typeface="Open Sans"/>
              <a:cs typeface="Open Sans"/>
              <a:sym typeface="Open Sans"/>
            </a:endParaRPr>
          </a:p>
        </p:txBody>
      </p:sp>
      <p:pic>
        <p:nvPicPr>
          <p:cNvPr id="227" name="Google Shape;227;p47"/>
          <p:cNvPicPr preferRelativeResize="0"/>
          <p:nvPr/>
        </p:nvPicPr>
        <p:blipFill rotWithShape="1">
          <a:blip r:embed="rId3">
            <a:alphaModFix/>
          </a:blip>
          <a:srcRect b="0" l="17380" r="17230" t="0"/>
          <a:stretch/>
        </p:blipFill>
        <p:spPr>
          <a:xfrm>
            <a:off x="3839150" y="662800"/>
            <a:ext cx="5183652" cy="3661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