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Google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GoogleSans-boldItalic.fntdata"/><Relationship Id="rId10" Type="http://schemas.openxmlformats.org/officeDocument/2006/relationships/font" Target="fonts/GoogleSans-italic.fntdata"/><Relationship Id="rId9" Type="http://schemas.openxmlformats.org/officeDocument/2006/relationships/font" Target="fonts/Google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Google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11731ae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011731aea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Ed</a:t>
            </a:r>
            <a:endParaRPr b="1" i="0" sz="1800" u="none" cap="none" strike="noStrike">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Age: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Education: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Hometown: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Family: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Occupation:</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17</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Google Sans"/>
                <a:ea typeface="Google Sans"/>
                <a:cs typeface="Google Sans"/>
                <a:sym typeface="Google Sans"/>
              </a:rPr>
              <a:t>High School student</a:t>
            </a:r>
            <a:endParaRPr i="0" sz="1400" u="none" cap="none" strike="noStrike">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Adare, Ireland</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Parents, 2 brothers</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Student</a:t>
            </a:r>
            <a:endParaRPr>
              <a:latin typeface="Google Sans"/>
              <a:ea typeface="Google Sans"/>
              <a:cs typeface="Google Sans"/>
              <a:sym typeface="Google Sans"/>
            </a:endParaRPr>
          </a:p>
        </p:txBody>
      </p:sp>
      <p:sp>
        <p:nvSpPr>
          <p:cNvPr id="58" name="Google Shape;58;p13"/>
          <p:cNvSpPr txBox="1"/>
          <p:nvPr/>
        </p:nvSpPr>
        <p:spPr>
          <a:xfrm>
            <a:off x="3651375" y="461325"/>
            <a:ext cx="5035800" cy="47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solidFill>
                  <a:srgbClr val="000000"/>
                </a:solidFill>
                <a:latin typeface="Google Sans"/>
                <a:ea typeface="Google Sans"/>
                <a:cs typeface="Google Sans"/>
                <a:sym typeface="Google Sans"/>
              </a:rPr>
              <a:t>“</a:t>
            </a:r>
            <a:r>
              <a:rPr i="1" lang="en" sz="1800">
                <a:latin typeface="Google Sans"/>
                <a:ea typeface="Google Sans"/>
                <a:cs typeface="Google Sans"/>
                <a:sym typeface="Google Sans"/>
              </a:rPr>
              <a:t>Results are important</a:t>
            </a:r>
            <a:r>
              <a:rPr i="1" lang="en" sz="1800" u="none" cap="none" strike="noStrike">
                <a:solidFill>
                  <a:srgbClr val="000000"/>
                </a:solidFill>
                <a:latin typeface="Google Sans"/>
                <a:ea typeface="Google Sans"/>
                <a:cs typeface="Google Sans"/>
                <a:sym typeface="Google Sans"/>
              </a:rPr>
              <a:t>” </a:t>
            </a:r>
            <a:endParaRPr i="1" sz="1800" u="none" cap="none" strike="noStrike">
              <a:solidFill>
                <a:srgbClr val="000000"/>
              </a:solidFill>
              <a:latin typeface="Google Sans"/>
              <a:ea typeface="Google Sans"/>
              <a:cs typeface="Google Sans"/>
              <a:sym typeface="Google Sans"/>
            </a:endParaRPr>
          </a:p>
        </p:txBody>
      </p:sp>
      <p:sp>
        <p:nvSpPr>
          <p:cNvPr id="59" name="Google Shape;59;p13"/>
          <p:cNvSpPr txBox="1"/>
          <p:nvPr/>
        </p:nvSpPr>
        <p:spPr>
          <a:xfrm>
            <a:off x="3651375" y="958600"/>
            <a:ext cx="25227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rgbClr val="000000"/>
              </a:buClr>
              <a:buSzPts val="1400"/>
              <a:buFont typeface="Google Sans"/>
              <a:buChar char="●"/>
            </a:pPr>
            <a:r>
              <a:rPr lang="en">
                <a:latin typeface="Google Sans"/>
                <a:ea typeface="Google Sans"/>
                <a:cs typeface="Google Sans"/>
                <a:sym typeface="Google Sans"/>
              </a:rPr>
              <a:t>Learn new habit and keep it</a:t>
            </a:r>
            <a:endParaRPr>
              <a:latin typeface="Google Sans"/>
              <a:ea typeface="Google Sans"/>
              <a:cs typeface="Google Sans"/>
              <a:sym typeface="Google Sans"/>
            </a:endParaRPr>
          </a:p>
          <a:p>
            <a:pPr indent="0" lvl="0" marL="0" marR="0" rtl="0" algn="l">
              <a:lnSpc>
                <a:spcPct val="100000"/>
              </a:lnSpc>
              <a:spcBef>
                <a:spcPts val="0"/>
              </a:spcBef>
              <a:spcAft>
                <a:spcPts val="0"/>
              </a:spcAft>
              <a:buNone/>
            </a:pPr>
            <a:r>
              <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Check success</a:t>
            </a:r>
            <a:endParaRPr>
              <a:latin typeface="Google Sans"/>
              <a:ea typeface="Google Sans"/>
              <a:cs typeface="Google Sans"/>
              <a:sym typeface="Google Sans"/>
            </a:endParaRPr>
          </a:p>
          <a:p>
            <a:pPr indent="0" lvl="0" marL="0" marR="0" rtl="0" algn="l">
              <a:lnSpc>
                <a:spcPct val="100000"/>
              </a:lnSpc>
              <a:spcBef>
                <a:spcPts val="0"/>
              </a:spcBef>
              <a:spcAft>
                <a:spcPts val="0"/>
              </a:spcAft>
              <a:buNone/>
            </a:pPr>
            <a:r>
              <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See progress and level of completion</a:t>
            </a:r>
            <a:endParaRPr>
              <a:latin typeface="Google Sans"/>
              <a:ea typeface="Google Sans"/>
              <a:cs typeface="Google Sans"/>
              <a:sym typeface="Google Sans"/>
            </a:endParaRPr>
          </a:p>
        </p:txBody>
      </p:sp>
      <p:sp>
        <p:nvSpPr>
          <p:cNvPr id="60" name="Google Shape;60;p13"/>
          <p:cNvSpPr txBox="1"/>
          <p:nvPr/>
        </p:nvSpPr>
        <p:spPr>
          <a:xfrm>
            <a:off x="6326475" y="958600"/>
            <a:ext cx="25227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Not seeing progress</a:t>
            </a:r>
            <a:endParaRPr>
              <a:solidFill>
                <a:schemeClr val="dk1"/>
              </a:solidFill>
              <a:latin typeface="Google Sans"/>
              <a:ea typeface="Google Sans"/>
              <a:cs typeface="Google Sans"/>
              <a:sym typeface="Google Sans"/>
            </a:endParaRPr>
          </a:p>
          <a:p>
            <a:pPr indent="0" lvl="0" marL="457200" marR="0" rtl="0" algn="l">
              <a:lnSpc>
                <a:spcPct val="100000"/>
              </a:lnSpc>
              <a:spcBef>
                <a:spcPts val="0"/>
              </a:spcBef>
              <a:spcAft>
                <a:spcPts val="0"/>
              </a:spcAft>
              <a:buNone/>
            </a:pPr>
            <a:r>
              <a:t/>
            </a:r>
            <a:endParaRPr>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Doing habit on my own</a:t>
            </a:r>
            <a:endParaRPr>
              <a:solidFill>
                <a:schemeClr val="dk1"/>
              </a:solidFill>
              <a:latin typeface="Google Sans"/>
              <a:ea typeface="Google Sans"/>
              <a:cs typeface="Google Sans"/>
              <a:sym typeface="Google Sans"/>
            </a:endParaRPr>
          </a:p>
          <a:p>
            <a:pPr indent="0" lvl="0" marL="457200" marR="0" rtl="0" algn="l">
              <a:lnSpc>
                <a:spcPct val="100000"/>
              </a:lnSpc>
              <a:spcBef>
                <a:spcPts val="0"/>
              </a:spcBef>
              <a:spcAft>
                <a:spcPts val="0"/>
              </a:spcAft>
              <a:buNone/>
            </a:pPr>
            <a:r>
              <a:t/>
            </a:r>
            <a:endParaRPr>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Overwhelmed</a:t>
            </a:r>
            <a:r>
              <a:rPr lang="en">
                <a:solidFill>
                  <a:schemeClr val="dk1"/>
                </a:solidFill>
                <a:latin typeface="Google Sans"/>
                <a:ea typeface="Google Sans"/>
                <a:cs typeface="Google Sans"/>
                <a:sym typeface="Google Sans"/>
              </a:rPr>
              <a:t> app</a:t>
            </a:r>
            <a:endParaRPr>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Ed is high school student that likes order and lists. His needs are to see progress in things he do and to measure his success. Without his needs he is frustrated and do not want to continue to do that thing. Also he thinks that simple is new sexy and overwhemed apps are too stressful to be used.</a:t>
            </a:r>
            <a:endParaRPr i="0" sz="1400" u="none" cap="none" strike="noStrike">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63" name="Google Shape;63;p13"/>
          <p:cNvPicPr preferRelativeResize="0"/>
          <p:nvPr/>
        </p:nvPicPr>
        <p:blipFill>
          <a:blip r:embed="rId3">
            <a:alphaModFix/>
          </a:blip>
          <a:stretch>
            <a:fillRect/>
          </a:stretch>
        </p:blipFill>
        <p:spPr>
          <a:xfrm>
            <a:off x="451525" y="461325"/>
            <a:ext cx="2758200" cy="275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451525" y="461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9" name="Google Shape;69;p14"/>
          <p:cNvSpPr txBox="1"/>
          <p:nvPr/>
        </p:nvSpPr>
        <p:spPr>
          <a:xfrm>
            <a:off x="451450" y="32195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Lulu</a:t>
            </a:r>
            <a:endParaRPr b="1" i="0" sz="1800" u="none" cap="none" strike="noStrike">
              <a:solidFill>
                <a:srgbClr val="1967D2"/>
              </a:solidFill>
              <a:latin typeface="Google Sans"/>
              <a:ea typeface="Google Sans"/>
              <a:cs typeface="Google Sans"/>
              <a:sym typeface="Google Sans"/>
            </a:endParaRPr>
          </a:p>
        </p:txBody>
      </p:sp>
      <p:sp>
        <p:nvSpPr>
          <p:cNvPr id="70" name="Google Shape;70;p14"/>
          <p:cNvSpPr txBox="1"/>
          <p:nvPr/>
        </p:nvSpPr>
        <p:spPr>
          <a:xfrm>
            <a:off x="323950" y="3614500"/>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Age: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Education: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Hometown: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Family: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Occupation:</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71" name="Google Shape;71;p14"/>
          <p:cNvSpPr txBox="1"/>
          <p:nvPr/>
        </p:nvSpPr>
        <p:spPr>
          <a:xfrm>
            <a:off x="1707850" y="3614500"/>
            <a:ext cx="18174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15</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Google Sans"/>
                <a:ea typeface="Google Sans"/>
                <a:cs typeface="Google Sans"/>
                <a:sym typeface="Google Sans"/>
              </a:rPr>
              <a:t>High School student</a:t>
            </a:r>
            <a:endParaRPr i="0" sz="1400" u="none" cap="none" strike="noStrike">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Kenmare</a:t>
            </a:r>
            <a:r>
              <a:rPr lang="en">
                <a:latin typeface="Google Sans"/>
                <a:ea typeface="Google Sans"/>
                <a:cs typeface="Google Sans"/>
                <a:sym typeface="Google Sans"/>
              </a:rPr>
              <a:t>, Ireland</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Parents</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Student</a:t>
            </a:r>
            <a:endParaRPr>
              <a:latin typeface="Google Sans"/>
              <a:ea typeface="Google Sans"/>
              <a:cs typeface="Google Sans"/>
              <a:sym typeface="Google Sans"/>
            </a:endParaRPr>
          </a:p>
        </p:txBody>
      </p:sp>
      <p:sp>
        <p:nvSpPr>
          <p:cNvPr id="72" name="Google Shape;72;p14"/>
          <p:cNvSpPr txBox="1"/>
          <p:nvPr/>
        </p:nvSpPr>
        <p:spPr>
          <a:xfrm>
            <a:off x="3651375" y="461325"/>
            <a:ext cx="5035800" cy="47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solidFill>
                  <a:srgbClr val="000000"/>
                </a:solidFill>
                <a:latin typeface="Google Sans"/>
                <a:ea typeface="Google Sans"/>
                <a:cs typeface="Google Sans"/>
                <a:sym typeface="Google Sans"/>
              </a:rPr>
              <a:t>“</a:t>
            </a:r>
            <a:r>
              <a:rPr i="1" lang="en" sz="1800">
                <a:latin typeface="Google Sans"/>
                <a:ea typeface="Google Sans"/>
                <a:cs typeface="Google Sans"/>
                <a:sym typeface="Google Sans"/>
              </a:rPr>
              <a:t>My mind needs reminders all the time.</a:t>
            </a:r>
            <a:r>
              <a:rPr i="1" lang="en" sz="1800" u="none" cap="none" strike="noStrike">
                <a:solidFill>
                  <a:srgbClr val="000000"/>
                </a:solidFill>
                <a:latin typeface="Google Sans"/>
                <a:ea typeface="Google Sans"/>
                <a:cs typeface="Google Sans"/>
                <a:sym typeface="Google Sans"/>
              </a:rPr>
              <a:t>” </a:t>
            </a:r>
            <a:endParaRPr i="1" sz="1800" u="none" cap="none" strike="noStrike">
              <a:solidFill>
                <a:srgbClr val="000000"/>
              </a:solidFill>
              <a:latin typeface="Google Sans"/>
              <a:ea typeface="Google Sans"/>
              <a:cs typeface="Google Sans"/>
              <a:sym typeface="Google Sans"/>
            </a:endParaRPr>
          </a:p>
        </p:txBody>
      </p:sp>
      <p:sp>
        <p:nvSpPr>
          <p:cNvPr id="73" name="Google Shape;73;p14"/>
          <p:cNvSpPr txBox="1"/>
          <p:nvPr/>
        </p:nvSpPr>
        <p:spPr>
          <a:xfrm>
            <a:off x="3651375" y="958600"/>
            <a:ext cx="2522700" cy="21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rgbClr val="000000"/>
              </a:buClr>
              <a:buSzPts val="1400"/>
              <a:buFont typeface="Google Sans"/>
              <a:buChar char="●"/>
            </a:pPr>
            <a:r>
              <a:rPr lang="en">
                <a:latin typeface="Google Sans"/>
                <a:ea typeface="Google Sans"/>
                <a:cs typeface="Google Sans"/>
                <a:sym typeface="Google Sans"/>
              </a:rPr>
              <a:t>Learn new habit as painless as possible</a:t>
            </a:r>
            <a:endParaRPr>
              <a:latin typeface="Google Sans"/>
              <a:ea typeface="Google Sans"/>
              <a:cs typeface="Google Sans"/>
              <a:sym typeface="Google Sans"/>
            </a:endParaRPr>
          </a:p>
          <a:p>
            <a:pPr indent="0" lvl="0" marL="0" marR="0" rtl="0" algn="l">
              <a:lnSpc>
                <a:spcPct val="100000"/>
              </a:lnSpc>
              <a:spcBef>
                <a:spcPts val="0"/>
              </a:spcBef>
              <a:spcAft>
                <a:spcPts val="0"/>
              </a:spcAft>
              <a:buNone/>
            </a:pPr>
            <a:r>
              <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Be reminded of the tasks</a:t>
            </a:r>
            <a:endParaRPr>
              <a:latin typeface="Google Sans"/>
              <a:ea typeface="Google Sans"/>
              <a:cs typeface="Google Sans"/>
              <a:sym typeface="Google Sans"/>
            </a:endParaRPr>
          </a:p>
          <a:p>
            <a:pPr indent="0" lvl="0" marL="0" marR="0" rtl="0" algn="l">
              <a:lnSpc>
                <a:spcPct val="100000"/>
              </a:lnSpc>
              <a:spcBef>
                <a:spcPts val="0"/>
              </a:spcBef>
              <a:spcAft>
                <a:spcPts val="0"/>
              </a:spcAft>
              <a:buNone/>
            </a:pPr>
            <a:r>
              <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See progress and success</a:t>
            </a:r>
            <a:endParaRPr>
              <a:latin typeface="Google Sans"/>
              <a:ea typeface="Google Sans"/>
              <a:cs typeface="Google Sans"/>
              <a:sym typeface="Google Sans"/>
            </a:endParaRPr>
          </a:p>
        </p:txBody>
      </p:sp>
      <p:sp>
        <p:nvSpPr>
          <p:cNvPr id="74" name="Google Shape;74;p14"/>
          <p:cNvSpPr txBox="1"/>
          <p:nvPr/>
        </p:nvSpPr>
        <p:spPr>
          <a:xfrm>
            <a:off x="6326475" y="958600"/>
            <a:ext cx="25227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Feeling lost and alone for the tasks</a:t>
            </a:r>
            <a:endParaRPr>
              <a:solidFill>
                <a:schemeClr val="dk1"/>
              </a:solidFill>
              <a:latin typeface="Google Sans"/>
              <a:ea typeface="Google Sans"/>
              <a:cs typeface="Google Sans"/>
              <a:sym typeface="Google Sans"/>
            </a:endParaRPr>
          </a:p>
          <a:p>
            <a:pPr indent="0" lvl="0" marL="457200" marR="0" rtl="0" algn="l">
              <a:lnSpc>
                <a:spcPct val="100000"/>
              </a:lnSpc>
              <a:spcBef>
                <a:spcPts val="0"/>
              </a:spcBef>
              <a:spcAft>
                <a:spcPts val="0"/>
              </a:spcAft>
              <a:buNone/>
            </a:pPr>
            <a:r>
              <a:t/>
            </a:r>
            <a:endParaRPr>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Have to do a lot of things for the habit</a:t>
            </a:r>
            <a:endParaRPr>
              <a:solidFill>
                <a:schemeClr val="dk1"/>
              </a:solidFill>
              <a:latin typeface="Google Sans"/>
              <a:ea typeface="Google Sans"/>
              <a:cs typeface="Google Sans"/>
              <a:sym typeface="Google Sans"/>
            </a:endParaRPr>
          </a:p>
          <a:p>
            <a:pPr indent="0" lvl="0" marL="457200" marR="0" rtl="0" algn="l">
              <a:lnSpc>
                <a:spcPct val="100000"/>
              </a:lnSpc>
              <a:spcBef>
                <a:spcPts val="0"/>
              </a:spcBef>
              <a:spcAft>
                <a:spcPts val="0"/>
              </a:spcAft>
              <a:buNone/>
            </a:pPr>
            <a:r>
              <a:t/>
            </a:r>
            <a:endParaRPr>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Not seeing the path ahead</a:t>
            </a:r>
            <a:endParaRPr>
              <a:solidFill>
                <a:schemeClr val="dk1"/>
              </a:solidFill>
              <a:latin typeface="Google Sans"/>
              <a:ea typeface="Google Sans"/>
              <a:cs typeface="Google Sans"/>
              <a:sym typeface="Google Sans"/>
            </a:endParaRPr>
          </a:p>
          <a:p>
            <a:pPr indent="0" lvl="0" marL="457200" marR="0" rtl="0" algn="l">
              <a:lnSpc>
                <a:spcPct val="100000"/>
              </a:lnSpc>
              <a:spcBef>
                <a:spcPts val="0"/>
              </a:spcBef>
              <a:spcAft>
                <a:spcPts val="0"/>
              </a:spcAft>
              <a:buNone/>
            </a:pPr>
            <a:r>
              <a:t/>
            </a:r>
            <a:endParaRPr>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75" name="Google Shape;75;p14"/>
          <p:cNvSpPr txBox="1"/>
          <p:nvPr/>
        </p:nvSpPr>
        <p:spPr>
          <a:xfrm>
            <a:off x="3651375" y="3547775"/>
            <a:ext cx="5197800" cy="12423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Lulu is young busy student who do not want to do a lot for the new habit but she can stay motivated. She needs to be reminded every day of the tasks to complete and also she needs to see where she is in completion of the habit. She do not want to feel alone in learning new habit.</a:t>
            </a:r>
            <a:endParaRPr i="0" sz="1400" u="none" cap="none" strike="noStrike">
              <a:solidFill>
                <a:srgbClr val="000000"/>
              </a:solidFill>
              <a:latin typeface="Google Sans"/>
              <a:ea typeface="Google Sans"/>
              <a:cs typeface="Google Sans"/>
              <a:sym typeface="Google Sans"/>
            </a:endParaRPr>
          </a:p>
        </p:txBody>
      </p:sp>
      <p:sp>
        <p:nvSpPr>
          <p:cNvPr id="76" name="Google Shape;76;p14"/>
          <p:cNvSpPr txBox="1"/>
          <p:nvPr/>
        </p:nvSpPr>
        <p:spPr>
          <a:xfrm>
            <a:off x="985225" y="1442025"/>
            <a:ext cx="1666200" cy="79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77" name="Google Shape;77;p14"/>
          <p:cNvPicPr preferRelativeResize="0"/>
          <p:nvPr/>
        </p:nvPicPr>
        <p:blipFill>
          <a:blip r:embed="rId3">
            <a:alphaModFix/>
          </a:blip>
          <a:stretch>
            <a:fillRect/>
          </a:stretch>
        </p:blipFill>
        <p:spPr>
          <a:xfrm>
            <a:off x="451525" y="461325"/>
            <a:ext cx="2758200" cy="275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