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Google Sans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Google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GoogleSans-italic.fntdata"/><Relationship Id="rId23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GoogleSans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0eb0b58b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0eb0b58b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eb0b594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eb0b594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eb0b59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0eb0b59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0eb0b58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0eb0b58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0eb0b58b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0eb0b58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0eb0b58b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0eb0b58b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d0eb0b58b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d0eb0b58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0eb0b58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0eb0b58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0eb0b594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0eb0b594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0eb0b58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0eb0b58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0eb0b5942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0eb0b5942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CUSTOM_2_2">
    <p:bg>
      <p:bgPr>
        <a:solidFill>
          <a:srgbClr val="4285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959986" y="822442"/>
            <a:ext cx="75558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247700" y="4572000"/>
            <a:ext cx="8751900" cy="3198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469058" y="780584"/>
            <a:ext cx="82059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Google Sans"/>
                <a:ea typeface="Google Sans"/>
                <a:cs typeface="Google Sans"/>
                <a:sym typeface="Google Sans"/>
              </a:rPr>
              <a:t>Booking a musician app</a:t>
            </a:r>
            <a:endParaRPr sz="4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Google Sans"/>
                <a:ea typeface="Google Sans"/>
                <a:cs typeface="Google Sans"/>
                <a:sym typeface="Google Sans"/>
              </a:rPr>
              <a:t>usability study</a:t>
            </a:r>
            <a:endParaRPr sz="4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40189" y="2501378"/>
            <a:ext cx="80757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17.8.2021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2775" y="3728500"/>
            <a:ext cx="2088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Study team for UX</a:t>
            </a: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Jaroslava Otmanová</a:t>
            </a:r>
            <a:br>
              <a:rPr lang="en" sz="10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22852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41685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239357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258190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463482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482315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6876075" y="1837775"/>
            <a:ext cx="2039400" cy="27618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7064400" y="946425"/>
            <a:ext cx="1657500" cy="16575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55641" y="15056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Finding filter is difficult</a:t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510112" y="1353217"/>
            <a:ext cx="1779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Selecting a musician is unclear</a:t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4877814" y="1353225"/>
            <a:ext cx="1553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Favorite star is not clear for everyone</a:t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7003343" y="1353217"/>
            <a:ext cx="17796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Getting to musician detail is unclear</a:t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418479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Filter should be placed on top of the page so it is easy to find.</a:t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2526654" y="2545252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wants to know on the first view that they need to tap the row.</a:t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764579" y="2547877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The star is a common feature as a favorite shortcut but not everyone knows that.</a:t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7002504" y="2547877"/>
            <a:ext cx="1779900" cy="13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need more highlight to be sure they need to tap the row.</a:t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273625" y="404600"/>
            <a:ext cx="46071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oogle Sans"/>
                <a:ea typeface="Google Sans"/>
                <a:cs typeface="Google Sans"/>
                <a:sym typeface="Google Sans"/>
              </a:rPr>
              <a:t>Research insights 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358600" y="1064550"/>
            <a:ext cx="8438100" cy="34302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Recommendations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86650" y="1252475"/>
            <a:ext cx="60174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Rearrange the home screen of the app so the user can find the filter on the first view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Highlight in better way the musician detail row in filtered results so the user knows he need to click it to get to the detail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Think about the design of the favorite star feature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954116" y="1202218"/>
            <a:ext cx="61104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  <a:endParaRPr sz="46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5" y="404600"/>
            <a:ext cx="91440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Table of Contents</a:t>
            </a:r>
            <a:endParaRPr b="1" sz="20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2416201" y="1434800"/>
            <a:ext cx="45681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1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Study Details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2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Themes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Section 3</a:t>
            </a:r>
            <a:r>
              <a:rPr lang="en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   Insights &amp; Recommendations 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500"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56075" y="1361850"/>
            <a:ext cx="6732000" cy="27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4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73625" y="404600"/>
            <a:ext cx="55266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Project Background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We are creating a booking app to book a musician for a wedding venue. Booking should be clear and fast. Users should have the ability to verify the musician.</a:t>
            </a:r>
            <a:endParaRPr sz="23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6169938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3257313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344700" y="1254500"/>
            <a:ext cx="2723100" cy="3384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46559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Research Questions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455700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E6268"/>
                </a:solidFill>
                <a:latin typeface="Roboto"/>
                <a:ea typeface="Roboto"/>
                <a:cs typeface="Roboto"/>
                <a:sym typeface="Roboto"/>
              </a:rPr>
              <a:t>Do users use the main filter or rather use the search option?</a:t>
            </a:r>
            <a:endParaRPr sz="1300">
              <a:solidFill>
                <a:srgbClr val="5E62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E62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E6268"/>
                </a:solidFill>
                <a:latin typeface="Roboto"/>
                <a:ea typeface="Roboto"/>
                <a:cs typeface="Roboto"/>
                <a:sym typeface="Roboto"/>
              </a:rPr>
              <a:t>Are there parts of the user flow where users get stuck?</a:t>
            </a:r>
            <a:endParaRPr sz="1300">
              <a:solidFill>
                <a:srgbClr val="5E626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lang="en" sz="1300">
                <a:solidFill>
                  <a:srgbClr val="5E6268"/>
                </a:solidFill>
                <a:latin typeface="Roboto"/>
                <a:ea typeface="Roboto"/>
                <a:cs typeface="Roboto"/>
                <a:sym typeface="Roboto"/>
              </a:rPr>
              <a:t>Do users think the app is easy or difficult to use?</a:t>
            </a:r>
            <a:b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312598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Participants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323346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5 </a:t>
            </a: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participants 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E6268"/>
                </a:solidFill>
                <a:latin typeface="Roboto"/>
                <a:ea typeface="Roboto"/>
                <a:cs typeface="Roboto"/>
                <a:sym typeface="Roboto"/>
              </a:rPr>
              <a:t>Two males, two females, aged between 20 and 65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169923" y="1310355"/>
            <a:ext cx="2481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Methodology</a:t>
            </a:r>
            <a:endParaRPr>
              <a:solidFill>
                <a:srgbClr val="42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180671" y="1839507"/>
            <a:ext cx="24813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10</a:t>
            </a: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 of minutes for each user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Czech republic, remote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Unmoderated usability study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Users were asked to do a tasks at a prototype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73625" y="404600"/>
            <a:ext cx="17649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Study Details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Prototype / Design Tested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10725" y="934250"/>
            <a:ext cx="32004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Lnk to a prototype: https://www.figma.com/proto/IqNAgGMTvuL9EtIZ4PGIgV/Booking-musician-for-wedding-venue-mobile-app?node-id=1%3A2&amp;scaling=scale-down&amp;page-id=0%3A1&amp;starting-point-node-id=1%3A2</a:t>
            </a:r>
            <a:b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b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050" y="1429200"/>
            <a:ext cx="4397275" cy="22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shot of the prototype of the home page of the app" id="100" name="Google Shape;100;p19" title="Home page - prototyp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4987" y="568000"/>
            <a:ext cx="2121675" cy="37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956075" y="1361850"/>
            <a:ext cx="67320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Themes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273625" y="404600"/>
            <a:ext cx="5131200" cy="3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Most people did not know how or where to find the filter</a:t>
            </a:r>
            <a:r>
              <a:rPr lang="en" sz="1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8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273625" y="1276150"/>
            <a:ext cx="35859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Supporting evidence from the usability study.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2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out of </a:t>
            </a:r>
            <a:r>
              <a:rPr lang="en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5</a:t>
            </a:r>
            <a:r>
              <a:rPr lang="en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participants</a:t>
            </a:r>
            <a:r>
              <a:rPr lang="en">
                <a:solidFill>
                  <a:srgbClr val="4285F4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had trouble finding the filter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Roboto Light"/>
              <a:buChar char="●"/>
            </a:pPr>
            <a:r>
              <a:rPr lang="en" sz="13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Two participant were really confused about the filter.</a:t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285F4"/>
                </a:solidFill>
                <a:latin typeface="Roboto Light"/>
                <a:ea typeface="Roboto Light"/>
                <a:cs typeface="Roboto Light"/>
                <a:sym typeface="Roboto Light"/>
              </a:rPr>
              <a:t>“What should I select? Should I filter from those top rated?”</a:t>
            </a:r>
            <a:endParaRPr sz="1300">
              <a:solidFill>
                <a:srgbClr val="4285F4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6257053" y="3068575"/>
            <a:ext cx="1732800" cy="501600"/>
          </a:xfrm>
          <a:prstGeom prst="rect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85F4"/>
              </a:solidFill>
            </a:endParaRPr>
          </a:p>
        </p:txBody>
      </p:sp>
      <p:grpSp>
        <p:nvGrpSpPr>
          <p:cNvPr id="113" name="Google Shape;113;p21"/>
          <p:cNvGrpSpPr/>
          <p:nvPr/>
        </p:nvGrpSpPr>
        <p:grpSpPr>
          <a:xfrm>
            <a:off x="6134289" y="2951327"/>
            <a:ext cx="234000" cy="234000"/>
            <a:chOff x="4462947" y="2315504"/>
            <a:chExt cx="234000" cy="234000"/>
          </a:xfrm>
        </p:grpSpPr>
        <p:sp>
          <p:nvSpPr>
            <p:cNvPr id="114" name="Google Shape;114;p21"/>
            <p:cNvSpPr/>
            <p:nvPr/>
          </p:nvSpPr>
          <p:spPr>
            <a:xfrm>
              <a:off x="4504550" y="2364650"/>
              <a:ext cx="165900" cy="1659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115" name="Google Shape;115;p21"/>
            <p:cNvSpPr txBox="1"/>
            <p:nvPr/>
          </p:nvSpPr>
          <p:spPr>
            <a:xfrm>
              <a:off x="4462947" y="2315504"/>
              <a:ext cx="2340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" name="Google Shape;116;p21"/>
          <p:cNvSpPr/>
          <p:nvPr/>
        </p:nvSpPr>
        <p:spPr>
          <a:xfrm>
            <a:off x="279375" y="4700968"/>
            <a:ext cx="8562900" cy="1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22" y="0"/>
            <a:ext cx="2616605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shot of the prototype of the home page of the app" id="118" name="Google Shape;118;p21" title="Home page - prototyp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987" y="568000"/>
            <a:ext cx="2121675" cy="37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6097000" y="2873925"/>
            <a:ext cx="2121600" cy="873000"/>
          </a:xfrm>
          <a:prstGeom prst="rect">
            <a:avLst/>
          </a:prstGeom>
          <a:noFill/>
          <a:ln cap="flat" cmpd="sng" w="76200">
            <a:solidFill>
              <a:srgbClr val="C522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956075" y="1361850"/>
            <a:ext cx="74430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Recommendations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