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s-ES" sz="1800" spc="-1" strike="noStrike">
                <a:solidFill>
                  <a:srgbClr val="000000"/>
                </a:solidFill>
                <a:latin typeface="Calibri"/>
              </a:rPr>
              <a:t>Pulse para desplazar la diapositiva</a:t>
            </a:r>
            <a:endParaRPr b="0" lang="es-E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s-CO" sz="2000" spc="-1" strike="noStrike">
                <a:latin typeface="Arial"/>
              </a:rPr>
              <a:t>Pulse para editar el formato de las notas</a:t>
            </a:r>
            <a:endParaRPr b="0" lang="es-CO"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s-CO" sz="1400" spc="-1" strike="noStrike">
                <a:latin typeface="Times New Roman"/>
              </a:rPr>
              <a:t>&lt;cabecera&gt;</a:t>
            </a:r>
            <a:endParaRPr b="0" lang="es-CO"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s-CO" sz="1400" spc="-1" strike="noStrike">
                <a:latin typeface="Times New Roman"/>
              </a:rPr>
              <a:t>&lt;fecha/hora&gt;</a:t>
            </a:r>
            <a:endParaRPr b="0" lang="es-CO"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s-CO" sz="1400" spc="-1" strike="noStrike">
                <a:latin typeface="Times New Roman"/>
              </a:rPr>
              <a:t>&lt;pie de página&gt;</a:t>
            </a:r>
            <a:endParaRPr b="0" lang="es-CO"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BA30101B-427A-42EB-A108-664B87BB2793}" type="slidenum">
              <a:rPr b="0" lang="es-CO" sz="1400" spc="-1" strike="noStrike">
                <a:latin typeface="Times New Roman"/>
              </a:rPr>
              <a:t>&lt;número&gt;</a:t>
            </a:fld>
            <a:endParaRPr b="0" lang="es-CO"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1143000" y="685800"/>
            <a:ext cx="4571640" cy="3428640"/>
          </a:xfrm>
          <a:prstGeom prst="rect">
            <a:avLst/>
          </a:prstGeom>
        </p:spPr>
      </p:sp>
      <p:sp>
        <p:nvSpPr>
          <p:cNvPr id="141"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1" lang="es-CO" sz="2000" spc="-1" strike="noStrike">
                <a:latin typeface="Arial"/>
              </a:rPr>
              <a:t>Slide 17</a:t>
            </a:r>
            <a:endParaRPr b="0" lang="es-CO" sz="2000" spc="-1" strike="noStrike">
              <a:latin typeface="Arial"/>
            </a:endParaRPr>
          </a:p>
          <a:p>
            <a:pPr>
              <a:lnSpc>
                <a:spcPct val="100000"/>
              </a:lnSpc>
              <a:tabLst>
                <a:tab algn="l" pos="0"/>
              </a:tabLst>
            </a:pPr>
            <a:r>
              <a:rPr b="1" lang="es-CO" sz="2000" spc="-1" strike="noStrike">
                <a:latin typeface="Arial"/>
              </a:rPr>
              <a:t>Virtualizador: </a:t>
            </a:r>
            <a:r>
              <a:rPr b="0" lang="es-CO" sz="2000" spc="-1" strike="noStrike">
                <a:latin typeface="Arial"/>
              </a:rPr>
              <a:t>sobre una imagen como la del ejeplo (</a:t>
            </a:r>
            <a:r>
              <a:rPr b="0" lang="en-US" sz="2000" spc="-1" strike="noStrike">
                <a:latin typeface="Arial"/>
              </a:rPr>
              <a:t>https://unsplash.com/photos/cQCqoTjr0B4) aparece cada texto cuando el usuario hace clic sobre cada persona. Destacar las personas para que el usuarios les haga clic a las que tienen los números encima</a:t>
            </a:r>
            <a:endParaRPr b="0" lang="es-CO" sz="2000" spc="-1" strike="noStrike">
              <a:latin typeface="Arial"/>
            </a:endParaRPr>
          </a:p>
          <a:p>
            <a:pPr>
              <a:lnSpc>
                <a:spcPct val="100000"/>
              </a:lnSpc>
              <a:tabLst>
                <a:tab algn="l" pos="0"/>
              </a:tabLst>
            </a:pPr>
            <a:r>
              <a:rPr b="0" lang="es-CO" sz="2000" spc="-1" strike="noStrike">
                <a:latin typeface="Arial"/>
              </a:rPr>
              <a:t>Animar aparición de textos</a:t>
            </a:r>
            <a:endParaRPr b="0" lang="es-CO" sz="2000" spc="-1" strike="noStrike">
              <a:latin typeface="Arial"/>
            </a:endParaRPr>
          </a:p>
          <a:p>
            <a:pPr>
              <a:lnSpc>
                <a:spcPct val="100000"/>
              </a:lnSpc>
              <a:tabLst>
                <a:tab algn="l" pos="0"/>
              </a:tabLst>
            </a:pPr>
            <a:r>
              <a:rPr b="1" lang="es-CO" sz="2000" spc="-1" strike="noStrike">
                <a:latin typeface="Arial"/>
              </a:rPr>
              <a:t>Ilustrador</a:t>
            </a:r>
            <a:r>
              <a:rPr b="0" lang="es-CO" sz="2000" spc="-1" strike="noStrike">
                <a:latin typeface="Arial"/>
              </a:rPr>
              <a:t>: acompañar con ilustración de reunión de personas. La ilustración puede ser algo como este ejemplo: </a:t>
            </a:r>
            <a:r>
              <a:rPr b="0" lang="en-US" sz="2000" spc="-1" strike="noStrike">
                <a:latin typeface="Arial"/>
              </a:rPr>
              <a:t>https://unsplash.com/photos/cQCqoTjr0B4</a:t>
            </a:r>
            <a:endParaRPr b="0" lang="es-CO" sz="2000" spc="-1" strike="noStrike">
              <a:latin typeface="Arial"/>
            </a:endParaRPr>
          </a:p>
        </p:txBody>
      </p:sp>
      <p:sp>
        <p:nvSpPr>
          <p:cNvPr id="14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1D2D1DE-C039-4E96-B5E8-4BD4A9735BC4}" type="slidenum">
              <a:rPr b="0" lang="es-ES" sz="1200" spc="-1" strike="noStrike">
                <a:solidFill>
                  <a:srgbClr val="000000"/>
                </a:solidFill>
                <a:latin typeface="+mn-lt"/>
                <a:ea typeface="+mn-ea"/>
              </a:rPr>
              <a:t>&lt;número&gt;</a:t>
            </a:fld>
            <a:endParaRPr b="0" lang="es-CO"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1143000" y="685800"/>
            <a:ext cx="4571640" cy="3428640"/>
          </a:xfrm>
          <a:prstGeom prst="rect">
            <a:avLst/>
          </a:prstGeom>
        </p:spPr>
      </p:sp>
      <p:sp>
        <p:nvSpPr>
          <p:cNvPr id="144" name="PlaceHolder 2"/>
          <p:cNvSpPr>
            <a:spLocks noGrp="1"/>
          </p:cNvSpPr>
          <p:nvPr>
            <p:ph type="body"/>
          </p:nvPr>
        </p:nvSpPr>
        <p:spPr>
          <a:xfrm>
            <a:off x="685800" y="4343400"/>
            <a:ext cx="5486040" cy="4114440"/>
          </a:xfrm>
          <a:prstGeom prst="rect">
            <a:avLst/>
          </a:prstGeom>
        </p:spPr>
        <p:txBody>
          <a:bodyPr>
            <a:noAutofit/>
          </a:bodyPr>
          <a:p>
            <a:pPr>
              <a:lnSpc>
                <a:spcPct val="100000"/>
              </a:lnSpc>
              <a:tabLst>
                <a:tab algn="l" pos="0"/>
              </a:tabLst>
            </a:pPr>
            <a:r>
              <a:rPr b="1" lang="es-CO" sz="2000" spc="-1" strike="noStrike">
                <a:latin typeface="Arial"/>
              </a:rPr>
              <a:t>Slide 19</a:t>
            </a:r>
            <a:endParaRPr b="0" lang="es-CO" sz="2000" spc="-1" strike="noStrike">
              <a:latin typeface="Arial"/>
            </a:endParaRPr>
          </a:p>
          <a:p>
            <a:pPr>
              <a:lnSpc>
                <a:spcPct val="100000"/>
              </a:lnSpc>
              <a:tabLst>
                <a:tab algn="l" pos="0"/>
              </a:tabLst>
            </a:pPr>
            <a:r>
              <a:rPr b="1" lang="es-CO" sz="2000" spc="-1" strike="noStrike">
                <a:latin typeface="Arial"/>
              </a:rPr>
              <a:t>Virtualizador: </a:t>
            </a:r>
            <a:r>
              <a:rPr b="0" lang="es-CO" sz="2000" spc="-1" strike="noStrike">
                <a:latin typeface="Arial"/>
              </a:rPr>
              <a:t>animar aparición de textos. </a:t>
            </a:r>
            <a:r>
              <a:rPr b="0" lang="es-ES" sz="2000" spc="-1" strike="noStrike">
                <a:latin typeface="Arial"/>
              </a:rPr>
              <a:t>Aparecen d</a:t>
            </a:r>
            <a:r>
              <a:rPr b="0" lang="es-CO" sz="2000" spc="-1" strike="noStrike">
                <a:latin typeface="Arial"/>
              </a:rPr>
              <a:t>e uno en uno. Drag &amp;drop</a:t>
            </a:r>
            <a:endParaRPr b="0" lang="es-CO" sz="2000" spc="-1" strike="noStrike">
              <a:latin typeface="Arial"/>
            </a:endParaRPr>
          </a:p>
          <a:p>
            <a:pPr>
              <a:lnSpc>
                <a:spcPct val="100000"/>
              </a:lnSpc>
              <a:tabLst>
                <a:tab algn="l" pos="0"/>
              </a:tabLst>
            </a:pPr>
            <a:r>
              <a:rPr b="0" lang="es-ES_tradnl" sz="2000" spc="-1" strike="noStrike">
                <a:latin typeface="Arial"/>
              </a:rPr>
              <a:t>El ejercicio de evaluación es para organizar conceptos (armar parejas correctamente). Los íconos-concepto a la izquierda van a apareciendo una a una y los párrafos a la derecha siempre están presentes (en esta presentación están en orden, para el html ubicarlos en desorden). El usuario debe arrastrar la imagen al párrafo correspondiente. Si lo hace bien aparece el símbolo “check”. Si lo hace mal aparece una equis y puede volver a intentarlo. </a:t>
            </a:r>
            <a:endParaRPr b="0" lang="es-CO" sz="2000" spc="-1" strike="noStrike">
              <a:latin typeface="Arial"/>
            </a:endParaRPr>
          </a:p>
          <a:p>
            <a:pPr>
              <a:lnSpc>
                <a:spcPct val="100000"/>
              </a:lnSpc>
              <a:tabLst>
                <a:tab algn="l" pos="0"/>
              </a:tabLst>
            </a:pPr>
            <a:r>
              <a:rPr b="1" lang="es-CO" sz="2000" spc="-1" strike="noStrike">
                <a:latin typeface="Arial"/>
              </a:rPr>
              <a:t>Ilustrador</a:t>
            </a:r>
            <a:r>
              <a:rPr b="0" lang="es-CO" sz="2000" spc="-1" strike="noStrike">
                <a:latin typeface="Arial"/>
              </a:rPr>
              <a:t>: acompañar con imagen o ilustraciones como los íconos que se ubican en los ejemplos.</a:t>
            </a:r>
            <a:endParaRPr b="0" lang="es-CO" sz="2000" spc="-1" strike="noStrike">
              <a:latin typeface="Arial"/>
            </a:endParaRPr>
          </a:p>
        </p:txBody>
      </p:sp>
      <p:sp>
        <p:nvSpPr>
          <p:cNvPr id="14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2C89E4F-F2EE-41F7-85E6-2EDDC7062DAD}" type="slidenum">
              <a:rPr b="0" lang="es-ES" sz="1200" spc="-1" strike="noStrike">
                <a:solidFill>
                  <a:srgbClr val="000000"/>
                </a:solidFill>
                <a:latin typeface="+mn-lt"/>
                <a:ea typeface="+mn-ea"/>
              </a:rPr>
              <a:t>&lt;número&gt;</a:t>
            </a:fld>
            <a:endParaRPr b="0" lang="es-CO"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2"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3" name="PlaceHolder 5"/>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8" name="PlaceHolder 5"/>
          <p:cNvSpPr>
            <a:spLocks noGrp="1"/>
          </p:cNvSpPr>
          <p:nvPr>
            <p:ph type="body"/>
          </p:nvPr>
        </p:nvSpPr>
        <p:spPr>
          <a:xfrm>
            <a:off x="45720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40" name="PlaceHolder 7"/>
          <p:cNvSpPr>
            <a:spLocks noGrp="1"/>
          </p:cNvSpPr>
          <p:nvPr>
            <p:ph type="body"/>
          </p:nvPr>
        </p:nvSpPr>
        <p:spPr>
          <a:xfrm>
            <a:off x="602208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noAutofit/>
          </a:bodyPr>
          <a:p>
            <a:pPr algn="ctr"/>
            <a:endParaRPr b="0" lang="es-CO"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6" name="PlaceHolder 3"/>
          <p:cNvSpPr>
            <a:spLocks noGrp="1"/>
          </p:cNvSpPr>
          <p:nvPr>
            <p:ph type="body"/>
          </p:nvPr>
        </p:nvSpPr>
        <p:spPr>
          <a:xfrm>
            <a:off x="467424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7" name="PlaceHolder 4"/>
          <p:cNvSpPr>
            <a:spLocks noGrp="1"/>
          </p:cNvSpPr>
          <p:nvPr>
            <p:ph type="body"/>
          </p:nvPr>
        </p:nvSpPr>
        <p:spPr>
          <a:xfrm>
            <a:off x="45720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noAutofit/>
          </a:bodyPr>
          <a:p>
            <a:endParaRPr b="0" lang="es-ES" sz="1800" spc="-1" strike="noStrike">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s-ES_tradnl" sz="4400" spc="-1" strike="noStrike">
                <a:solidFill>
                  <a:srgbClr val="000000"/>
                </a:solidFill>
                <a:latin typeface="Calibri"/>
              </a:rPr>
              <a:t>Clic para editar título</a:t>
            </a:r>
            <a:endParaRPr b="0" lang="es-E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8DA7EEC3-295D-4BB1-90DD-2AEB6F4095EC}" type="datetime">
              <a:rPr b="0" lang="es-ES" sz="1200" spc="-1" strike="noStrike">
                <a:solidFill>
                  <a:srgbClr val="8b8b8b"/>
                </a:solidFill>
                <a:latin typeface="Calibri"/>
              </a:rPr>
              <a:t>12/06/22</a:t>
            </a:fld>
            <a:endParaRPr b="0" lang="es-CO"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es-CO"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CB826F83-EFB2-4590-AE33-7C48CA2204A8}" type="slidenum">
              <a:rPr b="0" lang="es-ES" sz="1200" spc="-1" strike="noStrike">
                <a:solidFill>
                  <a:srgbClr val="8b8b8b"/>
                </a:solidFill>
                <a:latin typeface="Calibri"/>
              </a:rPr>
              <a:t>&lt;número&gt;</a:t>
            </a:fld>
            <a:endParaRPr b="0" lang="es-CO"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Calibri"/>
              </a:rPr>
              <a:t>Pulse para editar el formato de texto del esquema</a:t>
            </a:r>
            <a:endParaRPr b="0" lang="es-E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 sz="2400" spc="-1" strike="noStrike">
                <a:solidFill>
                  <a:srgbClr val="000000"/>
                </a:solidFill>
                <a:latin typeface="Calibri"/>
              </a:rPr>
              <a:t>Segundo nivel del esquema</a:t>
            </a:r>
            <a:endParaRPr b="0" lang="es-E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 sz="2000" spc="-1" strike="noStrike">
                <a:solidFill>
                  <a:srgbClr val="000000"/>
                </a:solidFill>
                <a:latin typeface="Calibri"/>
              </a:rPr>
              <a:t>Tercer nivel del esquema</a:t>
            </a:r>
            <a:endParaRPr b="0" lang="es-E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 sz="2000" spc="-1" strike="noStrike">
                <a:solidFill>
                  <a:srgbClr val="000000"/>
                </a:solidFill>
                <a:latin typeface="Calibri"/>
              </a:rPr>
              <a:t>Cuarto nivel del esquema</a:t>
            </a:r>
            <a:endParaRPr b="0" lang="es-E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 sz="2000" spc="-1" strike="noStrike">
                <a:solidFill>
                  <a:srgbClr val="000000"/>
                </a:solidFill>
                <a:latin typeface="Calibri"/>
              </a:rPr>
              <a:t>Quinto nivel del esquema</a:t>
            </a:r>
            <a:endParaRPr b="0" lang="es-E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 sz="2000" spc="-1" strike="noStrike">
                <a:solidFill>
                  <a:srgbClr val="000000"/>
                </a:solidFill>
                <a:latin typeface="Calibri"/>
              </a:rPr>
              <a:t>Sexto nivel del esquema</a:t>
            </a:r>
            <a:endParaRPr b="0" lang="es-E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 sz="2000" spc="-1" strike="noStrike">
                <a:solidFill>
                  <a:srgbClr val="000000"/>
                </a:solidFill>
                <a:latin typeface="Calibri"/>
              </a:rPr>
              <a:t>Séptimo nivel del esquema</a:t>
            </a:r>
            <a:endParaRPr b="0" lang="es-E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s-ES_tradnl" sz="4400" spc="-1" strike="noStrike">
                <a:solidFill>
                  <a:srgbClr val="000000"/>
                </a:solidFill>
                <a:latin typeface="Calibri"/>
              </a:rPr>
              <a:t>Clic para editar título</a:t>
            </a:r>
            <a:endParaRPr b="0" lang="es-E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432000" indent="-324000">
              <a:lnSpc>
                <a:spcPct val="100000"/>
              </a:lnSpc>
              <a:spcBef>
                <a:spcPts val="641"/>
              </a:spcBef>
              <a:buClr>
                <a:srgbClr val="000000"/>
              </a:buClr>
              <a:buSzPct val="45000"/>
              <a:buFont typeface="Wingdings" charset="2"/>
              <a:buChar char=""/>
            </a:pPr>
            <a:r>
              <a:rPr b="0" lang="es-ES_tradnl" sz="3200" spc="-1" strike="noStrike">
                <a:solidFill>
                  <a:srgbClr val="000000"/>
                </a:solidFill>
                <a:latin typeface="Calibri"/>
              </a:rPr>
              <a:t>Haga clic para modificar el estilo de texto del patrón</a:t>
            </a:r>
            <a:endParaRPr b="0" lang="es-ES" sz="3200" spc="-1" strike="noStrike">
              <a:solidFill>
                <a:srgbClr val="000000"/>
              </a:solidFill>
              <a:latin typeface="Calibri"/>
            </a:endParaRPr>
          </a:p>
          <a:p>
            <a:pPr lvl="1" marL="864000" indent="-324000">
              <a:lnSpc>
                <a:spcPct val="100000"/>
              </a:lnSpc>
              <a:spcBef>
                <a:spcPts val="561"/>
              </a:spcBef>
              <a:buClr>
                <a:srgbClr val="000000"/>
              </a:buClr>
              <a:buSzPct val="75000"/>
              <a:buFont typeface="Symbol" charset="2"/>
              <a:buChar char=""/>
            </a:pPr>
            <a:r>
              <a:rPr b="0" lang="es-ES_tradnl" sz="2800" spc="-1" strike="noStrike">
                <a:solidFill>
                  <a:srgbClr val="000000"/>
                </a:solidFill>
                <a:latin typeface="Calibri"/>
              </a:rPr>
              <a:t>Segundo nivel</a:t>
            </a:r>
            <a:endParaRPr b="0" lang="es-ES" sz="2800" spc="-1" strike="noStrike">
              <a:solidFill>
                <a:srgbClr val="000000"/>
              </a:solidFill>
              <a:latin typeface="Calibri"/>
            </a:endParaRPr>
          </a:p>
          <a:p>
            <a:pPr lvl="2" marL="1296000" indent="-288000">
              <a:lnSpc>
                <a:spcPct val="100000"/>
              </a:lnSpc>
              <a:spcBef>
                <a:spcPts val="479"/>
              </a:spcBef>
              <a:buClr>
                <a:srgbClr val="000000"/>
              </a:buClr>
              <a:buSzPct val="45000"/>
              <a:buFont typeface="Wingdings" charset="2"/>
              <a:buChar char=""/>
            </a:pPr>
            <a:r>
              <a:rPr b="0" lang="es-ES_tradnl" sz="2400" spc="-1" strike="noStrike">
                <a:solidFill>
                  <a:srgbClr val="000000"/>
                </a:solidFill>
                <a:latin typeface="Calibri"/>
              </a:rPr>
              <a:t>Tercer nivel</a:t>
            </a:r>
            <a:endParaRPr b="0" lang="es-ES" sz="2400" spc="-1" strike="noStrike">
              <a:solidFill>
                <a:srgbClr val="000000"/>
              </a:solidFill>
              <a:latin typeface="Calibri"/>
            </a:endParaRPr>
          </a:p>
          <a:p>
            <a:pPr lvl="3" marL="1728000" indent="-216000">
              <a:lnSpc>
                <a:spcPct val="100000"/>
              </a:lnSpc>
              <a:spcBef>
                <a:spcPts val="400"/>
              </a:spcBef>
              <a:buClr>
                <a:srgbClr val="000000"/>
              </a:buClr>
              <a:buSzPct val="75000"/>
              <a:buFont typeface="Symbol" charset="2"/>
              <a:buChar char=""/>
            </a:pPr>
            <a:r>
              <a:rPr b="0" lang="es-ES_tradnl" sz="2000" spc="-1" strike="noStrike">
                <a:solidFill>
                  <a:srgbClr val="000000"/>
                </a:solidFill>
                <a:latin typeface="Calibri"/>
              </a:rPr>
              <a:t>Cuarto nivel</a:t>
            </a:r>
            <a:endParaRPr b="0" lang="es-ES" sz="2000" spc="-1" strike="noStrike">
              <a:solidFill>
                <a:srgbClr val="000000"/>
              </a:solidFill>
              <a:latin typeface="Calibri"/>
            </a:endParaRPr>
          </a:p>
          <a:p>
            <a:pPr lvl="4" marL="2160000" indent="-216000">
              <a:lnSpc>
                <a:spcPct val="100000"/>
              </a:lnSpc>
              <a:spcBef>
                <a:spcPts val="400"/>
              </a:spcBef>
              <a:buClr>
                <a:srgbClr val="000000"/>
              </a:buClr>
              <a:buSzPct val="45000"/>
              <a:buFont typeface="Wingdings" charset="2"/>
              <a:buChar char=""/>
            </a:pPr>
            <a:r>
              <a:rPr b="0" lang="es-ES_tradnl" sz="2000" spc="-1" strike="noStrike">
                <a:solidFill>
                  <a:srgbClr val="000000"/>
                </a:solidFill>
                <a:latin typeface="Calibri"/>
              </a:rPr>
              <a:t>Quinto nivel</a:t>
            </a:r>
            <a:endParaRPr b="0" lang="es-E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65BDF1A3-286B-45ED-8B79-CBC92E5BFE6C}" type="datetime">
              <a:rPr b="0" lang="es-ES" sz="1200" spc="-1" strike="noStrike">
                <a:solidFill>
                  <a:srgbClr val="8b8b8b"/>
                </a:solidFill>
                <a:latin typeface="Calibri"/>
              </a:rPr>
              <a:t>12/06/22</a:t>
            </a:fld>
            <a:endParaRPr b="0" lang="es-CO"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es-CO"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5072441D-6358-4F5D-9316-6469FD8A9290}" type="slidenum">
              <a:rPr b="0" lang="es-ES" sz="1200" spc="-1" strike="noStrike">
                <a:solidFill>
                  <a:srgbClr val="8b8b8b"/>
                </a:solidFill>
                <a:latin typeface="Calibri"/>
              </a:rPr>
              <a:t>&lt;número&gt;</a:t>
            </a:fld>
            <a:endParaRPr b="0" lang="es-CO"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slideLayout" Target="../slideLayouts/slideLayout13.xml"/><Relationship Id="rId8"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 Id="rId10" Type="http://schemas.openxmlformats.org/officeDocument/2006/relationships/image" Target="../media/image17.png"/><Relationship Id="rId11" Type="http://schemas.openxmlformats.org/officeDocument/2006/relationships/image" Target="../media/image18.png"/><Relationship Id="rId12" Type="http://schemas.openxmlformats.org/officeDocument/2006/relationships/slideLayout" Target="../slideLayouts/slideLayout13.xml"/><Relationship Id="rId13" Type="http://schemas.openxmlformats.org/officeDocument/2006/relationships/notesSlide" Target="../notesSlides/notesSlide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Imagen 1" descr="Interfaz-1.png"/>
          <p:cNvPicPr/>
          <p:nvPr/>
        </p:nvPicPr>
        <p:blipFill>
          <a:blip r:embed="rId1"/>
          <a:stretch/>
        </p:blipFill>
        <p:spPr>
          <a:xfrm>
            <a:off x="15480" y="1006560"/>
            <a:ext cx="9143640" cy="48074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Imagen 3" descr="Captura de pantalla 2019-04-20 a las 7.45.21 p. m..png"/>
          <p:cNvPicPr/>
          <p:nvPr/>
        </p:nvPicPr>
        <p:blipFill>
          <a:blip r:embed="rId1"/>
          <a:stretch/>
        </p:blipFill>
        <p:spPr>
          <a:xfrm>
            <a:off x="2384640" y="2624040"/>
            <a:ext cx="4990680" cy="4408200"/>
          </a:xfrm>
          <a:prstGeom prst="rect">
            <a:avLst/>
          </a:prstGeom>
          <a:ln>
            <a:noFill/>
          </a:ln>
        </p:spPr>
      </p:pic>
      <p:pic>
        <p:nvPicPr>
          <p:cNvPr id="90" name="Imagen 1" descr="Interfaz_Arriba.png"/>
          <p:cNvPicPr/>
          <p:nvPr/>
        </p:nvPicPr>
        <p:blipFill>
          <a:blip r:embed="rId2"/>
          <a:stretch/>
        </p:blipFill>
        <p:spPr>
          <a:xfrm>
            <a:off x="360" y="0"/>
            <a:ext cx="9143640" cy="736920"/>
          </a:xfrm>
          <a:prstGeom prst="rect">
            <a:avLst/>
          </a:prstGeom>
          <a:ln>
            <a:noFill/>
          </a:ln>
        </p:spPr>
      </p:pic>
      <p:pic>
        <p:nvPicPr>
          <p:cNvPr id="91" name="Imagen 4" descr="Interfaz_Abajo.png"/>
          <p:cNvPicPr/>
          <p:nvPr/>
        </p:nvPicPr>
        <p:blipFill>
          <a:blip r:embed="rId3"/>
          <a:stretch/>
        </p:blipFill>
        <p:spPr>
          <a:xfrm>
            <a:off x="0" y="6153480"/>
            <a:ext cx="9143640" cy="714240"/>
          </a:xfrm>
          <a:prstGeom prst="rect">
            <a:avLst/>
          </a:prstGeom>
          <a:ln>
            <a:noFill/>
          </a:ln>
        </p:spPr>
      </p:pic>
      <p:pic>
        <p:nvPicPr>
          <p:cNvPr id="92" name="Imagen 5" descr="Flecha.png"/>
          <p:cNvPicPr/>
          <p:nvPr/>
        </p:nvPicPr>
        <p:blipFill>
          <a:blip r:embed="rId4"/>
          <a:stretch/>
        </p:blipFill>
        <p:spPr>
          <a:xfrm>
            <a:off x="-36720" y="3102480"/>
            <a:ext cx="929160" cy="996480"/>
          </a:xfrm>
          <a:prstGeom prst="rect">
            <a:avLst/>
          </a:prstGeom>
          <a:ln>
            <a:noFill/>
          </a:ln>
        </p:spPr>
      </p:pic>
      <p:pic>
        <p:nvPicPr>
          <p:cNvPr id="93" name="Imagen 6" descr="Flecha.png"/>
          <p:cNvPicPr/>
          <p:nvPr/>
        </p:nvPicPr>
        <p:blipFill>
          <a:blip r:embed="rId5"/>
          <a:stretch/>
        </p:blipFill>
        <p:spPr>
          <a:xfrm rot="10800000">
            <a:off x="8259120" y="3102840"/>
            <a:ext cx="929160" cy="996480"/>
          </a:xfrm>
          <a:prstGeom prst="rect">
            <a:avLst/>
          </a:prstGeom>
          <a:ln>
            <a:noFill/>
          </a:ln>
        </p:spPr>
      </p:pic>
      <p:sp>
        <p:nvSpPr>
          <p:cNvPr id="94" name="CustomShape 1"/>
          <p:cNvSpPr/>
          <p:nvPr/>
        </p:nvSpPr>
        <p:spPr>
          <a:xfrm>
            <a:off x="215280" y="1164960"/>
            <a:ext cx="382680" cy="3956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1</a:t>
            </a:r>
            <a:endParaRPr b="0" lang="es-CO" sz="1400" spc="-1" strike="noStrike">
              <a:latin typeface="Arial"/>
            </a:endParaRPr>
          </a:p>
        </p:txBody>
      </p:sp>
      <p:sp>
        <p:nvSpPr>
          <p:cNvPr id="95" name="CustomShape 2"/>
          <p:cNvSpPr/>
          <p:nvPr/>
        </p:nvSpPr>
        <p:spPr>
          <a:xfrm>
            <a:off x="311400" y="1239840"/>
            <a:ext cx="551520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s-ES_tradnl" sz="1200" spc="-1" strike="noStrike">
                <a:solidFill>
                  <a:srgbClr val="629f38"/>
                </a:solidFill>
                <a:latin typeface="Tahoma"/>
              </a:rPr>
              <a:t>El ecosistema emprendedor y los emprendimientos dinámicos</a:t>
            </a:r>
            <a:endParaRPr b="0" lang="es-CO" sz="1200" spc="-1" strike="noStrike">
              <a:latin typeface="Arial"/>
            </a:endParaRPr>
          </a:p>
        </p:txBody>
      </p:sp>
      <p:sp>
        <p:nvSpPr>
          <p:cNvPr id="96" name="CustomShape 3"/>
          <p:cNvSpPr/>
          <p:nvPr/>
        </p:nvSpPr>
        <p:spPr>
          <a:xfrm>
            <a:off x="0" y="2662200"/>
            <a:ext cx="2694240" cy="1847880"/>
          </a:xfrm>
          <a:prstGeom prst="rect">
            <a:avLst/>
          </a:prstGeom>
          <a:solidFill>
            <a:srgbClr val="ffffff">
              <a:alpha val="68000"/>
            </a:srgbClr>
          </a:solidFill>
          <a:ln>
            <a:noFill/>
          </a:ln>
        </p:spPr>
        <p:style>
          <a:lnRef idx="0"/>
          <a:fillRef idx="0"/>
          <a:effectRef idx="0"/>
          <a:fontRef idx="minor"/>
        </p:style>
        <p:txBody>
          <a:bodyPr lIns="90000" rIns="90000" tIns="45000" bIns="45000">
            <a:spAutoFit/>
          </a:bodyPr>
          <a:p>
            <a:pPr>
              <a:lnSpc>
                <a:spcPct val="100000"/>
              </a:lnSpc>
            </a:pPr>
            <a:r>
              <a:rPr b="0" lang="es-ES_tradnl" sz="1050" spc="-1" strike="noStrike">
                <a:solidFill>
                  <a:srgbClr val="000000"/>
                </a:solidFill>
                <a:latin typeface="Tahoma"/>
              </a:rPr>
              <a:t>El ecosistema emprendedor es una comunidad de negocios, apoyada por un contexto público de leyes y prácticas de negocios y formada por una base de organizaciones e individuos interactuantes que producen y asocian ideas de negocios, habilidades, recursos financieros y no financieros y que dan como resultado </a:t>
            </a:r>
            <a:r>
              <a:rPr b="1" lang="es-ES_tradnl" sz="1050" spc="-1" strike="noStrike">
                <a:solidFill>
                  <a:srgbClr val="000000"/>
                </a:solidFill>
                <a:latin typeface="Tahoma"/>
              </a:rPr>
              <a:t>empresas dinámicas</a:t>
            </a:r>
            <a:r>
              <a:rPr b="0" lang="es-ES_tradnl" sz="1050" spc="-1" strike="noStrike">
                <a:solidFill>
                  <a:srgbClr val="000000"/>
                </a:solidFill>
                <a:latin typeface="Tahoma"/>
              </a:rPr>
              <a:t>.</a:t>
            </a:r>
            <a:endParaRPr b="0" lang="es-CO" sz="1050" spc="-1" strike="noStrike">
              <a:latin typeface="Arial"/>
            </a:endParaRPr>
          </a:p>
        </p:txBody>
      </p:sp>
      <p:sp>
        <p:nvSpPr>
          <p:cNvPr id="97" name="CustomShape 4"/>
          <p:cNvSpPr/>
          <p:nvPr/>
        </p:nvSpPr>
        <p:spPr>
          <a:xfrm>
            <a:off x="598680" y="817920"/>
            <a:ext cx="1595520" cy="5158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_tradnl" sz="1400" spc="-1" strike="noStrike" u="sng">
                <a:solidFill>
                  <a:srgbClr val="629f38"/>
                </a:solidFill>
                <a:uFillTx/>
                <a:latin typeface="Tahoma"/>
              </a:rPr>
              <a:t>Ideas de cierre</a:t>
            </a:r>
            <a:endParaRPr b="0" lang="es-CO" sz="1400" spc="-1" strike="noStrike">
              <a:latin typeface="Arial"/>
            </a:endParaRPr>
          </a:p>
        </p:txBody>
      </p:sp>
      <p:sp>
        <p:nvSpPr>
          <p:cNvPr id="98" name="CustomShape 5"/>
          <p:cNvSpPr/>
          <p:nvPr/>
        </p:nvSpPr>
        <p:spPr>
          <a:xfrm>
            <a:off x="5833800" y="3004200"/>
            <a:ext cx="3039120" cy="1049400"/>
          </a:xfrm>
          <a:prstGeom prst="rect">
            <a:avLst/>
          </a:prstGeom>
          <a:solidFill>
            <a:srgbClr val="ffffff">
              <a:alpha val="54000"/>
            </a:srgbClr>
          </a:solidFill>
          <a:ln>
            <a:noFill/>
          </a:ln>
        </p:spPr>
        <p:style>
          <a:lnRef idx="0"/>
          <a:fillRef idx="0"/>
          <a:effectRef idx="0"/>
          <a:fontRef idx="minor"/>
        </p:style>
        <p:txBody>
          <a:bodyPr lIns="90000" rIns="90000" tIns="45000" bIns="45000">
            <a:spAutoFit/>
          </a:bodyPr>
          <a:p>
            <a:pPr>
              <a:lnSpc>
                <a:spcPct val="100000"/>
              </a:lnSpc>
            </a:pPr>
            <a:r>
              <a:rPr b="0" lang="es-ES_tradnl" sz="1050" spc="-1" strike="noStrike">
                <a:solidFill>
                  <a:srgbClr val="000000"/>
                </a:solidFill>
                <a:latin typeface="Tahoma"/>
              </a:rPr>
              <a:t>El desarrollo de los emprendimientos dinámicos no depende únicamente de la disposición de capital sino de un conjunto de “nutrientes” tangibles e intangibles, provistos por diferentes agentes o actores que son a su vez parte del ecosistema.</a:t>
            </a:r>
            <a:endParaRPr b="0" lang="es-CO" sz="1050" spc="-1" strike="noStrike">
              <a:latin typeface="Arial"/>
            </a:endParaRPr>
          </a:p>
        </p:txBody>
      </p:sp>
      <p:sp>
        <p:nvSpPr>
          <p:cNvPr id="99" name="CustomShape 6"/>
          <p:cNvSpPr/>
          <p:nvPr/>
        </p:nvSpPr>
        <p:spPr>
          <a:xfrm>
            <a:off x="1784160" y="5315400"/>
            <a:ext cx="1820520" cy="1369080"/>
          </a:xfrm>
          <a:prstGeom prst="rect">
            <a:avLst/>
          </a:prstGeom>
          <a:solidFill>
            <a:srgbClr val="ffffff">
              <a:alpha val="54000"/>
            </a:srgbClr>
          </a:solidFill>
          <a:ln>
            <a:noFill/>
          </a:ln>
        </p:spPr>
        <p:style>
          <a:lnRef idx="0"/>
          <a:fillRef idx="0"/>
          <a:effectRef idx="0"/>
          <a:fontRef idx="minor"/>
        </p:style>
        <p:txBody>
          <a:bodyPr lIns="90000" rIns="90000" tIns="45000" bIns="45000">
            <a:spAutoFit/>
          </a:bodyPr>
          <a:p>
            <a:pPr>
              <a:lnSpc>
                <a:spcPct val="100000"/>
              </a:lnSpc>
            </a:pPr>
            <a:r>
              <a:rPr b="0" lang="es-ES_tradnl" sz="1050" spc="-1" strike="noStrike">
                <a:solidFill>
                  <a:srgbClr val="000000"/>
                </a:solidFill>
                <a:latin typeface="Tahoma"/>
              </a:rPr>
              <a:t>Es posible, mediante intervenciones en el ecosistema de negocios, crear un contexto que sea fértil o propicio para el desarrollo de emprendimientos dinámicos.</a:t>
            </a:r>
            <a:endParaRPr b="0" lang="es-CO" sz="1050" spc="-1" strike="noStrike">
              <a:latin typeface="Arial"/>
            </a:endParaRPr>
          </a:p>
        </p:txBody>
      </p:sp>
      <p:sp>
        <p:nvSpPr>
          <p:cNvPr id="100" name="CustomShape 7"/>
          <p:cNvSpPr/>
          <p:nvPr/>
        </p:nvSpPr>
        <p:spPr>
          <a:xfrm>
            <a:off x="5656320" y="5292000"/>
            <a:ext cx="1950480" cy="1528200"/>
          </a:xfrm>
          <a:prstGeom prst="rect">
            <a:avLst/>
          </a:prstGeom>
          <a:solidFill>
            <a:srgbClr val="ffffff">
              <a:alpha val="54000"/>
            </a:srgbClr>
          </a:solidFill>
          <a:ln>
            <a:noFill/>
          </a:ln>
        </p:spPr>
        <p:style>
          <a:lnRef idx="0"/>
          <a:fillRef idx="0"/>
          <a:effectRef idx="0"/>
          <a:fontRef idx="minor"/>
        </p:style>
        <p:txBody>
          <a:bodyPr lIns="90000" rIns="90000" tIns="45000" bIns="45000">
            <a:spAutoFit/>
          </a:bodyPr>
          <a:p>
            <a:pPr>
              <a:lnSpc>
                <a:spcPct val="100000"/>
              </a:lnSpc>
            </a:pPr>
            <a:r>
              <a:rPr b="0" lang="es-ES_tradnl" sz="1050" spc="-1" strike="noStrike">
                <a:solidFill>
                  <a:srgbClr val="000000"/>
                </a:solidFill>
                <a:latin typeface="Tahoma"/>
              </a:rPr>
              <a:t>Los estudios previos de negocios, estudios de mercado, nichos y targets son fundamentos importantes para que los emprendedores se informen antes de lanzar su negocio. No hay que empezar de cero.</a:t>
            </a:r>
            <a:endParaRPr b="0" lang="es-CO" sz="1050" spc="-1" strike="noStrike">
              <a:latin typeface="Arial"/>
            </a:endParaRPr>
          </a:p>
        </p:txBody>
      </p:sp>
      <p:sp>
        <p:nvSpPr>
          <p:cNvPr id="101" name="CustomShape 8"/>
          <p:cNvSpPr/>
          <p:nvPr/>
        </p:nvSpPr>
        <p:spPr>
          <a:xfrm>
            <a:off x="2660400" y="3703320"/>
            <a:ext cx="382680" cy="3956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2</a:t>
            </a:r>
            <a:endParaRPr b="0" lang="es-CO" sz="1400" spc="-1" strike="noStrike">
              <a:latin typeface="Arial"/>
            </a:endParaRPr>
          </a:p>
        </p:txBody>
      </p:sp>
      <p:sp>
        <p:nvSpPr>
          <p:cNvPr id="102" name="CustomShape 9"/>
          <p:cNvSpPr/>
          <p:nvPr/>
        </p:nvSpPr>
        <p:spPr>
          <a:xfrm>
            <a:off x="964080" y="4785120"/>
            <a:ext cx="803880" cy="7142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3,1</a:t>
            </a:r>
            <a:endParaRPr b="0" lang="es-CO" sz="1400" spc="-1" strike="noStrike">
              <a:latin typeface="Arial"/>
            </a:endParaRPr>
          </a:p>
        </p:txBody>
      </p:sp>
      <p:sp>
        <p:nvSpPr>
          <p:cNvPr id="103" name="CustomShape 10"/>
          <p:cNvSpPr/>
          <p:nvPr/>
        </p:nvSpPr>
        <p:spPr>
          <a:xfrm>
            <a:off x="5347800" y="4493160"/>
            <a:ext cx="382680" cy="3956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4</a:t>
            </a:r>
            <a:endParaRPr b="0" lang="es-CO" sz="1400" spc="-1" strike="noStrike">
              <a:latin typeface="Arial"/>
            </a:endParaRPr>
          </a:p>
        </p:txBody>
      </p:sp>
      <p:sp>
        <p:nvSpPr>
          <p:cNvPr id="104" name="CustomShape 11"/>
          <p:cNvSpPr/>
          <p:nvPr/>
        </p:nvSpPr>
        <p:spPr>
          <a:xfrm>
            <a:off x="5410440" y="3530520"/>
            <a:ext cx="382680" cy="3956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5</a:t>
            </a:r>
            <a:endParaRPr b="0" lang="es-CO" sz="1400" spc="-1" strike="noStrike">
              <a:latin typeface="Arial"/>
            </a:endParaRPr>
          </a:p>
        </p:txBody>
      </p:sp>
      <p:sp>
        <p:nvSpPr>
          <p:cNvPr id="105" name="CustomShape 12"/>
          <p:cNvSpPr/>
          <p:nvPr/>
        </p:nvSpPr>
        <p:spPr>
          <a:xfrm>
            <a:off x="511200" y="1526040"/>
            <a:ext cx="2238480" cy="27288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s-ES_tradnl" sz="1200" spc="-1" strike="noStrike">
                <a:solidFill>
                  <a:srgbClr val="000000"/>
                </a:solidFill>
                <a:latin typeface="Tahoma"/>
              </a:rPr>
              <a:t>Haz clic en las personas</a:t>
            </a:r>
            <a:endParaRPr b="0" lang="es-CO" sz="1200" spc="-1" strike="noStrike">
              <a:latin typeface="Arial"/>
            </a:endParaRPr>
          </a:p>
        </p:txBody>
      </p:sp>
      <p:sp>
        <p:nvSpPr>
          <p:cNvPr id="106" name="CustomShape 13"/>
          <p:cNvSpPr/>
          <p:nvPr/>
        </p:nvSpPr>
        <p:spPr>
          <a:xfrm>
            <a:off x="1701360" y="2350800"/>
            <a:ext cx="762480" cy="7196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2,1</a:t>
            </a:r>
            <a:endParaRPr b="0" lang="es-CO" sz="1400" spc="-1" strike="noStrike">
              <a:latin typeface="Arial"/>
            </a:endParaRPr>
          </a:p>
        </p:txBody>
      </p:sp>
      <p:sp>
        <p:nvSpPr>
          <p:cNvPr id="107" name="CustomShape 14"/>
          <p:cNvSpPr/>
          <p:nvPr/>
        </p:nvSpPr>
        <p:spPr>
          <a:xfrm>
            <a:off x="5040360" y="5101200"/>
            <a:ext cx="803880" cy="7142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4,1</a:t>
            </a:r>
            <a:endParaRPr b="0" lang="es-CO" sz="1400" spc="-1" strike="noStrike">
              <a:latin typeface="Arial"/>
            </a:endParaRPr>
          </a:p>
        </p:txBody>
      </p:sp>
      <p:sp>
        <p:nvSpPr>
          <p:cNvPr id="108" name="CustomShape 15"/>
          <p:cNvSpPr/>
          <p:nvPr/>
        </p:nvSpPr>
        <p:spPr>
          <a:xfrm>
            <a:off x="6163200" y="2467800"/>
            <a:ext cx="803880" cy="7142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5,1</a:t>
            </a:r>
            <a:endParaRPr b="0" lang="es-CO" sz="1400" spc="-1" strike="noStrike">
              <a:latin typeface="Arial"/>
            </a:endParaRPr>
          </a:p>
        </p:txBody>
      </p:sp>
      <p:sp>
        <p:nvSpPr>
          <p:cNvPr id="109" name="CustomShape 16"/>
          <p:cNvSpPr/>
          <p:nvPr/>
        </p:nvSpPr>
        <p:spPr>
          <a:xfrm>
            <a:off x="3337920" y="4934880"/>
            <a:ext cx="382680" cy="3956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3</a:t>
            </a:r>
            <a:endParaRPr b="0" lang="es-CO" sz="1400" spc="-1" strike="noStrike">
              <a:latin typeface="Arial"/>
            </a:endParaRPr>
          </a:p>
        </p:txBody>
      </p:sp>
      <p:pic>
        <p:nvPicPr>
          <p:cNvPr id="110" name="Imagen 30" descr="Captura de pantalla 2019-04-07 a las 3.48.12 p. m..png"/>
          <p:cNvPicPr/>
          <p:nvPr/>
        </p:nvPicPr>
        <p:blipFill>
          <a:blip r:embed="rId6"/>
          <a:stretch/>
        </p:blipFill>
        <p:spPr>
          <a:xfrm>
            <a:off x="-501840" y="1419120"/>
            <a:ext cx="972720" cy="9846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11" name="Group 1"/>
          <p:cNvGrpSpPr/>
          <p:nvPr/>
        </p:nvGrpSpPr>
        <p:grpSpPr>
          <a:xfrm>
            <a:off x="-36720" y="0"/>
            <a:ext cx="9225000" cy="6867720"/>
            <a:chOff x="-36720" y="0"/>
            <a:chExt cx="9225000" cy="6867720"/>
          </a:xfrm>
        </p:grpSpPr>
        <p:pic>
          <p:nvPicPr>
            <p:cNvPr id="112" name="Imagen 4" descr="Interfaz_Arriba.png"/>
            <p:cNvPicPr/>
            <p:nvPr/>
          </p:nvPicPr>
          <p:blipFill>
            <a:blip r:embed="rId1"/>
            <a:stretch/>
          </p:blipFill>
          <p:spPr>
            <a:xfrm>
              <a:off x="0" y="0"/>
              <a:ext cx="9143640" cy="736920"/>
            </a:xfrm>
            <a:prstGeom prst="rect">
              <a:avLst/>
            </a:prstGeom>
            <a:ln>
              <a:noFill/>
            </a:ln>
          </p:spPr>
        </p:pic>
        <p:pic>
          <p:nvPicPr>
            <p:cNvPr id="113" name="Imagen 5" descr="Interfaz_Abajo.png"/>
            <p:cNvPicPr/>
            <p:nvPr/>
          </p:nvPicPr>
          <p:blipFill>
            <a:blip r:embed="rId2"/>
            <a:stretch/>
          </p:blipFill>
          <p:spPr>
            <a:xfrm>
              <a:off x="0" y="6153480"/>
              <a:ext cx="9143640" cy="714240"/>
            </a:xfrm>
            <a:prstGeom prst="rect">
              <a:avLst/>
            </a:prstGeom>
            <a:ln>
              <a:noFill/>
            </a:ln>
          </p:spPr>
        </p:pic>
        <p:pic>
          <p:nvPicPr>
            <p:cNvPr id="114" name="Imagen 6" descr="Flecha.png"/>
            <p:cNvPicPr/>
            <p:nvPr/>
          </p:nvPicPr>
          <p:blipFill>
            <a:blip r:embed="rId3"/>
            <a:stretch/>
          </p:blipFill>
          <p:spPr>
            <a:xfrm>
              <a:off x="-36720" y="3102480"/>
              <a:ext cx="929160" cy="996480"/>
            </a:xfrm>
            <a:prstGeom prst="rect">
              <a:avLst/>
            </a:prstGeom>
            <a:ln>
              <a:noFill/>
            </a:ln>
          </p:spPr>
        </p:pic>
        <p:pic>
          <p:nvPicPr>
            <p:cNvPr id="115" name="Imagen 7" descr="Flecha.png"/>
            <p:cNvPicPr/>
            <p:nvPr/>
          </p:nvPicPr>
          <p:blipFill>
            <a:blip r:embed="rId4"/>
            <a:stretch/>
          </p:blipFill>
          <p:spPr>
            <a:xfrm rot="10800000">
              <a:off x="8259120" y="3102840"/>
              <a:ext cx="929160" cy="996480"/>
            </a:xfrm>
            <a:prstGeom prst="rect">
              <a:avLst/>
            </a:prstGeom>
            <a:ln>
              <a:noFill/>
            </a:ln>
          </p:spPr>
        </p:pic>
      </p:grpSp>
      <p:sp>
        <p:nvSpPr>
          <p:cNvPr id="116" name="CustomShape 2"/>
          <p:cNvSpPr/>
          <p:nvPr/>
        </p:nvSpPr>
        <p:spPr>
          <a:xfrm>
            <a:off x="438840" y="614880"/>
            <a:ext cx="4450320" cy="303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s-ES_tradnl" sz="1400" spc="-1" strike="noStrike" u="sng">
                <a:solidFill>
                  <a:srgbClr val="629f38"/>
                </a:solidFill>
                <a:uFillTx/>
                <a:latin typeface="Tahoma"/>
              </a:rPr>
              <a:t>¿Qué aprendiste durante este recorrido?</a:t>
            </a:r>
            <a:endParaRPr b="0" lang="es-CO" sz="1400" spc="-1" strike="noStrike">
              <a:latin typeface="Arial"/>
            </a:endParaRPr>
          </a:p>
        </p:txBody>
      </p:sp>
      <p:sp>
        <p:nvSpPr>
          <p:cNvPr id="117" name="CustomShape 3"/>
          <p:cNvSpPr/>
          <p:nvPr/>
        </p:nvSpPr>
        <p:spPr>
          <a:xfrm>
            <a:off x="1316880" y="1065240"/>
            <a:ext cx="5553360" cy="100224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a:lnSpc>
                <a:spcPct val="100000"/>
              </a:lnSpc>
            </a:pPr>
            <a:r>
              <a:rPr b="0" lang="es-ES_tradnl" sz="1200" spc="-1" strike="noStrike">
                <a:solidFill>
                  <a:srgbClr val="000000"/>
                </a:solidFill>
                <a:latin typeface="Tahoma"/>
                <a:ea typeface="Tahoma"/>
              </a:rPr>
              <a:t>Para saberlo, te proponemos un breve ejercicio que te permitirá revisar los conceptos básicos vistos durante el curso. Arrastra las imágenes</a:t>
            </a:r>
            <a:r>
              <a:rPr b="0" lang="es-ES" sz="1200" spc="-1" strike="noStrike">
                <a:solidFill>
                  <a:srgbClr val="000000"/>
                </a:solidFill>
                <a:latin typeface="Tahoma"/>
                <a:ea typeface="Tahoma"/>
              </a:rPr>
              <a:t>-</a:t>
            </a:r>
            <a:r>
              <a:rPr b="0" lang="es-ES_tradnl" sz="1200" spc="-1" strike="noStrike">
                <a:solidFill>
                  <a:srgbClr val="000000"/>
                </a:solidFill>
                <a:latin typeface="Tahoma"/>
                <a:ea typeface="Tahoma"/>
              </a:rPr>
              <a:t>concepto de la izquierda a la frase correspondiente de la derecha. ¡Buena suerte!</a:t>
            </a:r>
            <a:endParaRPr b="0" lang="es-CO" sz="1200" spc="-1" strike="noStrike">
              <a:latin typeface="Arial"/>
            </a:endParaRPr>
          </a:p>
          <a:p>
            <a:pPr>
              <a:lnSpc>
                <a:spcPct val="100000"/>
              </a:lnSpc>
            </a:pPr>
            <a:endParaRPr b="0" lang="es-CO" sz="1200" spc="-1" strike="noStrike">
              <a:latin typeface="Arial"/>
            </a:endParaRPr>
          </a:p>
        </p:txBody>
      </p:sp>
      <p:sp>
        <p:nvSpPr>
          <p:cNvPr id="118" name="CustomShape 4"/>
          <p:cNvSpPr/>
          <p:nvPr/>
        </p:nvSpPr>
        <p:spPr>
          <a:xfrm>
            <a:off x="752760" y="399600"/>
            <a:ext cx="400680" cy="3686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1</a:t>
            </a:r>
            <a:endParaRPr b="0" lang="es-CO" sz="1400" spc="-1" strike="noStrike">
              <a:latin typeface="Arial"/>
            </a:endParaRPr>
          </a:p>
        </p:txBody>
      </p:sp>
      <p:sp>
        <p:nvSpPr>
          <p:cNvPr id="119" name="CustomShape 5"/>
          <p:cNvSpPr/>
          <p:nvPr/>
        </p:nvSpPr>
        <p:spPr>
          <a:xfrm>
            <a:off x="4575600" y="2134440"/>
            <a:ext cx="3758760" cy="538272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marL="171360" indent="-171000">
              <a:lnSpc>
                <a:spcPct val="100000"/>
              </a:lnSpc>
              <a:buClr>
                <a:srgbClr val="000000"/>
              </a:buClr>
              <a:buFont typeface="Wingdings" charset="2"/>
              <a:buChar char=""/>
            </a:pPr>
            <a:r>
              <a:rPr b="0" lang="es-ES_tradnl" sz="1200" spc="-1" strike="noStrike">
                <a:solidFill>
                  <a:srgbClr val="000000"/>
                </a:solidFill>
                <a:latin typeface="Tahoma"/>
                <a:ea typeface="Tahoma"/>
              </a:rPr>
              <a:t>Financiación que se emplea para necesidades específicas del negocio (prototipos, investigación de mercado, producción inicial, etc.)</a:t>
            </a:r>
            <a:endParaRPr b="0" lang="es-CO" sz="1200" spc="-1" strike="noStrike">
              <a:latin typeface="Arial"/>
            </a:endParaRPr>
          </a:p>
          <a:p>
            <a:pPr>
              <a:lnSpc>
                <a:spcPct val="100000"/>
              </a:lnSpc>
            </a:pPr>
            <a:endParaRPr b="0" lang="es-CO" sz="1200" spc="-1" strike="noStrike">
              <a:latin typeface="Arial"/>
            </a:endParaRPr>
          </a:p>
          <a:p>
            <a:pPr marL="171360" indent="-171000">
              <a:lnSpc>
                <a:spcPct val="100000"/>
              </a:lnSpc>
              <a:buClr>
                <a:srgbClr val="000000"/>
              </a:buClr>
              <a:buFont typeface="Wingdings" charset="2"/>
              <a:buChar char=""/>
            </a:pPr>
            <a:r>
              <a:rPr b="0" lang="es-ES_tradnl" sz="1200" spc="-1" strike="noStrike">
                <a:solidFill>
                  <a:srgbClr val="000000"/>
                </a:solidFill>
                <a:latin typeface="Tahoma"/>
                <a:ea typeface="Tahoma"/>
              </a:rPr>
              <a:t>Proyecto con potencial de crecer de manera rentable, rápida y sostenible, que genera valor agregado y tiene ventajas competitivas.</a:t>
            </a:r>
            <a:endParaRPr b="0" lang="es-CO" sz="1200" spc="-1" strike="noStrike">
              <a:latin typeface="Arial"/>
            </a:endParaRPr>
          </a:p>
          <a:p>
            <a:pPr>
              <a:lnSpc>
                <a:spcPct val="100000"/>
              </a:lnSpc>
            </a:pPr>
            <a:endParaRPr b="0" lang="es-CO" sz="1200" spc="-1" strike="noStrike">
              <a:latin typeface="Arial"/>
            </a:endParaRPr>
          </a:p>
          <a:p>
            <a:pPr marL="171360" indent="-171000">
              <a:lnSpc>
                <a:spcPct val="100000"/>
              </a:lnSpc>
              <a:buClr>
                <a:srgbClr val="000000"/>
              </a:buClr>
              <a:buFont typeface="Wingdings" charset="2"/>
              <a:buChar char=""/>
            </a:pPr>
            <a:r>
              <a:rPr b="0" lang="es-ES_tradnl" sz="1200" spc="-1" strike="noStrike">
                <a:solidFill>
                  <a:srgbClr val="000000"/>
                </a:solidFill>
                <a:latin typeface="Tahoma"/>
                <a:ea typeface="Tahoma"/>
              </a:rPr>
              <a:t>Comunidad conformada por individuos y organizaciones con el objetivo de producir bienes y servicios de valor a quienes hacen parte de ella.</a:t>
            </a:r>
            <a:endParaRPr b="0" lang="es-CO" sz="1200" spc="-1" strike="noStrike">
              <a:latin typeface="Arial"/>
            </a:endParaRPr>
          </a:p>
          <a:p>
            <a:pPr>
              <a:lnSpc>
                <a:spcPct val="100000"/>
              </a:lnSpc>
            </a:pPr>
            <a:endParaRPr b="0" lang="es-CO" sz="1200" spc="-1" strike="noStrike">
              <a:latin typeface="Arial"/>
            </a:endParaRPr>
          </a:p>
          <a:p>
            <a:pPr marL="171360" indent="-171000">
              <a:lnSpc>
                <a:spcPct val="100000"/>
              </a:lnSpc>
              <a:buClr>
                <a:srgbClr val="000000"/>
              </a:buClr>
              <a:buFont typeface="Wingdings" charset="2"/>
              <a:buChar char=""/>
            </a:pPr>
            <a:r>
              <a:rPr b="0" lang="es-ES_tradnl" sz="1200" spc="-1" strike="noStrike">
                <a:solidFill>
                  <a:srgbClr val="000000"/>
                </a:solidFill>
                <a:latin typeface="Tahoma"/>
                <a:ea typeface="Tahoma"/>
              </a:rPr>
              <a:t>Red de contactos que se conforma con el objetivo de iniciar una relación de negocios o de intercambio de conocimiento.</a:t>
            </a:r>
            <a:endParaRPr b="0" lang="es-CO" sz="1200" spc="-1" strike="noStrike">
              <a:latin typeface="Arial"/>
            </a:endParaRPr>
          </a:p>
          <a:p>
            <a:pPr>
              <a:lnSpc>
                <a:spcPct val="100000"/>
              </a:lnSpc>
            </a:pPr>
            <a:endParaRPr b="0" lang="es-CO" sz="1200" spc="-1" strike="noStrike">
              <a:latin typeface="Arial"/>
            </a:endParaRPr>
          </a:p>
          <a:p>
            <a:pPr marL="171360" indent="-171000">
              <a:lnSpc>
                <a:spcPct val="100000"/>
              </a:lnSpc>
              <a:buClr>
                <a:srgbClr val="000000"/>
              </a:buClr>
              <a:buFont typeface="Wingdings" charset="2"/>
              <a:buChar char=""/>
            </a:pPr>
            <a:r>
              <a:rPr b="0" lang="es-ES_tradnl" sz="1200" spc="-1" strike="noStrike">
                <a:solidFill>
                  <a:srgbClr val="000000"/>
                </a:solidFill>
                <a:latin typeface="Tahoma"/>
                <a:ea typeface="Tahoma"/>
              </a:rPr>
              <a:t>Organización que impulsa a los negocios a convertirse en empresas dinámicas y de alto crecimiento.</a:t>
            </a:r>
            <a:endParaRPr b="0" lang="es-CO" sz="1200" spc="-1" strike="noStrike">
              <a:latin typeface="Arial"/>
            </a:endParaRPr>
          </a:p>
          <a:p>
            <a:pPr>
              <a:lnSpc>
                <a:spcPct val="100000"/>
              </a:lnSpc>
            </a:pPr>
            <a:endParaRPr b="0" lang="es-CO" sz="1200" spc="-1" strike="noStrike">
              <a:latin typeface="Arial"/>
            </a:endParaRPr>
          </a:p>
          <a:p>
            <a:pPr marL="171360" indent="-171000">
              <a:lnSpc>
                <a:spcPct val="100000"/>
              </a:lnSpc>
              <a:buClr>
                <a:srgbClr val="000000"/>
              </a:buClr>
              <a:buFont typeface="Wingdings" charset="2"/>
              <a:buChar char=""/>
            </a:pPr>
            <a:r>
              <a:rPr b="0" lang="es-CO" sz="1200" spc="-1" strike="noStrike">
                <a:solidFill>
                  <a:srgbClr val="000000"/>
                </a:solidFill>
                <a:latin typeface="Tahoma"/>
                <a:ea typeface="Tahoma"/>
              </a:rPr>
              <a:t>un colectivo de individuos con recursos y de probada experiencia empresarial que colaboran, como grupo, en la selección, inversión, involucramiento y apoyo de emprendimientos dinámicos en alianza con el emprendedor</a:t>
            </a:r>
            <a:r>
              <a:rPr b="0" lang="es-ES_tradnl" sz="1200" spc="-1" strike="noStrike">
                <a:solidFill>
                  <a:srgbClr val="000000"/>
                </a:solidFill>
                <a:latin typeface="Tahoma"/>
                <a:ea typeface="Tahoma"/>
              </a:rPr>
              <a:t>.</a:t>
            </a:r>
            <a:endParaRPr b="0" lang="es-CO" sz="1200" spc="-1" strike="noStrike">
              <a:latin typeface="Arial"/>
            </a:endParaRPr>
          </a:p>
        </p:txBody>
      </p:sp>
      <p:sp>
        <p:nvSpPr>
          <p:cNvPr id="120" name="CustomShape 6"/>
          <p:cNvSpPr/>
          <p:nvPr/>
        </p:nvSpPr>
        <p:spPr>
          <a:xfrm>
            <a:off x="3057120" y="2136600"/>
            <a:ext cx="1429200" cy="45468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algn="r">
              <a:lnSpc>
                <a:spcPct val="100000"/>
              </a:lnSpc>
            </a:pPr>
            <a:r>
              <a:rPr b="1" lang="es-ES_tradnl" sz="1200" spc="-1" strike="noStrike">
                <a:solidFill>
                  <a:srgbClr val="000000"/>
                </a:solidFill>
                <a:latin typeface="Tahoma"/>
                <a:ea typeface="Tahoma"/>
              </a:rPr>
              <a:t>Capital semilla</a:t>
            </a:r>
            <a:endParaRPr b="0" lang="es-CO" sz="1200" spc="-1" strike="noStrike">
              <a:latin typeface="Arial"/>
            </a:endParaRPr>
          </a:p>
        </p:txBody>
      </p:sp>
      <p:sp>
        <p:nvSpPr>
          <p:cNvPr id="121" name="CustomShape 7"/>
          <p:cNvSpPr/>
          <p:nvPr/>
        </p:nvSpPr>
        <p:spPr>
          <a:xfrm>
            <a:off x="2045880" y="2989080"/>
            <a:ext cx="2440440" cy="27288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algn="r">
              <a:lnSpc>
                <a:spcPct val="100000"/>
              </a:lnSpc>
            </a:pPr>
            <a:r>
              <a:rPr b="1" lang="es-ES_tradnl" sz="1200" spc="-1" strike="noStrike">
                <a:solidFill>
                  <a:srgbClr val="000000"/>
                </a:solidFill>
                <a:latin typeface="Tahoma"/>
                <a:ea typeface="Tahoma"/>
              </a:rPr>
              <a:t>Emprendimiento dinámico</a:t>
            </a:r>
            <a:endParaRPr b="0" lang="es-CO" sz="1200" spc="-1" strike="noStrike">
              <a:latin typeface="Arial"/>
            </a:endParaRPr>
          </a:p>
        </p:txBody>
      </p:sp>
      <p:sp>
        <p:nvSpPr>
          <p:cNvPr id="122" name="CustomShape 8"/>
          <p:cNvSpPr/>
          <p:nvPr/>
        </p:nvSpPr>
        <p:spPr>
          <a:xfrm>
            <a:off x="1912680" y="3805560"/>
            <a:ext cx="2574000" cy="27288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algn="r">
              <a:lnSpc>
                <a:spcPct val="100000"/>
              </a:lnSpc>
            </a:pPr>
            <a:r>
              <a:rPr b="1" lang="es-ES_tradnl" sz="1200" spc="-1" strike="noStrike">
                <a:solidFill>
                  <a:srgbClr val="000000"/>
                </a:solidFill>
                <a:latin typeface="Tahoma"/>
                <a:ea typeface="Tahoma"/>
              </a:rPr>
              <a:t>Ecosistema de negocios</a:t>
            </a:r>
            <a:endParaRPr b="0" lang="es-CO" sz="1200" spc="-1" strike="noStrike">
              <a:latin typeface="Arial"/>
            </a:endParaRPr>
          </a:p>
        </p:txBody>
      </p:sp>
      <p:sp>
        <p:nvSpPr>
          <p:cNvPr id="123" name="CustomShape 9"/>
          <p:cNvSpPr/>
          <p:nvPr/>
        </p:nvSpPr>
        <p:spPr>
          <a:xfrm>
            <a:off x="3212640" y="4534200"/>
            <a:ext cx="1274040" cy="27288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algn="r">
              <a:lnSpc>
                <a:spcPct val="100000"/>
              </a:lnSpc>
            </a:pPr>
            <a:r>
              <a:rPr b="1" lang="es-ES_tradnl" sz="1200" spc="-1" strike="noStrike">
                <a:solidFill>
                  <a:srgbClr val="000000"/>
                </a:solidFill>
                <a:latin typeface="Tahoma"/>
                <a:ea typeface="Tahoma"/>
              </a:rPr>
              <a:t>Networking</a:t>
            </a:r>
            <a:endParaRPr b="0" lang="es-CO" sz="1200" spc="-1" strike="noStrike">
              <a:latin typeface="Arial"/>
            </a:endParaRPr>
          </a:p>
        </p:txBody>
      </p:sp>
      <p:sp>
        <p:nvSpPr>
          <p:cNvPr id="124" name="CustomShape 10"/>
          <p:cNvSpPr/>
          <p:nvPr/>
        </p:nvSpPr>
        <p:spPr>
          <a:xfrm>
            <a:off x="1905840" y="6058800"/>
            <a:ext cx="2580480" cy="27288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algn="r">
              <a:lnSpc>
                <a:spcPct val="100000"/>
              </a:lnSpc>
            </a:pPr>
            <a:r>
              <a:rPr b="1" lang="es-ES_tradnl" sz="1200" spc="-1" strike="noStrike">
                <a:solidFill>
                  <a:srgbClr val="000000"/>
                </a:solidFill>
                <a:latin typeface="Tahoma"/>
                <a:ea typeface="Tahoma"/>
              </a:rPr>
              <a:t>Red de ángeles inversores </a:t>
            </a:r>
            <a:endParaRPr b="0" lang="es-CO" sz="1200" spc="-1" strike="noStrike">
              <a:latin typeface="Arial"/>
            </a:endParaRPr>
          </a:p>
        </p:txBody>
      </p:sp>
      <p:sp>
        <p:nvSpPr>
          <p:cNvPr id="125" name="CustomShape 11"/>
          <p:cNvSpPr/>
          <p:nvPr/>
        </p:nvSpPr>
        <p:spPr>
          <a:xfrm>
            <a:off x="2039400" y="5255640"/>
            <a:ext cx="2447280" cy="272880"/>
          </a:xfrm>
          <a:prstGeom prst="rect">
            <a:avLst/>
          </a:prstGeom>
          <a:noFill/>
          <a:ln cap="rnd" w="3240">
            <a:solidFill>
              <a:srgbClr val="808080"/>
            </a:solidFill>
            <a:round/>
          </a:ln>
        </p:spPr>
        <p:style>
          <a:lnRef idx="0"/>
          <a:fillRef idx="0"/>
          <a:effectRef idx="0"/>
          <a:fontRef idx="minor"/>
        </p:style>
        <p:txBody>
          <a:bodyPr lIns="90000" rIns="90000" tIns="45000" bIns="45000">
            <a:spAutoFit/>
          </a:bodyPr>
          <a:p>
            <a:pPr algn="r">
              <a:lnSpc>
                <a:spcPct val="100000"/>
              </a:lnSpc>
            </a:pPr>
            <a:r>
              <a:rPr b="1" lang="es-ES_tradnl" sz="1200" spc="-1" strike="noStrike">
                <a:solidFill>
                  <a:srgbClr val="000000"/>
                </a:solidFill>
                <a:latin typeface="Tahoma"/>
                <a:ea typeface="Tahoma"/>
              </a:rPr>
              <a:t>Aceleradora de negocios</a:t>
            </a:r>
            <a:endParaRPr b="0" lang="es-CO" sz="1200" spc="-1" strike="noStrike">
              <a:latin typeface="Arial"/>
            </a:endParaRPr>
          </a:p>
        </p:txBody>
      </p:sp>
      <p:pic>
        <p:nvPicPr>
          <p:cNvPr id="126" name="Imagen 23" descr="Captura de pantalla 2019-04-20 a las 9.44.01 p. m..png"/>
          <p:cNvPicPr/>
          <p:nvPr/>
        </p:nvPicPr>
        <p:blipFill>
          <a:blip r:embed="rId5"/>
          <a:stretch/>
        </p:blipFill>
        <p:spPr>
          <a:xfrm>
            <a:off x="2344680" y="1890000"/>
            <a:ext cx="761760" cy="741600"/>
          </a:xfrm>
          <a:prstGeom prst="rect">
            <a:avLst/>
          </a:prstGeom>
          <a:ln>
            <a:noFill/>
          </a:ln>
        </p:spPr>
      </p:pic>
      <p:pic>
        <p:nvPicPr>
          <p:cNvPr id="127" name="Imagen 24" descr="Captura de pantalla 2019-04-20 a las 9.45.11 p. m..png"/>
          <p:cNvPicPr/>
          <p:nvPr/>
        </p:nvPicPr>
        <p:blipFill>
          <a:blip r:embed="rId6"/>
          <a:stretch/>
        </p:blipFill>
        <p:spPr>
          <a:xfrm>
            <a:off x="1143000" y="2720880"/>
            <a:ext cx="943920" cy="752400"/>
          </a:xfrm>
          <a:prstGeom prst="rect">
            <a:avLst/>
          </a:prstGeom>
          <a:ln>
            <a:noFill/>
          </a:ln>
        </p:spPr>
      </p:pic>
      <p:pic>
        <p:nvPicPr>
          <p:cNvPr id="128" name="Imagen 25" descr="Captura de pantalla 2019-04-20 a las 9.48.17 p. m..png"/>
          <p:cNvPicPr/>
          <p:nvPr/>
        </p:nvPicPr>
        <p:blipFill>
          <a:blip r:embed="rId7"/>
          <a:stretch/>
        </p:blipFill>
        <p:spPr>
          <a:xfrm>
            <a:off x="2514600" y="4211280"/>
            <a:ext cx="877320" cy="790920"/>
          </a:xfrm>
          <a:prstGeom prst="rect">
            <a:avLst/>
          </a:prstGeom>
          <a:ln>
            <a:noFill/>
          </a:ln>
        </p:spPr>
      </p:pic>
      <p:pic>
        <p:nvPicPr>
          <p:cNvPr id="129" name="Imagen 26" descr="Captura de pantalla 2019-04-20 a las 9.49.59 p. m..png"/>
          <p:cNvPicPr/>
          <p:nvPr/>
        </p:nvPicPr>
        <p:blipFill>
          <a:blip r:embed="rId8"/>
          <a:stretch/>
        </p:blipFill>
        <p:spPr>
          <a:xfrm>
            <a:off x="1587600" y="3588120"/>
            <a:ext cx="757080" cy="790920"/>
          </a:xfrm>
          <a:prstGeom prst="rect">
            <a:avLst/>
          </a:prstGeom>
          <a:ln>
            <a:noFill/>
          </a:ln>
        </p:spPr>
      </p:pic>
      <p:pic>
        <p:nvPicPr>
          <p:cNvPr id="130" name="Imagen 27" descr="Captura de pantalla 2019-04-20 a las 9.51.05 p. m..png"/>
          <p:cNvPicPr/>
          <p:nvPr/>
        </p:nvPicPr>
        <p:blipFill>
          <a:blip r:embed="rId9"/>
          <a:srcRect l="0" t="0" r="5903" b="11964"/>
          <a:stretch/>
        </p:blipFill>
        <p:spPr>
          <a:xfrm>
            <a:off x="1765440" y="5034240"/>
            <a:ext cx="645480" cy="649080"/>
          </a:xfrm>
          <a:prstGeom prst="rect">
            <a:avLst/>
          </a:prstGeom>
          <a:ln>
            <a:noFill/>
          </a:ln>
        </p:spPr>
      </p:pic>
      <p:pic>
        <p:nvPicPr>
          <p:cNvPr id="131" name="Imagen 28" descr="Captura de pantalla 2019-04-20 a las 9.52.44 p. m..png"/>
          <p:cNvPicPr/>
          <p:nvPr/>
        </p:nvPicPr>
        <p:blipFill>
          <a:blip r:embed="rId10"/>
          <a:stretch/>
        </p:blipFill>
        <p:spPr>
          <a:xfrm>
            <a:off x="1530360" y="5855040"/>
            <a:ext cx="788400" cy="761400"/>
          </a:xfrm>
          <a:prstGeom prst="rect">
            <a:avLst/>
          </a:prstGeom>
          <a:ln>
            <a:noFill/>
          </a:ln>
        </p:spPr>
      </p:pic>
      <p:sp>
        <p:nvSpPr>
          <p:cNvPr id="132" name="CustomShape 12"/>
          <p:cNvSpPr/>
          <p:nvPr/>
        </p:nvSpPr>
        <p:spPr>
          <a:xfrm>
            <a:off x="2308320" y="1958040"/>
            <a:ext cx="344880" cy="35640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3</a:t>
            </a:r>
            <a:endParaRPr b="0" lang="es-CO" sz="1400" spc="-1" strike="noStrike">
              <a:latin typeface="Arial"/>
            </a:endParaRPr>
          </a:p>
        </p:txBody>
      </p:sp>
      <p:sp>
        <p:nvSpPr>
          <p:cNvPr id="133" name="CustomShape 13"/>
          <p:cNvSpPr/>
          <p:nvPr/>
        </p:nvSpPr>
        <p:spPr>
          <a:xfrm>
            <a:off x="396000" y="876240"/>
            <a:ext cx="340560" cy="3344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2</a:t>
            </a:r>
            <a:endParaRPr b="0" lang="es-CO" sz="1400" spc="-1" strike="noStrike">
              <a:latin typeface="Arial"/>
            </a:endParaRPr>
          </a:p>
        </p:txBody>
      </p:sp>
      <p:sp>
        <p:nvSpPr>
          <p:cNvPr id="134" name="CustomShape 14"/>
          <p:cNvSpPr/>
          <p:nvPr/>
        </p:nvSpPr>
        <p:spPr>
          <a:xfrm>
            <a:off x="1113840" y="2652480"/>
            <a:ext cx="325440" cy="3362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4</a:t>
            </a:r>
            <a:endParaRPr b="0" lang="es-CO" sz="1400" spc="-1" strike="noStrike">
              <a:latin typeface="Arial"/>
            </a:endParaRPr>
          </a:p>
        </p:txBody>
      </p:sp>
      <p:sp>
        <p:nvSpPr>
          <p:cNvPr id="135" name="CustomShape 15"/>
          <p:cNvSpPr/>
          <p:nvPr/>
        </p:nvSpPr>
        <p:spPr>
          <a:xfrm>
            <a:off x="1374840" y="3616200"/>
            <a:ext cx="379800" cy="37800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5</a:t>
            </a:r>
            <a:endParaRPr b="0" lang="es-CO" sz="1400" spc="-1" strike="noStrike">
              <a:latin typeface="Arial"/>
            </a:endParaRPr>
          </a:p>
        </p:txBody>
      </p:sp>
      <p:sp>
        <p:nvSpPr>
          <p:cNvPr id="136" name="CustomShape 16"/>
          <p:cNvSpPr/>
          <p:nvPr/>
        </p:nvSpPr>
        <p:spPr>
          <a:xfrm>
            <a:off x="2351880" y="4474440"/>
            <a:ext cx="325440" cy="3362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6</a:t>
            </a:r>
            <a:endParaRPr b="0" lang="es-CO" sz="1400" spc="-1" strike="noStrike">
              <a:latin typeface="Arial"/>
            </a:endParaRPr>
          </a:p>
        </p:txBody>
      </p:sp>
      <p:sp>
        <p:nvSpPr>
          <p:cNvPr id="137" name="CustomShape 17"/>
          <p:cNvSpPr/>
          <p:nvPr/>
        </p:nvSpPr>
        <p:spPr>
          <a:xfrm>
            <a:off x="1530360" y="4993200"/>
            <a:ext cx="325440" cy="3362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7</a:t>
            </a:r>
            <a:endParaRPr b="0" lang="es-CO" sz="1400" spc="-1" strike="noStrike">
              <a:latin typeface="Arial"/>
            </a:endParaRPr>
          </a:p>
        </p:txBody>
      </p:sp>
      <p:sp>
        <p:nvSpPr>
          <p:cNvPr id="138" name="CustomShape 18"/>
          <p:cNvSpPr/>
          <p:nvPr/>
        </p:nvSpPr>
        <p:spPr>
          <a:xfrm>
            <a:off x="1352160" y="5756400"/>
            <a:ext cx="325440" cy="336240"/>
          </a:xfrm>
          <a:prstGeom prst="ellipse">
            <a:avLst/>
          </a:prstGeom>
          <a:solidFill>
            <a:srgbClr val="ff0000"/>
          </a:solidFill>
          <a:ln w="9360">
            <a:solidFill>
              <a:srgbClr val="be4b48"/>
            </a:solidFill>
            <a:round/>
          </a:ln>
          <a:effectLst>
            <a:outerShdw dist="23040" dir="5400000">
              <a:srgbClr val="000000">
                <a:alpha val="35000"/>
              </a:srgbClr>
            </a:outerShdw>
          </a:effectLst>
        </p:spPr>
        <p:style>
          <a:lnRef idx="0"/>
          <a:fillRef idx="0"/>
          <a:effectRef idx="0"/>
          <a:fontRef idx="minor"/>
        </p:style>
        <p:txBody>
          <a:bodyPr lIns="90000" rIns="90000" tIns="45000" bIns="45000" anchor="ctr">
            <a:noAutofit/>
          </a:bodyPr>
          <a:p>
            <a:pPr algn="ctr">
              <a:lnSpc>
                <a:spcPct val="100000"/>
              </a:lnSpc>
            </a:pPr>
            <a:r>
              <a:rPr b="0" lang="es-MX" sz="1400" spc="-1" strike="noStrike">
                <a:solidFill>
                  <a:srgbClr val="ffffff"/>
                </a:solidFill>
                <a:latin typeface="Calibri"/>
              </a:rPr>
              <a:t>8</a:t>
            </a:r>
            <a:endParaRPr b="0" lang="es-CO" sz="1400" spc="-1" strike="noStrike">
              <a:latin typeface="Arial"/>
            </a:endParaRPr>
          </a:p>
        </p:txBody>
      </p:sp>
      <p:pic>
        <p:nvPicPr>
          <p:cNvPr id="139" name="Imagen 36" descr="Captura de pantalla 2019-04-07 a las 3.48.12 p. m..png"/>
          <p:cNvPicPr/>
          <p:nvPr/>
        </p:nvPicPr>
        <p:blipFill>
          <a:blip r:embed="rId11"/>
          <a:stretch/>
        </p:blipFill>
        <p:spPr>
          <a:xfrm>
            <a:off x="178200" y="1035360"/>
            <a:ext cx="972720" cy="98460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2956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2019-04-05T23:19:22Z</dcterms:created>
  <dc:creator>YB</dc:creator>
  <dc:description/>
  <dc:language>es-CO</dc:language>
  <cp:lastModifiedBy/>
  <dcterms:modified xsi:type="dcterms:W3CDTF">2022-06-12T01:32:07Z</dcterms:modified>
  <cp:revision>607</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3</vt:i4>
  </property>
</Properties>
</file>