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4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8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7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4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8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7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21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141C-E2AD-4683-8605-7CBA14664C95}" type="datetimeFigureOut">
              <a:rPr lang="pt-BR" smtClean="0"/>
              <a:t>15/08/2019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E4BD-79DD-43A5-AF5C-AB18B759C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9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Números racionais em problemas: O problema das abelhas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5762" y="2822201"/>
            <a:ext cx="78587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Encontra-se no capítulo XVIII do livro O Homem que Calculava, de </a:t>
            </a:r>
            <a:r>
              <a:rPr lang="pt-BR" sz="2000" dirty="0" err="1" smtClean="0"/>
              <a:t>Malba</a:t>
            </a:r>
            <a:r>
              <a:rPr lang="pt-BR" sz="2000" dirty="0" smtClean="0"/>
              <a:t> Tahan;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6594" y="5653746"/>
            <a:ext cx="78579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Ele foi enunciado no livro da seguinte forma: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9188" y="3530087"/>
            <a:ext cx="7857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Nele, </a:t>
            </a:r>
            <a:r>
              <a:rPr lang="pt-BR" sz="2000" dirty="0" err="1" smtClean="0"/>
              <a:t>Beremiz</a:t>
            </a:r>
            <a:r>
              <a:rPr lang="pt-BR" sz="2000" dirty="0" smtClean="0"/>
              <a:t> </a:t>
            </a:r>
            <a:r>
              <a:rPr lang="pt-BR" sz="2000" dirty="0"/>
              <a:t>Samir, o homem que calculava, estava contando ao príncipe </a:t>
            </a:r>
            <a:r>
              <a:rPr lang="pt-BR" sz="2000" dirty="0" smtClean="0"/>
              <a:t>Indiano </a:t>
            </a:r>
            <a:r>
              <a:rPr lang="pt-BR" sz="2000" dirty="0" err="1" smtClean="0"/>
              <a:t>Cluzir</a:t>
            </a:r>
            <a:r>
              <a:rPr lang="pt-BR" sz="2000" dirty="0" smtClean="0"/>
              <a:t> </a:t>
            </a:r>
            <a:r>
              <a:rPr lang="pt-BR" sz="2000" dirty="0" err="1"/>
              <a:t>Schá</a:t>
            </a:r>
            <a:r>
              <a:rPr lang="pt-BR" sz="2000" dirty="0"/>
              <a:t> e ao </a:t>
            </a:r>
            <a:r>
              <a:rPr lang="pt-BR" sz="2000" dirty="0" err="1"/>
              <a:t>astrológo</a:t>
            </a:r>
            <a:r>
              <a:rPr lang="pt-BR" sz="2000" dirty="0"/>
              <a:t> </a:t>
            </a:r>
            <a:r>
              <a:rPr lang="pt-BR" sz="2000" dirty="0" err="1"/>
              <a:t>Sadhu</a:t>
            </a:r>
            <a:r>
              <a:rPr lang="pt-BR" sz="2000" dirty="0"/>
              <a:t> Gang a história por trás do livro </a:t>
            </a:r>
            <a:r>
              <a:rPr lang="pt-BR" sz="2000" dirty="0" err="1"/>
              <a:t>Lilaváti</a:t>
            </a:r>
            <a:r>
              <a:rPr lang="pt-BR" sz="2000" dirty="0"/>
              <a:t>, de </a:t>
            </a:r>
            <a:r>
              <a:rPr lang="pt-BR" sz="2000" dirty="0" err="1"/>
              <a:t>Bháskara</a:t>
            </a:r>
            <a:r>
              <a:rPr lang="pt-BR" sz="2000" dirty="0"/>
              <a:t>;</a:t>
            </a:r>
          </a:p>
        </p:txBody>
      </p:sp>
      <p:sp>
        <p:nvSpPr>
          <p:cNvPr id="4" name="Retângulo 3"/>
          <p:cNvSpPr/>
          <p:nvPr/>
        </p:nvSpPr>
        <p:spPr>
          <a:xfrm>
            <a:off x="712852" y="4545750"/>
            <a:ext cx="7857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Segundo ele, o título do livro foi uma homenagem de </a:t>
            </a:r>
            <a:r>
              <a:rPr lang="pt-BR" sz="2000" dirty="0" err="1"/>
              <a:t>Bháskara</a:t>
            </a:r>
            <a:r>
              <a:rPr lang="pt-BR" sz="2000" dirty="0"/>
              <a:t> à sua filha </a:t>
            </a:r>
            <a:r>
              <a:rPr lang="pt-BR" sz="2000" dirty="0" err="1"/>
              <a:t>Lilaváti</a:t>
            </a:r>
            <a:r>
              <a:rPr lang="pt-BR" sz="1600" dirty="0"/>
              <a:t>;</a:t>
            </a:r>
          </a:p>
        </p:txBody>
      </p:sp>
      <p:sp>
        <p:nvSpPr>
          <p:cNvPr id="6" name="Retângulo 5"/>
          <p:cNvSpPr/>
          <p:nvPr/>
        </p:nvSpPr>
        <p:spPr>
          <a:xfrm>
            <a:off x="726594" y="5253636"/>
            <a:ext cx="7857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Um dos problemas presente no livro é o problema das abelhas;</a:t>
            </a:r>
          </a:p>
        </p:txBody>
      </p:sp>
    </p:spTree>
    <p:extLst>
      <p:ext uri="{BB962C8B-B14F-4D97-AF65-F5344CB8AC3E}">
        <p14:creationId xmlns:p14="http://schemas.microsoft.com/office/powerpoint/2010/main" val="13102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No livro: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3210218" cy="4525963"/>
          </a:xfrm>
        </p:spPr>
      </p:pic>
      <p:sp>
        <p:nvSpPr>
          <p:cNvPr id="8" name="CaixaDeTexto 7"/>
          <p:cNvSpPr txBox="1"/>
          <p:nvPr/>
        </p:nvSpPr>
        <p:spPr>
          <a:xfrm>
            <a:off x="4355976" y="1541959"/>
            <a:ext cx="4284984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000" dirty="0" smtClean="0"/>
              <a:t>“Outro problema, igualmente interessante, que figura no livro de </a:t>
            </a:r>
            <a:r>
              <a:rPr lang="pt-BR" sz="2000" dirty="0" err="1" smtClean="0"/>
              <a:t>Bháskara</a:t>
            </a:r>
            <a:r>
              <a:rPr lang="pt-BR" sz="2000" dirty="0" smtClean="0"/>
              <a:t> refere-se ao cálculo de um enxame de abelhas: 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 smtClean="0"/>
              <a:t>A quinta parte de um enxame de abelhas pousou na flor de </a:t>
            </a:r>
            <a:r>
              <a:rPr lang="pt-BR" sz="2000" b="1" dirty="0" err="1" smtClean="0"/>
              <a:t>Kadamba</a:t>
            </a:r>
            <a:r>
              <a:rPr lang="pt-BR" sz="2000" b="1" dirty="0" smtClean="0"/>
              <a:t>, a terça parte numa flor de </a:t>
            </a:r>
            <a:r>
              <a:rPr lang="pt-BR" sz="2000" b="1" dirty="0" err="1" smtClean="0"/>
              <a:t>Silinda</a:t>
            </a:r>
            <a:r>
              <a:rPr lang="pt-BR" sz="2000" b="1" dirty="0" smtClean="0"/>
              <a:t>, o triplo da diferença entre estes dois números voa sobre uma flor de </a:t>
            </a:r>
            <a:r>
              <a:rPr lang="pt-BR" sz="2000" b="1" dirty="0" err="1" smtClean="0"/>
              <a:t>Krutaja</a:t>
            </a:r>
            <a:r>
              <a:rPr lang="pt-BR" sz="2000" b="1" dirty="0" smtClean="0"/>
              <a:t>, e uma abelha adeja sozinha, no ar, atraída pelo perfume de um jasmim e de um </a:t>
            </a:r>
            <a:r>
              <a:rPr lang="pt-BR" sz="2000" b="1" dirty="0" err="1" smtClean="0"/>
              <a:t>pandnus</a:t>
            </a:r>
            <a:r>
              <a:rPr lang="pt-BR" sz="2000" b="1" dirty="0" smtClean="0"/>
              <a:t>. Dize-me, bela menina, qual o número de abelhas.</a:t>
            </a:r>
            <a:r>
              <a:rPr lang="pt-BR" sz="2000" dirty="0" smtClean="0"/>
              <a:t>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526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Quantas abelhas existem </a:t>
            </a:r>
            <a:r>
              <a:rPr lang="pt-BR" smtClean="0"/>
              <a:t>nesse enxame?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0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Uma resolução para o problema:</a:t>
            </a:r>
            <a:endParaRPr lang="pt-BR" sz="4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9476" y="3140968"/>
            <a:ext cx="3924436" cy="504056"/>
          </a:xfrm>
        </p:spPr>
        <p:txBody>
          <a:bodyPr>
            <a:noAutofit/>
          </a:bodyPr>
          <a:lstStyle/>
          <a:p>
            <a:pPr algn="ctr"/>
            <a:r>
              <a:rPr lang="pt-BR" sz="1800" dirty="0" smtClean="0"/>
              <a:t>1)  “A </a:t>
            </a:r>
            <a:r>
              <a:rPr lang="pt-BR" sz="1800" dirty="0"/>
              <a:t>quinta parte de um enxame de abelhas pousou na flor de </a:t>
            </a:r>
            <a:r>
              <a:rPr lang="pt-BR" sz="1800" dirty="0" err="1"/>
              <a:t>Kadamba</a:t>
            </a:r>
            <a:r>
              <a:rPr lang="pt-BR" sz="1800" dirty="0"/>
              <a:t>,...”:</a:t>
            </a:r>
            <a:endParaRPr lang="pt-BR" sz="1800" dirty="0" smtClean="0"/>
          </a:p>
          <a:p>
            <a:endParaRPr lang="pt-BR" sz="9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88024" y="2924944"/>
            <a:ext cx="4041775" cy="372814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8000" dirty="0" smtClean="0"/>
              <a:t>2)  “... </a:t>
            </a:r>
            <a:r>
              <a:rPr lang="pt-BR" sz="8000" dirty="0"/>
              <a:t>a terça parte numa flor de </a:t>
            </a:r>
            <a:r>
              <a:rPr lang="pt-BR" sz="8000" dirty="0" err="1"/>
              <a:t>Silinda</a:t>
            </a:r>
            <a:r>
              <a:rPr lang="pt-BR" sz="8000" dirty="0"/>
              <a:t>,...”: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5518" y="1726640"/>
            <a:ext cx="82229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Vamos utilizar um circulo </a:t>
            </a:r>
            <a:r>
              <a:rPr lang="pt-BR" sz="2000" dirty="0" smtClean="0"/>
              <a:t>e fatias (ou setores circulares) para </a:t>
            </a:r>
            <a:r>
              <a:rPr lang="pt-BR" sz="2000" dirty="0"/>
              <a:t>representar cada fração da quantidade total de abelhas da </a:t>
            </a:r>
            <a:r>
              <a:rPr lang="pt-BR" sz="2000" dirty="0" err="1"/>
              <a:t>comeia</a:t>
            </a:r>
            <a:r>
              <a:rPr lang="pt-BR" sz="2000" dirty="0"/>
              <a:t>:</a:t>
            </a:r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15198" r="12648" b="24339"/>
          <a:stretch/>
        </p:blipFill>
        <p:spPr>
          <a:xfrm>
            <a:off x="537350" y="3429000"/>
            <a:ext cx="4040188" cy="3140913"/>
          </a:xfrm>
          <a:prstGeom prst="rect">
            <a:avLst/>
          </a:prstGeom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0439" r="9648" b="19002"/>
          <a:stretch/>
        </p:blipFill>
        <p:spPr>
          <a:xfrm>
            <a:off x="4788024" y="3573016"/>
            <a:ext cx="4029515" cy="3142800"/>
          </a:xfrm>
        </p:spPr>
      </p:pic>
    </p:spTree>
    <p:extLst>
      <p:ext uri="{BB962C8B-B14F-4D97-AF65-F5344CB8AC3E}">
        <p14:creationId xmlns:p14="http://schemas.microsoft.com/office/powerpoint/2010/main" val="20288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>
                <a:latin typeface="+mn-lt"/>
                <a:ea typeface="+mn-ea"/>
                <a:cs typeface="+mn-cs"/>
              </a:rPr>
              <a:t>3)   ... </a:t>
            </a:r>
            <a:r>
              <a:rPr lang="pt-BR" sz="2000" b="1" dirty="0">
                <a:latin typeface="+mn-lt"/>
                <a:ea typeface="+mn-ea"/>
                <a:cs typeface="+mn-cs"/>
              </a:rPr>
              <a:t>o triplo da diferença entre estes dois números voa sobre uma flor de </a:t>
            </a:r>
            <a:r>
              <a:rPr lang="pt-BR" sz="2000" b="1" dirty="0" err="1">
                <a:latin typeface="+mn-lt"/>
                <a:ea typeface="+mn-ea"/>
                <a:cs typeface="+mn-cs"/>
              </a:rPr>
              <a:t>Krutaja</a:t>
            </a:r>
            <a:r>
              <a:rPr lang="pt-BR" sz="2000" b="1" dirty="0" smtClean="0">
                <a:latin typeface="+mn-lt"/>
                <a:ea typeface="+mn-ea"/>
                <a:cs typeface="+mn-cs"/>
              </a:rPr>
              <a:t>,...:</a:t>
            </a:r>
            <a:endParaRPr lang="pt-BR" sz="2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31615" y="2204864"/>
            <a:ext cx="3024336" cy="3946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8000" dirty="0" smtClean="0"/>
              <a:t>i)  Sem nenhuma alteração:</a:t>
            </a:r>
          </a:p>
          <a:p>
            <a:pPr marL="514350" indent="-514350">
              <a:buFont typeface="+mj-lt"/>
              <a:buAutoNum type="arabicParenR"/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01516" y="2132856"/>
            <a:ext cx="4430104" cy="9361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 err="1" smtClean="0"/>
              <a:t>ii</a:t>
            </a:r>
            <a:r>
              <a:rPr lang="pt-BR" sz="2000" dirty="0" smtClean="0"/>
              <a:t>)  Colocando as frações sobre um mesmo denominador: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328405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Graficamente</a:t>
            </a:r>
            <a:r>
              <a:rPr lang="pt-BR" sz="2000" dirty="0" smtClean="0"/>
              <a:t>, </a:t>
            </a:r>
            <a:r>
              <a:rPr lang="pt-BR" sz="2000" dirty="0" smtClean="0"/>
              <a:t>podemos observar a diferença entre as frações sobrepondo-as:</a:t>
            </a:r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t="16448" r="11021" b="20645"/>
          <a:stretch/>
        </p:blipFill>
        <p:spPr>
          <a:xfrm>
            <a:off x="611560" y="2879601"/>
            <a:ext cx="3889956" cy="3142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t="17918" r="8943" b="17918"/>
          <a:stretch/>
        </p:blipFill>
        <p:spPr>
          <a:xfrm>
            <a:off x="4860032" y="2852936"/>
            <a:ext cx="3833526" cy="31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51929" y="1461016"/>
            <a:ext cx="2842058" cy="661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 smtClean="0"/>
              <a:t>iii</a:t>
            </a:r>
            <a:r>
              <a:rPr lang="pt-BR" sz="2000" dirty="0" smtClean="0"/>
              <a:t>)  Computando a diferença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19266" y="1484784"/>
            <a:ext cx="2592288" cy="432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 smtClean="0"/>
              <a:t>iv</a:t>
            </a:r>
            <a:r>
              <a:rPr lang="pt-BR" sz="2000" dirty="0" smtClean="0"/>
              <a:t>)  O triplo dessa diferença: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t="16096" r="20217" b="24118"/>
          <a:stretch/>
        </p:blipFill>
        <p:spPr>
          <a:xfrm>
            <a:off x="827584" y="2636912"/>
            <a:ext cx="3131245" cy="3142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6823" r="21058" b="22832"/>
          <a:stretch/>
        </p:blipFill>
        <p:spPr>
          <a:xfrm>
            <a:off x="4959206" y="2636912"/>
            <a:ext cx="3316115" cy="31428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9632" y="416221"/>
            <a:ext cx="702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3)   ... o triplo da diferença entre estes dois números voa sobre uma flor de </a:t>
            </a:r>
            <a:r>
              <a:rPr lang="pt-BR" sz="2000" b="1" dirty="0" err="1" smtClean="0"/>
              <a:t>Krutaja</a:t>
            </a:r>
            <a:r>
              <a:rPr lang="pt-BR" sz="2000" b="1" dirty="0" smtClean="0"/>
              <a:t>,...: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25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Somando as frações anteriores: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1" t="16946" r="17187" b="25464"/>
          <a:stretch/>
        </p:blipFill>
        <p:spPr>
          <a:xfrm>
            <a:off x="3059832" y="1484784"/>
            <a:ext cx="2879932" cy="260646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17556" y="4581128"/>
                <a:ext cx="8208912" cy="83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Note que nem toda a </a:t>
                </a:r>
                <a:r>
                  <a:rPr lang="pt-BR" sz="2000" dirty="0"/>
                  <a:t>á</a:t>
                </a:r>
                <a:r>
                  <a:rPr lang="pt-BR" sz="2000" dirty="0" smtClean="0"/>
                  <a:t>rea do círculo foi preenchida; ou seja, obtemos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14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pt-B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000" dirty="0" smtClean="0"/>
                  <a:t>do total de abelhas somando as quantidades descritas.</a:t>
                </a: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56" y="4581128"/>
                <a:ext cx="8208912" cy="836639"/>
              </a:xfrm>
              <a:prstGeom prst="rect">
                <a:avLst/>
              </a:prstGeom>
              <a:blipFill rotWithShape="1">
                <a:blip r:embed="rId3"/>
                <a:stretch>
                  <a:fillRect l="-668" t="-3623"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517556" y="5445224"/>
                <a:ext cx="8038702" cy="111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Isso significa que existe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sz="2000" dirty="0" smtClean="0"/>
                  <a:t> do total de abelhas que precisa ser adicionado para obtermos o total de abelhas.</a:t>
                </a:r>
                <a:endParaRPr lang="pt-B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56" y="5445224"/>
                <a:ext cx="8038702" cy="1113638"/>
              </a:xfrm>
              <a:prstGeom prst="rect">
                <a:avLst/>
              </a:prstGeom>
              <a:blipFill rotWithShape="1">
                <a:blip r:embed="rId4"/>
                <a:stretch>
                  <a:fillRect l="-682" r="-6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936104"/>
          </a:xfrm>
        </p:spPr>
        <p:txBody>
          <a:bodyPr>
            <a:noAutofit/>
          </a:bodyPr>
          <a:lstStyle/>
          <a:p>
            <a:r>
              <a:rPr lang="pt-BR" sz="2000" b="1" dirty="0">
                <a:latin typeface="+mn-lt"/>
              </a:rPr>
              <a:t>4</a:t>
            </a:r>
            <a:r>
              <a:rPr lang="pt-BR" sz="2000" b="1" dirty="0" smtClean="0">
                <a:latin typeface="+mn-lt"/>
              </a:rPr>
              <a:t>) ... e uma abelha adeja sozinha, no ar, atraída pelo perfume de um jasmim e de um </a:t>
            </a:r>
            <a:r>
              <a:rPr lang="pt-BR" sz="2000" b="1" dirty="0" err="1" smtClean="0">
                <a:latin typeface="+mn-lt"/>
              </a:rPr>
              <a:t>pandnus</a:t>
            </a:r>
            <a:r>
              <a:rPr lang="pt-BR" sz="2000" b="1" dirty="0" smtClean="0">
                <a:latin typeface="+mn-lt"/>
              </a:rPr>
              <a:t>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4925144"/>
              </a:xfrm>
            </p:spPr>
            <p:txBody>
              <a:bodyPr>
                <a:noAutofit/>
              </a:bodyPr>
              <a:lstStyle/>
              <a:p>
                <a:r>
                  <a:rPr lang="pt-BR" sz="2000" dirty="0" smtClean="0"/>
                  <a:t>Com essa informação, é possível concluir que a fração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sz="2000" dirty="0" smtClean="0"/>
                  <a:t> do total de abelhas que restava corresponde à uma única abelha.</a:t>
                </a:r>
              </a:p>
              <a:p>
                <a:r>
                  <a:rPr lang="pt-BR" sz="2000" dirty="0" smtClean="0"/>
                  <a:t>Daí, podemos encontrar o total de abelhas resolvendo, por exemplo, uma regra de três simples:</a:t>
                </a:r>
              </a:p>
              <a:p>
                <a:endParaRPr lang="pt-BR" sz="2000" dirty="0" smtClean="0"/>
              </a:p>
              <a:p>
                <a:pPr marL="1714500" lvl="4" indent="0">
                  <a:buNone/>
                </a:pPr>
                <a:r>
                  <a:rPr lang="pt-BR" dirty="0" smtClean="0"/>
                  <a:t>1 abelha ----------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dirty="0" smtClean="0"/>
                  <a:t> do total de abelhas 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dirty="0" smtClean="0"/>
                  <a:t> abelhas ---------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dirty="0" smtClean="0"/>
                  <a:t> (ou 1) do total de abelhas </a:t>
                </a:r>
              </a:p>
              <a:p>
                <a:pPr marL="0" indent="0">
                  <a:buNone/>
                </a:pPr>
                <a:endParaRPr lang="pt-BR" sz="2000" dirty="0" smtClean="0"/>
              </a:p>
              <a:p>
                <a:pPr marL="0" indent="0">
                  <a:buNone/>
                </a:pPr>
                <a:r>
                  <a:rPr lang="pt-BR" sz="2000" dirty="0" smtClean="0"/>
                  <a:t>Onde encontramos 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𝑥</m:t>
                    </m:r>
                    <m:r>
                      <a:rPr lang="pt-BR" sz="2000" i="1" dirty="0" smtClean="0">
                        <a:latin typeface="Cambria Math"/>
                      </a:rPr>
                      <m:t> = 15</m:t>
                    </m:r>
                  </m:oMath>
                </a14:m>
                <a:r>
                  <a:rPr lang="pt-BR" sz="2000" dirty="0" smtClean="0"/>
                  <a:t> abelhas.</a:t>
                </a:r>
                <a:endParaRPr lang="pt-BR" sz="20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4925144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6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490</Words>
  <Application>Microsoft Office PowerPoint</Application>
  <PresentationFormat>Apresentação na tela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Números racionais em problemas: O problema das abelhas</vt:lpstr>
      <vt:lpstr>No livro:</vt:lpstr>
      <vt:lpstr>Quantas abelhas existem nesse enxame?</vt:lpstr>
      <vt:lpstr>Uma resolução para o problema:</vt:lpstr>
      <vt:lpstr>3)   ... o triplo da diferença entre estes dois números voa sobre uma flor de Krutaja,...:</vt:lpstr>
      <vt:lpstr>Apresentação do PowerPoint</vt:lpstr>
      <vt:lpstr>Somando as frações anteriores:</vt:lpstr>
      <vt:lpstr>4) ... e uma abelha adeja sozinha, no ar, atraída pelo perfume de um jasmim e de um pandnus.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Homem que Calculava: O problema das abelhas</dc:title>
  <dc:creator>Carlos</dc:creator>
  <cp:lastModifiedBy>Carlos</cp:lastModifiedBy>
  <cp:revision>84</cp:revision>
  <dcterms:created xsi:type="dcterms:W3CDTF">2019-08-02T06:23:54Z</dcterms:created>
  <dcterms:modified xsi:type="dcterms:W3CDTF">2019-08-15T12:37:36Z</dcterms:modified>
</cp:coreProperties>
</file>