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77" r:id="rId4"/>
    <p:sldId id="313" r:id="rId5"/>
    <p:sldId id="311" r:id="rId6"/>
    <p:sldId id="306" r:id="rId7"/>
    <p:sldId id="307" r:id="rId8"/>
    <p:sldId id="308" r:id="rId9"/>
    <p:sldId id="309" r:id="rId10"/>
    <p:sldId id="310" r:id="rId11"/>
    <p:sldId id="284" r:id="rId12"/>
    <p:sldId id="285" r:id="rId13"/>
    <p:sldId id="286" r:id="rId14"/>
    <p:sldId id="287" r:id="rId15"/>
    <p:sldId id="293" r:id="rId16"/>
    <p:sldId id="294" r:id="rId17"/>
    <p:sldId id="295" r:id="rId18"/>
    <p:sldId id="296" r:id="rId19"/>
    <p:sldId id="297" r:id="rId20"/>
    <p:sldId id="298" r:id="rId21"/>
    <p:sldId id="300" r:id="rId22"/>
    <p:sldId id="301" r:id="rId23"/>
    <p:sldId id="303" r:id="rId24"/>
    <p:sldId id="282" r:id="rId25"/>
    <p:sldId id="258" r:id="rId26"/>
    <p:sldId id="304" r:id="rId27"/>
    <p:sldId id="305" r:id="rId28"/>
    <p:sldId id="312" r:id="rId29"/>
    <p:sldId id="271" r:id="rId30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708" y="87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4DCF2B9-7285-4B79-913F-285D4300F3DD}" type="slidenum">
              <a:t>‹nº›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30414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247D158-E018-433D-8C4A-B8EF05A219FC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7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00C136-E0A2-4245-AD9E-264EA7D35482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7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08B37C-798B-46E3-87C6-517763A3CC1C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2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CB91EB-F13C-430F-93FA-BAA903548E4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1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333151-D086-40F4-BC28-50F8201D188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7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52A043-E221-42DF-B594-D77F2446314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7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CF59B3-D365-47C6-93B1-C347F12F9A6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3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019BD5-8577-47C3-8BC0-D1DE882AF97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FB4078-8B71-4448-8CB3-535817C5935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2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C7A689-EC3C-49B1-AD6B-F61ADF2A1DB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7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68284C-04FC-499F-83CE-8C272CC3C74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0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46C181-DA1B-4620-A6AD-F8A5CBD6D42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8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36CC8F1-70F3-416E-9626-7821D29697F1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infocenter.arm.com/help/index.jsp?topic=/com.arm.doc.ddi0419c/index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pages.hmc.edu/harris/class/e85/DDCAarm_Ch7.pptx" TargetMode="External"/><Relationship Id="rId5" Type="http://schemas.openxmlformats.org/officeDocument/2006/relationships/hyperlink" Target="http://pages.hmc.edu/harris/class/e85/arm_single.sv" TargetMode="External"/><Relationship Id="rId4" Type="http://schemas.openxmlformats.org/officeDocument/2006/relationships/hyperlink" Target="https://imagecraft.com/pub/ARM/DDI0419C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-178920"/>
            <a:ext cx="9071640" cy="22226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RISCME Microarchitecture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sz="2400"/>
              <a:t>(Reduced Instruction Set Cortex M Educational Microarchitecture)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/>
              <a:t>Jardel Silveira</a:t>
            </a:r>
          </a:p>
          <a:p>
            <a:pPr marL="0" lvl="0" indent="0" algn="ctr">
              <a:buNone/>
            </a:pPr>
            <a:r>
              <a:rPr lang="en-US"/>
              <a:t>Jorge Reis</a:t>
            </a:r>
          </a:p>
          <a:p>
            <a:pPr marL="0" lvl="0" indent="0" algn="ctr">
              <a:buNone/>
            </a:pPr>
            <a:r>
              <a:rPr lang="en-US"/>
              <a:t>LESC/DETI/UFC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SUBS </a:t>
            </a:r>
            <a:r>
              <a:rPr lang="en-US" dirty="0"/>
              <a:t>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2880" y="1613880"/>
            <a:ext cx="9716039" cy="3049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214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48677"/>
              </p:ext>
            </p:extLst>
          </p:nvPr>
        </p:nvGraphicFramePr>
        <p:xfrm>
          <a:off x="1679610" y="3475037"/>
          <a:ext cx="67204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processing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Data </a:t>
            </a:r>
            <a:r>
              <a:rPr lang="pt-BR" dirty="0" err="1" smtClean="0"/>
              <a:t>Processing</a:t>
            </a:r>
            <a:r>
              <a:rPr lang="pt-BR" dirty="0" smtClean="0"/>
              <a:t> </a:t>
            </a:r>
            <a:r>
              <a:rPr lang="pt-BR" dirty="0" err="1" smtClean="0"/>
              <a:t>Instructions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81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ORRS e ANDS</a:t>
            </a:r>
            <a:endParaRPr lang="pt-BR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378781"/>
              </p:ext>
            </p:extLst>
          </p:nvPr>
        </p:nvGraphicFramePr>
        <p:xfrm>
          <a:off x="2799680" y="3703637"/>
          <a:ext cx="448027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</a:tblGrid>
              <a:tr h="1422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Bitwise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And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Logical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or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99" y="1722436"/>
            <a:ext cx="6856413" cy="98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09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ANDS </a:t>
            </a:r>
            <a:r>
              <a:rPr lang="en-US" dirty="0"/>
              <a:t>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16440" y="1653839"/>
            <a:ext cx="9554400" cy="3192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196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ORRS </a:t>
            </a:r>
            <a:r>
              <a:rPr lang="en-US" dirty="0"/>
              <a:t>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2880" y="1463039"/>
            <a:ext cx="9613800" cy="32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384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147043"/>
              </p:ext>
            </p:extLst>
          </p:nvPr>
        </p:nvGraphicFramePr>
        <p:xfrm>
          <a:off x="1679610" y="3475037"/>
          <a:ext cx="67204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010001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Branch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and</a:t>
                      </a:r>
                      <a:r>
                        <a:rPr lang="pt-BR" dirty="0" smtClean="0"/>
                        <a:t> Exchange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err="1" smtClean="0"/>
              <a:t>Branch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Exchange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810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BLX </a:t>
            </a:r>
            <a:r>
              <a:rPr lang="pt-BR" dirty="0" err="1" smtClean="0"/>
              <a:t>and</a:t>
            </a:r>
            <a:r>
              <a:rPr lang="pt-BR" dirty="0" smtClean="0"/>
              <a:t> BX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189707"/>
              </p:ext>
            </p:extLst>
          </p:nvPr>
        </p:nvGraphicFramePr>
        <p:xfrm>
          <a:off x="1458912" y="3475037"/>
          <a:ext cx="4480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110x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BX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111x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BLX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1" y="1798637"/>
            <a:ext cx="6781801" cy="1099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02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BLX 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2000" y="1769040"/>
            <a:ext cx="9156240" cy="3534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465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BX </a:t>
            </a:r>
            <a:r>
              <a:rPr lang="en-US" dirty="0"/>
              <a:t>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" y="1493837"/>
            <a:ext cx="93599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77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372621"/>
              </p:ext>
            </p:extLst>
          </p:nvPr>
        </p:nvGraphicFramePr>
        <p:xfrm>
          <a:off x="1679610" y="3475037"/>
          <a:ext cx="672041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0101xx</a:t>
                      </a:r>
                    </a:p>
                    <a:p>
                      <a:r>
                        <a:rPr lang="pt-BR" dirty="0" smtClean="0"/>
                        <a:t>011xxx</a:t>
                      </a:r>
                    </a:p>
                    <a:p>
                      <a:r>
                        <a:rPr lang="pt-BR" dirty="0" smtClean="0"/>
                        <a:t>100xxx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single data item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pt-BR" i="1" dirty="0" err="1">
                <a:solidFill>
                  <a:schemeClr val="dk1"/>
                </a:solidFill>
              </a:rPr>
              <a:t>Load</a:t>
            </a:r>
            <a:r>
              <a:rPr lang="pt-BR" i="1" dirty="0">
                <a:solidFill>
                  <a:schemeClr val="dk1"/>
                </a:solidFill>
              </a:rPr>
              <a:t>/</a:t>
            </a:r>
            <a:r>
              <a:rPr lang="pt-BR" i="1" dirty="0" err="1">
                <a:solidFill>
                  <a:schemeClr val="dk1"/>
                </a:solidFill>
              </a:rPr>
              <a:t>store</a:t>
            </a:r>
            <a:r>
              <a:rPr lang="pt-BR" i="1" dirty="0">
                <a:solidFill>
                  <a:schemeClr val="dk1"/>
                </a:solidFill>
              </a:rPr>
              <a:t> single data item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517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Requirements for RISCME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z="2000" dirty="0" smtClean="0"/>
              <a:t>Micro Architecture</a:t>
            </a:r>
            <a:r>
              <a:rPr lang="en-US" sz="2000" dirty="0"/>
              <a:t>: Single </a:t>
            </a:r>
            <a:r>
              <a:rPr lang="en-US" sz="2000" dirty="0" smtClean="0"/>
              <a:t>Cycle (So it’s not cycle accurate to ARMV6-M)</a:t>
            </a:r>
            <a:endParaRPr lang="en-US" sz="2000" dirty="0"/>
          </a:p>
          <a:p>
            <a:pPr lvl="0"/>
            <a:r>
              <a:rPr lang="en-US" sz="2000" dirty="0"/>
              <a:t>Instruction Set: </a:t>
            </a:r>
            <a:r>
              <a:rPr lang="en-US" sz="2000" dirty="0" smtClean="0"/>
              <a:t>ARMV6-M Thumb </a:t>
            </a:r>
            <a:r>
              <a:rPr lang="en-US" sz="2000" dirty="0"/>
              <a:t>16 bits</a:t>
            </a:r>
          </a:p>
          <a:p>
            <a:pPr lvl="1" rtl="0" hangingPunct="0"/>
            <a:r>
              <a:rPr lang="en-US" sz="2000" dirty="0"/>
              <a:t>Supported instructions: </a:t>
            </a:r>
            <a:r>
              <a:rPr lang="en-US" sz="2000" dirty="0" smtClean="0"/>
              <a:t>B,BX,BLX,LDR,STR,ANDS,ORRS,ADDS,SUBS</a:t>
            </a:r>
          </a:p>
          <a:p>
            <a:pPr lvl="1" rtl="0" hangingPunct="0"/>
            <a:r>
              <a:rPr lang="en-US" sz="2000" dirty="0" smtClean="0"/>
              <a:t>Not All encoding of theses instructions are supported, but only listed one in this presentation</a:t>
            </a:r>
            <a:endParaRPr lang="en-US" sz="2000" dirty="0"/>
          </a:p>
          <a:p>
            <a:pPr lvl="0"/>
            <a:r>
              <a:rPr lang="en-US" sz="2000" dirty="0" smtClean="0"/>
              <a:t>Accessible registers : R0-R7 </a:t>
            </a:r>
            <a:r>
              <a:rPr lang="en-US" sz="2000" smtClean="0"/>
              <a:t>and R15 and LR</a:t>
            </a:r>
            <a:endParaRPr lang="en-US" sz="2000" dirty="0" smtClean="0"/>
          </a:p>
          <a:p>
            <a:pPr lvl="0"/>
            <a:r>
              <a:rPr lang="en-US" sz="2000" dirty="0" smtClean="0"/>
              <a:t>Language</a:t>
            </a:r>
            <a:r>
              <a:rPr lang="en-US" sz="2000" dirty="0"/>
              <a:t>: System Verilog</a:t>
            </a:r>
          </a:p>
          <a:p>
            <a:pPr lvl="0"/>
            <a:r>
              <a:rPr lang="en-US" sz="2000" dirty="0"/>
              <a:t>Synthesizable ? YES </a:t>
            </a:r>
            <a:r>
              <a:rPr lang="en-US" sz="2000" dirty="0" smtClean="0"/>
              <a:t>!!</a:t>
            </a:r>
          </a:p>
          <a:p>
            <a:pPr lvl="0"/>
            <a:r>
              <a:rPr lang="en-US" sz="2000" dirty="0" smtClean="0"/>
              <a:t>Stack pointer Instructions ?  No !</a:t>
            </a:r>
            <a:endParaRPr lang="en-US" sz="2000" dirty="0"/>
          </a:p>
          <a:p>
            <a:pPr lvl="0"/>
            <a:r>
              <a:rPr lang="en-US" sz="2000" dirty="0"/>
              <a:t>Must be compatible with any assembler, like </a:t>
            </a:r>
            <a:r>
              <a:rPr lang="en-US" sz="2000" dirty="0" err="1"/>
              <a:t>gcc</a:t>
            </a:r>
            <a:r>
              <a:rPr lang="en-US" sz="2000" dirty="0"/>
              <a:t> or </a:t>
            </a:r>
            <a:r>
              <a:rPr lang="en-US" sz="2000" dirty="0" err="1"/>
              <a:t>mdk</a:t>
            </a:r>
            <a:r>
              <a:rPr lang="en-US" sz="2000" dirty="0"/>
              <a:t>, configured to generate cortex m0 binary</a:t>
            </a:r>
          </a:p>
          <a:p>
            <a:pPr lvl="0"/>
            <a:r>
              <a:rPr lang="en-US" sz="2000" dirty="0" err="1"/>
              <a:t>Datapath</a:t>
            </a:r>
            <a:r>
              <a:rPr lang="en-US" sz="2000" dirty="0"/>
              <a:t> must be similar to Harris &amp; Harris ARM7 Educational Single Cycle ARM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LDR e STR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2" y="1874837"/>
            <a:ext cx="7406054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489446"/>
              </p:ext>
            </p:extLst>
          </p:nvPr>
        </p:nvGraphicFramePr>
        <p:xfrm>
          <a:off x="1458912" y="3475037"/>
          <a:ext cx="67204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STR </a:t>
                      </a:r>
                      <a:r>
                        <a:rPr lang="pt-BR" dirty="0" err="1" smtClean="0"/>
                        <a:t>Imm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LDR </a:t>
                      </a:r>
                      <a:r>
                        <a:rPr lang="pt-BR" dirty="0" err="1" smtClean="0"/>
                        <a:t>Imm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38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LDR (Immediate)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" y="1646237"/>
            <a:ext cx="922972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51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STR (Immediate)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7" y="1722437"/>
            <a:ext cx="949642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99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474557"/>
              </p:ext>
            </p:extLst>
          </p:nvPr>
        </p:nvGraphicFramePr>
        <p:xfrm>
          <a:off x="1679610" y="3475037"/>
          <a:ext cx="67204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1101xx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Conditional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pt-BR" i="1" dirty="0" err="1">
                <a:solidFill>
                  <a:schemeClr val="dk1"/>
                </a:solidFill>
              </a:rPr>
              <a:t>Conditional</a:t>
            </a:r>
            <a:r>
              <a:rPr lang="pt-BR" i="1" dirty="0">
                <a:solidFill>
                  <a:schemeClr val="dk1"/>
                </a:solidFill>
              </a:rPr>
              <a:t> </a:t>
            </a:r>
            <a:r>
              <a:rPr lang="pt-BR" i="1" dirty="0" err="1">
                <a:solidFill>
                  <a:schemeClr val="dk1"/>
                </a:solidFill>
              </a:rPr>
              <a:t>branch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21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B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1" y="1722437"/>
            <a:ext cx="6982691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88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1" y="1736725"/>
            <a:ext cx="9282821" cy="531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175713"/>
              </p:ext>
            </p:extLst>
          </p:nvPr>
        </p:nvGraphicFramePr>
        <p:xfrm>
          <a:off x="1679610" y="3475037"/>
          <a:ext cx="67204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11100x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Unconditional</a:t>
                      </a:r>
                      <a:r>
                        <a:rPr lang="pt-BR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pt-BR" dirty="0" err="1">
                <a:solidFill>
                  <a:schemeClr val="dk1"/>
                </a:solidFill>
              </a:rPr>
              <a:t>Unconditional</a:t>
            </a:r>
            <a:r>
              <a:rPr lang="pt-BR" dirty="0">
                <a:solidFill>
                  <a:schemeClr val="dk1"/>
                </a:solidFill>
              </a:rPr>
              <a:t> </a:t>
            </a:r>
            <a:r>
              <a:rPr lang="pt-BR" dirty="0" err="1">
                <a:solidFill>
                  <a:schemeClr val="dk1"/>
                </a:solidFill>
              </a:rPr>
              <a:t>Branch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857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6" y="1768474"/>
            <a:ext cx="848106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37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3819"/>
              </p:ext>
            </p:extLst>
          </p:nvPr>
        </p:nvGraphicFramePr>
        <p:xfrm>
          <a:off x="239712" y="447357"/>
          <a:ext cx="9372600" cy="694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496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  <a:gridCol w="395319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 gridSpan="17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DP </a:t>
                      </a:r>
                      <a:r>
                        <a:rPr lang="pt-BR" b="1" dirty="0" err="1" smtClean="0"/>
                        <a:t>Reg</a:t>
                      </a:r>
                      <a:endParaRPr lang="pt-B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ADDS &lt;Rd&gt;,&lt;</a:t>
                      </a:r>
                      <a:r>
                        <a:rPr lang="pt-BR" dirty="0" err="1" smtClean="0"/>
                        <a:t>Rn</a:t>
                      </a:r>
                      <a:r>
                        <a:rPr lang="pt-BR" dirty="0" smtClean="0"/>
                        <a:t>&gt;,&lt;</a:t>
                      </a:r>
                      <a:r>
                        <a:rPr lang="pt-BR" dirty="0" err="1" smtClean="0"/>
                        <a:t>Rm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Rd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SUBS &lt;Rd&gt;,&lt;</a:t>
                      </a:r>
                      <a:r>
                        <a:rPr lang="pt-BR" dirty="0" err="1" smtClean="0"/>
                        <a:t>Rn</a:t>
                      </a:r>
                      <a:r>
                        <a:rPr lang="pt-BR" dirty="0" smtClean="0"/>
                        <a:t>&gt;,&lt;</a:t>
                      </a:r>
                      <a:r>
                        <a:rPr lang="pt-BR" dirty="0" err="1" smtClean="0"/>
                        <a:t>Rm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Rd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ANDS &lt;</a:t>
                      </a:r>
                      <a:r>
                        <a:rPr lang="pt-BR" dirty="0" err="1" smtClean="0"/>
                        <a:t>Rdn</a:t>
                      </a:r>
                      <a:r>
                        <a:rPr lang="pt-BR" dirty="0" smtClean="0"/>
                        <a:t>&gt;,&lt;</a:t>
                      </a:r>
                      <a:r>
                        <a:rPr lang="pt-BR" dirty="0" err="1" smtClean="0"/>
                        <a:t>Rm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Rdn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ORRS &lt;</a:t>
                      </a:r>
                      <a:r>
                        <a:rPr lang="pt-BR" dirty="0" err="1" smtClean="0"/>
                        <a:t>Rdn</a:t>
                      </a:r>
                      <a:r>
                        <a:rPr lang="pt-BR" dirty="0" smtClean="0"/>
                        <a:t>&gt;,&lt;</a:t>
                      </a:r>
                      <a:r>
                        <a:rPr lang="pt-BR" dirty="0" err="1" smtClean="0"/>
                        <a:t>Rm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Rdn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 gridSpan="17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DP </a:t>
                      </a:r>
                      <a:r>
                        <a:rPr lang="pt-BR" b="1" dirty="0" err="1" smtClean="0"/>
                        <a:t>Imm</a:t>
                      </a:r>
                      <a:endParaRPr lang="pt-B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ADDS &lt;</a:t>
                      </a:r>
                      <a:r>
                        <a:rPr lang="pt-BR" dirty="0" err="1" smtClean="0"/>
                        <a:t>Rdn</a:t>
                      </a:r>
                      <a:r>
                        <a:rPr lang="pt-BR" dirty="0" smtClean="0"/>
                        <a:t>&gt;,#&lt;imm8&gt;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Rdn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Imm8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SUBS &lt;</a:t>
                      </a:r>
                      <a:r>
                        <a:rPr lang="pt-BR" dirty="0" err="1" smtClean="0"/>
                        <a:t>Rdn</a:t>
                      </a:r>
                      <a:r>
                        <a:rPr lang="pt-BR" dirty="0" smtClean="0"/>
                        <a:t>&gt;,#&lt;imm8&gt;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Rdn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Imm8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 gridSpan="17"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LDR</a:t>
                      </a:r>
                      <a:endParaRPr lang="pt-B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LDR &lt;</a:t>
                      </a:r>
                      <a:r>
                        <a:rPr lang="pt-BR" dirty="0" err="1" smtClean="0"/>
                        <a:t>Rt</a:t>
                      </a:r>
                      <a:r>
                        <a:rPr lang="pt-BR" dirty="0" smtClean="0"/>
                        <a:t>&gt;, [&lt;</a:t>
                      </a:r>
                      <a:r>
                        <a:rPr lang="pt-BR" dirty="0" err="1" smtClean="0"/>
                        <a:t>Rn</a:t>
                      </a:r>
                      <a:r>
                        <a:rPr lang="pt-BR" dirty="0" smtClean="0"/>
                        <a:t>&gt;{,&lt;imm5&gt;}]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imm5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Rt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 gridSpan="17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STR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STR &lt;</a:t>
                      </a:r>
                      <a:r>
                        <a:rPr lang="pt-BR" dirty="0" err="1" smtClean="0"/>
                        <a:t>Rt</a:t>
                      </a:r>
                      <a:r>
                        <a:rPr lang="pt-BR" dirty="0" smtClean="0"/>
                        <a:t>&gt;, [&lt;</a:t>
                      </a:r>
                      <a:r>
                        <a:rPr lang="pt-BR" dirty="0" err="1" smtClean="0"/>
                        <a:t>Rn</a:t>
                      </a:r>
                      <a:r>
                        <a:rPr lang="pt-BR" dirty="0" smtClean="0"/>
                        <a:t>&gt;{,&lt;imm5&gt;}]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imm5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Rn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Rt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 gridSpan="17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err="1" smtClean="0"/>
                        <a:t>Branch</a:t>
                      </a:r>
                      <a:endParaRPr lang="pt-BR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B&lt;c&gt; &lt;</a:t>
                      </a:r>
                      <a:r>
                        <a:rPr lang="pt-BR" dirty="0" err="1" smtClean="0"/>
                        <a:t>label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cond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Imm8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</a:t>
                      </a:r>
                      <a:r>
                        <a:rPr lang="pt-BR" baseline="0" dirty="0" smtClean="0"/>
                        <a:t>     </a:t>
                      </a:r>
                      <a:r>
                        <a:rPr lang="pt-BR" dirty="0" smtClean="0"/>
                        <a:t> &lt;</a:t>
                      </a:r>
                      <a:r>
                        <a:rPr lang="pt-BR" dirty="0" err="1" smtClean="0"/>
                        <a:t>label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Imm11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BLX &lt;</a:t>
                      </a:r>
                      <a:r>
                        <a:rPr lang="pt-BR" dirty="0" err="1" smtClean="0"/>
                        <a:t>Rm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BX &lt;</a:t>
                      </a:r>
                      <a:r>
                        <a:rPr lang="pt-BR" dirty="0" err="1" smtClean="0"/>
                        <a:t>Rm</a:t>
                      </a:r>
                      <a:r>
                        <a:rPr lang="pt-BR" dirty="0" smtClean="0"/>
                        <a:t>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95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References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/>
              <a:t>ARMv6-M Architecture Reference Manual</a:t>
            </a:r>
          </a:p>
          <a:p>
            <a:pPr lvl="1" rtl="0" hangingPunct="0"/>
            <a:r>
              <a:rPr lang="en-US">
                <a:hlinkClick r:id="rId3"/>
              </a:rPr>
              <a:t>http://infocenter.arm.com/help/index.jsp?topic=/com.arm.doc.ddi0419c/index.html</a:t>
            </a:r>
          </a:p>
          <a:p>
            <a:pPr lvl="1" rtl="0" hangingPunct="0"/>
            <a:r>
              <a:rPr lang="en-US">
                <a:hlinkClick r:id="rId4"/>
              </a:rPr>
              <a:t>https://imagecraft.com/pub/ARM/DDI0419C.pdf</a:t>
            </a:r>
          </a:p>
          <a:p>
            <a:pPr lvl="0"/>
            <a:r>
              <a:rPr lang="en-US">
                <a:hlinkClick r:id="rId5"/>
              </a:rPr>
              <a:t>http://pages.hmc.edu/harris/class/e85/arm_single.sv</a:t>
            </a:r>
          </a:p>
          <a:p>
            <a:pPr lvl="0"/>
            <a:r>
              <a:rPr lang="en-US">
                <a:hlinkClick r:id="rId6"/>
              </a:rPr>
              <a:t>http://pages.hmc.edu/harris/class/e85/DDCAarm_Ch7.pptx</a:t>
            </a:r>
          </a:p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952898"/>
              </p:ext>
            </p:extLst>
          </p:nvPr>
        </p:nvGraphicFramePr>
        <p:xfrm>
          <a:off x="1679610" y="3475037"/>
          <a:ext cx="6720418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00xxxx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Adds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processing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ands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orrs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010001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Branch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and</a:t>
                      </a:r>
                      <a:r>
                        <a:rPr lang="pt-BR" dirty="0" smtClean="0"/>
                        <a:t> Exchange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0101xx</a:t>
                      </a:r>
                    </a:p>
                    <a:p>
                      <a:r>
                        <a:rPr lang="pt-BR" dirty="0" smtClean="0"/>
                        <a:t>011xxx</a:t>
                      </a:r>
                    </a:p>
                    <a:p>
                      <a:r>
                        <a:rPr lang="pt-BR" dirty="0" smtClean="0"/>
                        <a:t>100xxx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single data item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1101xx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Conditional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11100x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Unconditional</a:t>
                      </a:r>
                      <a:r>
                        <a:rPr lang="pt-BR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16-bit </a:t>
            </a:r>
            <a:r>
              <a:rPr lang="pt-BR" dirty="0" err="1" smtClean="0"/>
              <a:t>Thumb</a:t>
            </a:r>
            <a:r>
              <a:rPr lang="pt-BR" dirty="0" smtClean="0"/>
              <a:t> </a:t>
            </a:r>
            <a:r>
              <a:rPr lang="pt-BR" dirty="0" err="1" smtClean="0"/>
              <a:t>Instruction</a:t>
            </a:r>
            <a:r>
              <a:rPr lang="pt-BR" dirty="0" smtClean="0"/>
              <a:t> </a:t>
            </a:r>
            <a:r>
              <a:rPr lang="pt-BR" dirty="0" err="1" smtClean="0"/>
              <a:t>Enconding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454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8685232"/>
              </p:ext>
            </p:extLst>
          </p:nvPr>
        </p:nvGraphicFramePr>
        <p:xfrm>
          <a:off x="87312" y="20637"/>
          <a:ext cx="8922174" cy="7147559"/>
        </p:xfrm>
        <a:graphic>
          <a:graphicData uri="http://schemas.openxmlformats.org/drawingml/2006/table">
            <a:tbl>
              <a:tblPr/>
              <a:tblGrid>
                <a:gridCol w="1737362"/>
                <a:gridCol w="900853"/>
                <a:gridCol w="514773"/>
                <a:gridCol w="514773"/>
                <a:gridCol w="514773"/>
                <a:gridCol w="579120"/>
                <a:gridCol w="707813"/>
                <a:gridCol w="450426"/>
                <a:gridCol w="965200"/>
                <a:gridCol w="450426"/>
                <a:gridCol w="748455"/>
                <a:gridCol w="838200"/>
              </a:tblGrid>
              <a:tr h="15034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ImmSrc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RegSrc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LRW</a:t>
                      </a: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FlagW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ALUControl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0001100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0001101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DPRSP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0XX10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0100000000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0100001100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DPRCM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00110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00111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DP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Imm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10XX1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01100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0XX0X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01101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LDR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0XXX0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11100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1101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cond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010001110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1110X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0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010001111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BLX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1110X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35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249114"/>
              </p:ext>
            </p:extLst>
          </p:nvPr>
        </p:nvGraphicFramePr>
        <p:xfrm>
          <a:off x="1679610" y="3475037"/>
          <a:ext cx="67204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408"/>
                <a:gridCol w="48080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class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00xxxx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0" i="1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pt-BR" sz="1800" b="0" i="1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Sub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07" y="1854341"/>
            <a:ext cx="7066705" cy="116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pt-BR" i="1" dirty="0" err="1" smtClean="0">
                <a:solidFill>
                  <a:schemeClr val="dk1"/>
                </a:solidFill>
              </a:rPr>
              <a:t>Adds</a:t>
            </a:r>
            <a:r>
              <a:rPr lang="pt-BR" i="1" dirty="0" smtClean="0">
                <a:solidFill>
                  <a:schemeClr val="dk1"/>
                </a:solidFill>
              </a:rPr>
              <a:t> </a:t>
            </a:r>
            <a:r>
              <a:rPr lang="pt-BR" i="1" dirty="0" err="1">
                <a:solidFill>
                  <a:schemeClr val="dk1"/>
                </a:solidFill>
              </a:rPr>
              <a:t>and</a:t>
            </a:r>
            <a:r>
              <a:rPr lang="pt-BR" i="1" dirty="0">
                <a:solidFill>
                  <a:schemeClr val="dk1"/>
                </a:solidFill>
              </a:rPr>
              <a:t> </a:t>
            </a:r>
            <a:r>
              <a:rPr lang="pt-BR" i="1" dirty="0" err="1" smtClean="0">
                <a:solidFill>
                  <a:schemeClr val="dk1"/>
                </a:solidFill>
              </a:rPr>
              <a:t>Subs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515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904" y="1874837"/>
            <a:ext cx="8255127" cy="135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pt-BR" dirty="0" smtClean="0"/>
              <a:t>ADDS e SUBS</a:t>
            </a:r>
            <a:endParaRPr lang="pt-BR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474015"/>
              </p:ext>
            </p:extLst>
          </p:nvPr>
        </p:nvGraphicFramePr>
        <p:xfrm>
          <a:off x="2799680" y="3703637"/>
          <a:ext cx="448027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</a:tblGrid>
              <a:tr h="1422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Instruction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Adds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Register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01101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Subs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Register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110xx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Adds</a:t>
                      </a:r>
                      <a:r>
                        <a:rPr lang="pt-BR" dirty="0" smtClean="0"/>
                        <a:t> 8-bit </a:t>
                      </a:r>
                      <a:r>
                        <a:rPr lang="pt-BR" dirty="0" err="1" smtClean="0"/>
                        <a:t>imm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111xx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Subs</a:t>
                      </a:r>
                      <a:r>
                        <a:rPr lang="pt-BR" dirty="0" smtClean="0"/>
                        <a:t> 8-bit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imm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43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ADDS </a:t>
            </a:r>
            <a:r>
              <a:rPr lang="en-US" dirty="0"/>
              <a:t>(Immediate)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789112"/>
            <a:ext cx="94583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37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ADDS </a:t>
            </a:r>
            <a:r>
              <a:rPr lang="en-US" dirty="0"/>
              <a:t>(Register)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" y="1798637"/>
            <a:ext cx="9272954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95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SUBS </a:t>
            </a:r>
            <a:r>
              <a:rPr lang="en-US" dirty="0"/>
              <a:t>(Immediate)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1598612"/>
            <a:ext cx="946785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74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656</Words>
  <Application>Microsoft Office PowerPoint</Application>
  <PresentationFormat>Personalizar</PresentationFormat>
  <Paragraphs>386</Paragraphs>
  <Slides>29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Default</vt:lpstr>
      <vt:lpstr> RISCME Microarchitecture  (Reduced Instruction Set Cortex M Educational Microarchitecture)</vt:lpstr>
      <vt:lpstr>Requirements for RISCME</vt:lpstr>
      <vt:lpstr>Apresentação do PowerPoint</vt:lpstr>
      <vt:lpstr>Apresentação do PowerPoint</vt:lpstr>
      <vt:lpstr>Apresentação do PowerPoint</vt:lpstr>
      <vt:lpstr>Apresentação do PowerPoint</vt:lpstr>
      <vt:lpstr>ADDS (Immediate)</vt:lpstr>
      <vt:lpstr>ADDS (Register)</vt:lpstr>
      <vt:lpstr>SUBS (Immediate)</vt:lpstr>
      <vt:lpstr>SUBS (Register)</vt:lpstr>
      <vt:lpstr>Apresentação do PowerPoint</vt:lpstr>
      <vt:lpstr>Apresentação do PowerPoint</vt:lpstr>
      <vt:lpstr>ANDS (Register)</vt:lpstr>
      <vt:lpstr>ORRS (Register)</vt:lpstr>
      <vt:lpstr>Apresentação do PowerPoint</vt:lpstr>
      <vt:lpstr>Apresentação do PowerPoint</vt:lpstr>
      <vt:lpstr>BLX (Register)</vt:lpstr>
      <vt:lpstr>BX (Register)</vt:lpstr>
      <vt:lpstr>Apresentação do PowerPoint</vt:lpstr>
      <vt:lpstr>Apresentação do PowerPoint</vt:lpstr>
      <vt:lpstr>LDR (Immediate)</vt:lpstr>
      <vt:lpstr>STR (Immediate)</vt:lpstr>
      <vt:lpstr>Apresentação do PowerPoint</vt:lpstr>
      <vt:lpstr>Apresentação do PowerPoint</vt:lpstr>
      <vt:lpstr>B</vt:lpstr>
      <vt:lpstr>Apresentação do PowerPoint</vt:lpstr>
      <vt:lpstr>B</vt:lpstr>
      <vt:lpstr>Apresentação do PowerPoint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RISCME Microarchitecture  (Reduced Instruction Set Cortex M Educational Microarchitecture)</dc:title>
  <dc:creator>Teste</dc:creator>
  <cp:lastModifiedBy>Teste</cp:lastModifiedBy>
  <cp:revision>69</cp:revision>
  <dcterms:created xsi:type="dcterms:W3CDTF">2017-06-23T14:48:00Z</dcterms:created>
  <dcterms:modified xsi:type="dcterms:W3CDTF">2017-06-27T02:20:23Z</dcterms:modified>
</cp:coreProperties>
</file>