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14" r:id="rId10"/>
    <p:sldId id="325" r:id="rId11"/>
    <p:sldId id="326" r:id="rId12"/>
    <p:sldId id="327" r:id="rId13"/>
    <p:sldId id="277" r:id="rId14"/>
    <p:sldId id="313" r:id="rId15"/>
    <p:sldId id="311" r:id="rId16"/>
    <p:sldId id="306" r:id="rId17"/>
    <p:sldId id="307" r:id="rId18"/>
    <p:sldId id="308" r:id="rId19"/>
    <p:sldId id="309" r:id="rId20"/>
    <p:sldId id="310" r:id="rId21"/>
    <p:sldId id="284" r:id="rId22"/>
    <p:sldId id="285" r:id="rId23"/>
    <p:sldId id="286" r:id="rId24"/>
    <p:sldId id="287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3" r:id="rId34"/>
    <p:sldId id="282" r:id="rId35"/>
    <p:sldId id="258" r:id="rId36"/>
    <p:sldId id="315" r:id="rId37"/>
    <p:sldId id="316" r:id="rId38"/>
    <p:sldId id="317" r:id="rId39"/>
    <p:sldId id="304" r:id="rId40"/>
    <p:sldId id="305" r:id="rId41"/>
    <p:sldId id="312" r:id="rId42"/>
    <p:sldId id="318" r:id="rId43"/>
    <p:sldId id="271" r:id="rId4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3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A02A9-81E7-4FC0-8A31-24B525F14208}" type="slidenum">
              <a:rPr lang="en-US"/>
              <a:pPr/>
              <a:t>4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C739A-9C17-47CD-9F20-15742CBE6C74}" type="slidenum">
              <a:rPr lang="en-US"/>
              <a:pPr/>
              <a:t>5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1A6FD-BBE4-472C-9682-C83E0F98297A}" type="slidenum">
              <a:rPr lang="en-US"/>
              <a:pPr/>
              <a:t>6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7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25141-5B24-4BAE-9559-A86E56479F27}" type="slidenum">
              <a:rPr lang="en-US"/>
              <a:pPr/>
              <a:t>8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35456"/>
            <a:ext cx="10080625" cy="101312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0080625" cy="101312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9" name="TextBox 8"/>
          <p:cNvSpPr txBox="1"/>
          <p:nvPr userDrawn="1"/>
        </p:nvSpPr>
        <p:spPr>
          <a:xfrm>
            <a:off x="7140443" y="6887704"/>
            <a:ext cx="218413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baseline="0" dirty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1543" smtClean="0">
                <a:solidFill>
                  <a:schemeClr val="bg1"/>
                </a:solidFill>
              </a:rPr>
              <a:pPr/>
              <a:t>‹nº›</a:t>
            </a:fld>
            <a:r>
              <a:rPr lang="en-US" sz="1543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3095"/>
            <a:ext cx="1092068" cy="9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428089" y="6887704"/>
            <a:ext cx="5796359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543" baseline="0" dirty="0">
                <a:solidFill>
                  <a:schemeClr val="bg1"/>
                </a:solidFill>
              </a:rPr>
              <a:t> ARM® Edition © 2015</a:t>
            </a:r>
            <a:endParaRPr lang="en-US" sz="1543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3" y="6551718"/>
            <a:ext cx="852806" cy="9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3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B5A696-4004-4BAB-8BDD-4CD109C2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731837"/>
            <a:ext cx="9764713" cy="4175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BB0594-0257-43B4-8BBF-54F326DB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" y="1703387"/>
            <a:ext cx="9696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112318-A0A1-465C-A2A0-40287A1E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" y="1155699"/>
            <a:ext cx="9810750" cy="5248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233E45-52AA-4F78-A30E-DC04A5E9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" y="427037"/>
            <a:ext cx="88463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8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DP </a:t>
                      </a:r>
                      <a:r>
                        <a:rPr lang="pt-BR" b="1" dirty="0" err="1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ADDS &lt;Rd&gt;,&lt;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SUBS &lt;Rd&gt;,&lt;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ANDS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ORRS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DP </a:t>
                      </a:r>
                      <a:r>
                        <a:rPr lang="pt-BR" b="1" dirty="0" err="1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ADDS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&gt;,#&lt;imm8&gt;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&gt;,#&lt;imm8&gt;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LDR &lt;</a:t>
                      </a:r>
                      <a:r>
                        <a:rPr lang="pt-BR" dirty="0" err="1"/>
                        <a:t>Rt</a:t>
                      </a:r>
                      <a:r>
                        <a:rPr lang="pt-BR" dirty="0"/>
                        <a:t>&gt;, [&lt;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STR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STR &lt;</a:t>
                      </a:r>
                      <a:r>
                        <a:rPr lang="pt-BR" dirty="0" err="1"/>
                        <a:t>Rt</a:t>
                      </a:r>
                      <a:r>
                        <a:rPr lang="pt-BR" dirty="0"/>
                        <a:t>&gt;, [&lt;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/>
                        <a:t>Branch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B&lt;c&gt; &lt;</a:t>
                      </a:r>
                      <a:r>
                        <a:rPr lang="pt-BR" dirty="0" err="1"/>
                        <a:t>label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  <a:r>
                        <a:rPr lang="pt-BR" baseline="0" dirty="0"/>
                        <a:t>     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label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BLX 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BX 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0101xx</a:t>
                      </a:r>
                    </a:p>
                    <a:p>
                      <a:r>
                        <a:rPr lang="pt-BR" dirty="0"/>
                        <a:t>011xxx</a:t>
                      </a:r>
                    </a:p>
                    <a:p>
                      <a:r>
                        <a:rPr lang="pt-BR" dirty="0"/>
                        <a:t>100xxx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16-bit </a:t>
            </a:r>
            <a:r>
              <a:rPr lang="pt-BR" dirty="0" err="1"/>
              <a:t>Thumb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685232"/>
              </p:ext>
            </p:extLst>
          </p:nvPr>
        </p:nvGraphicFramePr>
        <p:xfrm>
          <a:off x="87312" y="20637"/>
          <a:ext cx="8922174" cy="7147559"/>
        </p:xfrm>
        <a:graphic>
          <a:graphicData uri="http://schemas.openxmlformats.org/drawingml/2006/table">
            <a:tbl>
              <a:tblPr/>
              <a:tblGrid>
                <a:gridCol w="173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4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LRW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FlagW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DPRSP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DPRCM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10XX1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Adds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ADDS e SUBS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015"/>
              </p:ext>
            </p:extLst>
          </p:nvPr>
        </p:nvGraphicFramePr>
        <p:xfrm>
          <a:off x="2799680" y="3703637"/>
          <a:ext cx="44802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Adds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Register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Subs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Register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Adds</a:t>
                      </a:r>
                      <a:r>
                        <a:rPr lang="pt-BR" dirty="0"/>
                        <a:t> 8-bit </a:t>
                      </a:r>
                      <a:r>
                        <a:rPr lang="pt-BR" dirty="0" err="1"/>
                        <a:t>imm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Subs</a:t>
                      </a:r>
                      <a:r>
                        <a:rPr lang="pt-BR" dirty="0"/>
                        <a:t> 8-bit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imm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ADDS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789112"/>
            <a:ext cx="945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ADDS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SUBS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98612"/>
            <a:ext cx="9467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1800" dirty="0"/>
              <a:t>Micro Architecture: Single Cycle (So it’s not cycle accurate to ARMV6-M)</a:t>
            </a:r>
          </a:p>
          <a:p>
            <a:pPr lvl="0"/>
            <a:r>
              <a:rPr lang="en-US" sz="1800" dirty="0"/>
              <a:t>Instruction Set: ARMV6-M Thumb 16 bits</a:t>
            </a:r>
          </a:p>
          <a:p>
            <a:pPr lvl="1" rtl="0" hangingPunct="0"/>
            <a:r>
              <a:rPr lang="en-US" sz="1800" dirty="0"/>
              <a:t>Supported instructions: B,BX,BLX,LDR,STR,ANDS,ORRS,ADDS,SUBS</a:t>
            </a:r>
          </a:p>
          <a:p>
            <a:pPr lvl="1" rtl="0" hangingPunct="0"/>
            <a:r>
              <a:rPr lang="en-US" sz="1800" dirty="0"/>
              <a:t>Not All encoding of theses instructions are supported, but only listed one in this presentation</a:t>
            </a:r>
          </a:p>
          <a:p>
            <a:pPr lvl="0"/>
            <a:r>
              <a:rPr lang="en-US" sz="1800" dirty="0"/>
              <a:t>Accessible registers : R0-R7 and R15 and LR</a:t>
            </a:r>
          </a:p>
          <a:p>
            <a:pPr lvl="0"/>
            <a:r>
              <a:rPr lang="en-US" sz="1800" dirty="0"/>
              <a:t>Language: System Verilog</a:t>
            </a:r>
          </a:p>
          <a:p>
            <a:pPr lvl="0"/>
            <a:r>
              <a:rPr lang="en-US" sz="1800" dirty="0"/>
              <a:t>R0 hardwired to 0</a:t>
            </a:r>
          </a:p>
          <a:p>
            <a:pPr lvl="0"/>
            <a:r>
              <a:rPr lang="en-US" sz="1800" dirty="0"/>
              <a:t>Synthesizable ? YES !!</a:t>
            </a:r>
          </a:p>
          <a:p>
            <a:pPr lvl="0"/>
            <a:r>
              <a:rPr lang="en-US" sz="1800" dirty="0"/>
              <a:t>Stack pointer Instructions ?  No !</a:t>
            </a:r>
          </a:p>
          <a:p>
            <a:pPr lvl="0"/>
            <a:r>
              <a:rPr lang="en-US" sz="1800" dirty="0"/>
              <a:t>Must be compatible with any assembler, like </a:t>
            </a:r>
            <a:r>
              <a:rPr lang="en-US" sz="1800" dirty="0" err="1"/>
              <a:t>gcc</a:t>
            </a:r>
            <a:r>
              <a:rPr lang="en-US" sz="1800" dirty="0"/>
              <a:t> or </a:t>
            </a:r>
            <a:r>
              <a:rPr lang="en-US" sz="1800" dirty="0" err="1"/>
              <a:t>mdk</a:t>
            </a:r>
            <a:r>
              <a:rPr lang="en-US" sz="1800" dirty="0"/>
              <a:t>, configured to generate cortex m0 binary</a:t>
            </a:r>
          </a:p>
          <a:p>
            <a:pPr lvl="0"/>
            <a:r>
              <a:rPr lang="en-US" sz="1800" dirty="0" err="1"/>
              <a:t>Datapath</a:t>
            </a:r>
            <a:r>
              <a:rPr lang="en-US" sz="1800" dirty="0"/>
              <a:t> must be similar to Harris &amp; Harris ARM7 Educational Single Cycle ARM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SUBS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Data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ORRS e ANDS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Bitwise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And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Logical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ANDS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ORRS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Exchange</a:t>
            </a:r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BLX </a:t>
            </a:r>
            <a:r>
              <a:rPr lang="pt-BR" dirty="0" err="1"/>
              <a:t>and</a:t>
            </a:r>
            <a:r>
              <a:rPr lang="pt-BR" dirty="0"/>
              <a:t> BX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BLX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0101xx</a:t>
                      </a:r>
                    </a:p>
                    <a:p>
                      <a:r>
                        <a:rPr lang="pt-BR" dirty="0"/>
                        <a:t>011xxx</a:t>
                      </a:r>
                    </a:p>
                    <a:p>
                      <a:r>
                        <a:rPr lang="pt-BR" dirty="0"/>
                        <a:t>100xxx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72500" y="1343942"/>
            <a:ext cx="5711754" cy="54597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Microarchitecture: </a:t>
            </a:r>
            <a:r>
              <a:rPr lang="en-US" dirty="0"/>
              <a:t>how to implement an architecture in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Processor:</a:t>
            </a:r>
          </a:p>
          <a:p>
            <a:pPr lvl="1">
              <a:lnSpc>
                <a:spcPct val="90000"/>
              </a:lnSpc>
            </a:pPr>
            <a:r>
              <a:rPr lang="en-US" sz="2866" b="1" dirty="0" err="1">
                <a:solidFill>
                  <a:srgbClr val="0070C0"/>
                </a:solidFill>
              </a:rPr>
              <a:t>Datapath</a:t>
            </a:r>
            <a:r>
              <a:rPr lang="en-US" sz="2866" b="1" dirty="0">
                <a:solidFill>
                  <a:srgbClr val="0070C0"/>
                </a:solidFill>
              </a:rPr>
              <a:t>: </a:t>
            </a:r>
            <a:r>
              <a:rPr lang="en-US" sz="2866" dirty="0"/>
              <a:t>functional blocks</a:t>
            </a:r>
          </a:p>
          <a:p>
            <a:pPr lvl="1">
              <a:lnSpc>
                <a:spcPct val="90000"/>
              </a:lnSpc>
            </a:pPr>
            <a:r>
              <a:rPr lang="en-US" sz="2866" b="1" dirty="0">
                <a:solidFill>
                  <a:srgbClr val="0070C0"/>
                </a:solidFill>
              </a:rPr>
              <a:t>Control: </a:t>
            </a:r>
            <a:r>
              <a:rPr lang="en-US" sz="2866" dirty="0"/>
              <a:t>control signals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21" y="1215178"/>
            <a:ext cx="1894948" cy="51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69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LDR e STR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9446"/>
              </p:ext>
            </p:extLst>
          </p:nvPr>
        </p:nvGraphicFramePr>
        <p:xfrm>
          <a:off x="1458912" y="3475037"/>
          <a:ext cx="67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STR </a:t>
                      </a:r>
                      <a:r>
                        <a:rPr lang="pt-BR" dirty="0" err="1"/>
                        <a:t>Imm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LDR </a:t>
                      </a:r>
                      <a:r>
                        <a:rPr lang="pt-BR" dirty="0" err="1"/>
                        <a:t>Imm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/>
              <a:t>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96198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11AC84-0E4D-461A-BB1D-89AE0663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64" y="884237"/>
            <a:ext cx="7314758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2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9371ED-604D-4D43-A41F-51DCA366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2103437"/>
            <a:ext cx="9241526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ED4C4D-53AA-4E7A-BD2C-0250B81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5" y="2027237"/>
            <a:ext cx="945931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22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Instruction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88504" y="1343942"/>
            <a:ext cx="8735624" cy="54597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 implementations for a single architecture: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Single-cycle:</a:t>
            </a:r>
            <a:r>
              <a:rPr lang="en-US" dirty="0"/>
              <a:t> Each instruction executes in a single cycle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Multicycle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Each instruction is broken up into series of shorter steps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Pipelined:</a:t>
            </a:r>
            <a:r>
              <a:rPr lang="en-US" dirty="0"/>
              <a:t> Each instruction broken up into series of steps &amp; multiple instructions execute at 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3061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819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DP </a:t>
                      </a:r>
                      <a:r>
                        <a:rPr lang="pt-BR" b="1" dirty="0" err="1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ADDS &lt;Rd&gt;,&lt;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SUBS &lt;Rd&gt;,&lt;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ANDS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ORRS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DP </a:t>
                      </a:r>
                      <a:r>
                        <a:rPr lang="pt-BR" b="1" dirty="0" err="1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ADDS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&gt;,#&lt;imm8&gt;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SUBS &lt;</a:t>
                      </a:r>
                      <a:r>
                        <a:rPr lang="pt-BR" dirty="0" err="1"/>
                        <a:t>Rdn</a:t>
                      </a:r>
                      <a:r>
                        <a:rPr lang="pt-BR" dirty="0"/>
                        <a:t>&gt;,#&lt;imm8&gt;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LDR &lt;</a:t>
                      </a:r>
                      <a:r>
                        <a:rPr lang="pt-BR" dirty="0" err="1"/>
                        <a:t>Rt</a:t>
                      </a:r>
                      <a:r>
                        <a:rPr lang="pt-BR" dirty="0"/>
                        <a:t>&gt;, [&lt;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STR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STR &lt;</a:t>
                      </a:r>
                      <a:r>
                        <a:rPr lang="pt-BR" dirty="0" err="1"/>
                        <a:t>Rt</a:t>
                      </a:r>
                      <a:r>
                        <a:rPr lang="pt-BR" dirty="0"/>
                        <a:t>&gt;, [&lt;</a:t>
                      </a:r>
                      <a:r>
                        <a:rPr lang="pt-BR" dirty="0" err="1"/>
                        <a:t>Rn</a:t>
                      </a:r>
                      <a:r>
                        <a:rPr lang="pt-BR" dirty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/>
                        <a:t>Branch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B&lt;c&gt; &lt;</a:t>
                      </a:r>
                      <a:r>
                        <a:rPr lang="pt-BR" dirty="0" err="1"/>
                        <a:t>label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  <a:r>
                        <a:rPr lang="pt-BR" baseline="0" dirty="0"/>
                        <a:t>     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label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Imm11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BLX 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BX &lt;</a:t>
                      </a:r>
                      <a:r>
                        <a:rPr lang="pt-BR" dirty="0" err="1"/>
                        <a:t>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7195A0-6BCF-4C09-8D9C-618E969A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960437"/>
            <a:ext cx="8905875" cy="55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88503" y="1259945"/>
            <a:ext cx="9071610" cy="54597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858" b="1" dirty="0"/>
              <a:t>Program execution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543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46" b="1" dirty="0">
                <a:solidFill>
                  <a:srgbClr val="0070C0"/>
                </a:solidFill>
              </a:rPr>
              <a:t>Execution Time = (#instructions)(cycles/instruction)(seconds/cycle</a:t>
            </a:r>
            <a:r>
              <a:rPr lang="en-US" sz="2646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543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58" b="1" dirty="0"/>
              <a:t>Definitions: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CPI: Cycles/instruction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clock period: seconds/cycle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IPC: instructions/cycle = IPC</a:t>
            </a:r>
          </a:p>
          <a:p>
            <a:pPr>
              <a:lnSpc>
                <a:spcPct val="90000"/>
              </a:lnSpc>
            </a:pPr>
            <a:r>
              <a:rPr lang="en-US" sz="3858" b="1" dirty="0"/>
              <a:t>Challenge is to satisfy constraints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5" dirty="0"/>
          </a:p>
        </p:txBody>
      </p:sp>
      <p:sp>
        <p:nvSpPr>
          <p:cNvPr id="4" name="TextBox 3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Processor Performance</a:t>
            </a:r>
          </a:p>
        </p:txBody>
      </p:sp>
    </p:spTree>
    <p:extLst>
      <p:ext uri="{BB962C8B-B14F-4D97-AF65-F5344CB8AC3E}">
        <p14:creationId xmlns:p14="http://schemas.microsoft.com/office/powerpoint/2010/main" val="64440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88504" y="1343942"/>
            <a:ext cx="8483635" cy="545976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Determines everything about a processor: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Architectural state: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16 registers (including PC)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Status register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Architectural State Elements</a:t>
            </a:r>
          </a:p>
        </p:txBody>
      </p:sp>
    </p:spTree>
    <p:extLst>
      <p:ext uri="{BB962C8B-B14F-4D97-AF65-F5344CB8AC3E}">
        <p14:creationId xmlns:p14="http://schemas.microsoft.com/office/powerpoint/2010/main" val="1981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36738" y="1595931"/>
          <a:ext cx="8051404" cy="361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3057441" imgH="1371600" progId="Visio.Drawing.15">
                  <p:embed/>
                </p:oleObj>
              </mc:Choice>
              <mc:Fallback>
                <p:oleObj name="Visio" r:id="rId4" imgW="3057441" imgH="1371600" progId="Visio.Drawing.15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738" y="1595931"/>
                        <a:ext cx="8051404" cy="361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ARM Architectural State Elements</a:t>
            </a:r>
          </a:p>
        </p:txBody>
      </p:sp>
    </p:spTree>
    <p:extLst>
      <p:ext uri="{BB962C8B-B14F-4D97-AF65-F5344CB8AC3E}">
        <p14:creationId xmlns:p14="http://schemas.microsoft.com/office/powerpoint/2010/main" val="6556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88504" y="1259945"/>
            <a:ext cx="8483635" cy="54597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Datapath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507" y="75794"/>
            <a:ext cx="873562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0" dirty="0">
                <a:solidFill>
                  <a:schemeClr val="bg1"/>
                </a:solidFill>
                <a:latin typeface="+mj-lt"/>
              </a:rPr>
              <a:t>Single-Cycle ARM Processor</a:t>
            </a:r>
          </a:p>
        </p:txBody>
      </p:sp>
    </p:spTree>
    <p:extLst>
      <p:ext uri="{BB962C8B-B14F-4D97-AF65-F5344CB8AC3E}">
        <p14:creationId xmlns:p14="http://schemas.microsoft.com/office/powerpoint/2010/main" val="219141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/>
              <a:t>Microarchitecture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42B490-CBF4-4956-91D7-3B6B967AB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722437"/>
            <a:ext cx="9688512" cy="5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1122</Words>
  <Application>Microsoft Office PowerPoint</Application>
  <PresentationFormat>Personalizar</PresentationFormat>
  <Paragraphs>573</Paragraphs>
  <Slides>43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Liberation Serif</vt:lpstr>
      <vt:lpstr>StarSymbol</vt:lpstr>
      <vt:lpstr>Times New Roman</vt:lpstr>
      <vt:lpstr>Default</vt:lpstr>
      <vt:lpstr>Visio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(Immediate)</vt:lpstr>
      <vt:lpstr>STR (Immediate)</vt:lpstr>
      <vt:lpstr>Apresentação do PowerPoint</vt:lpstr>
      <vt:lpstr>Apresentação do PowerPoint</vt:lpstr>
      <vt:lpstr>B</vt:lpstr>
      <vt:lpstr>B</vt:lpstr>
      <vt:lpstr>Apresentação do PowerPoint</vt:lpstr>
      <vt:lpstr>Apresentação do PowerPoint</vt:lpstr>
      <vt:lpstr>Apresentação do PowerPoint</vt:lpstr>
      <vt:lpstr>B</vt:lpstr>
      <vt:lpstr>Apresentação do PowerPoint</vt:lpstr>
      <vt:lpstr>Apresentação do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Outro</cp:lastModifiedBy>
  <cp:revision>83</cp:revision>
  <dcterms:created xsi:type="dcterms:W3CDTF">2017-06-23T14:48:00Z</dcterms:created>
  <dcterms:modified xsi:type="dcterms:W3CDTF">2017-11-01T11:41:56Z</dcterms:modified>
</cp:coreProperties>
</file>