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76" r:id="rId4"/>
    <p:sldId id="320" r:id="rId5"/>
    <p:sldId id="321" r:id="rId6"/>
    <p:sldId id="319" r:id="rId7"/>
    <p:sldId id="342" r:id="rId8"/>
    <p:sldId id="323" r:id="rId9"/>
    <p:sldId id="322" r:id="rId10"/>
    <p:sldId id="324" r:id="rId11"/>
    <p:sldId id="340" r:id="rId12"/>
    <p:sldId id="341" r:id="rId13"/>
    <p:sldId id="343" r:id="rId14"/>
    <p:sldId id="328" r:id="rId15"/>
    <p:sldId id="326" r:id="rId16"/>
    <p:sldId id="347" r:id="rId17"/>
    <p:sldId id="325" r:id="rId18"/>
    <p:sldId id="350" r:id="rId19"/>
    <p:sldId id="34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 varScale="1">
        <p:scale>
          <a:sx n="109" d="100"/>
          <a:sy n="109" d="100"/>
        </p:scale>
        <p:origin x="1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/>
            </a:lvl1pPr>
          </a:lstStyle>
          <a:p>
            <a:pPr>
              <a:defRPr/>
            </a:pPr>
            <a:fld id="{77405BFB-26C5-41BD-BA13-73A8BA1285D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102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/>
            </a:lvl1pPr>
          </a:lstStyle>
          <a:p>
            <a:pPr>
              <a:defRPr/>
            </a:pPr>
            <a:fld id="{9DDDB352-B4BD-49C2-86DD-36B626813F0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84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8523B5-35CB-430E-8D0A-6273DF363B3B}" type="slidenum">
              <a:rPr kumimoji="0" lang="ru-RU" altLang="ru-RU"/>
              <a:pPr>
                <a:spcBef>
                  <a:spcPct val="0"/>
                </a:spcBef>
              </a:pPr>
              <a:t>1</a:t>
            </a:fld>
            <a:endParaRPr kumimoji="0"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8161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ADD296-CE92-4FDE-9158-3F2A91DB0251}" type="slidenum">
              <a:rPr kumimoji="0" lang="ru-RU" altLang="ru-RU"/>
              <a:pPr>
                <a:spcBef>
                  <a:spcPct val="0"/>
                </a:spcBef>
              </a:pPr>
              <a:t>10</a:t>
            </a:fld>
            <a:endParaRPr kumimoji="0" lang="ru-RU" altLang="ru-R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76941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0D374C-D1B4-4362-8E3B-3F96234D849F}" type="slidenum">
              <a:rPr kumimoji="0" lang="ru-RU" altLang="ru-RU"/>
              <a:pPr>
                <a:spcBef>
                  <a:spcPct val="0"/>
                </a:spcBef>
              </a:pPr>
              <a:t>11</a:t>
            </a:fld>
            <a:endParaRPr kumimoji="0"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8010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AA891C-A551-4911-AFC2-13E2DB4F6B3B}" type="slidenum">
              <a:rPr kumimoji="0" lang="ru-RU" altLang="ru-RU"/>
              <a:pPr>
                <a:spcBef>
                  <a:spcPct val="0"/>
                </a:spcBef>
              </a:pPr>
              <a:t>12</a:t>
            </a:fld>
            <a:endParaRPr kumimoji="0" lang="ru-RU" altLang="ru-R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1507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8F3C211-F2C7-45FB-8944-49CE59F1D627}" type="slidenum">
              <a:rPr kumimoji="0" lang="ru-RU" altLang="ru-RU" b="0"/>
              <a:pPr algn="r">
                <a:spcBef>
                  <a:spcPct val="0"/>
                </a:spcBef>
              </a:pPr>
              <a:t>13</a:t>
            </a:fld>
            <a:endParaRPr kumimoji="0" lang="ru-RU" altLang="ru-RU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3907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AE58CC-F901-48DD-8CD1-7252956836B5}" type="slidenum">
              <a:rPr kumimoji="0" lang="ru-RU" altLang="ru-RU"/>
              <a:pPr>
                <a:spcBef>
                  <a:spcPct val="0"/>
                </a:spcBef>
              </a:pPr>
              <a:t>14</a:t>
            </a:fld>
            <a:endParaRPr kumimoji="0" lang="ru-RU" altLang="ru-RU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53929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795D68-3EFC-49AA-BD83-C59D53BAD611}" type="slidenum">
              <a:rPr kumimoji="0" lang="ru-RU" altLang="ru-RU"/>
              <a:pPr>
                <a:spcBef>
                  <a:spcPct val="0"/>
                </a:spcBef>
              </a:pPr>
              <a:t>15</a:t>
            </a:fld>
            <a:endParaRPr kumimoji="0" lang="ru-RU" altLang="ru-RU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2911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50D1130-2934-4836-A759-CACCF3171325}" type="slidenum">
              <a:rPr kumimoji="0" lang="ru-RU" altLang="ru-RU" b="0"/>
              <a:pPr algn="r">
                <a:spcBef>
                  <a:spcPct val="0"/>
                </a:spcBef>
              </a:pPr>
              <a:t>16</a:t>
            </a:fld>
            <a:endParaRPr kumimoji="0" lang="ru-RU" altLang="ru-RU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4940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7D5BDB-39E9-4E56-B56D-F97C65CB5166}" type="slidenum">
              <a:rPr kumimoji="0" lang="ru-RU" altLang="ru-RU"/>
              <a:pPr>
                <a:spcBef>
                  <a:spcPct val="0"/>
                </a:spcBef>
              </a:pPr>
              <a:t>17</a:t>
            </a:fld>
            <a:endParaRPr kumimoji="0" lang="ru-RU" altLang="ru-RU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70394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7D5BDB-39E9-4E56-B56D-F97C65CB5166}" type="slidenum">
              <a:rPr kumimoji="0" lang="ru-RU" altLang="ru-RU"/>
              <a:pPr>
                <a:spcBef>
                  <a:spcPct val="0"/>
                </a:spcBef>
              </a:pPr>
              <a:t>18</a:t>
            </a:fld>
            <a:endParaRPr kumimoji="0" lang="ru-RU" altLang="ru-RU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8040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50D1130-2934-4836-A759-CACCF3171325}" type="slidenum">
              <a:rPr kumimoji="0" lang="ru-RU" altLang="ru-RU" b="0"/>
              <a:pPr algn="r">
                <a:spcBef>
                  <a:spcPct val="0"/>
                </a:spcBef>
              </a:pPr>
              <a:t>19</a:t>
            </a:fld>
            <a:endParaRPr kumimoji="0" lang="ru-RU" altLang="ru-RU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9074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F0C2C-0327-4A8D-B1E4-A8FC17EE173E}" type="slidenum">
              <a:rPr kumimoji="0" lang="ru-RU" altLang="ru-RU"/>
              <a:pPr>
                <a:spcBef>
                  <a:spcPct val="0"/>
                </a:spcBef>
              </a:pPr>
              <a:t>2</a:t>
            </a:fld>
            <a:endParaRPr kumimoji="0" lang="ru-RU" altLang="ru-RU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1472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E2B763-FB6F-40B9-95A7-0F79890C94C0}" type="slidenum">
              <a:rPr kumimoji="0" lang="ru-RU" altLang="ru-RU"/>
              <a:pPr>
                <a:spcBef>
                  <a:spcPct val="0"/>
                </a:spcBef>
              </a:pPr>
              <a:t>3</a:t>
            </a:fld>
            <a:endParaRPr kumimoji="0"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5608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2BDAC2-8302-4194-9513-DAA039DF1579}" type="slidenum">
              <a:rPr kumimoji="0" lang="ru-RU" altLang="ru-RU"/>
              <a:pPr>
                <a:spcBef>
                  <a:spcPct val="0"/>
                </a:spcBef>
              </a:pPr>
              <a:t>4</a:t>
            </a:fld>
            <a:endParaRPr kumimoji="0"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31734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DE3A9-9765-4E35-9355-F0C34FBC3C7E}" type="slidenum">
              <a:rPr kumimoji="0" lang="ru-RU" altLang="ru-RU"/>
              <a:pPr>
                <a:spcBef>
                  <a:spcPct val="0"/>
                </a:spcBef>
              </a:pPr>
              <a:t>5</a:t>
            </a:fld>
            <a:endParaRPr kumimoji="0"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32574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6D3746-E824-4DAB-B609-0F43AA2C2011}" type="slidenum">
              <a:rPr kumimoji="0" lang="ru-RU" altLang="ru-RU"/>
              <a:pPr>
                <a:spcBef>
                  <a:spcPct val="0"/>
                </a:spcBef>
              </a:pPr>
              <a:t>6</a:t>
            </a:fld>
            <a:endParaRPr kumimoji="0"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3308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98264123-157F-4757-B7D8-248F7CF4A705}" type="slidenum">
              <a:rPr kumimoji="0" lang="ru-RU" altLang="ru-RU" b="0"/>
              <a:pPr algn="r">
                <a:spcBef>
                  <a:spcPct val="0"/>
                </a:spcBef>
              </a:pPr>
              <a:t>7</a:t>
            </a:fld>
            <a:endParaRPr kumimoji="0" lang="ru-RU" altLang="ru-RU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0960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E99CB8-C105-4181-B621-87CC69E8A5D1}" type="slidenum">
              <a:rPr kumimoji="0" lang="ru-RU" altLang="ru-RU"/>
              <a:pPr>
                <a:spcBef>
                  <a:spcPct val="0"/>
                </a:spcBef>
              </a:pPr>
              <a:t>8</a:t>
            </a:fld>
            <a:endParaRPr kumimoji="0" lang="ru-RU" altLang="ru-RU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9426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56E2FC-8DF3-4A9F-81A4-1D8112295378}" type="slidenum">
              <a:rPr kumimoji="0" lang="ru-RU" altLang="ru-RU"/>
              <a:pPr>
                <a:spcBef>
                  <a:spcPct val="0"/>
                </a:spcBef>
              </a:pPr>
              <a:t>9</a:t>
            </a:fld>
            <a:endParaRPr kumimoji="0" lang="ru-RU" altLang="ru-RU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6830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17AE-DB51-47F1-BDC2-F9AE5B4DB5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481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B1307-EE11-44B3-93C6-3772654ED3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87086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A3367-E565-4D01-8B66-99AC741DF3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8125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B6539-E841-408E-BD28-B1D595D66D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75272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F3CA6-5E8A-4CCD-A36F-60D7BC4C33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53026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3A0E3-C61F-45B4-BBC1-4338BD1E48A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62652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F0E0C-0B01-4937-8BFC-E5AF6EB269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60467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75711-BD2F-4B8C-BF5B-EB3182DF28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30406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14281-8A00-4D92-AECC-0E4C4F19667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1124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8591C-2423-4A0C-80FC-32450615C2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34791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5D4D3-1A38-4F46-9696-68EDB05871C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79870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 smtClean="0"/>
            </a:lvl1pPr>
          </a:lstStyle>
          <a:p>
            <a:pPr>
              <a:defRPr/>
            </a:pPr>
            <a:fld id="{36D21832-E7B8-40AB-A321-6F9C591A6BB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687E066-02E7-4CAF-AEAD-F21A434E997D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ru-RU" altLang="ru-RU" sz="18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572EAA5-6DA1-4FB2-8660-D661D2A48D08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Константные значения (окончание)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lvl="1" eaLnBrk="1" hangingPunct="1">
              <a:buSzPct val="75000"/>
            </a:pPr>
            <a:r>
              <a:rPr lang="ru-RU" altLang="ru-RU" sz="1600" smtClean="0">
                <a:cs typeface="Tahoma" panose="020B0604030504040204" pitchFamily="34" charset="0"/>
              </a:rPr>
              <a:t>символьные — записываются естественным образом</a:t>
            </a:r>
            <a:r>
              <a:rPr lang="ru-RU" altLang="ru-RU" sz="1600" baseline="30000" smtClean="0">
                <a:cs typeface="Tahoma" panose="020B0604030504040204" pitchFamily="34" charset="0"/>
              </a:rPr>
              <a:t>*</a:t>
            </a:r>
            <a:r>
              <a:rPr lang="ru-RU" altLang="ru-RU" sz="1600" smtClean="0">
                <a:cs typeface="Tahoma" panose="020B0604030504040204" pitchFamily="34" charset="0"/>
              </a:rPr>
              <a:t> или посредством </a:t>
            </a:r>
            <a:r>
              <a:rPr lang="en-US" altLang="ru-RU" sz="1600" smtClean="0">
                <a:cs typeface="Tahoma" panose="020B0604030504040204" pitchFamily="34" charset="0"/>
              </a:rPr>
              <a:t>ESC-</a:t>
            </a:r>
            <a:r>
              <a:rPr lang="ru-RU" altLang="ru-RU" sz="1600" smtClean="0">
                <a:cs typeface="Tahoma" panose="020B0604030504040204" pitchFamily="34" charset="0"/>
              </a:rPr>
              <a:t>последовательностей</a:t>
            </a:r>
            <a:r>
              <a:rPr lang="ru-RU" altLang="ru-RU" sz="1600" baseline="30000" smtClean="0">
                <a:cs typeface="Tahoma" panose="020B0604030504040204" pitchFamily="34" charset="0"/>
              </a:rPr>
              <a:t>**, ***</a:t>
            </a:r>
            <a:r>
              <a:rPr lang="ru-RU" altLang="ru-RU" sz="1600" smtClean="0">
                <a:cs typeface="Tahoma" panose="020B0604030504040204" pitchFamily="34" charset="0"/>
              </a:rPr>
              <a:t> согласно следующим правилам:</a:t>
            </a:r>
          </a:p>
          <a:p>
            <a:pPr lvl="2" eaLnBrk="1" hangingPunct="1">
              <a:buSzPct val="75000"/>
            </a:pPr>
            <a:r>
              <a:rPr lang="ru-RU" altLang="ru-RU" sz="1200" baseline="30000" smtClean="0">
                <a:cs typeface="Tahoma" panose="020B0604030504040204" pitchFamily="34" charset="0"/>
              </a:rPr>
              <a:t>* </a:t>
            </a:r>
            <a:r>
              <a:rPr lang="ru-RU" altLang="ru-RU" sz="1200" smtClean="0">
                <a:cs typeface="Tahoma" panose="020B0604030504040204" pitchFamily="34" charset="0"/>
              </a:rPr>
              <a:t>символы, имеющие экранное представление — любой входящий или не входящий в алфавит языка единичный символ в обрамлении апострофов (</a:t>
            </a:r>
            <a:r>
              <a:rPr lang="en-US" altLang="ru-RU" sz="1200" smtClean="0">
                <a:cs typeface="Tahoma" panose="020B0604030504040204" pitchFamily="34" charset="0"/>
              </a:rPr>
              <a:t>')</a:t>
            </a:r>
            <a:r>
              <a:rPr lang="ru-RU" altLang="ru-RU" sz="1200" smtClean="0">
                <a:cs typeface="Tahoma" panose="020B0604030504040204" pitchFamily="34" charset="0"/>
              </a:rPr>
              <a:t>;</a:t>
            </a:r>
          </a:p>
          <a:p>
            <a:pPr lvl="2" eaLnBrk="1" hangingPunct="1">
              <a:buSzPct val="75000"/>
            </a:pPr>
            <a:r>
              <a:rPr lang="ru-RU" altLang="ru-RU" sz="1200" baseline="30000" smtClean="0">
                <a:cs typeface="Tahoma" panose="020B0604030504040204" pitchFamily="34" charset="0"/>
              </a:rPr>
              <a:t>** </a:t>
            </a:r>
            <a:r>
              <a:rPr lang="ru-RU" altLang="ru-RU" sz="1200" i="1" smtClean="0">
                <a:cs typeface="Tahoma" panose="020B0604030504040204" pitchFamily="34" charset="0"/>
              </a:rPr>
              <a:t>ряд</a:t>
            </a:r>
            <a:r>
              <a:rPr lang="ru-RU" altLang="ru-RU" sz="1200" smtClean="0">
                <a:cs typeface="Tahoma" panose="020B0604030504040204" pitchFamily="34" charset="0"/>
              </a:rPr>
              <a:t> символов, лишенных экранного представления — одна из следующих управляющих последовательностей: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ru-RU" sz="1200" smtClean="0">
                <a:cs typeface="Tahoma" panose="020B0604030504040204" pitchFamily="34" charset="0"/>
              </a:rPr>
              <a:t> — </a:t>
            </a:r>
            <a:r>
              <a:rPr lang="ru-RU" altLang="ru-RU" sz="1200" smtClean="0">
                <a:cs typeface="Tahoma" panose="020B0604030504040204" pitchFamily="34" charset="0"/>
              </a:rPr>
              <a:t>перевод строки;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ru-RU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smtClean="0">
                <a:cs typeface="Tahoma" panose="020B0604030504040204" pitchFamily="34" charset="0"/>
              </a:rPr>
              <a:t>— горизонтальная табуляция;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'\r' </a:t>
            </a:r>
            <a:r>
              <a:rPr lang="en-US" altLang="ru-RU" sz="1200" smtClean="0">
                <a:cs typeface="Tahoma" panose="020B0604030504040204" pitchFamily="34" charset="0"/>
              </a:rPr>
              <a:t>— </a:t>
            </a:r>
            <a:r>
              <a:rPr lang="ru-RU" altLang="ru-RU" sz="1200" smtClean="0">
                <a:cs typeface="Tahoma" panose="020B0604030504040204" pitchFamily="34" charset="0"/>
              </a:rPr>
              <a:t>возврат каретки;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'\\' </a:t>
            </a:r>
            <a:r>
              <a:rPr lang="ru-RU" altLang="ru-RU" sz="1200" smtClean="0">
                <a:cs typeface="Tahoma" panose="020B0604030504040204" pitchFamily="34" charset="0"/>
              </a:rPr>
              <a:t>— обратная косая черта;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'\'' </a:t>
            </a:r>
            <a:r>
              <a:rPr lang="ru-RU" altLang="ru-RU" sz="1200" smtClean="0">
                <a:cs typeface="Tahoma" panose="020B0604030504040204" pitchFamily="34" charset="0"/>
              </a:rPr>
              <a:t>— апостроф;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'\"' </a:t>
            </a:r>
            <a:r>
              <a:rPr lang="ru-RU" altLang="ru-RU" sz="1200" smtClean="0">
                <a:cs typeface="Tahoma" panose="020B0604030504040204" pitchFamily="34" charset="0"/>
              </a:rPr>
              <a:t>— двойная кавычка;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'\0' </a:t>
            </a:r>
            <a:r>
              <a:rPr lang="ru-RU" altLang="ru-RU" sz="1200" smtClean="0">
                <a:cs typeface="Tahoma" panose="020B0604030504040204" pitchFamily="34" charset="0"/>
              </a:rPr>
              <a:t>— нулевой символ;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'\a' </a:t>
            </a:r>
            <a:r>
              <a:rPr lang="ru-RU" altLang="ru-RU" sz="1200" smtClean="0">
                <a:cs typeface="Tahoma" panose="020B0604030504040204" pitchFamily="34" charset="0"/>
              </a:rPr>
              <a:t>— звонок;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'\b' </a:t>
            </a:r>
            <a:r>
              <a:rPr lang="ru-RU" altLang="ru-RU" sz="1200" smtClean="0">
                <a:cs typeface="Tahoma" panose="020B0604030504040204" pitchFamily="34" charset="0"/>
              </a:rPr>
              <a:t>— возврат на одну позицию;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'\f' </a:t>
            </a:r>
            <a:r>
              <a:rPr lang="ru-RU" altLang="ru-RU" sz="1200" smtClean="0">
                <a:cs typeface="Tahoma" panose="020B0604030504040204" pitchFamily="34" charset="0"/>
              </a:rPr>
              <a:t>— перевод страницы;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'\v' </a:t>
            </a:r>
            <a:r>
              <a:rPr lang="ru-RU" altLang="ru-RU" sz="1200" smtClean="0">
                <a:cs typeface="Tahoma" panose="020B0604030504040204" pitchFamily="34" charset="0"/>
              </a:rPr>
              <a:t>— вертикальная табуляция;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'\?' </a:t>
            </a:r>
            <a:r>
              <a:rPr lang="ru-RU" altLang="ru-RU" sz="1200" smtClean="0">
                <a:cs typeface="Tahoma" panose="020B0604030504040204" pitchFamily="34" charset="0"/>
              </a:rPr>
              <a:t>— знак вопроса;</a:t>
            </a:r>
          </a:p>
          <a:p>
            <a:pPr lvl="2" eaLnBrk="1" hangingPunct="1">
              <a:buSzPct val="75000"/>
            </a:pPr>
            <a:r>
              <a:rPr lang="ru-RU" altLang="ru-RU" sz="1200" baseline="30000" smtClean="0">
                <a:cs typeface="Tahoma" panose="020B0604030504040204" pitchFamily="34" charset="0"/>
              </a:rPr>
              <a:t>*** </a:t>
            </a:r>
            <a:r>
              <a:rPr lang="ru-RU" altLang="ru-RU" sz="1200" smtClean="0">
                <a:cs typeface="Tahoma" panose="020B0604030504040204" pitchFamily="34" charset="0"/>
              </a:rPr>
              <a:t>любой символ — собственный восьмеричный код в виде </a:t>
            </a:r>
            <a:r>
              <a:rPr lang="en-US" altLang="ru-RU" sz="1200" smtClean="0">
                <a:cs typeface="Tahoma" panose="020B0604030504040204" pitchFamily="34" charset="0"/>
              </a:rPr>
              <a:t>'\ooo', </a:t>
            </a:r>
            <a:r>
              <a:rPr lang="ru-RU" altLang="ru-RU" sz="1200" smtClean="0">
                <a:cs typeface="Tahoma" panose="020B0604030504040204" pitchFamily="34" charset="0"/>
              </a:rPr>
              <a:t>где </a:t>
            </a:r>
            <a:r>
              <a:rPr lang="en-US" altLang="ru-RU" sz="1200" smtClean="0">
                <a:cs typeface="Tahoma" panose="020B0604030504040204" pitchFamily="34" charset="0"/>
              </a:rPr>
              <a:t>o —</a:t>
            </a:r>
            <a:r>
              <a:rPr lang="ru-RU" altLang="ru-RU" sz="1200" smtClean="0">
                <a:cs typeface="Tahoma" panose="020B0604030504040204" pitchFamily="34" charset="0"/>
              </a:rPr>
              <a:t> цифра от 0 до 7, либо шестнадцатеричный код в виде </a:t>
            </a:r>
            <a:r>
              <a:rPr lang="en-US" altLang="ru-RU" sz="1200" smtClean="0">
                <a:cs typeface="Tahoma" panose="020B0604030504040204" pitchFamily="34" charset="0"/>
              </a:rPr>
              <a:t>'\xhh' </a:t>
            </a:r>
            <a:r>
              <a:rPr lang="ru-RU" altLang="ru-RU" sz="1200" smtClean="0">
                <a:cs typeface="Tahoma" panose="020B0604030504040204" pitchFamily="34" charset="0"/>
              </a:rPr>
              <a:t>или </a:t>
            </a:r>
            <a:r>
              <a:rPr lang="en-US" altLang="ru-RU" sz="1200" smtClean="0">
                <a:cs typeface="Tahoma" panose="020B0604030504040204" pitchFamily="34" charset="0"/>
              </a:rPr>
              <a:t>'\Xhh'</a:t>
            </a:r>
            <a:r>
              <a:rPr lang="ru-RU" altLang="ru-RU" sz="1200" smtClean="0">
                <a:cs typeface="Tahoma" panose="020B0604030504040204" pitchFamily="34" charset="0"/>
              </a:rPr>
              <a:t>, где </a:t>
            </a:r>
            <a:r>
              <a:rPr lang="en-US" altLang="ru-RU" sz="1200" smtClean="0">
                <a:cs typeface="Tahoma" panose="020B0604030504040204" pitchFamily="34" charset="0"/>
              </a:rPr>
              <a:t>h — </a:t>
            </a:r>
            <a:r>
              <a:rPr lang="ru-RU" altLang="ru-RU" sz="1200" smtClean="0">
                <a:cs typeface="Tahoma" panose="020B0604030504040204" pitchFamily="34" charset="0"/>
              </a:rPr>
              <a:t>цифра от </a:t>
            </a:r>
            <a:r>
              <a:rPr lang="en-US" altLang="ru-RU" sz="1200" smtClean="0">
                <a:cs typeface="Tahoma" panose="020B0604030504040204" pitchFamily="34" charset="0"/>
              </a:rPr>
              <a:t>0</a:t>
            </a:r>
            <a:r>
              <a:rPr lang="ru-RU" altLang="ru-RU" sz="1200" smtClean="0">
                <a:cs typeface="Tahoma" panose="020B0604030504040204" pitchFamily="34" charset="0"/>
              </a:rPr>
              <a:t> до </a:t>
            </a:r>
            <a:r>
              <a:rPr lang="en-US" altLang="ru-RU" sz="1200" smtClean="0">
                <a:cs typeface="Tahoma" panose="020B0604030504040204" pitchFamily="34" charset="0"/>
              </a:rPr>
              <a:t>F</a:t>
            </a:r>
            <a:r>
              <a:rPr lang="ru-RU" altLang="ru-RU" sz="1200" smtClean="0">
                <a:cs typeface="Tahoma" panose="020B0604030504040204" pitchFamily="34" charset="0"/>
              </a:rPr>
              <a:t>;</a:t>
            </a:r>
          </a:p>
          <a:p>
            <a:pPr lvl="1" eaLnBrk="1" hangingPunct="1">
              <a:buSzPct val="75000"/>
            </a:pPr>
            <a:r>
              <a:rPr lang="ru-RU" altLang="ru-RU" sz="1600" smtClean="0">
                <a:cs typeface="Tahoma" panose="020B0604030504040204" pitchFamily="34" charset="0"/>
              </a:rPr>
              <a:t>перечислимые — задаются в определении программистом собственного типа-перечисления;</a:t>
            </a:r>
          </a:p>
          <a:p>
            <a:pPr lvl="1" eaLnBrk="1" hangingPunct="1">
              <a:buSzPct val="75000"/>
            </a:pPr>
            <a:r>
              <a:rPr lang="ru-RU" altLang="ru-RU" sz="1600" smtClean="0">
                <a:cs typeface="Tahoma" panose="020B0604030504040204" pitchFamily="34" charset="0"/>
              </a:rPr>
              <a:t>нулевой указатель — единственная неарифметическая константа, представимая различными компиляторами как </a:t>
            </a:r>
            <a:r>
              <a:rPr lang="ru-RU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600" smtClean="0">
                <a:cs typeface="Tahoma" panose="020B0604030504040204" pitchFamily="34" charset="0"/>
              </a:rPr>
              <a:t>, </a:t>
            </a:r>
            <a:r>
              <a:rPr lang="ru-RU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altLang="ru-RU" sz="1600" smtClean="0">
                <a:cs typeface="Tahoma" panose="020B0604030504040204" pitchFamily="34" charset="0"/>
              </a:rPr>
              <a:t> или 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ru-RU" sz="1600" smtClean="0">
                <a:cs typeface="Tahoma" panose="020B0604030504040204" pitchFamily="34" charset="0"/>
              </a:rPr>
              <a:t> (</a:t>
            </a:r>
            <a:r>
              <a:rPr lang="ru-RU" altLang="ru-RU" sz="1600" smtClean="0">
                <a:cs typeface="Tahoma" panose="020B0604030504040204" pitchFamily="34" charset="0"/>
              </a:rPr>
              <a:t>значение </a:t>
            </a:r>
            <a:r>
              <a:rPr lang="en-US" altLang="ru-RU" sz="1600" smtClean="0">
                <a:cs typeface="Tahoma" panose="020B0604030504040204" pitchFamily="34" charset="0"/>
              </a:rPr>
              <a:t>NULL</a:t>
            </a:r>
            <a:r>
              <a:rPr lang="ru-RU" altLang="ru-RU" sz="1600" smtClean="0">
                <a:cs typeface="Tahoma" panose="020B0604030504040204" pitchFamily="34" charset="0"/>
              </a:rPr>
              <a:t> может не совпадать с нулем (</a:t>
            </a:r>
            <a:r>
              <a:rPr lang="ru-RU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600" smtClean="0">
                <a:cs typeface="Tahoma" panose="020B0604030504040204" pitchFamily="34" charset="0"/>
              </a:rPr>
              <a:t>) и (или) нулевым символом</a:t>
            </a:r>
            <a:r>
              <a:rPr lang="en-US" altLang="ru-RU" sz="1600" smtClean="0">
                <a:cs typeface="Tahoma" panose="020B0604030504040204" pitchFamily="34" charset="0"/>
              </a:rPr>
              <a:t> (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'\0’</a:t>
            </a:r>
            <a:r>
              <a:rPr lang="en-US" altLang="ru-RU" sz="1600" smtClean="0">
                <a:cs typeface="Tahoma" panose="020B0604030504040204" pitchFamily="34" charset="0"/>
              </a:rPr>
              <a:t>)</a:t>
            </a:r>
            <a:r>
              <a:rPr lang="ru-RU" altLang="ru-RU" sz="1600" smtClean="0">
                <a:cs typeface="Tahoma" panose="020B0604030504040204" pitchFamily="34" charset="0"/>
              </a:rPr>
              <a:t>);</a:t>
            </a:r>
          </a:p>
          <a:p>
            <a:pPr lvl="1" eaLnBrk="1" hangingPunct="1">
              <a:buSzPct val="75000"/>
            </a:pPr>
            <a:r>
              <a:rPr lang="ru-RU" altLang="ru-RU" sz="1600" smtClean="0">
                <a:cs typeface="Tahoma" panose="020B0604030504040204" pitchFamily="34" charset="0"/>
              </a:rPr>
              <a:t>строковый литерал — заключенная в двойные кавычки (</a:t>
            </a:r>
            <a:r>
              <a:rPr lang="en-US" altLang="ru-RU" sz="1600" smtClean="0">
                <a:cs typeface="Tahoma" panose="020B0604030504040204" pitchFamily="34" charset="0"/>
              </a:rPr>
              <a:t>")</a:t>
            </a:r>
            <a:r>
              <a:rPr lang="ru-RU" altLang="ru-RU" sz="1600" smtClean="0">
                <a:cs typeface="Tahoma" panose="020B0604030504040204" pitchFamily="34" charset="0"/>
              </a:rPr>
              <a:t> последовательность символов, записанных по правилам для символьных констант</a:t>
            </a:r>
            <a:r>
              <a:rPr lang="ru-RU" altLang="ru-RU" sz="1600" baseline="30000" smtClean="0">
                <a:cs typeface="Tahoma" panose="020B0604030504040204" pitchFamily="34" charset="0"/>
              </a:rPr>
              <a:t> *, **, ***</a:t>
            </a:r>
            <a:r>
              <a:rPr lang="ru-RU" altLang="ru-RU" sz="1600" smtClean="0">
                <a:cs typeface="Tahoma" panose="020B0604030504040204" pitchFamily="34" charset="0"/>
              </a:rPr>
              <a:t> без обрамляющих апострофов</a:t>
            </a:r>
          </a:p>
          <a:p>
            <a:pPr lvl="1" eaLnBrk="1" hangingPunct="1">
              <a:buSzPct val="75000"/>
            </a:pPr>
            <a:endParaRPr lang="ru-RU" altLang="ru-RU" sz="1600" smtClean="0">
              <a:cs typeface="Tahoma" panose="020B0604030504040204" pitchFamily="34" charset="0"/>
            </a:endParaRPr>
          </a:p>
          <a:p>
            <a:pPr lvl="1" eaLnBrk="1" hangingPunct="1">
              <a:buSzPct val="75000"/>
            </a:pPr>
            <a:endParaRPr lang="ru-RU" altLang="ru-RU" sz="1600" smtClean="0">
              <a:cs typeface="Tahoma" panose="020B0604030504040204" pitchFamily="34" charset="0"/>
            </a:endParaRPr>
          </a:p>
          <a:p>
            <a:pPr eaLnBrk="1" hangingPunct="1"/>
            <a:endParaRPr lang="ru-RU" altLang="ru-RU" sz="1800" smtClean="0"/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dirty="0">
                <a:solidFill>
                  <a:schemeClr val="tx2"/>
                </a:solidFill>
              </a:rPr>
              <a:t> </a:t>
            </a: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36A79BB-8085-4BF5-AD54-456884767C23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Знаки и приоритет операций (начало)</a:t>
            </a: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6350699" y="271696"/>
            <a:ext cx="2685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dirty="0">
                <a:solidFill>
                  <a:schemeClr val="tx2"/>
                </a:solidFill>
              </a:rPr>
              <a:t> </a:t>
            </a: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00166" y="1500174"/>
          <a:ext cx="7405719" cy="44805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0198"/>
                <a:gridCol w="3071834"/>
                <a:gridCol w="2833687"/>
              </a:tblGrid>
              <a:tr h="6746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Приоритет операций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Знаки операций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Порядок выполнения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операций с равным приоритетом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( )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 ]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 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слева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направо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   ~   +   –   ++   </a:t>
                      </a:r>
                      <a:r>
                        <a:rPr lang="en-US" spc="300" dirty="0" smtClean="0">
                          <a:solidFill>
                            <a:schemeClr val="tx1"/>
                          </a:solidFill>
                        </a:rPr>
                        <a:t>––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&amp;   *  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ru-RU" i="1" dirty="0" smtClean="0">
                          <a:solidFill>
                            <a:schemeClr val="tx1"/>
                          </a:solidFill>
                        </a:rPr>
                        <a:t>имя типа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справа налево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   /   %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   –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&lt;&lt;   &gt;&gt;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  &lt;=   &gt;=   &gt;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==   !=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13C46C8-C681-4715-8484-190098CA012B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ru-RU" altLang="ru-RU" sz="18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Знаки и приоритет операций (окончание)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00166" y="1760232"/>
          <a:ext cx="7405719" cy="3383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0198"/>
                <a:gridCol w="3071834"/>
                <a:gridCol w="2833687"/>
              </a:tblGrid>
              <a:tr h="6746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Приоритет операций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Знаки операций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Порядок выполнения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операций с равным приоритетом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слева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направо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справа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налево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  *=   /=   %=   +=   –=   &amp;=   ^=   |=   &lt;&lt;=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&gt;&gt;=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справа налево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5774045" y="218781"/>
            <a:ext cx="313184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dirty="0">
                <a:solidFill>
                  <a:schemeClr val="tx2"/>
                </a:solidFill>
              </a:rPr>
              <a:t> </a:t>
            </a: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86767016-0C0C-4AAA-BA73-F37C8BE6B2F7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ru-RU" altLang="ru-RU" sz="1800" b="0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1835150" y="1512888"/>
            <a:ext cx="6916738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u="sng">
                <a:cs typeface="Times New Roman" panose="02020603050405020304" pitchFamily="18" charset="0"/>
              </a:rPr>
              <a:t>Комментарии</a:t>
            </a:r>
            <a:r>
              <a:rPr lang="ru-RU" altLang="ru-RU">
                <a:cs typeface="Times New Roman" panose="02020603050405020304" pitchFamily="18" charset="0"/>
              </a:rPr>
              <a:t> – пояснения к тексту программы.</a:t>
            </a:r>
            <a:endParaRPr lang="ru-RU" altLang="ru-RU" b="0"/>
          </a:p>
          <a:p>
            <a:r>
              <a:rPr lang="ru-RU" altLang="ru-RU" b="0">
                <a:cs typeface="Times New Roman" panose="02020603050405020304" pitchFamily="18" charset="0"/>
              </a:rPr>
              <a:t>Например, </a:t>
            </a:r>
            <a:endParaRPr lang="ru-RU" altLang="ru-RU" b="0"/>
          </a:p>
          <a:p>
            <a:r>
              <a:rPr lang="ru-RU" altLang="ru-RU" b="0">
                <a:cs typeface="Times New Roman" panose="02020603050405020304" pitchFamily="18" charset="0"/>
              </a:rPr>
              <a:t>/*</a:t>
            </a:r>
            <a:r>
              <a:rPr lang="ru-RU" altLang="ru-RU" b="0" i="1">
                <a:cs typeface="Times New Roman" panose="02020603050405020304" pitchFamily="18" charset="0"/>
              </a:rPr>
              <a:t>Это комментарий языка С</a:t>
            </a:r>
            <a:r>
              <a:rPr lang="ru-RU" altLang="ru-RU" b="0">
                <a:cs typeface="Times New Roman" panose="02020603050405020304" pitchFamily="18" charset="0"/>
              </a:rPr>
              <a:t>*/</a:t>
            </a:r>
            <a:endParaRPr lang="ru-RU" altLang="ru-RU" b="0"/>
          </a:p>
          <a:p>
            <a:r>
              <a:rPr lang="ru-RU" altLang="ru-RU" b="0">
                <a:cs typeface="Times New Roman" panose="02020603050405020304" pitchFamily="18" charset="0"/>
              </a:rPr>
              <a:t>/*</a:t>
            </a:r>
            <a:endParaRPr lang="ru-RU" altLang="ru-RU" b="0"/>
          </a:p>
          <a:p>
            <a:r>
              <a:rPr lang="ru-RU" altLang="ru-RU" b="0" i="1">
                <a:cs typeface="Times New Roman" panose="02020603050405020304" pitchFamily="18" charset="0"/>
              </a:rPr>
              <a:t>Может </a:t>
            </a:r>
            <a:endParaRPr lang="ru-RU" altLang="ru-RU" b="0"/>
          </a:p>
          <a:p>
            <a:r>
              <a:rPr lang="ru-RU" altLang="ru-RU" b="0" i="1">
                <a:cs typeface="Times New Roman" panose="02020603050405020304" pitchFamily="18" charset="0"/>
              </a:rPr>
              <a:t>быть</a:t>
            </a:r>
            <a:endParaRPr lang="ru-RU" altLang="ru-RU" b="0"/>
          </a:p>
          <a:p>
            <a:r>
              <a:rPr lang="ru-RU" altLang="ru-RU" b="0" i="1">
                <a:cs typeface="Times New Roman" panose="02020603050405020304" pitchFamily="18" charset="0"/>
              </a:rPr>
              <a:t>многострочным /*, но не может быть вложенным*/</a:t>
            </a:r>
            <a:endParaRPr lang="ru-RU" altLang="ru-RU" b="0"/>
          </a:p>
          <a:p>
            <a:r>
              <a:rPr lang="ru-RU" altLang="ru-RU" b="0">
                <a:cs typeface="Times New Roman" panose="02020603050405020304" pitchFamily="18" charset="0"/>
              </a:rPr>
              <a:t>*/</a:t>
            </a:r>
            <a:endParaRPr lang="ru-RU" altLang="ru-RU" b="0"/>
          </a:p>
          <a:p>
            <a:r>
              <a:rPr lang="ru-RU" altLang="ru-RU" b="0">
                <a:cs typeface="Times New Roman" panose="02020603050405020304" pitchFamily="18" charset="0"/>
              </a:rPr>
              <a:t>//</a:t>
            </a:r>
            <a:r>
              <a:rPr lang="ru-RU" altLang="ru-RU" b="0" i="1">
                <a:cs typeface="Times New Roman" panose="02020603050405020304" pitchFamily="18" charset="0"/>
              </a:rPr>
              <a:t>Это однострочный комментарий языка   С++ и стандарта С99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BD90273-852B-4569-B53D-BF4BBAA3464B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ru-RU" altLang="ru-RU" sz="18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Разделители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smtClean="0">
                <a:cs typeface="Tahoma" panose="020B0604030504040204" pitchFamily="34" charset="0"/>
              </a:rPr>
              <a:t>Разделитель</a:t>
            </a:r>
            <a:r>
              <a:rPr lang="ru-RU" altLang="ru-RU" sz="2000" smtClean="0">
                <a:cs typeface="Tahoma" panose="020B0604030504040204" pitchFamily="34" charset="0"/>
              </a:rPr>
              <a:t> — парный или одиночный знак пунктуации, входящий в следующий список:</a:t>
            </a:r>
            <a:endParaRPr lang="en-US" altLang="ru-RU" sz="2000" smtClean="0"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[ ]   ( )   { }   ,   ;   :   …   *   =   #</a:t>
            </a:r>
            <a:endParaRPr lang="ru-RU" altLang="ru-RU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ru-RU" altLang="ru-RU" sz="1800" smtClean="0"/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36E0CF1-1A79-478B-A50F-FFE416DE2AD9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ru-RU" altLang="ru-RU" sz="18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Переменные и константы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Описание переменных</a:t>
            </a:r>
            <a:endParaRPr lang="ru-RU" altLang="ru-RU" sz="2000" dirty="0" smtClean="0"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ru-RU" altLang="ru-RU" sz="1800" dirty="0" smtClean="0">
                <a:cs typeface="Tahoma" panose="020B0604030504040204" pitchFamily="34" charset="0"/>
              </a:rPr>
              <a:t>	</a:t>
            </a:r>
            <a:r>
              <a:rPr lang="en-US" altLang="ru-RU" sz="1800" dirty="0" smtClean="0">
                <a:cs typeface="Tahoma" panose="020B0604030504040204" pitchFamily="34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имя типа</a:t>
            </a:r>
            <a:r>
              <a:rPr lang="en-US" altLang="ru-RU" sz="1800" dirty="0" smtClean="0">
                <a:cs typeface="Tahoma" panose="020B0604030504040204" pitchFamily="34" charset="0"/>
              </a:rPr>
              <a:t>&gt;</a:t>
            </a:r>
            <a:r>
              <a:rPr lang="ru-RU" altLang="ru-RU" sz="1800" dirty="0" smtClean="0">
                <a:cs typeface="Tahoma" panose="020B0604030504040204" pitchFamily="34" charset="0"/>
              </a:rPr>
              <a:t> </a:t>
            </a:r>
            <a:r>
              <a:rPr lang="en-US" altLang="ru-RU" sz="1800" dirty="0" smtClean="0">
                <a:cs typeface="Tahoma" panose="020B0604030504040204" pitchFamily="34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переменная 1</a:t>
            </a:r>
            <a:r>
              <a:rPr lang="en-US" altLang="ru-RU" sz="1800" dirty="0" smtClean="0">
                <a:cs typeface="Tahoma" panose="020B0604030504040204" pitchFamily="34" charset="0"/>
              </a:rPr>
              <a:t>&gt;[[</a:t>
            </a:r>
            <a:r>
              <a:rPr lang="ru-RU" altLang="ru-RU" sz="1800" dirty="0" smtClean="0">
                <a:cs typeface="Tahoma" panose="020B0604030504040204" pitchFamily="34" charset="0"/>
              </a:rPr>
              <a:t>= </a:t>
            </a:r>
            <a:r>
              <a:rPr lang="en-US" altLang="ru-RU" sz="1800" dirty="0" smtClean="0">
                <a:cs typeface="Tahoma" panose="020B0604030504040204" pitchFamily="34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значение 1</a:t>
            </a:r>
            <a:r>
              <a:rPr lang="en-US" altLang="ru-RU" sz="1800" dirty="0" smtClean="0">
                <a:cs typeface="Tahoma" panose="020B0604030504040204" pitchFamily="34" charset="0"/>
              </a:rPr>
              <a:t>&gt;]</a:t>
            </a:r>
            <a:r>
              <a:rPr lang="ru-RU" altLang="ru-RU" sz="1800" dirty="0" smtClean="0">
                <a:cs typeface="Tahoma" panose="020B0604030504040204" pitchFamily="34" charset="0"/>
              </a:rPr>
              <a:t>, …, 			</a:t>
            </a:r>
            <a:r>
              <a:rPr lang="en-US" altLang="ru-RU" sz="1800" dirty="0" smtClean="0">
                <a:cs typeface="Tahoma" panose="020B0604030504040204" pitchFamily="34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переменная </a:t>
            </a:r>
            <a:r>
              <a:rPr lang="en-US" altLang="ru-RU" sz="1800" i="1" dirty="0" smtClean="0">
                <a:cs typeface="Tahoma" panose="020B0604030504040204" pitchFamily="34" charset="0"/>
              </a:rPr>
              <a:t>N</a:t>
            </a:r>
            <a:r>
              <a:rPr lang="en-US" altLang="ru-RU" sz="1800" dirty="0" smtClean="0">
                <a:cs typeface="Tahoma" panose="020B0604030504040204" pitchFamily="34" charset="0"/>
              </a:rPr>
              <a:t>&gt;</a:t>
            </a:r>
            <a:r>
              <a:rPr lang="ru-RU" altLang="ru-RU" sz="1800" dirty="0" smtClean="0">
                <a:cs typeface="Tahoma" panose="020B0604030504040204" pitchFamily="34" charset="0"/>
              </a:rPr>
              <a:t> </a:t>
            </a:r>
            <a:r>
              <a:rPr lang="en-US" altLang="ru-RU" sz="1800" dirty="0" smtClean="0">
                <a:cs typeface="Tahoma" panose="020B0604030504040204" pitchFamily="34" charset="0"/>
              </a:rPr>
              <a:t>[</a:t>
            </a:r>
            <a:r>
              <a:rPr lang="ru-RU" altLang="ru-RU" sz="1800" dirty="0" smtClean="0">
                <a:cs typeface="Tahoma" panose="020B0604030504040204" pitchFamily="34" charset="0"/>
              </a:rPr>
              <a:t>= </a:t>
            </a:r>
            <a:r>
              <a:rPr lang="en-US" altLang="ru-RU" sz="1800" dirty="0" smtClean="0">
                <a:cs typeface="Tahoma" panose="020B0604030504040204" pitchFamily="34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значение </a:t>
            </a:r>
            <a:r>
              <a:rPr lang="en-US" altLang="ru-RU" sz="1800" i="1" dirty="0" smtClean="0">
                <a:cs typeface="Tahoma" panose="020B0604030504040204" pitchFamily="34" charset="0"/>
              </a:rPr>
              <a:t>N</a:t>
            </a:r>
            <a:r>
              <a:rPr lang="en-US" altLang="ru-RU" sz="1800" dirty="0" smtClean="0">
                <a:cs typeface="Tahoma" panose="020B0604030504040204" pitchFamily="34" charset="0"/>
              </a:rPr>
              <a:t>&gt;]]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ru-RU" alt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Описание констант</a:t>
            </a:r>
          </a:p>
          <a:p>
            <a:pPr eaLnBrk="1" hangingPunct="1">
              <a:buFontTx/>
              <a:buNone/>
            </a:pPr>
            <a:r>
              <a:rPr lang="ru-RU" altLang="ru-RU" sz="1800" dirty="0" smtClean="0">
                <a:cs typeface="Tahoma" panose="020B0604030504040204" pitchFamily="34" charset="0"/>
              </a:rPr>
              <a:t>	</a:t>
            </a:r>
            <a:r>
              <a:rPr lang="en-US" alt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1800" dirty="0" smtClean="0">
                <a:cs typeface="Tahoma" panose="020B0604030504040204" pitchFamily="34" charset="0"/>
              </a:rPr>
              <a:t> [&lt;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имя типа</a:t>
            </a:r>
            <a:r>
              <a:rPr lang="en-US" altLang="ru-RU" sz="1800" dirty="0" smtClean="0">
                <a:cs typeface="Tahoma" panose="020B0604030504040204" pitchFamily="34" charset="0"/>
              </a:rPr>
              <a:t>&gt;] 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имя константы</a:t>
            </a:r>
            <a:r>
              <a:rPr lang="en-US" altLang="ru-RU" sz="1800" dirty="0" smtClean="0">
                <a:cs typeface="Tahoma" panose="020B0604030504040204" pitchFamily="34" charset="0"/>
              </a:rPr>
              <a:t>&gt; = 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значение константы</a:t>
            </a:r>
            <a:r>
              <a:rPr lang="en-US" altLang="ru-RU" sz="1800" dirty="0" smtClean="0">
                <a:cs typeface="Tahoma" panose="020B0604030504040204" pitchFamily="34" charset="0"/>
              </a:rPr>
              <a:t>&gt;</a:t>
            </a:r>
            <a:r>
              <a:rPr lang="ru-RU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ru-RU" altLang="ru-RU" sz="1200" dirty="0" smtClean="0"/>
              <a:t>при опускании типа константы подразумевается </a:t>
            </a:r>
            <a:r>
              <a:rPr lang="en-US" altLang="ru-RU" sz="1200" dirty="0" smtClean="0"/>
              <a:t>int</a:t>
            </a:r>
          </a:p>
          <a:p>
            <a:pPr eaLnBrk="1" hangingPunct="1">
              <a:buFontTx/>
              <a:buNone/>
            </a:pPr>
            <a:r>
              <a:rPr lang="ru-RU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BDA8E932-4F00-4456-82F4-0BAACDB71FDB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ru-RU" altLang="ru-RU" sz="1800" b="0"/>
          </a:p>
        </p:txBody>
      </p:sp>
      <p:sp>
        <p:nvSpPr>
          <p:cNvPr id="36867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19094"/>
              </p:ext>
            </p:extLst>
          </p:nvPr>
        </p:nvGraphicFramePr>
        <p:xfrm>
          <a:off x="1691680" y="1052736"/>
          <a:ext cx="6697663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Рисунок" r:id="rId5" imgW="8391144" imgH="3989832" progId="Word.Picture.8">
                  <p:embed/>
                </p:oleObj>
              </mc:Choice>
              <mc:Fallback>
                <p:oleObj name="Рисунок" r:id="rId5" imgW="8391144" imgH="398983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052736"/>
                        <a:ext cx="6697663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1C38BDF-0E87-4ED5-894A-B286DA42B68D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ru-RU" altLang="ru-RU" sz="18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Основные типы данных</a:t>
            </a: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00166" y="1428736"/>
          <a:ext cx="7405719" cy="466735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43140"/>
                <a:gridCol w="2119306"/>
                <a:gridCol w="3143273"/>
              </a:tblGrid>
              <a:tr h="6746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Имя типа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Размер области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памяти (бит)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Диапазон значений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(для вещественных типов — по абсолютной величине)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char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0 … 255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, '\x00' … '\xFF'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[signed]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-128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… 127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unsigned short [int]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0 … 65535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[signed] short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[int]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-32768 … 32767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enum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-2147483648 … 2147483647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unsigned [int]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0 … 4294967295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[signed] int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-2147483648 … 2147483647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0 … 4294967295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[signed] long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-2147483648 … 2147483647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3.4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-38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… 3.4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[long] double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1.7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-308 … 1.7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1C38BDF-0E87-4ED5-894A-B286DA42B68D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ru-RU" altLang="ru-RU" sz="18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838200"/>
            <a:ext cx="7215336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dirty="0" smtClean="0">
                <a:cs typeface="Tahoma" panose="020B0604030504040204" pitchFamily="34" charset="0"/>
              </a:rPr>
              <a:t>Новые </a:t>
            </a:r>
            <a:r>
              <a:rPr lang="ru-RU" altLang="ru-RU" sz="2800" b="1" dirty="0" smtClean="0">
                <a:cs typeface="Tahoma" panose="020B0604030504040204" pitchFamily="34" charset="0"/>
              </a:rPr>
              <a:t>типы </a:t>
            </a:r>
            <a:r>
              <a:rPr lang="ru-RU" altLang="ru-RU" sz="2800" b="1" dirty="0" smtClean="0">
                <a:cs typeface="Tahoma" panose="020B0604030504040204" pitchFamily="34" charset="0"/>
              </a:rPr>
              <a:t>данных (С11)</a:t>
            </a:r>
            <a:endParaRPr lang="ru-RU" altLang="ru-RU" sz="2800" b="1" dirty="0" smtClean="0">
              <a:cs typeface="Tahoma" panose="020B0604030504040204" pitchFamily="34" charset="0"/>
            </a:endParaRP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8968" y="1894682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</a:t>
            </a:r>
            <a:r>
              <a:rPr lang="en-US" dirty="0" smtClean="0"/>
              <a:t>long</a:t>
            </a:r>
            <a:r>
              <a:rPr lang="en-US" dirty="0" smtClean="0"/>
              <a:t> int        64</a:t>
            </a:r>
            <a:r>
              <a:rPr lang="ru-RU" dirty="0" smtClean="0"/>
              <a:t> бит    см. </a:t>
            </a:r>
            <a:r>
              <a:rPr lang="en-US" dirty="0" smtClean="0"/>
              <a:t>limits.h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double       128 </a:t>
            </a:r>
            <a:r>
              <a:rPr lang="ru-RU" dirty="0" smtClean="0"/>
              <a:t>бит</a:t>
            </a:r>
            <a:r>
              <a:rPr lang="ru-RU" dirty="0"/>
              <a:t>	</a:t>
            </a:r>
            <a:endParaRPr lang="ru-RU" dirty="0" smtClean="0"/>
          </a:p>
          <a:p>
            <a:r>
              <a:rPr lang="ru-RU" b="0" dirty="0"/>
              <a:t>	</a:t>
            </a:r>
            <a:r>
              <a:rPr lang="en-US" b="0" dirty="0" smtClean="0"/>
              <a:t>__mingw_printf(“%Lg”, </a:t>
            </a:r>
            <a:r>
              <a:rPr lang="ru-RU" b="0" dirty="0" smtClean="0"/>
              <a:t>имя переменной</a:t>
            </a:r>
            <a:r>
              <a:rPr lang="en-US" b="0" dirty="0" smtClean="0"/>
              <a:t>)</a:t>
            </a:r>
          </a:p>
          <a:p>
            <a:endParaRPr lang="ru-RU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stdbool.h 	=&gt;   </a:t>
            </a:r>
            <a:r>
              <a:rPr lang="en-US" dirty="0" smtClean="0"/>
              <a:t>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tgmath.h	=&gt;   </a:t>
            </a:r>
            <a:r>
              <a:rPr lang="en-US" dirty="0" smtClean="0"/>
              <a:t>complex</a:t>
            </a:r>
            <a:endParaRPr lang="ru-RU" dirty="0" smtClean="0"/>
          </a:p>
          <a:p>
            <a:r>
              <a:rPr lang="en-US" b="0" dirty="0"/>
              <a:t>	</a:t>
            </a:r>
            <a:r>
              <a:rPr lang="en-US" dirty="0" smtClean="0"/>
              <a:t>double complex</a:t>
            </a:r>
            <a:r>
              <a:rPr lang="en-US" b="0" dirty="0" smtClean="0"/>
              <a:t>  z1=2-5I</a:t>
            </a:r>
          </a:p>
          <a:p>
            <a:r>
              <a:rPr lang="en-US" b="0" dirty="0"/>
              <a:t>	</a:t>
            </a:r>
            <a:r>
              <a:rPr lang="en-US" b="0" dirty="0" smtClean="0"/>
              <a:t>creal(z1)</a:t>
            </a:r>
          </a:p>
          <a:p>
            <a:r>
              <a:rPr lang="en-US" b="0" dirty="0"/>
              <a:t>	</a:t>
            </a:r>
            <a:r>
              <a:rPr lang="en-US" b="0" dirty="0" smtClean="0"/>
              <a:t>cimag(z1)</a:t>
            </a:r>
            <a:endParaRPr lang="ru-RU" b="0" dirty="0" smtClean="0"/>
          </a:p>
          <a:p>
            <a:endParaRPr lang="ru-RU" b="0" dirty="0"/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11881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BDA8E932-4F00-4456-82F4-0BAACDB71FDB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ru-RU" altLang="ru-RU" sz="1800" b="0"/>
          </a:p>
        </p:txBody>
      </p:sp>
      <p:sp>
        <p:nvSpPr>
          <p:cNvPr id="36867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47664" y="963613"/>
            <a:ext cx="7215336" cy="5334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ru-RU" sz="2800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75656" y="1803940"/>
            <a:ext cx="7416824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b="0" dirty="0">
                <a:cs typeface="Tahoma" pitchFamily="34" charset="0"/>
              </a:rPr>
              <a:t>[</a:t>
            </a:r>
            <a:r>
              <a:rPr lang="ru-RU" b="0" dirty="0">
                <a:cs typeface="Tahoma" pitchFamily="34" charset="0"/>
              </a:rPr>
              <a:t>КР92</a:t>
            </a:r>
            <a:r>
              <a:rPr lang="en-US" b="0" dirty="0">
                <a:cs typeface="Tahoma" pitchFamily="34" charset="0"/>
              </a:rPr>
              <a:t>] </a:t>
            </a:r>
            <a:r>
              <a:rPr lang="ru-RU" b="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b="0" dirty="0">
                <a:cs typeface="Tahoma" pitchFamily="34" charset="0"/>
              </a:rPr>
              <a:t>/</a:t>
            </a:r>
            <a:r>
              <a:rPr lang="ru-RU" b="0" dirty="0">
                <a:cs typeface="Tahoma" pitchFamily="34" charset="0"/>
              </a:rPr>
              <a:t> Пер. с англ. — М.: Финансы и статистика, 1992. — 272 с</a:t>
            </a:r>
            <a:r>
              <a:rPr lang="ru-RU" b="0" dirty="0" smtClean="0">
                <a:cs typeface="Tahoma" pitchFamily="34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b="0" dirty="0">
              <a:cs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b="0" dirty="0">
                <a:cs typeface="Tahoma" pitchFamily="34" charset="0"/>
              </a:rPr>
              <a:t>[</a:t>
            </a:r>
            <a:r>
              <a:rPr lang="ru-RU" b="0" dirty="0">
                <a:cs typeface="Tahoma" pitchFamily="34" charset="0"/>
              </a:rPr>
              <a:t>КР06</a:t>
            </a:r>
            <a:r>
              <a:rPr lang="en-US" b="0" dirty="0">
                <a:cs typeface="Tahoma" pitchFamily="34" charset="0"/>
              </a:rPr>
              <a:t>] </a:t>
            </a:r>
            <a:r>
              <a:rPr lang="ru-RU" b="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b="0" dirty="0">
                <a:cs typeface="Tahoma" pitchFamily="34" charset="0"/>
              </a:rPr>
              <a:t>C</a:t>
            </a:r>
            <a:r>
              <a:rPr lang="ru-RU" b="0" dirty="0">
                <a:cs typeface="Tahoma" pitchFamily="34" charset="0"/>
              </a:rPr>
              <a:t> </a:t>
            </a:r>
            <a:r>
              <a:rPr lang="en-US" b="0" dirty="0">
                <a:cs typeface="Tahoma" pitchFamily="34" charset="0"/>
              </a:rPr>
              <a:t>/</a:t>
            </a:r>
            <a:r>
              <a:rPr lang="ru-RU" b="0" dirty="0">
                <a:cs typeface="Tahoma" pitchFamily="34" charset="0"/>
              </a:rPr>
              <a:t> Пер. с англ. — М.: Вильямс, 2006. — 304 с</a:t>
            </a:r>
            <a:r>
              <a:rPr lang="ru-RU" b="0" dirty="0" smtClean="0">
                <a:cs typeface="Tahoma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SzPct val="75000"/>
              <a:defRPr/>
            </a:pPr>
            <a:endParaRPr lang="ru-RU" b="0" dirty="0">
              <a:cs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b="0" kern="0" dirty="0"/>
              <a:t>[</a:t>
            </a:r>
            <a:r>
              <a:rPr lang="ru-RU" b="0" kern="0" dirty="0"/>
              <a:t>Под04</a:t>
            </a:r>
            <a:r>
              <a:rPr lang="en-US" b="0" kern="0" dirty="0"/>
              <a:t>]</a:t>
            </a:r>
            <a:r>
              <a:rPr lang="ru-RU" b="0" kern="0" dirty="0"/>
              <a:t> Подбельский В.В., Фомин С.С. Программирование на языке Си. – 2-е доп. изд. – М., Финансы и статистика, 2004. – 600 с.</a:t>
            </a:r>
            <a:endParaRPr lang="ru-RU" sz="1600" b="0" kern="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99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6742641-D918-4F43-9499-77B81B1428F7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ru-RU" altLang="ru-RU" sz="18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smtClean="0">
                <a:cs typeface="Tahoma" panose="020B0604030504040204" pitchFamily="34" charset="0"/>
              </a:rPr>
              <a:t>Модуль 1.</a:t>
            </a:r>
            <a:r>
              <a:rPr lang="en-US" altLang="ru-RU" sz="2000" b="1" smtClean="0">
                <a:cs typeface="Tahoma" panose="020B0604030504040204" pitchFamily="34" charset="0"/>
              </a:rPr>
              <a:t/>
            </a:r>
            <a:br>
              <a:rPr lang="en-US" altLang="ru-RU" sz="2000" b="1" smtClean="0">
                <a:cs typeface="Tahoma" panose="020B0604030504040204" pitchFamily="34" charset="0"/>
              </a:rPr>
            </a:br>
            <a:r>
              <a:rPr lang="ru-RU" altLang="ru-RU" sz="2800" b="1" smtClean="0">
                <a:cs typeface="Tahoma" panose="020B0604030504040204" pitchFamily="34" charset="0"/>
              </a:rPr>
              <a:t>ВВЕДЕНИЕ В ЯЗЫК </a:t>
            </a:r>
            <a:r>
              <a:rPr lang="en-US" altLang="ru-RU" sz="2800" b="1" smtClean="0">
                <a:cs typeface="Tahoma" panose="020B0604030504040204" pitchFamily="34" charset="0"/>
              </a:rPr>
              <a:t>C</a:t>
            </a:r>
            <a:endParaRPr lang="ru-RU" altLang="ru-RU" sz="2800" smtClean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4310063"/>
          </a:xfrm>
        </p:spPr>
        <p:txBody>
          <a:bodyPr/>
          <a:lstStyle/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Лексемы и пробельные символы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Основные типы данных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Диапазоны представляемых значений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Декларация переменных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Литералы</a:t>
            </a:r>
            <a:endParaRPr lang="en-US" altLang="ru-RU" sz="1800" dirty="0" smtClean="0"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5A79E9E-43F6-4A35-A660-B13C1157D960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ru-RU" altLang="ru-RU" sz="18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Немного истории (начало)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/>
            <a:r>
              <a:rPr lang="en-US" altLang="ru-RU" sz="2000" b="1" dirty="0" smtClean="0">
                <a:cs typeface="Tahoma" panose="020B0604030504040204" pitchFamily="34" charset="0"/>
              </a:rPr>
              <a:t>1969–1972</a:t>
            </a:r>
            <a:r>
              <a:rPr lang="en-US" altLang="ru-RU" sz="2000" dirty="0" smtClean="0">
                <a:cs typeface="Tahoma" panose="020B0604030504040204" pitchFamily="34" charset="0"/>
              </a:rPr>
              <a:t> —</a:t>
            </a:r>
            <a:r>
              <a:rPr lang="ru-RU" altLang="ru-RU" sz="2000" dirty="0" smtClean="0">
                <a:cs typeface="Tahoma" panose="020B0604030504040204" pitchFamily="34" charset="0"/>
              </a:rPr>
              <a:t> на базе языка </a:t>
            </a:r>
            <a:r>
              <a:rPr lang="en-US" altLang="ru-RU" sz="2000" dirty="0" smtClean="0">
                <a:cs typeface="Tahoma" panose="020B0604030504040204" pitchFamily="34" charset="0"/>
              </a:rPr>
              <a:t>B (</a:t>
            </a:r>
            <a:r>
              <a:rPr lang="ru-RU" altLang="ru-RU" sz="2000" dirty="0" smtClean="0">
                <a:cs typeface="Tahoma" panose="020B0604030504040204" pitchFamily="34" charset="0"/>
              </a:rPr>
              <a:t>«</a:t>
            </a:r>
            <a:r>
              <a:rPr lang="ru-RU" altLang="ru-RU" sz="2000" dirty="0" err="1" smtClean="0">
                <a:cs typeface="Tahoma" panose="020B0604030504040204" pitchFamily="34" charset="0"/>
              </a:rPr>
              <a:t>би</a:t>
            </a:r>
            <a:r>
              <a:rPr lang="ru-RU" altLang="ru-RU" sz="2000" dirty="0" smtClean="0">
                <a:cs typeface="Tahoma" panose="020B0604030504040204" pitchFamily="34" charset="0"/>
              </a:rPr>
              <a:t>») — упрощенного варианта </a:t>
            </a:r>
            <a:r>
              <a:rPr lang="en-US" altLang="ru-RU" sz="2000" dirty="0" smtClean="0">
                <a:cs typeface="Tahoma" panose="020B0604030504040204" pitchFamily="34" charset="0"/>
              </a:rPr>
              <a:t>BCPL (Basic Combined Programming Language — </a:t>
            </a:r>
            <a:r>
              <a:rPr lang="ru-RU" altLang="ru-RU" sz="2000" dirty="0" smtClean="0">
                <a:cs typeface="Tahoma" panose="020B0604030504040204" pitchFamily="34" charset="0"/>
              </a:rPr>
              <a:t>Мартин </a:t>
            </a:r>
            <a:r>
              <a:rPr lang="ru-RU" altLang="ru-RU" sz="2000" dirty="0" err="1" smtClean="0">
                <a:cs typeface="Tahoma" panose="020B0604030504040204" pitchFamily="34" charset="0"/>
              </a:rPr>
              <a:t>Ричардс</a:t>
            </a:r>
            <a:r>
              <a:rPr lang="ru-RU" altLang="ru-RU" sz="2000" dirty="0" smtClean="0">
                <a:cs typeface="Tahoma" panose="020B0604030504040204" pitchFamily="34" charset="0"/>
              </a:rPr>
              <a:t>, Кембриджский университет, 1966) — начинается проектирование нового языка программирования</a:t>
            </a:r>
            <a:endParaRPr lang="en-US" altLang="ru-RU" sz="20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1972</a:t>
            </a:r>
            <a:r>
              <a:rPr lang="ru-RU" altLang="ru-RU" sz="2000" dirty="0" smtClean="0">
                <a:cs typeface="Tahoma" panose="020B0604030504040204" pitchFamily="34" charset="0"/>
              </a:rPr>
              <a:t> — сотрудник </a:t>
            </a:r>
            <a:r>
              <a:rPr lang="en-US" altLang="ru-RU" sz="2000" dirty="0" smtClean="0">
                <a:cs typeface="Tahoma" panose="020B0604030504040204" pitchFamily="34" charset="0"/>
              </a:rPr>
              <a:t>Bell Telephone Laboratories </a:t>
            </a:r>
            <a:r>
              <a:rPr lang="ru-RU" altLang="ru-RU" sz="2000" dirty="0" err="1" smtClean="0">
                <a:cs typeface="Tahoma" panose="020B0604030504040204" pitchFamily="34" charset="0"/>
              </a:rPr>
              <a:t>Деннис</a:t>
            </a:r>
            <a:r>
              <a:rPr lang="ru-RU" altLang="ru-RU" sz="2000" dirty="0" smtClean="0">
                <a:cs typeface="Tahoma" panose="020B0604030504040204" pitchFamily="34" charset="0"/>
              </a:rPr>
              <a:t> Ритчи создает язык </a:t>
            </a:r>
            <a:r>
              <a:rPr lang="en-US" altLang="ru-RU" sz="2000" dirty="0" smtClean="0">
                <a:cs typeface="Tahoma" panose="020B0604030504040204" pitchFamily="34" charset="0"/>
              </a:rPr>
              <a:t>C (</a:t>
            </a:r>
            <a:r>
              <a:rPr lang="ru-RU" altLang="ru-RU" sz="2000" dirty="0" smtClean="0">
                <a:cs typeface="Tahoma" panose="020B0604030504040204" pitchFamily="34" charset="0"/>
              </a:rPr>
              <a:t>«си») для разработки ОС </a:t>
            </a:r>
            <a:r>
              <a:rPr lang="en-US" altLang="ru-RU" sz="2000" dirty="0" smtClean="0">
                <a:cs typeface="Tahoma" panose="020B0604030504040204" pitchFamily="34" charset="0"/>
              </a:rPr>
              <a:t>UNIX </a:t>
            </a:r>
            <a:r>
              <a:rPr lang="ru-RU" altLang="ru-RU" sz="2000" dirty="0" smtClean="0">
                <a:cs typeface="Tahoma" panose="020B0604030504040204" pitchFamily="34" charset="0"/>
              </a:rPr>
              <a:t>на платформе </a:t>
            </a:r>
            <a:r>
              <a:rPr lang="en-US" altLang="ru-RU" sz="2000" dirty="0" smtClean="0">
                <a:cs typeface="Tahoma" panose="020B0604030504040204" pitchFamily="34" charset="0"/>
              </a:rPr>
              <a:t>PDP-7</a:t>
            </a:r>
          </a:p>
          <a:p>
            <a:pPr eaLnBrk="1" hangingPunct="1"/>
            <a:r>
              <a:rPr lang="en-US" altLang="ru-RU" sz="2000" b="1" dirty="0" smtClean="0">
                <a:cs typeface="Tahoma" panose="020B0604030504040204" pitchFamily="34" charset="0"/>
              </a:rPr>
              <a:t>1973</a:t>
            </a:r>
            <a:r>
              <a:rPr lang="en-US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2000" dirty="0" smtClean="0">
                <a:cs typeface="Tahoma" panose="020B0604030504040204" pitchFamily="34" charset="0"/>
              </a:rPr>
              <a:t>на язык </a:t>
            </a:r>
            <a:r>
              <a:rPr lang="en-US" altLang="ru-RU" sz="2000" dirty="0" smtClean="0">
                <a:cs typeface="Tahoma" panose="020B0604030504040204" pitchFamily="34" charset="0"/>
              </a:rPr>
              <a:t>C</a:t>
            </a:r>
            <a:r>
              <a:rPr lang="ru-RU" altLang="ru-RU" sz="2000" dirty="0" smtClean="0">
                <a:cs typeface="Tahoma" panose="020B0604030504040204" pitchFamily="34" charset="0"/>
              </a:rPr>
              <a:t> перенесен значительный фрагмент ядра </a:t>
            </a:r>
            <a:r>
              <a:rPr lang="en-US" altLang="ru-RU" sz="2000" dirty="0" smtClean="0">
                <a:cs typeface="Tahoma" panose="020B0604030504040204" pitchFamily="34" charset="0"/>
              </a:rPr>
              <a:t>Unix</a:t>
            </a:r>
            <a:r>
              <a:rPr lang="ru-RU" altLang="ru-RU" sz="2000" dirty="0" smtClean="0">
                <a:cs typeface="Tahoma" panose="020B0604030504040204" pitchFamily="34" charset="0"/>
              </a:rPr>
              <a:t> для </a:t>
            </a:r>
            <a:r>
              <a:rPr lang="en-US" altLang="ru-RU" sz="2000" dirty="0" smtClean="0">
                <a:cs typeface="Tahoma" panose="020B0604030504040204" pitchFamily="34" charset="0"/>
              </a:rPr>
              <a:t>PDP-11</a:t>
            </a:r>
            <a:r>
              <a:rPr lang="ru-RU" altLang="ru-RU" sz="2000" dirty="0" smtClean="0">
                <a:cs typeface="Tahoma" panose="020B0604030504040204" pitchFamily="34" charset="0"/>
              </a:rPr>
              <a:t>, ранее разработанный на языке ассемблера</a:t>
            </a:r>
            <a:endParaRPr lang="en-US" altLang="ru-RU" sz="20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en-US" altLang="ru-RU" sz="2000" b="1" dirty="0" smtClean="0">
                <a:cs typeface="Tahoma" panose="020B0604030504040204" pitchFamily="34" charset="0"/>
              </a:rPr>
              <a:t>1978</a:t>
            </a:r>
            <a:r>
              <a:rPr lang="en-US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2000" dirty="0" smtClean="0">
                <a:cs typeface="Tahoma" panose="020B0604030504040204" pitchFamily="34" charset="0"/>
              </a:rPr>
              <a:t>в США выходит книга Брайана </a:t>
            </a:r>
            <a:r>
              <a:rPr lang="ru-RU" altLang="ru-RU" sz="2000" dirty="0" err="1" smtClean="0">
                <a:cs typeface="Tahoma" panose="020B0604030504040204" pitchFamily="34" charset="0"/>
              </a:rPr>
              <a:t>Кернигана</a:t>
            </a:r>
            <a:r>
              <a:rPr lang="ru-RU" altLang="ru-RU" sz="2000" dirty="0" smtClean="0">
                <a:cs typeface="Tahoma" panose="020B0604030504040204" pitchFamily="34" charset="0"/>
              </a:rPr>
              <a:t> и </a:t>
            </a:r>
            <a:r>
              <a:rPr lang="ru-RU" altLang="ru-RU" sz="2000" dirty="0" err="1" smtClean="0">
                <a:cs typeface="Tahoma" panose="020B0604030504040204" pitchFamily="34" charset="0"/>
              </a:rPr>
              <a:t>Денниса</a:t>
            </a:r>
            <a:r>
              <a:rPr lang="ru-RU" altLang="ru-RU" sz="2000" dirty="0" smtClean="0">
                <a:cs typeface="Tahoma" panose="020B0604030504040204" pitchFamily="34" charset="0"/>
              </a:rPr>
              <a:t> Ритчи с описанием языка</a:t>
            </a:r>
            <a:r>
              <a:rPr lang="en-US" altLang="ru-RU" sz="2000" dirty="0" smtClean="0">
                <a:cs typeface="Tahoma" panose="020B0604030504040204" pitchFamily="34" charset="0"/>
              </a:rPr>
              <a:t> C</a:t>
            </a:r>
            <a:r>
              <a:rPr lang="ru-RU" altLang="ru-RU" sz="2000" dirty="0" smtClean="0">
                <a:cs typeface="Tahoma" panose="020B0604030504040204" pitchFamily="34" charset="0"/>
              </a:rPr>
              <a:t>, надолго ставшая неформальным стандартом для программистов (</a:t>
            </a:r>
            <a:r>
              <a:rPr lang="en-US" altLang="ru-RU" sz="2000" dirty="0" smtClean="0">
                <a:cs typeface="Tahoma" panose="020B0604030504040204" pitchFamily="34" charset="0"/>
              </a:rPr>
              <a:t>K&amp;R C</a:t>
            </a:r>
            <a:r>
              <a:rPr lang="ru-RU" altLang="ru-RU" sz="2000" dirty="0" smtClean="0">
                <a:cs typeface="Tahoma" panose="020B0604030504040204" pitchFamily="34" charset="0"/>
              </a:rPr>
              <a:t>)</a:t>
            </a:r>
            <a:endParaRPr lang="en-US" altLang="ru-RU" sz="2000" dirty="0" smtClean="0">
              <a:cs typeface="Tahoma" panose="020B0604030504040204" pitchFamily="34" charset="0"/>
            </a:endParaRPr>
          </a:p>
          <a:p>
            <a:pPr lvl="1" indent="0" eaLnBrk="1" hangingPunct="1"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Kernighan, Brian W.; Ritchie, Dennis M. </a:t>
            </a:r>
            <a:r>
              <a:rPr lang="en-US" altLang="ru-RU" sz="1600" i="1" dirty="0" smtClean="0">
                <a:cs typeface="Tahoma" panose="020B0604030504040204" pitchFamily="34" charset="0"/>
              </a:rPr>
              <a:t>The C Programming Language</a:t>
            </a:r>
            <a:r>
              <a:rPr lang="en-US" altLang="ru-RU" sz="1600" dirty="0" smtClean="0">
                <a:cs typeface="Tahoma" panose="020B0604030504040204" pitchFamily="34" charset="0"/>
              </a:rPr>
              <a:t>. Englewood Cliffs, NJ: Prentice Hall</a:t>
            </a:r>
            <a:r>
              <a:rPr lang="ru-RU" altLang="ru-RU" sz="1600" dirty="0" smtClean="0">
                <a:cs typeface="Tahoma" panose="020B0604030504040204" pitchFamily="34" charset="0"/>
              </a:rPr>
              <a:t> (1978)</a:t>
            </a:r>
            <a:endParaRPr lang="ru-RU" altLang="ru-RU" sz="2000" dirty="0" smtClean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eaLnBrk="1" hangingPunct="1"/>
            <a:endParaRPr lang="en-US" altLang="ru-RU" sz="2400" dirty="0" smtClean="0">
              <a:solidFill>
                <a:srgbClr val="FF0000"/>
              </a:solidFill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21FED7A-C853-43EE-B1EB-8EB7BED9CC79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ru-RU" altLang="ru-RU" sz="18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Немного истории (продолжение)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/>
            <a:r>
              <a:rPr lang="en-US" altLang="ru-RU" sz="2000" b="1" dirty="0" smtClean="0">
                <a:cs typeface="Tahoma" panose="020B0604030504040204" pitchFamily="34" charset="0"/>
              </a:rPr>
              <a:t>1985</a:t>
            </a:r>
            <a:r>
              <a:rPr lang="en-US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2000" dirty="0" smtClean="0">
                <a:cs typeface="Tahoma" panose="020B0604030504040204" pitchFamily="34" charset="0"/>
              </a:rPr>
              <a:t>книга Б. </a:t>
            </a:r>
            <a:r>
              <a:rPr lang="ru-RU" altLang="ru-RU" sz="2000" dirty="0" err="1" smtClean="0">
                <a:cs typeface="Tahoma" panose="020B0604030504040204" pitchFamily="34" charset="0"/>
              </a:rPr>
              <a:t>Кернигана</a:t>
            </a:r>
            <a:r>
              <a:rPr lang="ru-RU" altLang="ru-RU" sz="2000" dirty="0" smtClean="0">
                <a:cs typeface="Tahoma" panose="020B0604030504040204" pitchFamily="34" charset="0"/>
              </a:rPr>
              <a:t> и Д. Ритчи переведена на русский язык</a:t>
            </a:r>
          </a:p>
          <a:p>
            <a:pPr lvl="1" indent="0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Керниган Б., Ритчи Д., </a:t>
            </a:r>
            <a:r>
              <a:rPr lang="ru-RU" altLang="ru-RU" sz="1600" dirty="0" err="1" smtClean="0">
                <a:cs typeface="Tahoma" panose="020B0604030504040204" pitchFamily="34" charset="0"/>
              </a:rPr>
              <a:t>Фьюер</a:t>
            </a:r>
            <a:r>
              <a:rPr lang="ru-RU" altLang="ru-RU" sz="1600" dirty="0" smtClean="0">
                <a:cs typeface="Tahoma" panose="020B0604030504040204" pitchFamily="34" charset="0"/>
              </a:rPr>
              <a:t> А. Язык программирования Си. Задачи по языку Си</a:t>
            </a:r>
            <a:r>
              <a:rPr lang="en-US" altLang="ru-RU" sz="1600" dirty="0" smtClean="0">
                <a:cs typeface="Tahoma" panose="020B0604030504040204" pitchFamily="34" charset="0"/>
              </a:rPr>
              <a:t> / </a:t>
            </a:r>
            <a:r>
              <a:rPr lang="ru-RU" altLang="ru-RU" sz="1600" dirty="0" smtClean="0">
                <a:cs typeface="Tahoma" panose="020B0604030504040204" pitchFamily="34" charset="0"/>
              </a:rPr>
              <a:t>Пер. с англ. — М.: Финансы и статистика, 1985. — 279 с.</a:t>
            </a:r>
            <a:endParaRPr lang="en-US" altLang="ru-RU" sz="2000" dirty="0" smtClean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1988</a:t>
            </a:r>
            <a:r>
              <a:rPr lang="ru-RU" altLang="ru-RU" sz="2000" dirty="0" smtClean="0">
                <a:cs typeface="Tahoma" panose="020B0604030504040204" pitchFamily="34" charset="0"/>
              </a:rPr>
              <a:t> — выходит в свет 2-е издание книги Б. </a:t>
            </a:r>
            <a:r>
              <a:rPr lang="ru-RU" altLang="ru-RU" sz="2000" dirty="0" err="1" smtClean="0">
                <a:cs typeface="Tahoma" panose="020B0604030504040204" pitchFamily="34" charset="0"/>
              </a:rPr>
              <a:t>Кернигана</a:t>
            </a:r>
            <a:r>
              <a:rPr lang="ru-RU" altLang="ru-RU" sz="2000" dirty="0" smtClean="0">
                <a:cs typeface="Tahoma" panose="020B0604030504040204" pitchFamily="34" charset="0"/>
              </a:rPr>
              <a:t> и    Д. Ритчи</a:t>
            </a:r>
            <a:r>
              <a:rPr lang="en-US" altLang="ru-RU" sz="2000" dirty="0" smtClean="0">
                <a:cs typeface="Tahoma" panose="020B0604030504040204" pitchFamily="34" charset="0"/>
              </a:rPr>
              <a:t> (</a:t>
            </a:r>
            <a:r>
              <a:rPr lang="ru-RU" altLang="ru-RU" sz="2000" dirty="0" smtClean="0">
                <a:cs typeface="Tahoma" panose="020B0604030504040204" pitchFamily="34" charset="0"/>
              </a:rPr>
              <a:t>первое описание будущего стандарта </a:t>
            </a:r>
            <a:r>
              <a:rPr lang="en-US" altLang="ru-RU" sz="2000" dirty="0" smtClean="0">
                <a:cs typeface="Tahoma" panose="020B0604030504040204" pitchFamily="34" charset="0"/>
              </a:rPr>
              <a:t>ANSI C)</a:t>
            </a:r>
            <a:endParaRPr lang="ru-RU" altLang="ru-RU" sz="2000" dirty="0" smtClean="0">
              <a:cs typeface="Tahoma" panose="020B0604030504040204" pitchFamily="34" charset="0"/>
            </a:endParaRPr>
          </a:p>
          <a:p>
            <a:pPr lvl="1" indent="0" eaLnBrk="1" hangingPunct="1">
              <a:buSzPct val="75000"/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Kernighan, Brian W.; Ritchie, Dennis M. The C Programming Language (</a:t>
            </a:r>
            <a:r>
              <a:rPr lang="ru-RU" altLang="ru-RU" sz="1600" dirty="0" smtClean="0">
                <a:cs typeface="Tahoma" panose="020B0604030504040204" pitchFamily="34" charset="0"/>
              </a:rPr>
              <a:t>2</a:t>
            </a:r>
            <a:r>
              <a:rPr lang="en-US" altLang="ru-RU" sz="1600" baseline="30000" dirty="0" err="1" smtClean="0">
                <a:cs typeface="Tahoma" panose="020B0604030504040204" pitchFamily="34" charset="0"/>
              </a:rPr>
              <a:t>nd</a:t>
            </a:r>
            <a:r>
              <a:rPr lang="en-US" altLang="ru-RU" sz="1600" dirty="0" smtClean="0">
                <a:cs typeface="Tahoma" panose="020B0604030504040204" pitchFamily="34" charset="0"/>
              </a:rPr>
              <a:t>  ed.). Englewood Cliffs, NJ: Prentice Hall</a:t>
            </a:r>
            <a:r>
              <a:rPr lang="ru-RU" altLang="ru-RU" sz="1600" dirty="0" smtClean="0">
                <a:cs typeface="Tahoma" panose="020B0604030504040204" pitchFamily="34" charset="0"/>
              </a:rPr>
              <a:t> (1988)</a:t>
            </a:r>
          </a:p>
          <a:p>
            <a:pPr eaLnBrk="1" hangingPunct="1"/>
            <a:r>
              <a:rPr lang="en-US" altLang="ru-RU" sz="2000" b="1" dirty="0" smtClean="0">
                <a:cs typeface="Tahoma" panose="020B0604030504040204" pitchFamily="34" charset="0"/>
              </a:rPr>
              <a:t>1989</a:t>
            </a:r>
            <a:r>
              <a:rPr lang="en-US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2000" dirty="0" smtClean="0">
                <a:cs typeface="Tahoma" panose="020B0604030504040204" pitchFamily="34" charset="0"/>
              </a:rPr>
              <a:t>созданный в 1983 г. комитет Американского института стандартов (</a:t>
            </a:r>
            <a:r>
              <a:rPr lang="en-US" altLang="ru-RU" sz="2000" dirty="0" smtClean="0">
                <a:cs typeface="Tahoma" panose="020B0604030504040204" pitchFamily="34" charset="0"/>
              </a:rPr>
              <a:t>ANSI</a:t>
            </a:r>
            <a:r>
              <a:rPr lang="ru-RU" altLang="ru-RU" sz="2000" dirty="0" smtClean="0">
                <a:cs typeface="Tahoma" panose="020B0604030504040204" pitchFamily="34" charset="0"/>
              </a:rPr>
              <a:t>) ратифицирует стандарт </a:t>
            </a:r>
            <a:r>
              <a:rPr lang="en-US" altLang="ru-RU" sz="2000" dirty="0" smtClean="0">
                <a:cs typeface="Tahoma" panose="020B0604030504040204" pitchFamily="34" charset="0"/>
              </a:rPr>
              <a:t>X3.159-1989 “Programming Language C” (ANSI C, Standard C, C89)</a:t>
            </a:r>
          </a:p>
          <a:p>
            <a:pPr eaLnBrk="1" hangingPunct="1"/>
            <a:r>
              <a:rPr lang="en-US" altLang="ru-RU" sz="2000" b="1" dirty="0" smtClean="0">
                <a:cs typeface="Tahoma" panose="020B0604030504040204" pitchFamily="34" charset="0"/>
              </a:rPr>
              <a:t>1990</a:t>
            </a:r>
            <a:r>
              <a:rPr lang="en-US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2000" dirty="0" smtClean="0">
                <a:cs typeface="Tahoma" panose="020B0604030504040204" pitchFamily="34" charset="0"/>
              </a:rPr>
              <a:t>Международная организация по стандартизации (</a:t>
            </a:r>
            <a:r>
              <a:rPr lang="en-US" altLang="ru-RU" sz="2000" dirty="0" smtClean="0">
                <a:cs typeface="Tahoma" panose="020B0604030504040204" pitchFamily="34" charset="0"/>
              </a:rPr>
              <a:t>ISO)</a:t>
            </a:r>
            <a:r>
              <a:rPr lang="ru-RU" altLang="ru-RU" sz="2000" dirty="0" smtClean="0">
                <a:cs typeface="Tahoma" panose="020B0604030504040204" pitchFamily="34" charset="0"/>
              </a:rPr>
              <a:t> принимает стандарт </a:t>
            </a:r>
            <a:r>
              <a:rPr lang="en-US" altLang="ru-RU" sz="2000" dirty="0" smtClean="0">
                <a:cs typeface="Tahoma" panose="020B0604030504040204" pitchFamily="34" charset="0"/>
              </a:rPr>
              <a:t>ANSI C</a:t>
            </a:r>
            <a:r>
              <a:rPr lang="ru-RU" altLang="ru-RU" sz="2000" dirty="0" smtClean="0">
                <a:cs typeface="Tahoma" panose="020B0604030504040204" pitchFamily="34" charset="0"/>
              </a:rPr>
              <a:t> как стандарт </a:t>
            </a:r>
            <a:r>
              <a:rPr lang="en-US" altLang="ru-RU" sz="2000" dirty="0" smtClean="0">
                <a:cs typeface="Tahoma" panose="020B0604030504040204" pitchFamily="34" charset="0"/>
              </a:rPr>
              <a:t>ISO/IEC 9899:1990 (C90)</a:t>
            </a:r>
            <a:endParaRPr lang="en-US" altLang="ru-RU" sz="2400" dirty="0" smtClean="0">
              <a:solidFill>
                <a:srgbClr val="FF0000"/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868737B-01E2-4344-8FA3-6A3E1A37608E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ru-RU" altLang="ru-RU" sz="18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Немного истории (окончание)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1992</a:t>
            </a:r>
            <a:r>
              <a:rPr lang="ru-RU" altLang="ru-RU" sz="2000" dirty="0" smtClean="0">
                <a:cs typeface="Tahoma" panose="020B0604030504040204" pitchFamily="34" charset="0"/>
              </a:rPr>
              <a:t> —2-е издание книги Б. </a:t>
            </a:r>
            <a:r>
              <a:rPr lang="ru-RU" altLang="ru-RU" sz="2000" dirty="0" err="1" smtClean="0">
                <a:cs typeface="Tahoma" panose="020B0604030504040204" pitchFamily="34" charset="0"/>
              </a:rPr>
              <a:t>Кернигана</a:t>
            </a:r>
            <a:r>
              <a:rPr lang="ru-RU" altLang="ru-RU" sz="2000" dirty="0" smtClean="0">
                <a:cs typeface="Tahoma" panose="020B0604030504040204" pitchFamily="34" charset="0"/>
              </a:rPr>
              <a:t> и Д. Ритчи</a:t>
            </a:r>
            <a:r>
              <a:rPr lang="en-US" altLang="ru-RU" sz="2000" dirty="0" smtClean="0">
                <a:cs typeface="Tahoma" panose="020B0604030504040204" pitchFamily="34" charset="0"/>
              </a:rPr>
              <a:t> </a:t>
            </a:r>
            <a:r>
              <a:rPr lang="ru-RU" altLang="ru-RU" sz="2000" dirty="0" smtClean="0">
                <a:cs typeface="Tahoma" panose="020B0604030504040204" pitchFamily="34" charset="0"/>
              </a:rPr>
              <a:t>выходит в России</a:t>
            </a:r>
          </a:p>
          <a:p>
            <a:pPr lvl="1" indent="0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Керниган Б., Ритчи Д. Язык программирования Си </a:t>
            </a:r>
            <a:r>
              <a:rPr lang="en-US" altLang="ru-RU" sz="1600" dirty="0" smtClean="0">
                <a:cs typeface="Tahoma" panose="020B0604030504040204" pitchFamily="34" charset="0"/>
              </a:rPr>
              <a:t>/</a:t>
            </a:r>
            <a:r>
              <a:rPr lang="ru-RU" altLang="ru-RU" sz="1600" dirty="0" smtClean="0">
                <a:cs typeface="Tahoma" panose="020B0604030504040204" pitchFamily="34" charset="0"/>
              </a:rPr>
              <a:t> Пер. с англ. — М.: Финансы и статистика, 1992. — 272 с.</a:t>
            </a:r>
          </a:p>
          <a:p>
            <a:pPr lvl="1" indent="0" eaLnBrk="1" hangingPunct="1">
              <a:buFontTx/>
              <a:buNone/>
            </a:pPr>
            <a:endParaRPr lang="ru-RU" altLang="ru-RU" sz="16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en-US" altLang="ru-RU" sz="2000" b="1" dirty="0" smtClean="0">
                <a:cs typeface="Tahoma" panose="020B0604030504040204" pitchFamily="34" charset="0"/>
              </a:rPr>
              <a:t>1999</a:t>
            </a:r>
            <a:r>
              <a:rPr lang="en-US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2000" dirty="0" smtClean="0">
                <a:cs typeface="Tahoma" panose="020B0604030504040204" pitchFamily="34" charset="0"/>
              </a:rPr>
              <a:t>опубликован стандарт </a:t>
            </a:r>
            <a:r>
              <a:rPr lang="en-US" altLang="ru-RU" sz="2000" dirty="0" smtClean="0">
                <a:cs typeface="Tahoma" panose="020B0604030504040204" pitchFamily="34" charset="0"/>
              </a:rPr>
              <a:t>ISO/IEC 9899:1999 (C99)</a:t>
            </a:r>
            <a:endParaRPr lang="ru-RU" altLang="ru-RU" sz="2000" dirty="0" smtClean="0">
              <a:cs typeface="Tahoma" panose="020B0604030504040204" pitchFamily="34" charset="0"/>
            </a:endParaRPr>
          </a:p>
          <a:p>
            <a:pPr lvl="1" indent="0" eaLnBrk="1" hangingPunct="1">
              <a:buFontTx/>
              <a:buNone/>
            </a:pPr>
            <a:r>
              <a:rPr lang="ru-RU" altLang="ru-RU" sz="1600" dirty="0" smtClean="0">
                <a:cs typeface="Tahoma" panose="020B0604030504040204" pitchFamily="34" charset="0"/>
              </a:rPr>
              <a:t>к числу стандартных возможностей языка добавлены встроенные (</a:t>
            </a:r>
            <a:r>
              <a:rPr lang="en-US" altLang="ru-RU" sz="1600" dirty="0" smtClean="0">
                <a:cs typeface="Tahoma" panose="020B0604030504040204" pitchFamily="34" charset="0"/>
              </a:rPr>
              <a:t>inline) </a:t>
            </a:r>
            <a:r>
              <a:rPr lang="ru-RU" altLang="ru-RU" sz="1600" dirty="0" smtClean="0">
                <a:cs typeface="Tahoma" panose="020B0604030504040204" pitchFamily="34" charset="0"/>
              </a:rPr>
              <a:t>функции, новые типы данных (</a:t>
            </a:r>
            <a:r>
              <a:rPr lang="en-US" altLang="ru-RU" sz="1600" dirty="0" smtClean="0">
                <a:cs typeface="Tahoma" panose="020B0604030504040204" pitchFamily="34" charset="0"/>
              </a:rPr>
              <a:t>long </a:t>
            </a:r>
            <a:r>
              <a:rPr lang="en-US" altLang="ru-RU" sz="1600" dirty="0" err="1" smtClean="0">
                <a:cs typeface="Tahoma" panose="020B0604030504040204" pitchFamily="34" charset="0"/>
              </a:rPr>
              <a:t>long</a:t>
            </a:r>
            <a:r>
              <a:rPr lang="en-US" altLang="ru-RU" sz="1600" dirty="0" smtClean="0">
                <a:cs typeface="Tahoma" panose="020B0604030504040204" pitchFamily="34" charset="0"/>
              </a:rPr>
              <a:t> int, complex</a:t>
            </a:r>
            <a:r>
              <a:rPr lang="ru-RU" altLang="ru-RU" sz="1600" dirty="0" smtClean="0">
                <a:cs typeface="Tahoma" panose="020B0604030504040204" pitchFamily="34" charset="0"/>
              </a:rPr>
              <a:t> и др.), массивы переменной длины и однострочные комментарии</a:t>
            </a:r>
          </a:p>
          <a:p>
            <a:pPr lvl="1" indent="0" eaLnBrk="1" hangingPunct="1">
              <a:buFontTx/>
              <a:buNone/>
            </a:pPr>
            <a:endParaRPr lang="ru-RU" altLang="ru-RU" sz="2000" dirty="0" smtClean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2011</a:t>
            </a:r>
            <a:r>
              <a:rPr lang="ru-RU" altLang="ru-RU" sz="2000" dirty="0" smtClean="0">
                <a:cs typeface="Tahoma" panose="020B0604030504040204" pitchFamily="34" charset="0"/>
              </a:rPr>
              <a:t> — опубликован стандарт </a:t>
            </a:r>
            <a:r>
              <a:rPr lang="en-US" altLang="ru-RU" sz="2000" dirty="0" smtClean="0"/>
              <a:t>ISO/IEC 9899:2011</a:t>
            </a:r>
            <a:r>
              <a:rPr lang="en-US" altLang="ru-RU" sz="2000" dirty="0" smtClean="0">
                <a:cs typeface="Tahoma" panose="020B0604030504040204" pitchFamily="34" charset="0"/>
              </a:rPr>
              <a:t> (C</a:t>
            </a:r>
            <a:r>
              <a:rPr lang="ru-RU" altLang="ru-RU" sz="2000" dirty="0" smtClean="0">
                <a:cs typeface="Tahoma" panose="020B0604030504040204" pitchFamily="34" charset="0"/>
              </a:rPr>
              <a:t>11</a:t>
            </a:r>
            <a:r>
              <a:rPr lang="en-US" altLang="ru-RU" sz="2000" dirty="0" smtClean="0">
                <a:cs typeface="Tahoma" panose="020B0604030504040204" pitchFamily="34" charset="0"/>
              </a:rPr>
              <a:t>)</a:t>
            </a:r>
            <a:endParaRPr lang="ru-RU" altLang="ru-RU" sz="2000" dirty="0" smtClean="0">
              <a:cs typeface="Tahoma" panose="020B0604030504040204" pitchFamily="34" charset="0"/>
            </a:endParaRP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AE3A09A-63EB-4E9A-9088-9F349B18B5AA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Алфавит и лексемы языка </a:t>
            </a:r>
            <a:r>
              <a:rPr lang="en-US" altLang="ru-RU" sz="2800" b="1" smtClean="0">
                <a:cs typeface="Tahoma" panose="020B0604030504040204" pitchFamily="34" charset="0"/>
              </a:rPr>
              <a:t>C</a:t>
            </a:r>
            <a:endParaRPr lang="ru-RU" altLang="ru-RU" sz="2800" b="1" smtClean="0">
              <a:cs typeface="Tahoma" panose="020B0604030504040204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Алфавит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буквы: </a:t>
            </a:r>
            <a:r>
              <a:rPr lang="en-US" altLang="ru-RU" sz="1600" dirty="0" smtClean="0">
                <a:cs typeface="Tahoma" panose="020B0604030504040204" pitchFamily="34" charset="0"/>
              </a:rPr>
              <a:t>A, B, C, …, Z, a, b, c, …, z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цифры: 0, 1, 2, 3, 4, 5, 6, 7, 8, 9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специальные символы:</a:t>
            </a:r>
            <a:r>
              <a:rPr lang="en-US" altLang="ru-RU" sz="1600" dirty="0" smtClean="0">
                <a:cs typeface="Tahoma" panose="020B0604030504040204" pitchFamily="34" charset="0"/>
              </a:rPr>
              <a:t> +</a:t>
            </a:r>
            <a:r>
              <a:rPr lang="ru-RU" altLang="ru-RU" sz="1600" dirty="0" smtClean="0">
                <a:cs typeface="Tahoma" panose="020B0604030504040204" pitchFamily="34" charset="0"/>
              </a:rPr>
              <a:t> </a:t>
            </a:r>
            <a:r>
              <a:rPr lang="en-US" altLang="ru-RU" sz="1600" dirty="0" smtClean="0">
                <a:cs typeface="Tahoma" panose="020B0604030504040204" pitchFamily="34" charset="0"/>
              </a:rPr>
              <a:t>  –</a:t>
            </a:r>
            <a:r>
              <a:rPr lang="ru-RU" altLang="ru-RU" sz="1600" dirty="0" smtClean="0">
                <a:cs typeface="Tahoma" panose="020B0604030504040204" pitchFamily="34" charset="0"/>
              </a:rPr>
              <a:t>  </a:t>
            </a:r>
            <a:r>
              <a:rPr lang="en-US" altLang="ru-RU" sz="1600" dirty="0" smtClean="0">
                <a:cs typeface="Tahoma" panose="020B0604030504040204" pitchFamily="34" charset="0"/>
              </a:rPr>
              <a:t> /   %   .   ?   !  "</a:t>
            </a:r>
            <a:r>
              <a:rPr lang="ru-RU" altLang="ru-RU" sz="1600" dirty="0" smtClean="0">
                <a:cs typeface="Tahoma" panose="020B0604030504040204" pitchFamily="34" charset="0"/>
              </a:rPr>
              <a:t>  </a:t>
            </a:r>
            <a:r>
              <a:rPr lang="en-US" altLang="ru-RU" sz="1600" dirty="0" smtClean="0">
                <a:cs typeface="Tahoma" panose="020B0604030504040204" pitchFamily="34" charset="0"/>
              </a:rPr>
              <a:t> &lt;   &gt;   |   \  '  _   &amp;   ~  ^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знаки пунктуации языка: </a:t>
            </a:r>
            <a:r>
              <a:rPr lang="en-US" altLang="ru-RU" sz="1600" dirty="0" smtClean="0">
                <a:cs typeface="Tahoma" panose="020B0604030504040204" pitchFamily="34" charset="0"/>
              </a:rPr>
              <a:t>[ ]   ( )   { }   ,   ;   :   …   *   =   #</a:t>
            </a:r>
            <a:endParaRPr lang="ru-RU" altLang="ru-RU" sz="1600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пробельные символы: ˽ (пробел), </a:t>
            </a:r>
            <a:r>
              <a:rPr lang="ru-RU" altLang="ru-RU" sz="1600" dirty="0" smtClean="0"/>
              <a:t>↳ (</a:t>
            </a:r>
            <a:r>
              <a:rPr lang="ru-RU" altLang="ru-RU" sz="1600" dirty="0" smtClean="0">
                <a:cs typeface="Tahoma" panose="020B0604030504040204" pitchFamily="34" charset="0"/>
              </a:rPr>
              <a:t>символ табуляции), </a:t>
            </a:r>
            <a:r>
              <a:rPr lang="ru-RU" altLang="ru-RU" sz="1600" dirty="0" smtClean="0"/>
              <a:t>↲ (</a:t>
            </a:r>
            <a:r>
              <a:rPr lang="ru-RU" altLang="ru-RU" sz="1600" dirty="0" smtClean="0">
                <a:cs typeface="Tahoma" panose="020B0604030504040204" pitchFamily="34" charset="0"/>
              </a:rPr>
              <a:t>символ перевода строки)</a:t>
            </a:r>
          </a:p>
          <a:p>
            <a:pPr lvl="1" eaLnBrk="1" hangingPunct="1"/>
            <a:r>
              <a:rPr lang="ru-RU" altLang="ru-RU" sz="1600" dirty="0" smtClean="0">
                <a:cs typeface="Tahoma" panose="020B0604030504040204" pitchFamily="34" charset="0"/>
              </a:rPr>
              <a:t>прочие символы — только в комментариях к тексту программы</a:t>
            </a: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Лексемы</a:t>
            </a:r>
            <a:r>
              <a:rPr lang="ru-RU" altLang="ru-RU" sz="2000" dirty="0" smtClean="0">
                <a:cs typeface="Tahoma" panose="020B0604030504040204" pitchFamily="34" charset="0"/>
              </a:rPr>
              <a:t> — идентификаторы, ключевые слова, константы, операции, разделители</a:t>
            </a:r>
            <a:endParaRPr lang="en-US" altLang="ru-RU" sz="2400" dirty="0" smtClean="0"/>
          </a:p>
          <a:p>
            <a:pPr lvl="1" eaLnBrk="1" hangingPunct="1"/>
            <a:r>
              <a:rPr lang="ru-RU" altLang="ru-RU" sz="1600" dirty="0" smtClean="0"/>
              <a:t>единицы текста программы, которые при компиляции воспринимаются как единое целое и по смыслу не могут быть разделены на более мелкие элементы </a:t>
            </a:r>
            <a:r>
              <a:rPr lang="en-US" sz="1600" dirty="0"/>
              <a:t>[</a:t>
            </a:r>
            <a:r>
              <a:rPr lang="ru-RU" sz="1600" dirty="0"/>
              <a:t>Под04</a:t>
            </a:r>
            <a:r>
              <a:rPr lang="en-US" sz="1600" dirty="0"/>
              <a:t>]</a:t>
            </a:r>
            <a:endParaRPr lang="en-US" altLang="ru-RU" sz="1600" dirty="0" smtClean="0"/>
          </a:p>
          <a:p>
            <a:pPr eaLnBrk="1" hangingPunct="1"/>
            <a:endParaRPr lang="ru-RU" altLang="ru-RU" sz="1800" dirty="0" smtClean="0"/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dirty="0">
                <a:solidFill>
                  <a:schemeClr val="tx2"/>
                </a:solidFill>
              </a:rPr>
              <a:t> </a:t>
            </a: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D8AA06F2-0627-4F26-8343-9F26E2CB01E4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ru-RU" altLang="ru-RU" sz="1800" b="0"/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5341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350699" y="332487"/>
            <a:ext cx="2685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dirty="0">
                <a:solidFill>
                  <a:schemeClr val="tx2"/>
                </a:solidFill>
              </a:rPr>
              <a:t> </a:t>
            </a: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7F601A7-38E3-459E-808A-92025D283C9D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ru-RU" altLang="ru-RU" sz="18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Идентификаторы и ключевые слова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Идентификатор</a:t>
            </a:r>
            <a:r>
              <a:rPr lang="ru-RU" altLang="ru-RU" sz="2000" dirty="0" smtClean="0">
                <a:cs typeface="Tahoma" panose="020B0604030504040204" pitchFamily="34" charset="0"/>
              </a:rPr>
              <a:t> — любая последовательность букв           </a:t>
            </a:r>
            <a:r>
              <a:rPr lang="en-US" altLang="ru-RU" sz="2000" dirty="0" smtClean="0">
                <a:cs typeface="Tahoma" panose="020B0604030504040204" pitchFamily="34" charset="0"/>
              </a:rPr>
              <a:t>A, B, C, …, Z, a, b, c, …, z</a:t>
            </a:r>
            <a:r>
              <a:rPr lang="ru-RU" altLang="ru-RU" sz="2000" dirty="0" smtClean="0">
                <a:cs typeface="Tahoma" panose="020B0604030504040204" pitchFamily="34" charset="0"/>
              </a:rPr>
              <a:t>, цифр 0, 1, …, 9 и символов подчеркивания _ , не начинающаяся с цифры и имеющая длину не более 31 символа. Строчные и прописные буквы в идентификаторах различаются компиляторами</a:t>
            </a: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Ключевое слово</a:t>
            </a:r>
            <a:r>
              <a:rPr lang="ru-RU" altLang="ru-RU" sz="2000" dirty="0" smtClean="0">
                <a:cs typeface="Tahoma" panose="020B0604030504040204" pitchFamily="34" charset="0"/>
              </a:rPr>
              <a:t> — одно из слов языка, входящих в следующий список:</a:t>
            </a:r>
            <a:endParaRPr lang="en-US" altLang="ru-RU" sz="2400" dirty="0" smtClean="0"/>
          </a:p>
          <a:p>
            <a:pPr lvl="1" eaLnBrk="1" hangingPunct="1"/>
            <a:r>
              <a:rPr lang="ru-RU" altLang="ru-RU" sz="1600" dirty="0" smtClean="0"/>
              <a:t>спецификаторы типов: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1600" dirty="0" smtClean="0"/>
              <a:t>, 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ru-RU" sz="1600" dirty="0" smtClean="0"/>
              <a:t>, 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ru-RU" sz="1600" dirty="0" smtClean="0"/>
              <a:t>, 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dirty="0" smtClean="0"/>
              <a:t>квалификаторы типов: 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</a:p>
          <a:p>
            <a:pPr lvl="1" eaLnBrk="1" hangingPunct="1"/>
            <a:r>
              <a:rPr lang="ru-RU" altLang="ru-RU" sz="1600" dirty="0" smtClean="0"/>
              <a:t>квалификаторы классов памяти: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lvl="1" eaLnBrk="1" hangingPunct="1"/>
            <a:r>
              <a:rPr lang="ru-RU" altLang="ru-RU" sz="1600" dirty="0" smtClean="0"/>
              <a:t>операторы языка и идентификаторы специального назначения: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ru-RU" sz="1600" dirty="0" smtClean="0"/>
              <a:t>, 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600" dirty="0" smtClean="0"/>
              <a:t>;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ru-RU" sz="1600" dirty="0" smtClean="0"/>
              <a:t>,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ru-RU" sz="1600" dirty="0" smtClean="0"/>
              <a:t>, 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600" dirty="0" smtClean="0"/>
              <a:t>модификаторы и псевдопеременные: конкретный набор зависит от компилятора</a:t>
            </a:r>
            <a:endParaRPr lang="en-US" altLang="ru-RU" sz="1600" dirty="0" smtClean="0"/>
          </a:p>
          <a:p>
            <a:pPr eaLnBrk="1" hangingPunct="1"/>
            <a:endParaRPr lang="ru-RU" altLang="ru-RU" sz="1800" dirty="0" smtClean="0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D215F40-EE60-4069-9483-8F1484C36EF0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ru-RU" altLang="ru-RU" sz="18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Константные значения (начало)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600200"/>
            <a:ext cx="7885112" cy="4800600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Константа</a:t>
            </a:r>
            <a:r>
              <a:rPr lang="ru-RU" sz="2000" dirty="0" smtClean="0">
                <a:cs typeface="Tahoma" pitchFamily="34" charset="0"/>
              </a:rPr>
              <a:t> — неизменяемое арифметическое значение целого, вещественного, символьного или перечислимого типа, нулевой указатель либо строковый литерал:</a:t>
            </a:r>
          </a:p>
          <a:p>
            <a:pPr lvl="1" eaLnBrk="1" hangingPunct="1">
              <a:defRPr/>
            </a:pPr>
            <a:r>
              <a:rPr lang="ru-RU" sz="1600" dirty="0" smtClean="0">
                <a:cs typeface="Tahoma" pitchFamily="34" charset="0"/>
              </a:rPr>
              <a:t>целые — записываются в системах счисления по основаниям 10, 8, 16:</a:t>
            </a:r>
          </a:p>
          <a:p>
            <a:pPr lvl="2" eaLnBrk="1" hangingPunct="1">
              <a:defRPr/>
            </a:pPr>
            <a:r>
              <a:rPr lang="ru-RU" sz="1200" dirty="0" smtClean="0">
                <a:cs typeface="Tahoma" pitchFamily="34" charset="0"/>
              </a:rPr>
              <a:t>(целочисленный) нуль в любой системе счисления — 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2" eaLnBrk="1" hangingPunct="1">
              <a:defRPr/>
            </a:pPr>
            <a:r>
              <a:rPr lang="ru-RU" sz="1200" dirty="0" smtClean="0">
                <a:cs typeface="Tahoma" pitchFamily="34" charset="0"/>
              </a:rPr>
              <a:t>десятичные — последовательность десятичных цифр, не начинающаяся с нуля</a:t>
            </a:r>
          </a:p>
          <a:p>
            <a:pPr lvl="2" eaLnBrk="1" hangingPunct="1">
              <a:defRPr/>
            </a:pPr>
            <a:r>
              <a:rPr lang="ru-RU" sz="1200" dirty="0" smtClean="0">
                <a:cs typeface="Tahoma" pitchFamily="34" charset="0"/>
              </a:rPr>
              <a:t>восьмеричные — последовательность восьмеричных цифр, начинающаяся с нуля</a:t>
            </a:r>
          </a:p>
          <a:p>
            <a:pPr lvl="2" eaLnBrk="1" hangingPunct="1">
              <a:defRPr/>
            </a:pPr>
            <a:r>
              <a:rPr lang="ru-RU" sz="1200" dirty="0" smtClean="0">
                <a:cs typeface="Tahoma" pitchFamily="34" charset="0"/>
              </a:rPr>
              <a:t>шестнадцатеричные — последовательность шестнадцатеричных цифр, начинающаяся с </a:t>
            </a:r>
            <a:r>
              <a:rPr lang="en-US" sz="1200" dirty="0" smtClean="0">
                <a:cs typeface="Tahoma" pitchFamily="34" charset="0"/>
              </a:rPr>
              <a:t>0x</a:t>
            </a:r>
            <a:r>
              <a:rPr lang="ru-RU" sz="1200" dirty="0" smtClean="0">
                <a:cs typeface="Tahoma" pitchFamily="34" charset="0"/>
              </a:rPr>
              <a:t> или </a:t>
            </a:r>
            <a:r>
              <a:rPr lang="en-US" sz="1200" dirty="0" smtClean="0">
                <a:cs typeface="Tahoma" pitchFamily="34" charset="0"/>
              </a:rPr>
              <a:t>0X</a:t>
            </a:r>
            <a:endParaRPr lang="ru-RU" sz="1200" dirty="0" smtClean="0">
              <a:cs typeface="Tahoma" pitchFamily="34" charset="0"/>
            </a:endParaRPr>
          </a:p>
          <a:p>
            <a:pPr lvl="1" eaLnBrk="1" hangingPunct="1">
              <a:buSzPct val="75000"/>
              <a:defRPr/>
            </a:pPr>
            <a:r>
              <a:rPr lang="ru-RU" sz="1600" dirty="0" smtClean="0">
                <a:cs typeface="Tahoma" pitchFamily="34" charset="0"/>
              </a:rPr>
              <a:t>вещественные — записываются в десятичной системе в следующих форматах:</a:t>
            </a:r>
          </a:p>
          <a:p>
            <a:pPr lvl="2" eaLnBrk="1" hangingPunct="1">
              <a:buSzPct val="75000"/>
              <a:defRPr/>
            </a:pPr>
            <a:r>
              <a:rPr lang="en-US" sz="1200" dirty="0" smtClean="0">
                <a:cs typeface="Tahoma" pitchFamily="34" charset="0"/>
              </a:rPr>
              <a:t>[+|-]&lt;</a:t>
            </a:r>
            <a:r>
              <a:rPr lang="ru-RU" sz="1200" i="1" dirty="0" smtClean="0">
                <a:cs typeface="Tahoma" pitchFamily="34" charset="0"/>
              </a:rPr>
              <a:t>целая часть</a:t>
            </a:r>
            <a:r>
              <a:rPr lang="en-US" sz="1200" dirty="0" smtClean="0">
                <a:cs typeface="Tahoma" pitchFamily="34" charset="0"/>
              </a:rPr>
              <a:t>&gt;.[&lt;</a:t>
            </a:r>
            <a:r>
              <a:rPr lang="ru-RU" sz="1200" i="1" dirty="0" smtClean="0">
                <a:cs typeface="Tahoma" pitchFamily="34" charset="0"/>
              </a:rPr>
              <a:t>дробная часть</a:t>
            </a:r>
            <a:r>
              <a:rPr lang="en-US" sz="1200" dirty="0" smtClean="0">
                <a:cs typeface="Tahoma" pitchFamily="34" charset="0"/>
              </a:rPr>
              <a:t>&gt;]</a:t>
            </a:r>
            <a:endParaRPr lang="ru-RU" sz="1200" dirty="0" smtClean="0">
              <a:cs typeface="Tahoma" pitchFamily="34" charset="0"/>
            </a:endParaRPr>
          </a:p>
          <a:p>
            <a:pPr lvl="2" eaLnBrk="1" hangingPunct="1">
              <a:buSzPct val="75000"/>
              <a:defRPr/>
            </a:pPr>
            <a:r>
              <a:rPr lang="en-US" sz="1200" dirty="0" smtClean="0">
                <a:cs typeface="Tahoma" pitchFamily="34" charset="0"/>
              </a:rPr>
              <a:t>[+|-]&lt;</a:t>
            </a:r>
            <a:r>
              <a:rPr lang="ru-RU" sz="1200" i="1" dirty="0" smtClean="0">
                <a:cs typeface="Tahoma" pitchFamily="34" charset="0"/>
              </a:rPr>
              <a:t>целая часть</a:t>
            </a:r>
            <a:r>
              <a:rPr lang="en-US" sz="1200" dirty="0" smtClean="0">
                <a:cs typeface="Tahoma" pitchFamily="34" charset="0"/>
              </a:rPr>
              <a:t>&gt;{e|E}[+|-]&lt;</a:t>
            </a:r>
            <a:r>
              <a:rPr lang="ru-RU" sz="1200" i="1" dirty="0" smtClean="0">
                <a:cs typeface="Tahoma" pitchFamily="34" charset="0"/>
              </a:rPr>
              <a:t>порядок</a:t>
            </a:r>
            <a:r>
              <a:rPr lang="en-US" sz="1200" dirty="0" smtClean="0">
                <a:cs typeface="Tahoma" pitchFamily="34" charset="0"/>
              </a:rPr>
              <a:t>&gt;</a:t>
            </a:r>
            <a:endParaRPr lang="ru-RU" sz="1200" dirty="0" smtClean="0">
              <a:cs typeface="Tahoma" pitchFamily="34" charset="0"/>
            </a:endParaRPr>
          </a:p>
          <a:p>
            <a:pPr lvl="2" eaLnBrk="1" hangingPunct="1">
              <a:buSzPct val="75000"/>
              <a:defRPr/>
            </a:pPr>
            <a:r>
              <a:rPr lang="en-US" sz="1200" dirty="0" smtClean="0">
                <a:cs typeface="Tahoma" pitchFamily="34" charset="0"/>
              </a:rPr>
              <a:t>.[&lt;</a:t>
            </a:r>
            <a:r>
              <a:rPr lang="ru-RU" sz="1200" i="1" dirty="0" smtClean="0">
                <a:cs typeface="Tahoma" pitchFamily="34" charset="0"/>
              </a:rPr>
              <a:t>дробная часть</a:t>
            </a:r>
            <a:r>
              <a:rPr lang="en-US" sz="1200" dirty="0" smtClean="0">
                <a:cs typeface="Tahoma" pitchFamily="34" charset="0"/>
              </a:rPr>
              <a:t>&gt;][{e|E}[+|-]&lt;</a:t>
            </a:r>
            <a:r>
              <a:rPr lang="ru-RU" sz="1200" i="1" dirty="0" smtClean="0">
                <a:cs typeface="Tahoma" pitchFamily="34" charset="0"/>
              </a:rPr>
              <a:t>порядок</a:t>
            </a:r>
            <a:r>
              <a:rPr lang="en-US" sz="1200" dirty="0" smtClean="0">
                <a:cs typeface="Tahoma" pitchFamily="34" charset="0"/>
              </a:rPr>
              <a:t>&gt;]</a:t>
            </a:r>
            <a:endParaRPr lang="ru-RU" sz="1200" dirty="0" smtClean="0">
              <a:cs typeface="Tahoma" pitchFamily="34" charset="0"/>
            </a:endParaRPr>
          </a:p>
          <a:p>
            <a:pPr marL="914400" lvl="2" indent="0" eaLnBrk="1" hangingPunct="1">
              <a:buSzPct val="75000"/>
              <a:buFontTx/>
              <a:buNone/>
              <a:defRPr/>
            </a:pPr>
            <a:r>
              <a:rPr lang="ru-RU" sz="1200" dirty="0" smtClean="0">
                <a:cs typeface="Tahoma" pitchFamily="34" charset="0"/>
              </a:rPr>
              <a:t>где</a:t>
            </a:r>
            <a:r>
              <a:rPr lang="en-US" sz="1200" dirty="0" smtClean="0">
                <a:cs typeface="Tahoma" pitchFamily="34" charset="0"/>
              </a:rPr>
              <a:t>&lt;</a:t>
            </a:r>
            <a:r>
              <a:rPr lang="ru-RU" sz="1200" i="1" dirty="0" smtClean="0">
                <a:cs typeface="Tahoma" pitchFamily="34" charset="0"/>
              </a:rPr>
              <a:t>целая часть</a:t>
            </a:r>
            <a:r>
              <a:rPr lang="en-US" sz="1200" dirty="0" smtClean="0">
                <a:cs typeface="Tahoma" pitchFamily="34" charset="0"/>
              </a:rPr>
              <a:t>&gt;</a:t>
            </a:r>
            <a:r>
              <a:rPr lang="ru-RU" sz="1200" dirty="0" smtClean="0">
                <a:cs typeface="Tahoma" pitchFamily="34" charset="0"/>
              </a:rPr>
              <a:t> есть целая часть абсолютной величины десятичной мантиссы,</a:t>
            </a:r>
          </a:p>
          <a:p>
            <a:pPr marL="914400" lvl="2" indent="0" eaLnBrk="1" hangingPunct="1">
              <a:buSzPct val="75000"/>
              <a:buFontTx/>
              <a:buNone/>
              <a:defRPr/>
            </a:pPr>
            <a:r>
              <a:rPr lang="en-US" sz="1200" dirty="0" smtClean="0">
                <a:cs typeface="Tahoma" pitchFamily="34" charset="0"/>
              </a:rPr>
              <a:t>&lt;</a:t>
            </a:r>
            <a:r>
              <a:rPr lang="ru-RU" sz="1200" i="1" dirty="0" smtClean="0">
                <a:cs typeface="Tahoma" pitchFamily="34" charset="0"/>
              </a:rPr>
              <a:t>дробная часть</a:t>
            </a:r>
            <a:r>
              <a:rPr lang="en-US" sz="1200" dirty="0" smtClean="0">
                <a:cs typeface="Tahoma" pitchFamily="34" charset="0"/>
              </a:rPr>
              <a:t>&gt; — </a:t>
            </a:r>
            <a:r>
              <a:rPr lang="ru-RU" sz="1200" dirty="0" smtClean="0">
                <a:cs typeface="Tahoma" pitchFamily="34" charset="0"/>
              </a:rPr>
              <a:t>дробная часть абсолютной величины десятичной мантиссы,</a:t>
            </a:r>
          </a:p>
          <a:p>
            <a:pPr marL="914400" lvl="2" indent="0" eaLnBrk="1" hangingPunct="1">
              <a:buSzPct val="75000"/>
              <a:buFontTx/>
              <a:buNone/>
              <a:defRPr/>
            </a:pPr>
            <a:r>
              <a:rPr lang="en-US" sz="1200" dirty="0" smtClean="0">
                <a:cs typeface="Tahoma" pitchFamily="34" charset="0"/>
              </a:rPr>
              <a:t>&lt;</a:t>
            </a:r>
            <a:r>
              <a:rPr lang="ru-RU" sz="1200" i="1" dirty="0" smtClean="0">
                <a:cs typeface="Tahoma" pitchFamily="34" charset="0"/>
              </a:rPr>
              <a:t>порядок</a:t>
            </a:r>
            <a:r>
              <a:rPr lang="en-US" sz="1200" dirty="0" smtClean="0">
                <a:cs typeface="Tahoma" pitchFamily="34" charset="0"/>
              </a:rPr>
              <a:t>&gt;</a:t>
            </a:r>
            <a:r>
              <a:rPr lang="ru-RU" sz="1200" dirty="0" smtClean="0">
                <a:cs typeface="Tahoma" pitchFamily="34" charset="0"/>
              </a:rPr>
              <a:t> — абсолютная величина десятичного порядка (экспоненциальной части числа)</a:t>
            </a:r>
            <a:endParaRPr lang="ru-RU" sz="1600" dirty="0" smtClean="0">
              <a:cs typeface="Tahoma" pitchFamily="34" charset="0"/>
            </a:endParaRPr>
          </a:p>
          <a:p>
            <a:pPr eaLnBrk="1" hangingPunct="1">
              <a:defRPr/>
            </a:pPr>
            <a:endParaRPr lang="ru-RU" sz="1800" dirty="0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6480175" y="274638"/>
            <a:ext cx="268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>
                <a:solidFill>
                  <a:schemeClr val="tx2"/>
                </a:solidFill>
              </a:rPr>
              <a:t> </a:t>
            </a:r>
            <a:r>
              <a:rPr lang="ru-RU" altLang="ru-RU" sz="1200">
                <a:solidFill>
                  <a:schemeClr val="tx2"/>
                </a:solidFill>
                <a:cs typeface="Tahoma" panose="020B0604030504040204" pitchFamily="34" charset="0"/>
              </a:rPr>
              <a:t>ВВЕДЕНИЕ В ЯЗЫК </a:t>
            </a:r>
            <a:r>
              <a:rPr lang="en-US" altLang="ru-RU" sz="1200">
                <a:solidFill>
                  <a:schemeClr val="tx2"/>
                </a:solidFill>
                <a:cs typeface="Tahoma" panose="020B0604030504040204" pitchFamily="34" charset="0"/>
              </a:rPr>
              <a:t>C</a:t>
            </a:r>
            <a:endParaRPr lang="ru-RU" altLang="ru-RU" sz="120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13873</TotalTime>
  <Words>1692</Words>
  <Application>Microsoft Office PowerPoint</Application>
  <PresentationFormat>Экран (4:3)</PresentationFormat>
  <Paragraphs>253</Paragraphs>
  <Slides>19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Tahoma</vt:lpstr>
      <vt:lpstr>Times New Roman</vt:lpstr>
      <vt:lpstr>ОПРОГ</vt:lpstr>
      <vt:lpstr>Рисунок</vt:lpstr>
      <vt:lpstr>Программирование на языке C</vt:lpstr>
      <vt:lpstr>Модуль 1. ВВЕДЕНИЕ В ЯЗЫК C</vt:lpstr>
      <vt:lpstr>Немного истории (начало)</vt:lpstr>
      <vt:lpstr>Немного истории (продолжение)</vt:lpstr>
      <vt:lpstr>Немного истории (окончание)</vt:lpstr>
      <vt:lpstr>Алфавит и лексемы языка C</vt:lpstr>
      <vt:lpstr>Презентация PowerPoint</vt:lpstr>
      <vt:lpstr>Идентификаторы и ключевые слова</vt:lpstr>
      <vt:lpstr>Константные значения (начало)</vt:lpstr>
      <vt:lpstr>Константные значения (окончание)</vt:lpstr>
      <vt:lpstr>Знаки и приоритет операций (начало)</vt:lpstr>
      <vt:lpstr>Знаки и приоритет операций (окончание)</vt:lpstr>
      <vt:lpstr>Презентация PowerPoint</vt:lpstr>
      <vt:lpstr>Разделители</vt:lpstr>
      <vt:lpstr>Переменные и константы</vt:lpstr>
      <vt:lpstr>Презентация PowerPoint</vt:lpstr>
      <vt:lpstr>Основные типы данных</vt:lpstr>
      <vt:lpstr>Новые типы данных (С11)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600</cp:revision>
  <cp:lastPrinted>1601-01-01T00:00:00Z</cp:lastPrinted>
  <dcterms:created xsi:type="dcterms:W3CDTF">1601-01-01T00:00:00Z</dcterms:created>
  <dcterms:modified xsi:type="dcterms:W3CDTF">2020-09-03T08:29:03Z</dcterms:modified>
</cp:coreProperties>
</file>