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7" r:id="rId3"/>
    <p:sldId id="381" r:id="rId4"/>
    <p:sldId id="384" r:id="rId5"/>
    <p:sldId id="382" r:id="rId6"/>
    <p:sldId id="385" r:id="rId7"/>
    <p:sldId id="383" r:id="rId8"/>
    <p:sldId id="386" r:id="rId9"/>
    <p:sldId id="38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4" autoAdjust="0"/>
  </p:normalViewPr>
  <p:slideViewPr>
    <p:cSldViewPr>
      <p:cViewPr>
        <p:scale>
          <a:sx n="100" d="100"/>
          <a:sy n="100" d="100"/>
        </p:scale>
        <p:origin x="40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992F083-7CA1-4BA3-B27C-3AD86683F8A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9439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9B42FA7-1FD8-462D-B479-FEA70F66E1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39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A328DA-3DDF-42E9-994F-95796B602DB0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7818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8C32BB-9260-4104-9331-F55996F7618A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976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5CA659-DB23-4409-897C-2DD161415947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27686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9AD8334-2854-4092-B5BC-5166AD51F6FA}" type="slidenum">
              <a:rPr lang="ru-RU" altLang="ru-RU" sz="1200"/>
              <a:pPr algn="r"/>
              <a:t>4</a:t>
            </a:fld>
            <a:endParaRPr lang="ru-RU" altLang="ru-RU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05993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47A922-717A-4EF9-A6DD-272A01D69C67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5803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47A922-717A-4EF9-A6DD-272A01D69C67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3948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F392B4-3A14-4900-91CF-DB16CE43AEC6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3683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F392B4-3A14-4900-91CF-DB16CE43AEC6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60938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F392B4-3A14-4900-91CF-DB16CE43AEC6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507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DF334-E69A-4D5B-BB58-259FFB13C4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6088818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55CA7-ABE0-46BB-812F-E4DBCE8256C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1290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BE84-FE67-4D91-BF7A-3F7D0306A0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52388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BE535-DD8D-47ED-B409-7D3B907D8D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13402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9E5D8-0169-4A91-9352-E3F7E62DA3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54999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D6C0-D1E3-4CD9-A2A7-A504DEEAC5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67601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FEADB-DC64-4D44-8A43-C3A4CA63188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899627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F420B-CA6D-4565-A586-C5148D5C38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55103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A9D1D-ADAB-4580-8B2D-709A2BE9E5D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909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4540A-2B7F-4400-BF66-39D37C4A1E8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306824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09CCC-A844-481C-A3B1-4007C82CFB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39444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55ACA80-BEFE-4FFA-9F24-B991D2D949F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78CD195-195D-4C4C-8F6F-571D5420039A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98D47C6-0497-42CC-9647-202E607CF7A9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Модуль 10.</a:t>
            </a: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ru-RU" altLang="ru-RU" sz="2800" b="1" dirty="0" smtClean="0">
                <a:cs typeface="Tahoma" panose="020B0604030504040204" pitchFamily="34" charset="0"/>
              </a:rPr>
              <a:t>ФАЙЛЫ</a:t>
            </a:r>
            <a:endParaRPr lang="ru-RU" altLang="ru-RU" sz="2800" dirty="0" smtClean="0">
              <a:cs typeface="Tahom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349500"/>
            <a:ext cx="7848600" cy="3116263"/>
          </a:xfrm>
        </p:spPr>
        <p:txBody>
          <a:bodyPr/>
          <a:lstStyle/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Понятие потока – </a:t>
            </a:r>
            <a:r>
              <a:rPr lang="en-US" altLang="ru-RU" sz="1800" smtClean="0">
                <a:cs typeface="Tahoma" panose="020B0604030504040204" pitchFamily="34" charset="0"/>
              </a:rPr>
              <a:t>stream</a:t>
            </a:r>
            <a:endParaRPr lang="ru-RU" altLang="ru-RU" sz="180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Структура типа FILE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Открытие и закрытие файлов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Операции ввода-вывода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Указатель чтения-записи в файле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Последовательный и произвольный доступ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0BB95C1-FC0C-4909-82A9-D21160496CE8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745" y="731877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Поддержка ввода-вывода в Си.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161631"/>
          </a:xfrm>
        </p:spPr>
        <p:txBody>
          <a:bodyPr/>
          <a:lstStyle/>
          <a:p>
            <a:pPr eaLnBrk="1" hangingPunct="1"/>
            <a:r>
              <a:rPr lang="ru-RU" altLang="ru-RU" sz="1800" b="1" dirty="0" smtClean="0">
                <a:cs typeface="Tahoma" panose="020B0604030504040204" pitchFamily="34" charset="0"/>
              </a:rPr>
              <a:t>Отсутствие операторов ввода-вывода</a:t>
            </a:r>
            <a:r>
              <a:rPr lang="ru-RU" altLang="ru-RU" sz="1800" dirty="0" smtClean="0">
                <a:cs typeface="Tahoma" panose="020B0604030504040204" pitchFamily="34" charset="0"/>
              </a:rPr>
              <a:t> — все операции ввода-вывода осуществляются посредством стандартных функций</a:t>
            </a:r>
          </a:p>
          <a:p>
            <a:pPr eaLnBrk="1" hangingPunct="1"/>
            <a:r>
              <a:rPr lang="ru-RU" altLang="ru-RU" sz="1800" b="1" dirty="0" smtClean="0">
                <a:cs typeface="Tahoma" panose="020B0604030504040204" pitchFamily="34" charset="0"/>
              </a:rPr>
              <a:t>Отсутствие поддержки внутренней организации файлов</a:t>
            </a:r>
            <a:r>
              <a:rPr lang="ru-RU" altLang="ru-RU" sz="1800" dirty="0" smtClean="0">
                <a:cs typeface="Tahoma" panose="020B0604030504040204" pitchFamily="34" charset="0"/>
              </a:rPr>
              <a:t> — файлы трактуются как неструктурированные последовательности символов, что в большинстве случаев позволяет переносить механизмы работы с ними на устройства ввода-вывода информации и процессы в оперативной памяти</a:t>
            </a:r>
          </a:p>
          <a:p>
            <a:pPr eaLnBrk="1" hangingPunct="1"/>
            <a:endParaRPr lang="ru-RU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Поддержка </a:t>
            </a:r>
            <a:r>
              <a:rPr lang="ru-RU" altLang="ru-RU" sz="1800" b="1" dirty="0" smtClean="0">
                <a:cs typeface="Tahoma" panose="020B0604030504040204" pitchFamily="34" charset="0"/>
              </a:rPr>
              <a:t>потокового</a:t>
            </a:r>
            <a:r>
              <a:rPr lang="ru-RU" altLang="ru-RU" sz="1800" dirty="0" smtClean="0">
                <a:cs typeface="Tahoma" panose="020B0604030504040204" pitchFamily="34" charset="0"/>
              </a:rPr>
              <a:t> (побайтового, библиотека </a:t>
            </a:r>
            <a:r>
              <a:rPr lang="en-US" altLang="ru-RU" sz="1800" dirty="0" err="1" smtClean="0">
                <a:cs typeface="Tahoma" panose="020B0604030504040204" pitchFamily="34" charset="0"/>
              </a:rPr>
              <a:t>stdio.h</a:t>
            </a:r>
            <a:r>
              <a:rPr lang="en-US" altLang="ru-RU" sz="1800" dirty="0" smtClean="0">
                <a:cs typeface="Tahoma" panose="020B0604030504040204" pitchFamily="34" charset="0"/>
              </a:rPr>
              <a:t>)</a:t>
            </a:r>
            <a:r>
              <a:rPr lang="ru-RU" altLang="ru-RU" sz="1800" dirty="0" smtClean="0">
                <a:cs typeface="Tahoma" panose="020B0604030504040204" pitchFamily="34" charset="0"/>
              </a:rPr>
              <a:t> и </a:t>
            </a:r>
            <a:r>
              <a:rPr lang="ru-RU" altLang="ru-RU" sz="1800" b="1" dirty="0" smtClean="0">
                <a:cs typeface="Tahoma" panose="020B0604030504040204" pitchFamily="34" charset="0"/>
              </a:rPr>
              <a:t>низкоуровневого</a:t>
            </a:r>
            <a:r>
              <a:rPr lang="ru-RU" altLang="ru-RU" sz="1800" dirty="0" smtClean="0">
                <a:cs typeface="Tahoma" panose="020B0604030504040204" pitchFamily="34" charset="0"/>
              </a:rPr>
              <a:t> ввода-вывода данных (</a:t>
            </a:r>
            <a:r>
              <a:rPr lang="en-US" altLang="ru-RU" sz="1800" dirty="0" err="1" smtClean="0">
                <a:cs typeface="Tahoma" panose="020B0604030504040204" pitchFamily="34" charset="0"/>
              </a:rPr>
              <a:t>io.h</a:t>
            </a:r>
            <a:r>
              <a:rPr lang="ru-RU" altLang="ru-RU" sz="1800" dirty="0" smtClean="0">
                <a:cs typeface="Tahoma" panose="020B0604030504040204" pitchFamily="34" charset="0"/>
              </a:rPr>
              <a:t>)</a:t>
            </a: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Потоковый обмен с файлами подразумевает прозрачную буферизацию операций. Низкоуровневый обмен наиболее близок к работе операционной системы</a:t>
            </a:r>
          </a:p>
          <a:p>
            <a:pPr eaLnBrk="1" hangingPunct="1">
              <a:buFontTx/>
              <a:buNone/>
            </a:pPr>
            <a:endParaRPr lang="ru-RU" alt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7358063" y="285750"/>
            <a:ext cx="1785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10.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ФАЙЛЫ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E08382F-4884-43BE-BCC7-B565D4154557}" type="slidenum">
              <a:rPr lang="ru-RU" altLang="ru-RU"/>
              <a:pPr algn="r" eaLnBrk="1" hangingPunct="1"/>
              <a:t>4</a:t>
            </a:fld>
            <a:endParaRPr lang="ru-RU" altLang="ru-RU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620713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Стандартные потоки</a:t>
            </a:r>
            <a:r>
              <a:rPr lang="ru-RU" altLang="ru-RU" sz="2400" b="1" dirty="0">
                <a:cs typeface="Tahoma" panose="020B0604030504040204" pitchFamily="34" charset="0"/>
              </a:rPr>
              <a:t> </a:t>
            </a:r>
            <a:r>
              <a:rPr lang="ru-RU" altLang="ru-RU" sz="2400" b="1" dirty="0" smtClean="0">
                <a:cs typeface="Tahoma" panose="020B0604030504040204" pitchFamily="34" charset="0"/>
              </a:rPr>
              <a:t>(начало).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341438"/>
            <a:ext cx="7885112" cy="5030787"/>
          </a:xfrm>
        </p:spPr>
        <p:txBody>
          <a:bodyPr/>
          <a:lstStyle/>
          <a:p>
            <a:pPr eaLnBrk="1" hangingPunct="1"/>
            <a:r>
              <a:rPr lang="ru-RU" altLang="ru-RU" sz="1800" b="1" dirty="0" smtClean="0">
                <a:cs typeface="Tahoma" panose="020B0604030504040204" pitchFamily="34" charset="0"/>
              </a:rPr>
              <a:t>Стандартные потоки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поток ввода</a:t>
            </a:r>
            <a:r>
              <a:rPr lang="en-US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b="1" dirty="0" smtClean="0">
                <a:cs typeface="Tahoma" panose="020B0604030504040204" pitchFamily="34" charset="0"/>
              </a:rPr>
              <a:t>stdin</a:t>
            </a:r>
            <a:r>
              <a:rPr lang="ru-RU" altLang="ru-RU" sz="1600" dirty="0" smtClean="0">
                <a:cs typeface="Tahoma" panose="020B0604030504040204" pitchFamily="34" charset="0"/>
              </a:rPr>
              <a:t> (по умолчанию — клавиатура)</a:t>
            </a:r>
            <a:endParaRPr lang="en-US" altLang="ru-RU" sz="1600" dirty="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поток вывода </a:t>
            </a:r>
            <a:r>
              <a:rPr lang="en-US" altLang="ru-RU" sz="1600" b="1" dirty="0" smtClean="0">
                <a:cs typeface="Tahoma" panose="020B0604030504040204" pitchFamily="34" charset="0"/>
              </a:rPr>
              <a:t>stdout</a:t>
            </a:r>
            <a:r>
              <a:rPr lang="ru-RU" altLang="ru-RU" sz="1600" dirty="0" smtClean="0">
                <a:cs typeface="Tahoma" panose="020B0604030504040204" pitchFamily="34" charset="0"/>
              </a:rPr>
              <a:t> (по умолчанию — экран)</a:t>
            </a:r>
            <a:endParaRPr lang="en-US" altLang="ru-RU" sz="1600" dirty="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поток вывода сообщений об ошибках </a:t>
            </a:r>
            <a:r>
              <a:rPr lang="en-US" altLang="ru-RU" sz="1600" b="1" dirty="0" smtClean="0">
                <a:cs typeface="Tahoma" panose="020B0604030504040204" pitchFamily="34" charset="0"/>
              </a:rPr>
              <a:t>stderr</a:t>
            </a:r>
            <a:r>
              <a:rPr lang="ru-RU" altLang="ru-RU" sz="1600" dirty="0" smtClean="0">
                <a:cs typeface="Tahoma" panose="020B0604030504040204" pitchFamily="34" charset="0"/>
              </a:rPr>
              <a:t> (по умолчанию — экран)</a:t>
            </a:r>
            <a:endParaRPr lang="en-US" altLang="ru-RU" sz="16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b="1" dirty="0" smtClean="0">
                <a:cs typeface="Tahoma" panose="020B0604030504040204" pitchFamily="34" charset="0"/>
              </a:rPr>
              <a:t>Открытие потока</a:t>
            </a:r>
          </a:p>
          <a:p>
            <a:pPr lvl="1" eaLnBrk="1" hangingPunct="1">
              <a:buFontTx/>
              <a:buNone/>
            </a:pPr>
            <a:r>
              <a:rPr lang="ru-RU" altLang="ru-RU" sz="16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 Создать (объявить) указатель на файл (тип указателя </a:t>
            </a:r>
            <a:r>
              <a:rPr lang="en-US" altLang="ru-RU" sz="16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ru-RU" altLang="ru-RU" sz="16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</a:p>
          <a:p>
            <a:pPr lvl="1" eaLnBrk="1" hangingPunct="1">
              <a:buFontTx/>
              <a:buNone/>
            </a:pPr>
            <a:r>
              <a:rPr lang="ru-RU" altLang="ru-RU" sz="16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 Открыть (попытаться открыть) </a:t>
            </a:r>
            <a:r>
              <a:rPr lang="ru-RU" altLang="ru-RU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</a:t>
            </a:r>
            <a:endParaRPr lang="ru-RU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Для этого используется функция: 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fopen</a:t>
            </a:r>
            <a:r>
              <a:rPr lang="ru-RU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“&lt;путь\имя файла&gt;”,”&lt;режим&gt;”</a:t>
            </a:r>
            <a:r>
              <a:rPr lang="ru-RU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Возвращает указатель на файл.</a:t>
            </a:r>
            <a:endParaRPr lang="ru-RU" altLang="ru-RU" sz="1400" dirty="0" smtClean="0">
              <a:solidFill>
                <a:srgbClr val="000000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ru-RU" altLang="ru-RU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Файл открывается для чтения. Если файл не найден, то функция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«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терпит неудачу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»</a:t>
            </a:r>
            <a:r>
              <a:rPr lang="en-US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"w"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Открывает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пустой файл для записи. Если файл существует, то его содержимое уничтожается (БЕЗ ПРЕДУПРЕЖДЕНИЯ!!!)</a:t>
            </a:r>
            <a:r>
              <a:rPr lang="ru-RU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Открывает файл для </a:t>
            </a:r>
            <a:r>
              <a:rPr lang="ru-RU" altLang="ru-RU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дозаписи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в конец файла. </a:t>
            </a:r>
            <a:r>
              <a:rPr lang="ru-RU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"r+" 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Файл открывается для чтения с возможность записи в него. Если файл не найден, то функция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«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терпит неудачу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»</a:t>
            </a:r>
            <a:r>
              <a:rPr lang="ru-RU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+"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Файл открывается для записи с возможность чтения из него. Если файл существует, то его содержимое уничтожается (БЕЗ ПРЕДУПРЕЖДЕНИЯ!!!)</a:t>
            </a:r>
            <a:r>
              <a:rPr lang="ru-RU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+"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Открывает файл для </a:t>
            </a:r>
            <a:r>
              <a:rPr lang="ru-RU" altLang="ru-RU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дозаписи</a:t>
            </a: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в конец файла с возможностью чтения из него.</a:t>
            </a:r>
            <a:endParaRPr lang="ru-RU" altLang="ru-RU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ru-RU" altLang="ru-RU" sz="12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В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«</a:t>
            </a:r>
            <a:r>
              <a:rPr lang="ru-RU" altLang="ru-RU" sz="12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режиме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»</a:t>
            </a:r>
            <a:r>
              <a:rPr lang="ru-RU" altLang="ru-RU" sz="12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могут использоваться также символы </a:t>
            </a:r>
            <a:r>
              <a:rPr lang="en-US" altLang="ru-RU" sz="12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b</a:t>
            </a:r>
            <a:r>
              <a:rPr lang="ru-RU" altLang="ru-RU" sz="12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и </a:t>
            </a:r>
            <a:r>
              <a:rPr lang="en-US" altLang="ru-RU" sz="12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t</a:t>
            </a:r>
            <a:r>
              <a:rPr lang="ru-RU" altLang="ru-RU" sz="12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(по умолчанию), что говорит о БИНАРНОМ и ТЕКСТОВОМ (соответственно) режиме работы с файлом. Например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</a:t>
            </a:r>
            <a:r>
              <a:rPr lang="en-US" altLang="ru-RU" sz="1200" dirty="0" err="1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wb</a:t>
            </a:r>
            <a:r>
              <a:rPr lang="ru-RU" altLang="ru-RU" sz="12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+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</a:t>
            </a:r>
            <a:r>
              <a:rPr lang="ru-RU" altLang="ru-RU" sz="12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,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</a:t>
            </a:r>
            <a:r>
              <a:rPr lang="en-US" altLang="ru-RU" sz="1200" dirty="0" err="1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</a:t>
            </a:r>
            <a:r>
              <a:rPr lang="ru-RU" altLang="ru-RU" sz="12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  <a:endParaRPr lang="en-US" altLang="ru-RU" sz="1200" dirty="0" smtClean="0">
              <a:cs typeface="Tahoma" panose="020B0604030504040204" pitchFamily="34" charset="0"/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7358063" y="285750"/>
            <a:ext cx="1785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10.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ФАЙЛЫ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CD32507-7CEC-45D3-B7AA-A51C9BDC2387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15212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Стандартные потоки (окончание).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772816"/>
            <a:ext cx="7885112" cy="4115985"/>
          </a:xfrm>
        </p:spPr>
        <p:txBody>
          <a:bodyPr/>
          <a:lstStyle/>
          <a:p>
            <a:pPr eaLnBrk="1" hangingPunct="1"/>
            <a:r>
              <a:rPr lang="ru-RU" altLang="ru-RU" sz="1800" b="1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Arial Unicode MS" panose="020B0604020202020204" pitchFamily="34" charset="-128"/>
              </a:rPr>
              <a:t>3. Проверить успешность выполнения этапа №2 (УКАЗАТЕЛЬ НА ФАЙЛ ДОЛЖЕН БЫТЬ НЕ </a:t>
            </a:r>
            <a:r>
              <a:rPr lang="en-US" altLang="ru-RU" sz="1800" b="1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Arial Unicode MS" panose="020B0604020202020204" pitchFamily="34" charset="-128"/>
              </a:rPr>
              <a:t>NULL</a:t>
            </a:r>
            <a:r>
              <a:rPr lang="ru-RU" altLang="ru-RU" sz="1800" b="1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Arial Unicode MS" panose="020B0604020202020204" pitchFamily="34" charset="-128"/>
              </a:rPr>
              <a:t>).</a:t>
            </a:r>
          </a:p>
          <a:p>
            <a:pPr eaLnBrk="1" hangingPunct="1"/>
            <a:endParaRPr lang="ru-RU" altLang="ru-RU" sz="1800" b="1" dirty="0" smtClean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Arial Unicode MS" panose="020B0604020202020204" pitchFamily="34" charset="-128"/>
            </a:endParaRPr>
          </a:p>
          <a:p>
            <a:pPr eaLnBrk="1" hangingPunct="1"/>
            <a:r>
              <a:rPr lang="ru-RU" altLang="ru-RU" sz="1800" b="1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Arial Unicode MS" panose="020B0604020202020204" pitchFamily="34" charset="-128"/>
              </a:rPr>
              <a:t>4. Если этап №2 выполнен успешно (т.е. файл открыт), то можно работать с файлом </a:t>
            </a:r>
            <a:r>
              <a:rPr lang="ru-RU" altLang="ru-RU" sz="18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Arial Unicode MS" panose="020B0604020202020204" pitchFamily="34" charset="-128"/>
              </a:rPr>
              <a:t>–</a:t>
            </a:r>
            <a:r>
              <a:rPr lang="ru-RU" altLang="ru-RU" sz="1800" b="1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Arial Unicode MS" panose="020B0604020202020204" pitchFamily="34" charset="-128"/>
              </a:rPr>
              <a:t> ЗАПИСЫВАТЬ и ЧИТАТЬ данные:</a:t>
            </a:r>
            <a:endParaRPr lang="ru-RU" altLang="ru-RU" sz="1800" dirty="0" smtClean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ru-RU" altLang="ru-RU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Arial Unicode MS" panose="020B0604020202020204" pitchFamily="34" charset="-128"/>
              </a:rPr>
              <a:t>1. Форматный ввод/вывод:</a:t>
            </a:r>
            <a:r>
              <a:rPr lang="ru-RU" altLang="ru-RU" sz="16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	</a:t>
            </a:r>
            <a:r>
              <a:rPr lang="en-US" altLang="ru-RU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Arial Unicode MS" panose="020B0604020202020204" pitchFamily="34" charset="-128"/>
              </a:rPr>
              <a:t>fprintf</a:t>
            </a:r>
            <a:r>
              <a:rPr lang="ru-RU" altLang="ru-RU" sz="16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- </a:t>
            </a:r>
            <a:r>
              <a:rPr lang="en-US" altLang="ru-RU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fscanf</a:t>
            </a:r>
            <a:r>
              <a:rPr lang="ru-RU" altLang="ru-RU" sz="16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				</a:t>
            </a:r>
            <a:r>
              <a:rPr lang="en-US" altLang="ru-RU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fputs</a:t>
            </a:r>
            <a:r>
              <a:rPr lang="ru-RU" altLang="ru-RU" sz="16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- </a:t>
            </a:r>
            <a:r>
              <a:rPr lang="en-US" altLang="ru-RU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fgets</a:t>
            </a:r>
            <a:r>
              <a:rPr lang="ru-RU" altLang="ru-RU" sz="16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				</a:t>
            </a:r>
            <a:r>
              <a:rPr lang="en-US" altLang="ru-RU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fputc</a:t>
            </a:r>
            <a:r>
              <a:rPr lang="ru-RU" altLang="ru-RU" sz="16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- </a:t>
            </a:r>
            <a:r>
              <a:rPr lang="en-US" altLang="ru-RU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fgetc</a:t>
            </a:r>
            <a:endParaRPr lang="ru-RU" altLang="ru-RU" sz="1600" dirty="0" smtClean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ru-RU" altLang="ru-RU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2. Неформатный ввод/вывод:</a:t>
            </a:r>
            <a:r>
              <a:rPr lang="ru-RU" altLang="ru-RU" sz="16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ru-RU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fwrite</a:t>
            </a:r>
            <a:r>
              <a:rPr lang="ru-RU" altLang="ru-RU" sz="16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altLang="ru-RU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fread</a:t>
            </a:r>
            <a:endParaRPr lang="ru-RU" altLang="ru-RU" sz="1600" dirty="0" smtClean="0">
              <a:solidFill>
                <a:srgbClr val="000000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 eaLnBrk="1" hangingPunct="1"/>
            <a:endParaRPr lang="en-US" altLang="ru-RU" sz="16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5. Закрытие потока</a:t>
            </a:r>
          </a:p>
          <a:p>
            <a:pPr lvl="1" eaLnBrk="1" hangingPunct="1"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fclose(FILE *)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7358063" y="285750"/>
            <a:ext cx="1785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10.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ФАЙЛЫ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CD32507-7CEC-45D3-B7AA-A51C9BDC2387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49703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Перечень основных функций (начало).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772816"/>
            <a:ext cx="7885112" cy="3513559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Ввод-вывод символов (символьный ввод-вывод)</a:t>
            </a:r>
          </a:p>
          <a:p>
            <a:pPr lvl="1" eaLnBrk="1" hangingPunct="1"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getchar()</a:t>
            </a:r>
            <a:r>
              <a:rPr lang="ru-RU" altLang="ru-RU" sz="1600" dirty="0" smtClean="0">
                <a:cs typeface="Tahoma" panose="020B0604030504040204" pitchFamily="34" charset="0"/>
              </a:rPr>
              <a:t> — возвращает введенный символ или признак </a:t>
            </a:r>
            <a:r>
              <a:rPr lang="en-US" altLang="ru-RU" sz="1600" dirty="0" smtClean="0">
                <a:cs typeface="Tahoma" panose="020B0604030504040204" pitchFamily="34" charset="0"/>
              </a:rPr>
              <a:t>EOF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putchar(int)</a:t>
            </a:r>
            <a:r>
              <a:rPr lang="ru-RU" altLang="ru-RU" sz="1600" dirty="0" smtClean="0">
                <a:cs typeface="Tahoma" panose="020B0604030504040204" pitchFamily="34" charset="0"/>
              </a:rPr>
              <a:t> — возвращает выведенный символ</a:t>
            </a:r>
          </a:p>
          <a:p>
            <a:pPr lvl="1" eaLnBrk="1" hangingPunct="1"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getc(FILE*)</a:t>
            </a:r>
            <a:r>
              <a:rPr lang="ru-RU" altLang="ru-RU" sz="1600" dirty="0" smtClean="0">
                <a:cs typeface="Tahoma" panose="020B0604030504040204" pitchFamily="34" charset="0"/>
              </a:rPr>
              <a:t>— осуществляет ввод из потока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putc(int, FILE*)</a:t>
            </a:r>
            <a:r>
              <a:rPr lang="ru-RU" altLang="ru-RU" sz="1600" dirty="0" smtClean="0">
                <a:cs typeface="Tahoma" panose="020B0604030504040204" pitchFamily="34" charset="0"/>
              </a:rPr>
              <a:t> — осуществляет вывод в поток</a:t>
            </a:r>
          </a:p>
          <a:p>
            <a:pPr lvl="1" eaLnBrk="1" hangingPunct="1"/>
            <a:endParaRPr lang="ru-RU" altLang="ru-RU" sz="1600" dirty="0" smtClean="0">
              <a:cs typeface="Tahoma" panose="020B0604030504040204" pitchFamily="34" charset="0"/>
            </a:endParaRPr>
          </a:p>
          <a:p>
            <a:pPr lvl="1" eaLnBrk="1" hangingPunct="1"/>
            <a:endParaRPr lang="en-US" altLang="ru-RU" sz="1600" dirty="0" smtClean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sz="2000" b="1" dirty="0">
                <a:cs typeface="Tahoma" pitchFamily="34" charset="0"/>
              </a:rPr>
              <a:t>Вывод строк (строковый ввод-вывод)</a:t>
            </a:r>
            <a:endParaRPr lang="ru-RU" sz="1600" b="1" dirty="0">
              <a:cs typeface="Tahoma" pitchFamily="3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cs typeface="Tahoma" pitchFamily="34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char *gets(char *)</a:t>
            </a:r>
            <a:r>
              <a:rPr lang="ru-RU" sz="1600" dirty="0">
                <a:cs typeface="Tahoma" pitchFamily="34" charset="0"/>
              </a:rPr>
              <a:t> — возвращает введенную строку или </a:t>
            </a:r>
            <a:r>
              <a:rPr lang="en-US" sz="1600" dirty="0">
                <a:cs typeface="Tahoma" pitchFamily="34" charset="0"/>
              </a:rPr>
              <a:t>NULL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cs typeface="Tahoma" pitchFamily="34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 puts(char *)</a:t>
            </a:r>
            <a:r>
              <a:rPr lang="ru-RU" sz="1600" dirty="0">
                <a:cs typeface="Tahoma" pitchFamily="34" charset="0"/>
              </a:rPr>
              <a:t> — </a:t>
            </a:r>
            <a:r>
              <a:rPr lang="ru-RU" sz="1600" spc="-100" dirty="0">
                <a:cs typeface="Tahoma" pitchFamily="34" charset="0"/>
              </a:rPr>
              <a:t>возвращает последний выведенный символ или </a:t>
            </a:r>
            <a:r>
              <a:rPr lang="en-US" sz="1600" spc="-100" dirty="0">
                <a:cs typeface="Tahoma" pitchFamily="34" charset="0"/>
              </a:rPr>
              <a:t>EOF</a:t>
            </a:r>
            <a:endParaRPr lang="ru-RU" sz="1600" spc="-100" dirty="0">
              <a:cs typeface="Tahoma" pitchFamily="34" charset="0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7358063" y="285750"/>
            <a:ext cx="1785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10.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ФАЙЛЫ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201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D38B9C-D269-4BF1-89CC-29FDADAC05E5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516" y="753269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Перечень основных функций (окончание).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Форматный ввод-вывод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scanf(const char *, ...)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— </a:t>
            </a:r>
            <a:r>
              <a:rPr lang="ru-RU" sz="1600" dirty="0" smtClean="0">
                <a:cs typeface="Tahoma" pitchFamily="34" charset="0"/>
              </a:rPr>
              <a:t>возвращает количество введенных объектов или </a:t>
            </a:r>
            <a:r>
              <a:rPr lang="en-US" sz="1600" dirty="0" smtClean="0">
                <a:cs typeface="Tahoma" pitchFamily="34" charset="0"/>
              </a:rPr>
              <a:t>EOF</a:t>
            </a:r>
            <a:r>
              <a:rPr lang="ru-RU" sz="1600" dirty="0" smtClean="0">
                <a:cs typeface="Tahoma" pitchFamily="34" charset="0"/>
              </a:rPr>
              <a:t> при достижении конца файла либо –1 как признак ошибки преобразования данных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printf(const char *, ...)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— </a:t>
            </a:r>
            <a:r>
              <a:rPr lang="ru-RU" sz="1600" dirty="0" smtClean="0">
                <a:cs typeface="Tahoma" pitchFamily="34" charset="0"/>
              </a:rPr>
              <a:t>возвращает количество введенных символов или отрицательное значение как признак ошибки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Функции с параметром для задания потока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fgetc fputc fprintf  fscanf  fgets  fputs</a:t>
            </a:r>
          </a:p>
          <a:p>
            <a:pPr lvl="1" eaLnBrk="1" hangingPunct="1">
              <a:buFontTx/>
              <a:buNone/>
              <a:defRPr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Позиционирование в потоке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fseek(FILE*, long </a:t>
            </a:r>
            <a:r>
              <a:rPr lang="en-US" sz="1600" dirty="0" smtClean="0">
                <a:latin typeface="+mj-lt"/>
                <a:cs typeface="Courier New" pitchFamily="49" charset="0"/>
              </a:rPr>
              <a:t>&lt;</a:t>
            </a:r>
            <a:r>
              <a:rPr lang="ru-RU" sz="1600" i="1" dirty="0" smtClean="0">
                <a:latin typeface="+mj-lt"/>
                <a:cs typeface="Courier New" pitchFamily="49" charset="0"/>
              </a:rPr>
              <a:t>смещение</a:t>
            </a:r>
            <a:r>
              <a:rPr lang="en-US" sz="1600" dirty="0" smtClean="0">
                <a:latin typeface="+mj-lt"/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int</a:t>
            </a:r>
            <a:r>
              <a:rPr lang="en-US" sz="1600" dirty="0" smtClean="0">
                <a:cs typeface="Courier New" pitchFamily="49" charset="0"/>
              </a:rPr>
              <a:t>&lt;</a:t>
            </a:r>
            <a:r>
              <a:rPr lang="ru-RU" sz="1600" i="1" dirty="0" smtClean="0">
                <a:cs typeface="Courier New" pitchFamily="49" charset="0"/>
              </a:rPr>
              <a:t>точка отсчета</a:t>
            </a:r>
            <a:r>
              <a:rPr lang="en-US" sz="1600" dirty="0" smtClean="0"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 smtClean="0">
              <a:cs typeface="Tahoma" pitchFamily="34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Вывод сообщения об ошибке в поток </a:t>
            </a:r>
            <a:r>
              <a:rPr lang="en-US" sz="2000" b="1" dirty="0" smtClean="0">
                <a:cs typeface="Tahoma" pitchFamily="34" charset="0"/>
              </a:rPr>
              <a:t>stderr</a:t>
            </a:r>
            <a:endParaRPr lang="ru-RU" sz="2000" b="1" dirty="0" smtClean="0">
              <a:cs typeface="Tahoma" pitchFamily="34" charset="0"/>
            </a:endParaRPr>
          </a:p>
          <a:p>
            <a:pPr marL="342900" lvl="1" indent="-342900" eaLnBrk="1" hangingPunct="1">
              <a:buSzPct val="75000"/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perror(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сообщение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7358063" y="285750"/>
            <a:ext cx="1785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10.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ФАЙЛЫ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D38B9C-D269-4BF1-89CC-29FDADAC05E5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990" y="753269"/>
            <a:ext cx="550246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Практика  /  ДЗ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6978" y="1704008"/>
            <a:ext cx="7885112" cy="2865487"/>
          </a:xfrm>
        </p:spPr>
        <p:txBody>
          <a:bodyPr/>
          <a:lstStyle/>
          <a:p>
            <a:pPr eaLnBrk="1" hangingPunct="1">
              <a:defRPr/>
            </a:pPr>
            <a:r>
              <a:rPr lang="ru-RU" sz="1800" dirty="0" smtClean="0">
                <a:cs typeface="Tahoma" pitchFamily="34" charset="0"/>
              </a:rPr>
              <a:t>Чтение текстового файла.</a:t>
            </a:r>
          </a:p>
          <a:p>
            <a:pPr eaLnBrk="1" hangingPunct="1">
              <a:defRPr/>
            </a:pPr>
            <a:endParaRPr lang="ru-RU" sz="1800" dirty="0">
              <a:cs typeface="Tahoma" pitchFamily="34" charset="0"/>
            </a:endParaRPr>
          </a:p>
          <a:p>
            <a:pPr eaLnBrk="1" hangingPunct="1">
              <a:defRPr/>
            </a:pPr>
            <a:r>
              <a:rPr lang="ru-RU" sz="1800" dirty="0">
                <a:cs typeface="Tahoma" pitchFamily="34" charset="0"/>
              </a:rPr>
              <a:t>Ввод-вывод числовых данных из </a:t>
            </a:r>
            <a:r>
              <a:rPr lang="ru-RU" sz="1800" dirty="0" smtClean="0">
                <a:cs typeface="Tahoma" pitchFamily="34" charset="0"/>
              </a:rPr>
              <a:t>файла.</a:t>
            </a:r>
            <a:endParaRPr lang="ru-RU" sz="1800" dirty="0" smtClean="0">
              <a:cs typeface="Tahoma" pitchFamily="34" charset="0"/>
            </a:endParaRPr>
          </a:p>
          <a:p>
            <a:pPr eaLnBrk="1" hangingPunct="1">
              <a:defRPr/>
            </a:pPr>
            <a:endParaRPr lang="ru-RU" sz="1800" dirty="0">
              <a:cs typeface="Tahoma" pitchFamily="34" charset="0"/>
            </a:endParaRPr>
          </a:p>
          <a:p>
            <a:pPr eaLnBrk="1" hangingPunct="1">
              <a:defRPr/>
            </a:pPr>
            <a:r>
              <a:rPr lang="ru-RU" sz="1800" dirty="0" smtClean="0">
                <a:cs typeface="Tahoma" pitchFamily="34" charset="0"/>
              </a:rPr>
              <a:t>Дано: текстовый файл с положительными числами. </a:t>
            </a:r>
          </a:p>
          <a:p>
            <a:pPr marL="0" indent="0" eaLnBrk="1" hangingPunct="1">
              <a:buNone/>
              <a:defRPr/>
            </a:pPr>
            <a:r>
              <a:rPr lang="ru-RU" sz="1800" dirty="0" smtClean="0">
                <a:cs typeface="Tahoma" pitchFamily="34" charset="0"/>
              </a:rPr>
              <a:t>     Реализовать ввод данных из файла с проверкой, что читаемое    число имеет корректный формат.</a:t>
            </a:r>
            <a:endParaRPr lang="ru-RU" sz="1800" dirty="0" smtClean="0">
              <a:cs typeface="Tahoma" pitchFamily="34" charset="0"/>
            </a:endParaRP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7358063" y="285750"/>
            <a:ext cx="1785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10.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ФАЙЛЫ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80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0245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4FE188B-AA73-437D-B18F-6E23AC9FFDBA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9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B2E55BC-C111-4A27-937D-F19A263B2E8B}" type="slidenum">
              <a:rPr lang="ru-RU" altLang="ru-RU"/>
              <a:pPr algn="r" eaLnBrk="1" hangingPunct="1"/>
              <a:t>10</a:t>
            </a:fld>
            <a:endParaRPr lang="ru-RU" alt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219200" y="381000"/>
            <a:ext cx="75438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2800" b="1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258888" y="1143000"/>
            <a:ext cx="7885112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+mn-cs"/>
              </a:rPr>
              <a:t>[</a:t>
            </a:r>
            <a:r>
              <a:rPr lang="ru-RU" sz="1600" dirty="0">
                <a:cs typeface="+mn-cs"/>
              </a:rPr>
              <a:t>Кнут08</a:t>
            </a:r>
            <a:r>
              <a:rPr lang="en-US" sz="1600" dirty="0">
                <a:cs typeface="+mn-cs"/>
              </a:rPr>
              <a:t>] </a:t>
            </a:r>
            <a:r>
              <a:rPr lang="ru-RU" sz="1600" dirty="0">
                <a:cs typeface="+mn-cs"/>
              </a:rPr>
              <a:t>Кнут Д.Э. Искусство программирования / Пер. с англ. — Т. </a:t>
            </a:r>
            <a:r>
              <a:rPr lang="en-US" sz="1600" dirty="0">
                <a:cs typeface="+mn-cs"/>
              </a:rPr>
              <a:t>3</a:t>
            </a:r>
            <a:r>
              <a:rPr lang="ru-RU" sz="1600" dirty="0">
                <a:cs typeface="+mn-cs"/>
              </a:rPr>
              <a:t>. Сортировка и поиск. — 2-е изд. — М.: Вильямс, 2008. — 824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КР92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Финансы и статистика, 1992. — 272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КР06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sz="1600" dirty="0">
                <a:cs typeface="Tahoma" pitchFamily="34" charset="0"/>
              </a:rPr>
              <a:t>C</a:t>
            </a:r>
            <a:r>
              <a:rPr lang="ru-RU" sz="1600" dirty="0">
                <a:cs typeface="Tahoma" pitchFamily="34" charset="0"/>
              </a:rPr>
              <a:t>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Вильямс, 2006. — 304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kern="0" dirty="0">
                <a:latin typeface="+mn-lt"/>
                <a:cs typeface="+mn-cs"/>
              </a:rPr>
              <a:t>[</a:t>
            </a:r>
            <a:r>
              <a:rPr lang="ru-RU" sz="1600" kern="0" dirty="0">
                <a:latin typeface="+mn-lt"/>
                <a:cs typeface="+mn-cs"/>
              </a:rPr>
              <a:t>Под04</a:t>
            </a:r>
            <a:r>
              <a:rPr lang="en-US" sz="1600" kern="0" dirty="0">
                <a:latin typeface="+mn-lt"/>
                <a:cs typeface="+mn-cs"/>
              </a:rPr>
              <a:t>]</a:t>
            </a:r>
            <a:r>
              <a:rPr lang="ru-RU" sz="1600" kern="0" dirty="0">
                <a:latin typeface="+mn-lt"/>
                <a:cs typeface="+mn-cs"/>
              </a:rPr>
              <a:t> Подбельский В.В., Фомин С.С. Программирование на языке Си. – 2-е доп. изд. – М., Финансы и статистика, 2004. – 600 с.</a:t>
            </a:r>
            <a:endParaRPr lang="en-US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+mn-cs"/>
              </a:rPr>
              <a:t>[</a:t>
            </a:r>
            <a:r>
              <a:rPr lang="ru-RU" sz="1600" dirty="0">
                <a:cs typeface="+mn-cs"/>
              </a:rPr>
              <a:t>Уэз82</a:t>
            </a:r>
            <a:r>
              <a:rPr lang="en-US" sz="1600" dirty="0">
                <a:cs typeface="+mn-cs"/>
              </a:rPr>
              <a:t>]</a:t>
            </a:r>
            <a:r>
              <a:rPr lang="ru-RU" sz="1600" dirty="0">
                <a:cs typeface="+mn-cs"/>
              </a:rPr>
              <a:t> Уэзерелл Ч. Этюды для программистов</a:t>
            </a:r>
            <a:r>
              <a:rPr lang="en-US" sz="1600" dirty="0">
                <a:cs typeface="+mn-cs"/>
              </a:rPr>
              <a:t> </a:t>
            </a:r>
            <a:r>
              <a:rPr lang="ru-RU" sz="1600" dirty="0">
                <a:cs typeface="+mn-cs"/>
              </a:rPr>
              <a:t>/ Пер. с англ. — М.: Мир, 1982. — 288 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40000"/>
              </a:spcBef>
              <a:spcAft>
                <a:spcPct val="20000"/>
              </a:spcAft>
              <a:buFontTx/>
              <a:buChar char="–"/>
              <a:defRPr/>
            </a:pPr>
            <a:endParaRPr lang="ru-R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400" kern="0" dirty="0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630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22739</TotalTime>
  <Words>489</Words>
  <Application>Microsoft Office PowerPoint</Application>
  <PresentationFormat>Экран (4:3)</PresentationFormat>
  <Paragraphs>98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Courier New</vt:lpstr>
      <vt:lpstr>Tahoma</vt:lpstr>
      <vt:lpstr>Times New Roman</vt:lpstr>
      <vt:lpstr>ОПРОГ</vt:lpstr>
      <vt:lpstr>Программирование на языке C</vt:lpstr>
      <vt:lpstr>Модуль 10.  ФАЙЛЫ</vt:lpstr>
      <vt:lpstr>Поддержка ввода-вывода в Си.</vt:lpstr>
      <vt:lpstr>Стандартные потоки (начало).</vt:lpstr>
      <vt:lpstr>Стандартные потоки (окончание).</vt:lpstr>
      <vt:lpstr>Перечень основных функций (начало).</vt:lpstr>
      <vt:lpstr>Перечень основных функций (окончание).</vt:lpstr>
      <vt:lpstr>Практика  /  ДЗ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dc:creator>Alex</dc:creator>
  <cp:lastModifiedBy>Alexander Korablin</cp:lastModifiedBy>
  <cp:revision>943</cp:revision>
  <cp:lastPrinted>1601-01-01T00:00:00Z</cp:lastPrinted>
  <dcterms:created xsi:type="dcterms:W3CDTF">1601-01-01T00:00:00Z</dcterms:created>
  <dcterms:modified xsi:type="dcterms:W3CDTF">2020-09-03T18:59:33Z</dcterms:modified>
</cp:coreProperties>
</file>