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6" r:id="rId3"/>
    <p:sldId id="381" r:id="rId4"/>
    <p:sldId id="384" r:id="rId5"/>
    <p:sldId id="380" r:id="rId6"/>
    <p:sldId id="375" r:id="rId7"/>
    <p:sldId id="376" r:id="rId8"/>
    <p:sldId id="377" r:id="rId9"/>
    <p:sldId id="378" r:id="rId10"/>
    <p:sldId id="379" r:id="rId11"/>
    <p:sldId id="386" r:id="rId12"/>
    <p:sldId id="385" r:id="rId13"/>
    <p:sldId id="383" r:id="rId14"/>
    <p:sldId id="31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>
        <p:scale>
          <a:sx n="100" d="100"/>
          <a:sy n="100" d="100"/>
        </p:scale>
        <p:origin x="4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28EB76F-0B49-4592-9285-F955211569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259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B854FC7-3AE9-4D37-90C3-34C3DCE207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8498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34B197-8826-4721-854B-3BE0824121AF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0945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049A6E-8B7B-44E3-9A0A-18C98247C3CE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8746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392B4-3A14-4900-91CF-DB16CE43AEC6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024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392B4-3A14-4900-91CF-DB16CE43AEC6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1508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392B4-3A14-4900-91CF-DB16CE43AEC6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4040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0F5CA1-6EF7-4A2E-90FA-A9D4AE73A5A8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8538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8EE474B-F928-4B10-89C5-385A8CB4CD90}" type="slidenum">
              <a:rPr lang="ru-RU" altLang="ru-RU" sz="1200"/>
              <a:pPr algn="r"/>
              <a:t>3</a:t>
            </a:fld>
            <a:endParaRPr lang="ru-RU" altLang="ru-RU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73894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392B4-3A14-4900-91CF-DB16CE43AEC6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9692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1F6C05-1068-4E69-80C1-FD3D65A880D0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095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50043B-69C1-42AD-8295-8DBCD81C3992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7613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A4CA47-87B1-4FF5-8639-7096CF75719C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8236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C2A26F8-0057-4BFD-9DBF-4B1D2362F7E6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732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AAF439-1636-48E9-958E-5ACE6948428B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332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DC782-8B0C-474C-BF17-521F392CA5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66406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68D71-1088-41CA-88DF-78E25148EC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40540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890E1-E2AB-4D07-BAF2-1DC4200E22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78919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88686-55BC-4BA9-B5B0-A62C913A29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45144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A7707-1FFE-455A-B2D3-FC9BEDE41F8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1127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5DAEF-7597-41E1-832F-42A122E49B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72947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6A146-A718-42E7-9E37-8DA4CC5BF9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03037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7B46-DB65-4504-AB29-EE860A9569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33602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12432-7EF2-44FA-AFF7-FFD15B58C4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05574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775FA-3BE4-4A22-800E-A0A56629AF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01469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00870-0BC1-4F44-AF5E-F690A71FC8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5992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9E7E2C9-83A2-477A-9F32-620C920E113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FE36D4-5EBC-43C5-8ED3-F487B219D313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8D8255-0FC6-497A-91B9-E8E1169639C4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51781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Структурный тип и директива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ru-RU" altLang="ru-RU" sz="2400" b="1" dirty="0" smtClean="0">
                <a:cs typeface="Tahoma" panose="020B0604030504040204" pitchFamily="34" charset="0"/>
              </a:rPr>
              <a:t>. Инициализация структур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Структурный тип может вводиться директивой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структурного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обозначение типа</a:t>
            </a:r>
            <a:r>
              <a:rPr lang="en-US" sz="1600" dirty="0" smtClean="0">
                <a:cs typeface="Tahoma" pitchFamily="34" charset="0"/>
              </a:rPr>
              <a:t>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объекта структурного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обозначение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указателя на объект структурного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обозначение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Инициализация структур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структурного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latin typeface="+mj-lt"/>
                <a:cs typeface="Courier New" pitchFamily="49" charset="0"/>
              </a:rPr>
              <a:t>		</a:t>
            </a:r>
            <a:r>
              <a:rPr lang="en-US" sz="1600" dirty="0" smtClean="0">
                <a:latin typeface="+mj-lt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	</a:t>
            </a:r>
            <a:r>
              <a:rPr lang="en-US" sz="1600" dirty="0" smtClean="0">
                <a:cs typeface="Tahoma" pitchFamily="34" charset="0"/>
              </a:rPr>
              <a:t>[&lt;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&gt;] 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cs typeface="Tahoma" pitchFamily="34" charset="0"/>
              </a:rPr>
              <a:t>			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cs typeface="Tahoma" pitchFamily="34" charset="0"/>
              </a:rPr>
              <a:t>] | &lt;</a:t>
            </a:r>
            <a:r>
              <a:rPr lang="ru-RU" sz="1600" i="1" dirty="0" smtClean="0">
                <a:cs typeface="Tahoma" pitchFamily="34" charset="0"/>
              </a:rPr>
              <a:t>обозначение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}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		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список значений инициализации полей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D38B9C-D269-4BF1-89CC-29FDADAC05E5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990" y="836712"/>
            <a:ext cx="6844418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Выравнивание данных в структурах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99990" y="1844824"/>
            <a:ext cx="7636060" cy="3456384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00" b="1" dirty="0">
                <a:cs typeface="Tahoma" pitchFamily="34" charset="0"/>
              </a:rPr>
              <a:t>struct</a:t>
            </a:r>
            <a:r>
              <a:rPr lang="en-US" sz="1800" dirty="0">
                <a:cs typeface="Tahoma" pitchFamily="34" charset="0"/>
              </a:rPr>
              <a:t> Test </a:t>
            </a:r>
            <a:r>
              <a:rPr lang="ru-RU" sz="1800" dirty="0" smtClean="0">
                <a:cs typeface="Tahoma" pitchFamily="34" charset="0"/>
              </a:rPr>
              <a:t>  </a:t>
            </a:r>
            <a:r>
              <a:rPr lang="en-US" sz="1800" dirty="0" smtClean="0">
                <a:cs typeface="Tahoma" pitchFamily="34" charset="0"/>
              </a:rPr>
              <a:t>{ 			// </a:t>
            </a:r>
            <a:r>
              <a:rPr lang="ru-RU" sz="1800" dirty="0" smtClean="0">
                <a:cs typeface="Tahoma" pitchFamily="34" charset="0"/>
              </a:rPr>
              <a:t>Все поля по 8 байтов</a:t>
            </a:r>
            <a:endParaRPr lang="en-US" sz="1800" dirty="0">
              <a:cs typeface="Tahoma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sz="1800" dirty="0">
                <a:cs typeface="Tahoma" pitchFamily="34" charset="0"/>
              </a:rPr>
              <a:t>	_Alignas(8) </a:t>
            </a:r>
            <a:r>
              <a:rPr lang="en-US" sz="1800" b="1" dirty="0">
                <a:cs typeface="Tahoma" pitchFamily="34" charset="0"/>
              </a:rPr>
              <a:t>short</a:t>
            </a:r>
            <a:r>
              <a:rPr lang="en-US" sz="1800" dirty="0">
                <a:cs typeface="Tahoma" pitchFamily="34" charset="0"/>
              </a:rPr>
              <a:t> a;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cs typeface="Tahoma" pitchFamily="34" charset="0"/>
              </a:rPr>
              <a:t>	_Alignas(8) </a:t>
            </a:r>
            <a:r>
              <a:rPr lang="en-US" sz="1800" b="1" dirty="0">
                <a:cs typeface="Tahoma" pitchFamily="34" charset="0"/>
              </a:rPr>
              <a:t>long</a:t>
            </a:r>
            <a:r>
              <a:rPr lang="en-US" sz="1800" dirty="0">
                <a:cs typeface="Tahoma" pitchFamily="34" charset="0"/>
              </a:rPr>
              <a:t> b;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cs typeface="Tahoma" pitchFamily="34" charset="0"/>
              </a:rPr>
              <a:t>	_Alignas(8) </a:t>
            </a:r>
            <a:r>
              <a:rPr lang="en-US" sz="1800" b="1" dirty="0">
                <a:cs typeface="Tahoma" pitchFamily="34" charset="0"/>
              </a:rPr>
              <a:t>float</a:t>
            </a:r>
            <a:r>
              <a:rPr lang="en-US" sz="1800" dirty="0">
                <a:cs typeface="Tahoma" pitchFamily="34" charset="0"/>
              </a:rPr>
              <a:t> f; </a:t>
            </a:r>
            <a:endParaRPr lang="ru-RU" sz="1800" dirty="0" smtClean="0">
              <a:cs typeface="Tahoma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sz="1800" dirty="0" smtClean="0">
                <a:cs typeface="Tahoma" pitchFamily="34" charset="0"/>
              </a:rPr>
              <a:t>};</a:t>
            </a:r>
          </a:p>
          <a:p>
            <a:pPr marL="0" indent="0" eaLnBrk="1" hangingPunct="1">
              <a:buNone/>
              <a:defRPr/>
            </a:pPr>
            <a:endParaRPr lang="ru-RU" sz="1800" dirty="0" smtClean="0">
              <a:cs typeface="Tahoma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ru-RU" sz="1800" dirty="0" smtClean="0">
                <a:cs typeface="Tahoma" pitchFamily="34" charset="0"/>
              </a:rPr>
              <a:t>…</a:t>
            </a:r>
            <a:endParaRPr lang="en-US" sz="1800" dirty="0">
              <a:cs typeface="Tahoma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sz="1800" b="1" dirty="0" smtClean="0">
                <a:cs typeface="Tahoma" pitchFamily="34" charset="0"/>
              </a:rPr>
              <a:t>struct</a:t>
            </a:r>
            <a:r>
              <a:rPr lang="en-US" sz="1800" dirty="0" smtClean="0">
                <a:cs typeface="Tahoma" pitchFamily="34" charset="0"/>
              </a:rPr>
              <a:t> </a:t>
            </a:r>
            <a:r>
              <a:rPr lang="en-US" sz="1800" dirty="0">
                <a:cs typeface="Tahoma" pitchFamily="34" charset="0"/>
              </a:rPr>
              <a:t>Test t;</a:t>
            </a:r>
          </a:p>
          <a:p>
            <a:pPr marL="0" indent="0" eaLnBrk="1" hangingPunct="1">
              <a:buNone/>
              <a:defRPr/>
            </a:pPr>
            <a:r>
              <a:rPr lang="en-US" sz="1800" dirty="0" smtClean="0">
                <a:cs typeface="Tahoma" pitchFamily="34" charset="0"/>
              </a:rPr>
              <a:t>printf</a:t>
            </a:r>
            <a:r>
              <a:rPr lang="en-US" sz="1800" dirty="0">
                <a:cs typeface="Tahoma" pitchFamily="34" charset="0"/>
              </a:rPr>
              <a:t>("size=%d\n</a:t>
            </a:r>
            <a:r>
              <a:rPr lang="en-US" sz="1800" dirty="0" smtClean="0">
                <a:cs typeface="Tahoma" pitchFamily="34" charset="0"/>
              </a:rPr>
              <a:t>",</a:t>
            </a:r>
            <a:r>
              <a:rPr lang="ru-RU" sz="1800" dirty="0" smtClean="0">
                <a:cs typeface="Tahoma" pitchFamily="34" charset="0"/>
              </a:rPr>
              <a:t> </a:t>
            </a:r>
            <a:r>
              <a:rPr lang="en-US" sz="1800" b="1" dirty="0" smtClean="0">
                <a:cs typeface="Tahoma" pitchFamily="34" charset="0"/>
              </a:rPr>
              <a:t>sizeof</a:t>
            </a:r>
            <a:r>
              <a:rPr lang="en-US" sz="1800" dirty="0" smtClean="0">
                <a:cs typeface="Tahoma" pitchFamily="34" charset="0"/>
              </a:rPr>
              <a:t>(t</a:t>
            </a:r>
            <a:r>
              <a:rPr lang="en-US" sz="1800" dirty="0">
                <a:cs typeface="Tahoma" pitchFamily="34" charset="0"/>
              </a:rPr>
              <a:t>));</a:t>
            </a:r>
          </a:p>
          <a:p>
            <a:pPr marL="0" indent="0" eaLnBrk="1" hangingPunct="1">
              <a:buNone/>
              <a:defRPr/>
            </a:pPr>
            <a:r>
              <a:rPr lang="en-US" sz="1800" dirty="0" smtClean="0">
                <a:cs typeface="Tahoma" pitchFamily="34" charset="0"/>
              </a:rPr>
              <a:t>printf</a:t>
            </a:r>
            <a:r>
              <a:rPr lang="en-US" sz="1800" dirty="0">
                <a:cs typeface="Tahoma" pitchFamily="34" charset="0"/>
              </a:rPr>
              <a:t>("%d %d %d\n",_Alignof(</a:t>
            </a:r>
            <a:r>
              <a:rPr lang="en-US" sz="1800" dirty="0" err="1">
                <a:cs typeface="Tahoma" pitchFamily="34" charset="0"/>
              </a:rPr>
              <a:t>t.a</a:t>
            </a:r>
            <a:r>
              <a:rPr lang="en-US" sz="1800" dirty="0">
                <a:cs typeface="Tahoma" pitchFamily="34" charset="0"/>
              </a:rPr>
              <a:t>),_Alignof(</a:t>
            </a:r>
            <a:r>
              <a:rPr lang="en-US" sz="1800" dirty="0" err="1">
                <a:cs typeface="Tahoma" pitchFamily="34" charset="0"/>
              </a:rPr>
              <a:t>t.b</a:t>
            </a:r>
            <a:r>
              <a:rPr lang="en-US" sz="1800" dirty="0">
                <a:cs typeface="Tahoma" pitchFamily="34" charset="0"/>
              </a:rPr>
              <a:t>),_Alignof(</a:t>
            </a:r>
            <a:r>
              <a:rPr lang="en-US" sz="1800" dirty="0" err="1">
                <a:cs typeface="Tahoma" pitchFamily="34" charset="0"/>
              </a:rPr>
              <a:t>t.f</a:t>
            </a:r>
            <a:r>
              <a:rPr lang="en-US" sz="1800" dirty="0">
                <a:cs typeface="Tahoma" pitchFamily="34" charset="0"/>
              </a:rPr>
              <a:t>));</a:t>
            </a:r>
            <a:r>
              <a:rPr lang="ru-RU" sz="1800" dirty="0" smtClean="0">
                <a:cs typeface="Tahoma" pitchFamily="34" charset="0"/>
              </a:rPr>
              <a:t>     </a:t>
            </a:r>
            <a:endParaRPr lang="ru-RU" sz="1800" dirty="0" smtClean="0">
              <a:cs typeface="Tahoma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54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D38B9C-D269-4BF1-89CC-29FDADAC05E5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990" y="836712"/>
            <a:ext cx="6844418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Битовые поля в структурах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99990" y="1844824"/>
            <a:ext cx="7636060" cy="4176464"/>
          </a:xfrm>
        </p:spPr>
        <p:txBody>
          <a:bodyPr/>
          <a:lstStyle/>
          <a:p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struct</a:t>
            </a:r>
            <a:r>
              <a:rPr lang="en-US" sz="1800" dirty="0"/>
              <a:t> 	</a:t>
            </a:r>
            <a:r>
              <a:rPr lang="en-US" sz="1800" dirty="0" smtClean="0"/>
              <a:t>Test   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b="1" dirty="0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  <a:r>
              <a:rPr lang="en-US" sz="1800" dirty="0" smtClean="0"/>
              <a:t>     a</a:t>
            </a:r>
            <a:r>
              <a:rPr lang="en-US" sz="1800" dirty="0"/>
              <a:t>; 	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ru-RU" sz="1800" b="1" dirty="0" smtClean="0"/>
              <a:t>int</a:t>
            </a:r>
            <a:r>
              <a:rPr lang="ru-RU" sz="1800" dirty="0" smtClean="0"/>
              <a:t> </a:t>
            </a:r>
            <a:r>
              <a:rPr lang="ru-RU" sz="1800" dirty="0"/>
              <a:t>	</a:t>
            </a:r>
            <a:r>
              <a:rPr lang="en-US" sz="1800" dirty="0" smtClean="0"/>
              <a:t>     b </a:t>
            </a:r>
            <a:r>
              <a:rPr lang="en-US" sz="1800" dirty="0"/>
              <a:t>: 5 ; </a:t>
            </a:r>
            <a:r>
              <a:rPr lang="en-US" sz="1800" dirty="0" smtClean="0"/>
              <a:t>	</a:t>
            </a:r>
            <a:r>
              <a:rPr lang="ru-RU" sz="1800" dirty="0" smtClean="0"/>
              <a:t>// Знаковое</a:t>
            </a:r>
            <a:r>
              <a:rPr lang="en-US" sz="1800" dirty="0" smtClean="0"/>
              <a:t> </a:t>
            </a:r>
            <a:r>
              <a:rPr lang="ru-RU" sz="1800" dirty="0" smtClean="0"/>
              <a:t>поле </a:t>
            </a:r>
            <a:r>
              <a:rPr lang="ru-RU" sz="1800" dirty="0"/>
              <a:t>размером 5 </a:t>
            </a:r>
            <a:r>
              <a:rPr lang="ru-RU" sz="1800" dirty="0" smtClean="0"/>
              <a:t>бит </a:t>
            </a:r>
            <a:r>
              <a:rPr lang="ru-RU" sz="1800" dirty="0"/>
              <a:t>	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ru-RU" sz="1800" b="1" dirty="0" smtClean="0"/>
              <a:t>unsigned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ru-RU" sz="1800" dirty="0" smtClean="0"/>
              <a:t>c </a:t>
            </a:r>
            <a:r>
              <a:rPr lang="ru-RU" sz="1800" dirty="0"/>
              <a:t>: 1 ; </a:t>
            </a:r>
            <a:r>
              <a:rPr lang="en-US" sz="1800" dirty="0" smtClean="0"/>
              <a:t>	</a:t>
            </a:r>
            <a:r>
              <a:rPr lang="ru-RU" sz="1800" dirty="0" smtClean="0"/>
              <a:t>// </a:t>
            </a:r>
            <a:r>
              <a:rPr lang="ru-RU" sz="1800" dirty="0"/>
              <a:t>Поле </a:t>
            </a:r>
            <a:r>
              <a:rPr lang="ru-RU" sz="1800" dirty="0" smtClean="0"/>
              <a:t>без</a:t>
            </a:r>
            <a:r>
              <a:rPr lang="en-US" sz="1800" dirty="0" smtClean="0"/>
              <a:t> </a:t>
            </a:r>
            <a:r>
              <a:rPr lang="ru-RU" sz="1800" dirty="0" smtClean="0"/>
              <a:t>знака </a:t>
            </a:r>
            <a:r>
              <a:rPr lang="ru-RU" sz="1800" dirty="0"/>
              <a:t>размером 1 бит 	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ru-RU" sz="1800" b="1" dirty="0" smtClean="0"/>
              <a:t>char</a:t>
            </a:r>
            <a:r>
              <a:rPr lang="ru-RU" sz="1800" dirty="0" smtClean="0"/>
              <a:t> </a:t>
            </a:r>
            <a:r>
              <a:rPr lang="en-US" sz="1800" dirty="0" smtClean="0"/>
              <a:t>        </a:t>
            </a:r>
            <a:r>
              <a:rPr lang="ru-RU" sz="1800" dirty="0" smtClean="0"/>
              <a:t>d </a:t>
            </a:r>
            <a:r>
              <a:rPr lang="ru-RU" sz="1800" dirty="0"/>
              <a:t>: </a:t>
            </a:r>
            <a:r>
              <a:rPr lang="ru-RU" sz="1800" dirty="0" smtClean="0"/>
              <a:t>2 </a:t>
            </a:r>
            <a:r>
              <a:rPr lang="ru-RU" sz="1800" dirty="0"/>
              <a:t>; 	</a:t>
            </a:r>
            <a:r>
              <a:rPr lang="ru-RU" sz="1800" dirty="0" smtClean="0"/>
              <a:t>// Знаковое</a:t>
            </a:r>
            <a:r>
              <a:rPr lang="en-US" sz="1800" dirty="0" smtClean="0"/>
              <a:t> </a:t>
            </a:r>
            <a:r>
              <a:rPr lang="ru-RU" sz="1800" dirty="0" smtClean="0"/>
              <a:t>поле </a:t>
            </a:r>
            <a:r>
              <a:rPr lang="ru-RU" sz="1800" dirty="0"/>
              <a:t>размером </a:t>
            </a:r>
            <a:r>
              <a:rPr lang="ru-RU" sz="1800" dirty="0" smtClean="0"/>
              <a:t>2</a:t>
            </a:r>
            <a:r>
              <a:rPr lang="en-US" sz="1800" dirty="0" smtClean="0"/>
              <a:t> </a:t>
            </a:r>
            <a:r>
              <a:rPr lang="ru-RU" sz="1800" dirty="0" smtClean="0"/>
              <a:t>бита </a:t>
            </a:r>
            <a:r>
              <a:rPr lang="ru-RU" sz="1800" dirty="0"/>
              <a:t>	</a:t>
            </a:r>
          </a:p>
          <a:p>
            <a:pPr marL="0" indent="0">
              <a:buNone/>
            </a:pPr>
            <a:r>
              <a:rPr lang="ru-RU" sz="1800" dirty="0"/>
              <a:t>} ;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2000" b="1" dirty="0" smtClean="0"/>
              <a:t>Зачем ?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sizeof</a:t>
            </a:r>
            <a:r>
              <a:rPr lang="en-US" sz="2000" dirty="0" smtClean="0"/>
              <a:t>( </a:t>
            </a:r>
            <a:r>
              <a:rPr lang="en-US" sz="2000" b="1" dirty="0" smtClean="0"/>
              <a:t>struct</a:t>
            </a:r>
            <a:r>
              <a:rPr lang="en-US" sz="2000" dirty="0" smtClean="0"/>
              <a:t> Test ) - ?</a:t>
            </a:r>
            <a:r>
              <a:rPr lang="ru-RU" sz="1800" dirty="0"/>
              <a:t>	</a:t>
            </a:r>
          </a:p>
          <a:p>
            <a:pPr marL="0" indent="0" eaLnBrk="1" hangingPunct="1">
              <a:buNone/>
              <a:defRPr/>
            </a:pPr>
            <a:r>
              <a:rPr lang="ru-RU" sz="1800" dirty="0" smtClean="0">
                <a:cs typeface="Tahoma" pitchFamily="34" charset="0"/>
              </a:rPr>
              <a:t>     </a:t>
            </a:r>
            <a:endParaRPr lang="ru-RU" sz="1800" dirty="0" smtClean="0">
              <a:cs typeface="Tahoma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099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D38B9C-D269-4BF1-89CC-29FDADAC05E5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990" y="836712"/>
            <a:ext cx="6844418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Практика  /  </a:t>
            </a:r>
            <a:r>
              <a:rPr lang="ru-RU" altLang="ru-RU" sz="2400" b="1" dirty="0" smtClean="0">
                <a:cs typeface="Tahoma" panose="020B0604030504040204" pitchFamily="34" charset="0"/>
              </a:rPr>
              <a:t>Применение структур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99990" y="1844824"/>
            <a:ext cx="7636060" cy="2865487"/>
          </a:xfrm>
        </p:spPr>
        <p:txBody>
          <a:bodyPr/>
          <a:lstStyle/>
          <a:p>
            <a:pPr eaLnBrk="1" hangingPunct="1">
              <a:defRPr/>
            </a:pPr>
            <a:r>
              <a:rPr lang="ru-RU" sz="1800" dirty="0" smtClean="0">
                <a:cs typeface="Tahoma" pitchFamily="34" charset="0"/>
              </a:rPr>
              <a:t>Структура, как аргумент функции.</a:t>
            </a:r>
            <a:endParaRPr lang="ru-RU" sz="1800" dirty="0" smtClean="0">
              <a:cs typeface="Tahoma" pitchFamily="34" charset="0"/>
            </a:endParaRPr>
          </a:p>
          <a:p>
            <a:pPr eaLnBrk="1" hangingPunct="1">
              <a:defRPr/>
            </a:pPr>
            <a:endParaRPr lang="ru-RU" sz="1800" dirty="0"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1800" dirty="0" smtClean="0">
                <a:cs typeface="Tahoma" pitchFamily="34" charset="0"/>
              </a:rPr>
              <a:t>Структура, как возвращаемое значение функции.</a:t>
            </a:r>
            <a:endParaRPr lang="ru-RU" sz="1800" dirty="0" smtClean="0">
              <a:cs typeface="Tahoma" pitchFamily="34" charset="0"/>
            </a:endParaRPr>
          </a:p>
          <a:p>
            <a:pPr eaLnBrk="1" hangingPunct="1">
              <a:defRPr/>
            </a:pPr>
            <a:endParaRPr lang="ru-RU" sz="1800" dirty="0"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1800" dirty="0" smtClean="0">
                <a:cs typeface="Tahoma" pitchFamily="34" charset="0"/>
              </a:rPr>
              <a:t>Использование структур и объединений для прямого доступа к битам и байтам.</a:t>
            </a:r>
          </a:p>
          <a:p>
            <a:pPr eaLnBrk="1" hangingPunct="1">
              <a:defRPr/>
            </a:pPr>
            <a:endParaRPr lang="ru-RU" sz="1800" dirty="0"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1800" dirty="0" smtClean="0">
                <a:cs typeface="Tahoma" pitchFamily="34" charset="0"/>
              </a:rPr>
              <a:t>Коллекции и структуры.</a:t>
            </a:r>
          </a:p>
          <a:p>
            <a:pPr marL="0" indent="0" eaLnBrk="1" hangingPunct="1">
              <a:buNone/>
              <a:defRPr/>
            </a:pPr>
            <a:r>
              <a:rPr lang="ru-RU" sz="1800" dirty="0" smtClean="0">
                <a:cs typeface="Tahoma" pitchFamily="34" charset="0"/>
              </a:rPr>
              <a:t>     </a:t>
            </a:r>
            <a:endParaRPr lang="ru-RU" sz="1800" dirty="0" smtClean="0">
              <a:cs typeface="Tahoma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105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6FFA35-6A15-4288-948D-20DF588B6801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10243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077CB84-BC26-4CE1-82C3-7FD3C9360D7E}" type="slidenum">
              <a:rPr lang="ru-RU" altLang="ru-RU"/>
              <a:pPr algn="r" eaLnBrk="1" hangingPunct="1"/>
              <a:t>14</a:t>
            </a:fld>
            <a:endParaRPr lang="ru-RU" alt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2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Кнут08</a:t>
            </a:r>
            <a:r>
              <a:rPr lang="en-US" sz="1600" dirty="0">
                <a:cs typeface="+mn-cs"/>
              </a:rPr>
              <a:t>] </a:t>
            </a:r>
            <a:r>
              <a:rPr lang="ru-RU" sz="1600" dirty="0">
                <a:cs typeface="+mn-cs"/>
              </a:rPr>
              <a:t>Кнут Д.Э. Искусство программирования / Пер. с англ. — Т. </a:t>
            </a:r>
            <a:r>
              <a:rPr lang="en-US" sz="1600" dirty="0">
                <a:cs typeface="+mn-cs"/>
              </a:rPr>
              <a:t>3</a:t>
            </a:r>
            <a:r>
              <a:rPr lang="ru-RU" sz="1600" dirty="0">
                <a:cs typeface="+mn-cs"/>
              </a:rPr>
              <a:t>. Сортировка и поиск. — 2-е изд. — М.: Вильямс, 2008. — 824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2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2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2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  <a:endParaRPr lang="en-US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2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Уэз82</a:t>
            </a:r>
            <a:r>
              <a:rPr lang="en-US" sz="1600" dirty="0">
                <a:cs typeface="+mn-cs"/>
              </a:rPr>
              <a:t>]</a:t>
            </a:r>
            <a:r>
              <a:rPr lang="ru-RU" sz="1600" dirty="0">
                <a:cs typeface="+mn-cs"/>
              </a:rPr>
              <a:t> Уэзерелл Ч. Этюды для программистов</a:t>
            </a:r>
            <a:r>
              <a:rPr lang="en-US" sz="1600" dirty="0">
                <a:cs typeface="+mn-cs"/>
              </a:rPr>
              <a:t> </a:t>
            </a:r>
            <a:r>
              <a:rPr lang="ru-RU" sz="1600" dirty="0">
                <a:cs typeface="+mn-cs"/>
              </a:rPr>
              <a:t>/ Пер. с англ. — М.: Мир, 1982. — 288 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2"/>
              </a:buBlip>
              <a:defRPr/>
            </a:pPr>
            <a:endParaRPr lang="ru-RU" sz="16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2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011485-6658-47D3-A860-12A5ABB17355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11.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800" b="1" dirty="0" smtClean="0">
                <a:cs typeface="Tahoma" panose="020B0604030504040204" pitchFamily="34" charset="0"/>
              </a:rPr>
              <a:t>Составные типы данных</a:t>
            </a:r>
            <a:endParaRPr lang="ru-RU" altLang="ru-RU" sz="2800" dirty="0" smtClean="0">
              <a:cs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492375"/>
            <a:ext cx="7848600" cy="2324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dirty="0" smtClean="0">
                <a:cs typeface="Tahoma" panose="020B0604030504040204" pitchFamily="34" charset="0"/>
              </a:rPr>
              <a:t>Перечислимый тип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 smtClean="0">
                <a:cs typeface="Tahoma" panose="020B0604030504040204" pitchFamily="34" charset="0"/>
              </a:rPr>
              <a:t>Объединения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 smtClean="0">
                <a:cs typeface="Tahoma" panose="020B0604030504040204" pitchFamily="34" charset="0"/>
              </a:rPr>
              <a:t>Декларация структур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 smtClean="0">
                <a:cs typeface="Tahoma" panose="020B0604030504040204" pitchFamily="34" charset="0"/>
              </a:rPr>
              <a:t>Инициализация и доступ к элементам структуры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 smtClean="0">
                <a:cs typeface="Tahoma" panose="020B0604030504040204" pitchFamily="34" charset="0"/>
              </a:rPr>
              <a:t>Вложенные структуры и массивы структур</a:t>
            </a:r>
          </a:p>
          <a:p>
            <a:pPr eaLnBrk="1" hangingPunct="1">
              <a:lnSpc>
                <a:spcPct val="90000"/>
              </a:lnSpc>
            </a:pPr>
            <a:endParaRPr lang="ru-RU" altLang="ru-RU" sz="2400" dirty="0" smtClean="0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663AD2C-E9D3-46FB-8384-90F813B10A3B}" type="slidenum">
              <a:rPr lang="ru-RU" altLang="ru-RU"/>
              <a:pPr algn="r" eaLnBrk="1" hangingPunct="1"/>
              <a:t>3</a:t>
            </a:fld>
            <a:endParaRPr lang="ru-RU" altLang="ru-RU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908720"/>
            <a:ext cx="7543800" cy="615280"/>
          </a:xfrm>
        </p:spPr>
        <p:txBody>
          <a:bodyPr/>
          <a:lstStyle/>
          <a:p>
            <a:pPr algn="ctr" eaLnBrk="1" hangingPunct="1"/>
            <a:r>
              <a:rPr lang="ru-RU" altLang="ru-RU" sz="2800" b="1" dirty="0" smtClean="0">
                <a:cs typeface="Tahoma" panose="020B0604030504040204" pitchFamily="34" charset="0"/>
              </a:rPr>
              <a:t>Перечислимый тип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476375" y="1844675"/>
            <a:ext cx="7488238" cy="337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0937" bIns="0" anchor="ctr">
            <a:spAutoFit/>
          </a:bodyPr>
          <a:lstStyle/>
          <a:p>
            <a:pPr eaLnBrk="0" hangingPunct="0"/>
            <a:r>
              <a:rPr lang="ru-RU" altLang="ru-RU" dirty="0" smtClean="0"/>
              <a:t>Перечислимый тип ( enumeration ) – это множество именованных целых констант. Перечислимый тип определяет все допустимые значения, которые могут иметь переменные этого типа. Основная форма объявления такого типа следующая: </a:t>
            </a:r>
          </a:p>
          <a:p>
            <a:pPr eaLnBrk="0" hangingPunct="0"/>
            <a:endParaRPr lang="ru-RU" altLang="ru-RU" dirty="0" smtClean="0"/>
          </a:p>
          <a:p>
            <a:pPr eaLnBrk="0" hangingPunct="0"/>
            <a:r>
              <a:rPr lang="ru-RU" altLang="ru-RU" dirty="0" smtClean="0"/>
              <a:t>   </a:t>
            </a:r>
            <a:r>
              <a:rPr lang="ru-RU" altLang="ru-RU" b="1" dirty="0" smtClean="0"/>
              <a:t>enum имя_типа {список_названий} список переменных;</a:t>
            </a:r>
          </a:p>
          <a:p>
            <a:pPr eaLnBrk="0" hangingPunct="0"/>
            <a:endParaRPr lang="ru-RU" altLang="ru-RU" b="1" dirty="0" smtClean="0"/>
          </a:p>
          <a:p>
            <a:pPr eaLnBrk="0" hangingPunct="0"/>
            <a:r>
              <a:rPr lang="ru-RU" altLang="ru-RU" dirty="0" smtClean="0"/>
              <a:t>Список переменных может быть пустым. </a:t>
            </a:r>
          </a:p>
          <a:p>
            <a:pPr eaLnBrk="0" hangingPunct="0"/>
            <a:r>
              <a:rPr lang="ru-RU" altLang="ru-RU" dirty="0" smtClean="0"/>
              <a:t>Пример определения перечислимого типа и переменной данного типа:</a:t>
            </a:r>
          </a:p>
          <a:p>
            <a:pPr eaLnBrk="0" hangingPunct="0"/>
            <a:r>
              <a:rPr lang="ru-RU" altLang="ru-RU" dirty="0"/>
              <a:t>	</a:t>
            </a:r>
            <a:r>
              <a:rPr lang="en-US" altLang="ru-RU" b="1" dirty="0"/>
              <a:t>enum season { win, spr, sum, aut }; </a:t>
            </a:r>
            <a:endParaRPr lang="ru-RU" altLang="ru-RU" b="1" dirty="0"/>
          </a:p>
          <a:p>
            <a:pPr eaLnBrk="0" hangingPunct="0"/>
            <a:r>
              <a:rPr lang="ru-RU" altLang="ru-RU" b="1" dirty="0"/>
              <a:t>	</a:t>
            </a:r>
            <a:r>
              <a:rPr lang="en-US" altLang="ru-RU" b="1" dirty="0"/>
              <a:t>enum season s;</a:t>
            </a:r>
            <a:r>
              <a:rPr lang="en-US" altLang="ru-RU" dirty="0"/>
              <a:t> </a:t>
            </a: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FA20681-DF52-401F-82EF-7F2B9E1D36F5}" type="slidenum">
              <a:rPr lang="ru-RU" altLang="ru-RU"/>
              <a:pPr algn="r" eaLnBrk="1" hangingPunct="1"/>
              <a:t>4</a:t>
            </a:fld>
            <a:endParaRPr lang="ru-RU" altLang="ru-RU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74788" y="931864"/>
            <a:ext cx="7416800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0937" bIns="0" anchor="ctr">
            <a:spAutoFit/>
          </a:bodyPr>
          <a:lstStyle/>
          <a:p>
            <a:pPr eaLnBrk="0" hangingPunct="0"/>
            <a:r>
              <a:rPr lang="ru-RU" altLang="ru-RU" dirty="0" smtClean="0"/>
              <a:t>Во время объявления типа можно одному или нескольким символам присвоить значения, например: </a:t>
            </a:r>
          </a:p>
          <a:p>
            <a:pPr eaLnBrk="0" hangingPunct="0"/>
            <a:endParaRPr lang="ru-RU" altLang="ru-RU" dirty="0"/>
          </a:p>
          <a:p>
            <a:pPr eaLnBrk="0" hangingPunct="0"/>
            <a:r>
              <a:rPr lang="en-US" altLang="ru-RU" b="1" dirty="0"/>
              <a:t>enum value { one=1,two,three,ten=10,thousand=1000,next};</a:t>
            </a:r>
            <a:r>
              <a:rPr lang="en-US" altLang="ru-RU" dirty="0"/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41289" y="2564904"/>
            <a:ext cx="7776418" cy="312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0937" bIns="0" anchor="ctr">
            <a:spAutoFit/>
          </a:bodyPr>
          <a:lstStyle/>
          <a:p>
            <a:pPr eaLnBrk="0" hangingPunct="0"/>
            <a:r>
              <a:rPr lang="ru-RU" altLang="ru-RU" dirty="0" smtClean="0"/>
              <a:t>С переменными перечислимого типа можно производить следующие операции: </a:t>
            </a:r>
          </a:p>
          <a:p>
            <a:pPr eaLnBrk="0" hangingPunct="0"/>
            <a:r>
              <a:rPr lang="ru-RU" altLang="ru-RU" dirty="0" smtClean="0"/>
              <a:t>– присвоить переменную типа enum другой переменной; </a:t>
            </a:r>
          </a:p>
          <a:p>
            <a:pPr eaLnBrk="0" hangingPunct="0"/>
            <a:r>
              <a:rPr lang="ru-RU" altLang="ru-RU" dirty="0" smtClean="0"/>
              <a:t>– провести сравнение с целью выяснения равенства или неравенства; </a:t>
            </a:r>
          </a:p>
          <a:p>
            <a:pPr eaLnBrk="0" hangingPunct="0"/>
            <a:r>
              <a:rPr lang="ru-RU" altLang="ru-RU" dirty="0" smtClean="0"/>
              <a:t>– арифметические операции с константами типа enum (i=</a:t>
            </a:r>
            <a:r>
              <a:rPr lang="ru-RU" altLang="ru-RU" dirty="0" err="1" smtClean="0"/>
              <a:t>win+aut</a:t>
            </a:r>
            <a:r>
              <a:rPr lang="ru-RU" altLang="ru-RU" dirty="0" smtClean="0"/>
              <a:t>).</a:t>
            </a:r>
          </a:p>
          <a:p>
            <a:pPr eaLnBrk="0" hangingPunct="0"/>
            <a:endParaRPr lang="ru-RU" altLang="ru-RU" dirty="0" smtClean="0"/>
          </a:p>
          <a:p>
            <a:pPr eaLnBrk="0" hangingPunct="0"/>
            <a:r>
              <a:rPr lang="ru-RU" altLang="ru-RU" dirty="0" smtClean="0"/>
              <a:t>Нельзя использовать арифметические операции и операции ++</a:t>
            </a:r>
          </a:p>
          <a:p>
            <a:pPr eaLnBrk="0" hangingPunct="0"/>
            <a:r>
              <a:rPr lang="ru-RU" altLang="ru-RU" dirty="0" smtClean="0"/>
              <a:t> и -- для переменных типа enum. </a:t>
            </a:r>
          </a:p>
          <a:p>
            <a:pPr eaLnBrk="0" hangingPunct="0"/>
            <a:endParaRPr lang="ru-RU" altLang="ru-RU" dirty="0" smtClean="0"/>
          </a:p>
          <a:p>
            <a:pPr eaLnBrk="0" hangingPunct="0"/>
            <a:r>
              <a:rPr lang="ru-RU" altLang="ru-RU" dirty="0" smtClean="0"/>
              <a:t>Основная причина использования перечислимого типа – улучшение читаемости программ. </a:t>
            </a:r>
            <a:endParaRPr lang="ru-RU" altLang="ru-RU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532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82AD85-47FB-4423-8FB5-266604A83FAB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dirty="0" smtClean="0">
                <a:cs typeface="Tahoma" panose="020B0604030504040204" pitchFamily="34" charset="0"/>
              </a:rPr>
              <a:t>Понятие объединения.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Тип-объединение</a:t>
            </a:r>
            <a:r>
              <a:rPr lang="ru-RU" sz="2000" dirty="0" smtClean="0">
                <a:cs typeface="Tahoma" pitchFamily="34" charset="0"/>
              </a:rPr>
              <a:t> — родственный структурному типу производный тип данных, в котором все элементы имеют равное (нулевое) смещение относительно адреса объекта-объединения и занимают один и тот же участок оперативной памяти</a:t>
            </a:r>
            <a:endParaRPr lang="ru-RU" sz="2000" b="1" dirty="0" smtClean="0"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Определение типов и объектов-объединений</a:t>
            </a:r>
            <a:r>
              <a:rPr lang="ru-RU" sz="2000" dirty="0" smtClean="0">
                <a:cs typeface="Tahoma" pitchFamily="34" charset="0"/>
              </a:rPr>
              <a:t> синтаксически близко определению структурных типов и объектов-структур (подробнее — см. выше)</a:t>
            </a:r>
            <a:endParaRPr lang="en-US" sz="2000" dirty="0" smtClean="0">
              <a:cs typeface="Tahoma" pitchFamily="34" charset="0"/>
            </a:endParaRP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en-US" sz="1600" dirty="0" smtClean="0">
                <a:cs typeface="Tahoma" pitchFamily="34" charset="0"/>
              </a:rPr>
              <a:t>	</a:t>
            </a: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{&lt;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</a:t>
            </a: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Tahoma" pitchFamily="34" charset="0"/>
              </a:rPr>
              <a:t>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smtClean="0">
                <a:cs typeface="Courier New" pitchFamily="49" charset="0"/>
              </a:rPr>
              <a:t>[&lt;</a:t>
            </a:r>
            <a:r>
              <a:rPr lang="ru-RU" sz="1600" i="1" dirty="0" smtClean="0">
                <a:cs typeface="Courier New" pitchFamily="49" charset="0"/>
              </a:rPr>
              <a:t>идентификатор</a:t>
            </a:r>
            <a:r>
              <a:rPr lang="en-US" sz="1600" dirty="0" smtClean="0">
                <a:cs typeface="Courier New" pitchFamily="49" charset="0"/>
              </a:rPr>
              <a:t>&gt;]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en-US" sz="1600" dirty="0" smtClean="0">
                <a:cs typeface="Tahoma" pitchFamily="34" charset="0"/>
              </a:rPr>
              <a:t>	</a:t>
            </a: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[&lt;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&gt;]</a:t>
            </a: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Tahoma" pitchFamily="34" charset="0"/>
              </a:rPr>
              <a:t>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идентификатор</a:t>
            </a:r>
            <a:r>
              <a:rPr lang="en-US" sz="1600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384"/>
              </a:spcBef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typedef union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[&lt;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&gt;]</a:t>
            </a:r>
            <a:endParaRPr lang="ru-RU" sz="1600" dirty="0" smtClean="0">
              <a:cs typeface="Tahoma" pitchFamily="34" charset="0"/>
            </a:endParaRPr>
          </a:p>
          <a:p>
            <a:pPr lvl="1" eaLnBrk="1" hangingPunct="1">
              <a:spcBef>
                <a:spcPts val="384"/>
              </a:spcBef>
              <a:buFontTx/>
              <a:buNone/>
              <a:defRPr/>
            </a:pPr>
            <a:r>
              <a:rPr lang="ru-RU" sz="1600" dirty="0" smtClean="0">
                <a:latin typeface="Courier New" pitchFamily="49" charset="0"/>
                <a:cs typeface="Tahoma" pitchFamily="34" charset="0"/>
              </a:rPr>
              <a:t>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cs typeface="Tahoma" pitchFamily="34" charset="0"/>
              </a:rPr>
              <a:t> &lt;</a:t>
            </a:r>
            <a:r>
              <a:rPr lang="ru-RU" sz="1600" i="1" dirty="0" smtClean="0">
                <a:cs typeface="Tahoma" pitchFamily="34" charset="0"/>
              </a:rPr>
              <a:t>обозначение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cs typeface="Tahoma" pitchFamily="34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 | &lt;</a:t>
            </a:r>
            <a:r>
              <a:rPr lang="ru-RU" sz="1600" i="1" dirty="0" smtClean="0">
                <a:cs typeface="Tahoma" pitchFamily="34" charset="0"/>
              </a:rPr>
              <a:t>обозначение типа</a:t>
            </a:r>
            <a:r>
              <a:rPr lang="en-US" sz="1600" dirty="0" smtClean="0">
                <a:cs typeface="Tahoma" pitchFamily="34" charset="0"/>
              </a:rPr>
              <a:t>&gt;}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A5A670-8932-423E-8C15-AF0D071635E5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dirty="0" smtClean="0">
                <a:cs typeface="Tahoma" panose="020B0604030504040204" pitchFamily="34" charset="0"/>
              </a:rPr>
              <a:t>Понятие структуры.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Структурный тип</a:t>
            </a:r>
            <a:r>
              <a:rPr lang="ru-RU" altLang="ru-RU" sz="2000" dirty="0" smtClean="0">
                <a:cs typeface="Tahoma" panose="020B0604030504040204" pitchFamily="34" charset="0"/>
              </a:rPr>
              <a:t> — составной производный тип данных, объединяющий набор поименованных элементов — </a:t>
            </a:r>
            <a:r>
              <a:rPr lang="ru-RU" altLang="ru-RU" sz="2000" b="1" dirty="0" smtClean="0">
                <a:cs typeface="Tahoma" panose="020B0604030504040204" pitchFamily="34" charset="0"/>
              </a:rPr>
              <a:t>полей</a:t>
            </a:r>
            <a:r>
              <a:rPr lang="ru-RU" altLang="ru-RU" sz="2000" dirty="0" smtClean="0">
                <a:cs typeface="Tahoma" panose="020B0604030504040204" pitchFamily="34" charset="0"/>
              </a:rPr>
              <a:t>, являющихся в общем случае разнотипными. Для доступа к полям объектов структурных типов им назначают уникальные имена</a:t>
            </a: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Объекты структурных типов называют </a:t>
            </a:r>
            <a:r>
              <a:rPr lang="ru-RU" altLang="ru-RU" sz="2000" b="1" dirty="0" smtClean="0">
                <a:cs typeface="Tahoma" panose="020B0604030504040204" pitchFamily="34" charset="0"/>
              </a:rPr>
              <a:t>структурами</a:t>
            </a: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Допустимые операции над структурами</a:t>
            </a:r>
            <a:endParaRPr lang="en-US" altLang="ru-RU" sz="2000" b="1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присваивание структурам значений «своего» типа (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 dirty="0" smtClean="0">
                <a:cs typeface="Tahoma" panose="020B0604030504040204" pitchFamily="34" charset="0"/>
              </a:rPr>
              <a:t>)</a:t>
            </a:r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доступ к полям структуры по ее имени (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smtClean="0">
                <a:cs typeface="Tahoma" panose="020B0604030504040204" pitchFamily="34" charset="0"/>
              </a:rPr>
              <a:t>)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доступ к полям структуры по указателю на нее (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altLang="ru-RU" sz="1600" dirty="0" smtClean="0">
                <a:cs typeface="Tahoma" panose="020B0604030504040204" pitchFamily="34" charset="0"/>
              </a:rPr>
              <a:t>) (конструкция </a:t>
            </a:r>
            <a:r>
              <a:rPr lang="en-US" altLang="ru-RU" sz="1600" dirty="0" smtClean="0">
                <a:cs typeface="Tahoma" panose="020B0604030504040204" pitchFamily="34" charset="0"/>
              </a:rPr>
              <a:t>structure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ru-RU" sz="1600" dirty="0" smtClean="0">
                <a:cs typeface="Tahoma" panose="020B0604030504040204" pitchFamily="34" charset="0"/>
              </a:rPr>
              <a:t> field</a:t>
            </a:r>
            <a:r>
              <a:rPr lang="ru-RU" altLang="ru-RU" sz="1600" dirty="0" smtClean="0">
                <a:cs typeface="Tahoma" panose="020B0604030504040204" pitchFamily="34" charset="0"/>
              </a:rPr>
              <a:t> эквивалентна конструкции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ru-RU" sz="1600" dirty="0" smtClean="0">
                <a:cs typeface="Tahoma" panose="020B0604030504040204" pitchFamily="34" charset="0"/>
              </a:rPr>
              <a:t>structure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ru-RU" sz="1600" dirty="0" smtClean="0">
                <a:cs typeface="Tahoma" panose="020B0604030504040204" pitchFamily="34" charset="0"/>
              </a:rPr>
              <a:t>field</a:t>
            </a:r>
            <a:r>
              <a:rPr lang="ru-RU" altLang="ru-RU" sz="1600" dirty="0" smtClean="0">
                <a:cs typeface="Tahoma" panose="020B0604030504040204" pitchFamily="34" charset="0"/>
              </a:rPr>
              <a:t>)</a:t>
            </a: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Объекты структурных типов являются несравнимыми</a:t>
            </a: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Операции над указателями на структуры не отличаются от операций над указателями на объекты остальных типов.</a:t>
            </a:r>
            <a:endParaRPr lang="ru-RU" altLang="ru-RU" sz="1200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2EF02C-4B99-42C7-9E8D-CEE7A6DA9C56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53269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Определение структурного типа и объектов-структур (начало)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Для именованного структурного типа, определяемого независимо от объектов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структурного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объекта структурного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указателя на объект структурного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Для именованного структурного типа, определяемого совместно с объектами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структурного типа и объекта этого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en-US" sz="1600" dirty="0" smtClean="0">
                <a:latin typeface="+mj-lt"/>
                <a:cs typeface="Courier New" pitchFamily="49" charset="0"/>
              </a:rPr>
              <a:t>&lt;</a:t>
            </a:r>
            <a:r>
              <a:rPr lang="ru-RU" sz="1600" i="1" dirty="0" smtClean="0">
                <a:latin typeface="+mj-lt"/>
                <a:cs typeface="Courier New" pitchFamily="49" charset="0"/>
              </a:rPr>
              <a:t>идентификатор</a:t>
            </a:r>
            <a:r>
              <a:rPr lang="en-US" sz="1600" dirty="0" smtClean="0">
                <a:latin typeface="+mj-lt"/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определение структурного типа и указателя на объект этого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определение элементов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идентификатор</a:t>
            </a:r>
            <a:r>
              <a:rPr lang="en-US" sz="1600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4392C5-D08C-4F46-9F0E-1F35593AD841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4704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Определение структурного типа и объектов-структур (продолжение)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Для безымянного структурного типа, вводимого совместно с объектами</a:t>
            </a:r>
          </a:p>
          <a:p>
            <a:pPr lvl="1" eaLnBrk="1" hangingPunct="1">
              <a:spcBef>
                <a:spcPts val="388"/>
              </a:spcBef>
            </a:pPr>
            <a:r>
              <a:rPr lang="ru-RU" altLang="ru-RU" sz="1600" dirty="0" smtClean="0">
                <a:cs typeface="Tahoma" panose="020B0604030504040204" pitchFamily="34" charset="0"/>
              </a:rPr>
              <a:t>определение структурного типа и объекта этого типа</a:t>
            </a: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определение элементов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dirty="0" smtClean="0"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cs typeface="Courier New" panose="02070309020205020404" pitchFamily="49" charset="0"/>
              </a:rPr>
              <a:t>&lt;</a:t>
            </a:r>
            <a:r>
              <a:rPr lang="ru-RU" altLang="ru-RU" sz="1600" i="1" dirty="0" smtClean="0">
                <a:cs typeface="Courier New" panose="02070309020205020404" pitchFamily="49" charset="0"/>
              </a:rPr>
              <a:t>идентификатор</a:t>
            </a:r>
            <a:r>
              <a:rPr lang="en-US" altLang="ru-RU" sz="1600" dirty="0" smtClean="0">
                <a:cs typeface="Courier New" panose="02070309020205020404" pitchFamily="49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388"/>
              </a:spcBef>
            </a:pPr>
            <a:r>
              <a:rPr lang="ru-RU" altLang="ru-RU" sz="1600" dirty="0" smtClean="0">
                <a:cs typeface="Tahoma" panose="020B0604030504040204" pitchFamily="34" charset="0"/>
              </a:rPr>
              <a:t>определение структурного типа и указателя на объект этого типа</a:t>
            </a: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определение элементов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1600" dirty="0" smtClean="0">
                <a:cs typeface="Courier New" panose="02070309020205020404" pitchFamily="49" charset="0"/>
              </a:rPr>
              <a:t>&lt;</a:t>
            </a:r>
            <a:r>
              <a:rPr lang="ru-RU" altLang="ru-RU" sz="1600" i="1" dirty="0" smtClean="0">
                <a:cs typeface="Courier New" panose="02070309020205020404" pitchFamily="49" charset="0"/>
              </a:rPr>
              <a:t>идентификатор</a:t>
            </a:r>
            <a:r>
              <a:rPr lang="en-US" altLang="ru-RU" sz="1600" dirty="0" smtClean="0">
                <a:cs typeface="Courier New" panose="02070309020205020404" pitchFamily="49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Для именованного структурного типа, вводимого через спецификатор 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ru-RU" altLang="ru-RU" sz="2000" dirty="0" smtClean="0">
                <a:cs typeface="Tahoma" panose="020B0604030504040204" pitchFamily="34" charset="0"/>
              </a:rPr>
              <a:t> (также см. след. слайд)</a:t>
            </a:r>
          </a:p>
          <a:p>
            <a:pPr lvl="1" eaLnBrk="1" hangingPunct="1">
              <a:spcBef>
                <a:spcPts val="388"/>
              </a:spcBef>
            </a:pPr>
            <a:r>
              <a:rPr lang="ru-RU" altLang="ru-RU" sz="1600" dirty="0" smtClean="0">
                <a:cs typeface="Tahoma" panose="020B0604030504040204" pitchFamily="34" charset="0"/>
              </a:rPr>
              <a:t>определение структурного типа</a:t>
            </a: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имя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	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определение элементов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1600" dirty="0" smtClean="0">
                <a:cs typeface="Tahoma" panose="020B0604030504040204" pitchFamily="34" charset="0"/>
              </a:rPr>
              <a:t> 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обозначение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388"/>
              </a:spcBef>
            </a:pPr>
            <a:r>
              <a:rPr lang="ru-RU" altLang="ru-RU" sz="1600" dirty="0" smtClean="0">
                <a:cs typeface="Tahoma" panose="020B0604030504040204" pitchFamily="34" charset="0"/>
              </a:rPr>
              <a:t>определения объекта структурного типа (оба варианта </a:t>
            </a:r>
            <a:r>
              <a:rPr lang="ru-RU" altLang="ru-RU" sz="1600" dirty="0" err="1" smtClean="0">
                <a:cs typeface="Tahoma" panose="020B0604030504040204" pitchFamily="34" charset="0"/>
              </a:rPr>
              <a:t>равновозможны</a:t>
            </a:r>
            <a:r>
              <a:rPr lang="ru-RU" altLang="ru-RU" sz="1600" dirty="0" smtClean="0">
                <a:cs typeface="Tahoma" panose="020B0604030504040204" pitchFamily="34" charset="0"/>
              </a:rPr>
              <a:t>)</a:t>
            </a: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обозначение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имя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FFB874B-7EDC-4CF7-AFE4-C24984E95365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926" y="753269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Определение структурного типа и объектов-структур (окончание)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Для именованного структурного типа, вводимого через спецификатор 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ru-RU" altLang="ru-RU" sz="2000" b="1" dirty="0" smtClean="0">
                <a:cs typeface="Tahoma" panose="020B0604030504040204" pitchFamily="34" charset="0"/>
              </a:rPr>
              <a:t> </a:t>
            </a:r>
            <a:r>
              <a:rPr lang="ru-RU" altLang="ru-RU" sz="2000" dirty="0" smtClean="0">
                <a:cs typeface="Tahoma" panose="020B0604030504040204" pitchFamily="34" charset="0"/>
              </a:rPr>
              <a:t>(также см. пред. слайд)</a:t>
            </a:r>
            <a:endParaRPr lang="ru-RU" alt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388"/>
              </a:spcBef>
            </a:pPr>
            <a:r>
              <a:rPr lang="ru-RU" altLang="ru-RU" sz="1600" dirty="0" smtClean="0">
                <a:cs typeface="Tahoma" panose="020B0604030504040204" pitchFamily="34" charset="0"/>
              </a:rPr>
              <a:t>определение указателя на объект структурного типа (оба варианта </a:t>
            </a:r>
            <a:r>
              <a:rPr lang="ru-RU" altLang="ru-RU" sz="1600" dirty="0" err="1" smtClean="0">
                <a:cs typeface="Tahoma" panose="020B0604030504040204" pitchFamily="34" charset="0"/>
              </a:rPr>
              <a:t>равновозможны</a:t>
            </a:r>
            <a:r>
              <a:rPr lang="ru-RU" altLang="ru-RU" sz="1600" dirty="0" smtClean="0">
                <a:cs typeface="Tahoma" panose="020B0604030504040204" pitchFamily="34" charset="0"/>
              </a:rPr>
              <a:t>)</a:t>
            </a: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обозначение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388"/>
              </a:spcBef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имя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Для безымянного структурного типа, вводимого через спецификатор 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ru-RU" alt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определение структурного типа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определение элементов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1600" dirty="0" smtClean="0">
                <a:cs typeface="Tahoma" panose="020B0604030504040204" pitchFamily="34" charset="0"/>
              </a:rPr>
              <a:t> 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обозначение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определения объекта структурного типа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обозначение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определение указателя на объект структурного типа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обозначение типа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1.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СТРУКТУРЫ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22653</TotalTime>
  <Words>554</Words>
  <Application>Microsoft Office PowerPoint</Application>
  <PresentationFormat>Экран (4:3)</PresentationFormat>
  <Paragraphs>177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Tahoma</vt:lpstr>
      <vt:lpstr>ОПРОГ</vt:lpstr>
      <vt:lpstr>Программирование на языке C</vt:lpstr>
      <vt:lpstr>Модуль 11. Составные типы данных</vt:lpstr>
      <vt:lpstr>Перечислимый тип</vt:lpstr>
      <vt:lpstr>Презентация PowerPoint</vt:lpstr>
      <vt:lpstr>Понятие объединения.</vt:lpstr>
      <vt:lpstr>Понятие структуры.</vt:lpstr>
      <vt:lpstr>Определение структурного типа и объектов-структур (начало)</vt:lpstr>
      <vt:lpstr>Определение структурного типа и объектов-структур (продолжение)</vt:lpstr>
      <vt:lpstr>Определение структурного типа и объектов-структур (окончание)</vt:lpstr>
      <vt:lpstr>Структурный тип и директива #define. Инициализация структур</vt:lpstr>
      <vt:lpstr>Выравнивание данных в структурах</vt:lpstr>
      <vt:lpstr>Битовые поля в структурах</vt:lpstr>
      <vt:lpstr>Практика  /  Применение структур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941</cp:revision>
  <cp:lastPrinted>1601-01-01T00:00:00Z</cp:lastPrinted>
  <dcterms:created xsi:type="dcterms:W3CDTF">1601-01-01T00:00:00Z</dcterms:created>
  <dcterms:modified xsi:type="dcterms:W3CDTF">2020-09-04T06:40:32Z</dcterms:modified>
</cp:coreProperties>
</file>