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344" r:id="rId4"/>
    <p:sldId id="357" r:id="rId5"/>
    <p:sldId id="349" r:id="rId6"/>
    <p:sldId id="350" r:id="rId7"/>
    <p:sldId id="352" r:id="rId8"/>
    <p:sldId id="351" r:id="rId9"/>
    <p:sldId id="354" r:id="rId10"/>
    <p:sldId id="356" r:id="rId11"/>
    <p:sldId id="358" r:id="rId12"/>
    <p:sldId id="35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 varScale="1">
        <p:scale>
          <a:sx n="109" d="100"/>
          <a:sy n="109" d="100"/>
        </p:scale>
        <p:origin x="1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77405BFB-26C5-41BD-BA13-73A8BA1285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102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smtClean="0"/>
            </a:lvl1pPr>
          </a:lstStyle>
          <a:p>
            <a:pPr>
              <a:defRPr/>
            </a:pPr>
            <a:fld id="{9DDDB352-B4BD-49C2-86DD-36B626813F0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8523B5-35CB-430E-8D0A-6273DF363B3B}" type="slidenum">
              <a:rPr kumimoji="0" lang="ru-RU" altLang="ru-RU"/>
              <a:pPr>
                <a:spcBef>
                  <a:spcPct val="0"/>
                </a:spcBef>
              </a:pPr>
              <a:t>1</a:t>
            </a:fld>
            <a:endParaRPr kumimoji="0"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1610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1C1D9D8-0243-48A4-B719-17CA0428CF49}" type="slidenum">
              <a:rPr kumimoji="0" lang="ru-RU" altLang="ru-RU" b="0"/>
              <a:pPr algn="r">
                <a:spcBef>
                  <a:spcPct val="0"/>
                </a:spcBef>
              </a:pPr>
              <a:t>10</a:t>
            </a:fld>
            <a:endParaRPr kumimoji="0" lang="ru-RU" altLang="ru-RU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1575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F0C2C-0327-4A8D-B1E4-A8FC17EE173E}" type="slidenum">
              <a:rPr kumimoji="0" lang="ru-RU" altLang="ru-RU"/>
              <a:pPr>
                <a:spcBef>
                  <a:spcPct val="0"/>
                </a:spcBef>
              </a:pPr>
              <a:t>11</a:t>
            </a:fld>
            <a:endParaRPr kumimoji="0"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1764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1C1D9D8-0243-48A4-B719-17CA0428CF49}" type="slidenum">
              <a:rPr kumimoji="0" lang="ru-RU" altLang="ru-RU" b="0"/>
              <a:pPr algn="r">
                <a:spcBef>
                  <a:spcPct val="0"/>
                </a:spcBef>
              </a:pPr>
              <a:t>12</a:t>
            </a:fld>
            <a:endParaRPr kumimoji="0" lang="ru-RU" altLang="ru-RU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0551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F0C2C-0327-4A8D-B1E4-A8FC17EE173E}" type="slidenum">
              <a:rPr kumimoji="0" lang="ru-RU" altLang="ru-RU"/>
              <a:pPr>
                <a:spcBef>
                  <a:spcPct val="0"/>
                </a:spcBef>
              </a:pPr>
              <a:t>2</a:t>
            </a:fld>
            <a:endParaRPr kumimoji="0"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1472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E5BA464B-82FC-4105-972B-37BDDA4E4B31}" type="slidenum">
              <a:rPr kumimoji="0" lang="ru-RU" altLang="ru-RU" b="0"/>
              <a:pPr algn="r">
                <a:spcBef>
                  <a:spcPct val="0"/>
                </a:spcBef>
              </a:pPr>
              <a:t>3</a:t>
            </a:fld>
            <a:endParaRPr kumimoji="0" lang="ru-RU" altLang="ru-RU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79148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CB8121-A7C5-4A74-B661-F5B47A43A37A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7215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3EE71AB7-D0F7-4739-9EAB-7C6C65CC0996}" type="slidenum">
              <a:rPr kumimoji="0" lang="ru-RU" altLang="ru-RU" b="0"/>
              <a:pPr algn="r">
                <a:spcBef>
                  <a:spcPct val="0"/>
                </a:spcBef>
              </a:pPr>
              <a:t>5</a:t>
            </a:fld>
            <a:endParaRPr kumimoji="0" lang="ru-RU" altLang="ru-RU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40840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BAC0F111-E731-4A5B-8712-F468C51439DB}" type="slidenum">
              <a:rPr kumimoji="0" lang="ru-RU" altLang="ru-RU" b="0"/>
              <a:pPr algn="r">
                <a:spcBef>
                  <a:spcPct val="0"/>
                </a:spcBef>
              </a:pPr>
              <a:t>6</a:t>
            </a:fld>
            <a:endParaRPr kumimoji="0" lang="ru-RU" altLang="ru-RU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8426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9260011-0E42-4CCB-9CF3-572F940768D2}" type="slidenum">
              <a:rPr kumimoji="0" lang="ru-RU" altLang="ru-RU" b="0"/>
              <a:pPr algn="r">
                <a:spcBef>
                  <a:spcPct val="0"/>
                </a:spcBef>
              </a:pPr>
              <a:t>7</a:t>
            </a:fld>
            <a:endParaRPr kumimoji="0" lang="ru-RU" altLang="ru-RU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55985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1C1D9D8-0243-48A4-B719-17CA0428CF49}" type="slidenum">
              <a:rPr kumimoji="0" lang="ru-RU" altLang="ru-RU" b="0"/>
              <a:pPr algn="r">
                <a:spcBef>
                  <a:spcPct val="0"/>
                </a:spcBef>
              </a:pPr>
              <a:t>8</a:t>
            </a:fld>
            <a:endParaRPr kumimoji="0" lang="ru-RU" altLang="ru-RU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7702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1C1D9D8-0243-48A4-B719-17CA0428CF49}" type="slidenum">
              <a:rPr kumimoji="0" lang="ru-RU" altLang="ru-RU" b="0"/>
              <a:pPr algn="r">
                <a:spcBef>
                  <a:spcPct val="0"/>
                </a:spcBef>
              </a:pPr>
              <a:t>9</a:t>
            </a:fld>
            <a:endParaRPr kumimoji="0" lang="ru-RU" altLang="ru-RU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0552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17AE-DB51-47F1-BDC2-F9AE5B4DB5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481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B1307-EE11-44B3-93C6-3772654ED3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87086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A3367-E565-4D01-8B66-99AC741DF3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8125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B6539-E841-408E-BD28-B1D595D66D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75272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F3CA6-5E8A-4CCD-A36F-60D7BC4C33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53026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3A0E3-C61F-45B4-BBC1-4338BD1E48A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62652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F0E0C-0B01-4937-8BFC-E5AF6EB269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604671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75711-BD2F-4B8C-BF5B-EB3182DF28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30406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4281-8A00-4D92-AECC-0E4C4F19667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11241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591C-2423-4A0C-80FC-32450615C2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34791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5D4D3-1A38-4F46-9696-68EDB05871C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79870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 smtClean="0"/>
            </a:lvl1pPr>
          </a:lstStyle>
          <a:p>
            <a:pPr>
              <a:defRPr/>
            </a:pPr>
            <a:fld id="{36D21832-E7B8-40AB-A321-6F9C591A6BB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687E066-02E7-4CAF-AEAD-F21A434E997D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ru-RU" altLang="ru-RU" sz="180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089EF722-B8F1-476A-A74B-106DF6B6D53F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 b="0"/>
          </a:p>
        </p:txBody>
      </p:sp>
      <p:sp>
        <p:nvSpPr>
          <p:cNvPr id="6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108E119C-B5AD-4273-8AB3-F78D05086852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5656" y="872481"/>
            <a:ext cx="7195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0" dirty="0" smtClean="0">
                <a:cs typeface="Times New Roman" panose="02020603050405020304" pitchFamily="18" charset="0"/>
              </a:rPr>
              <a:t>Компиляция и компоновка программы</a:t>
            </a:r>
            <a:endParaRPr lang="ru-RU" altLang="ru-RU" sz="2400" b="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" name="Блок-схема: несколько документов 1"/>
          <p:cNvSpPr/>
          <p:nvPr/>
        </p:nvSpPr>
        <p:spPr bwMode="auto">
          <a:xfrm>
            <a:off x="1547664" y="2477087"/>
            <a:ext cx="1152128" cy="1440160"/>
          </a:xfrm>
          <a:prstGeom prst="flowChartMulti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Стрелка вправо с вырезом 2"/>
          <p:cNvSpPr/>
          <p:nvPr/>
        </p:nvSpPr>
        <p:spPr bwMode="auto">
          <a:xfrm>
            <a:off x="3033632" y="3082422"/>
            <a:ext cx="864096" cy="216024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Блок-схема: несколько документов 10"/>
          <p:cNvSpPr/>
          <p:nvPr/>
        </p:nvSpPr>
        <p:spPr bwMode="auto">
          <a:xfrm>
            <a:off x="4067032" y="2470354"/>
            <a:ext cx="1152128" cy="1440160"/>
          </a:xfrm>
          <a:prstGeom prst="flowChartMulti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Стрелка вправо с вырезом 11"/>
          <p:cNvSpPr/>
          <p:nvPr/>
        </p:nvSpPr>
        <p:spPr bwMode="auto">
          <a:xfrm>
            <a:off x="5388464" y="3089155"/>
            <a:ext cx="864096" cy="216024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6567672" y="2584809"/>
            <a:ext cx="864096" cy="1224716"/>
          </a:xfrm>
          <a:prstGeom prst="flowChart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9157" y="478724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nameN</a:t>
            </a:r>
            <a:r>
              <a:rPr lang="ru-RU" dirty="0" smtClean="0"/>
              <a:t>.с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981125" y="433661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r>
              <a:rPr lang="ru-RU" dirty="0" smtClean="0"/>
              <a:t>.с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634705" y="433661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r>
              <a:rPr lang="ru-RU" dirty="0" smtClean="0"/>
              <a:t>.</a:t>
            </a:r>
            <a:r>
              <a:rPr lang="en-US" dirty="0" smtClean="0"/>
              <a:t>obj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927165" y="478724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nameN</a:t>
            </a:r>
            <a:r>
              <a:rPr lang="ru-RU" dirty="0" smtClean="0"/>
              <a:t>.</a:t>
            </a:r>
            <a:r>
              <a:rPr lang="en-US" dirty="0" smtClean="0"/>
              <a:t>obj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958068" y="433661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r>
              <a:rPr lang="ru-RU" dirty="0" smtClean="0"/>
              <a:t>.</a:t>
            </a:r>
            <a:r>
              <a:rPr lang="en-US" dirty="0" smtClean="0"/>
              <a:t>exe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821446" y="180427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 smtClean="0"/>
              <a:t>Препроцессор</a:t>
            </a:r>
          </a:p>
          <a:p>
            <a:r>
              <a:rPr lang="ru-RU" sz="1600" b="0" dirty="0" smtClean="0"/>
              <a:t>Компилятор</a:t>
            </a:r>
            <a:endParaRPr lang="ru-RU" sz="16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073352" y="1921870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 smtClean="0"/>
              <a:t>Компоновщик</a:t>
            </a:r>
            <a:endParaRPr lang="ru-RU" sz="1600" b="0" dirty="0"/>
          </a:p>
        </p:txBody>
      </p:sp>
    </p:spTree>
    <p:extLst>
      <p:ext uri="{BB962C8B-B14F-4D97-AF65-F5344CB8AC3E}">
        <p14:creationId xmlns:p14="http://schemas.microsoft.com/office/powerpoint/2010/main" val="91961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6742641-D918-4F43-9499-77B81B1428F7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4704"/>
            <a:ext cx="5796880" cy="824136"/>
          </a:xfrm>
        </p:spPr>
        <p:txBody>
          <a:bodyPr/>
          <a:lstStyle/>
          <a:p>
            <a:pPr algn="ctr"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Практика /  ДЗ</a:t>
            </a:r>
            <a:endParaRPr lang="ru-RU" altLang="ru-RU" sz="2400" dirty="0" smtClean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060848"/>
            <a:ext cx="7848600" cy="3497759"/>
          </a:xfrm>
        </p:spPr>
        <p:txBody>
          <a:bodyPr/>
          <a:lstStyle/>
          <a:p>
            <a:r>
              <a:rPr lang="ru-RU" sz="1800" dirty="0" smtClean="0"/>
              <a:t>Составить таблицу следующего вида: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тип данных	литерал</a:t>
            </a:r>
            <a:r>
              <a:rPr lang="ru-RU" sz="1400" dirty="0" smtClean="0"/>
              <a:t>	     </a:t>
            </a:r>
            <a:r>
              <a:rPr lang="ru-RU" sz="1800" dirty="0" smtClean="0"/>
              <a:t>формат для печати     формат для ввода</a:t>
            </a:r>
            <a:endParaRPr lang="ru-RU" sz="1400" dirty="0" smtClean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dirty="0" smtClean="0"/>
              <a:t>       </a:t>
            </a:r>
            <a:r>
              <a:rPr lang="en-US" sz="1800" b="1" dirty="0" smtClean="0"/>
              <a:t>double</a:t>
            </a:r>
            <a:r>
              <a:rPr lang="ru-RU" sz="1800" b="1" dirty="0" smtClean="0"/>
              <a:t>	     5</a:t>
            </a:r>
            <a:r>
              <a:rPr lang="en-US" sz="1800" b="1" dirty="0" smtClean="0"/>
              <a:t>.0		%f, %g	       %lg</a:t>
            </a:r>
          </a:p>
          <a:p>
            <a:pPr marL="0" indent="0">
              <a:buNone/>
            </a:pPr>
            <a:r>
              <a:rPr lang="en-US" sz="1800" b="1" dirty="0" smtClean="0"/>
              <a:t>       …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40399139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A768AA9-CB30-4589-9ED8-3AC29C24434E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11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741F729A-3DA2-488E-88D1-E1C78335EDAA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 b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ru-RU" sz="2800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1258888" y="1556792"/>
            <a:ext cx="7885112" cy="444475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b="0" dirty="0">
                <a:cs typeface="Tahoma" pitchFamily="34" charset="0"/>
              </a:rPr>
              <a:t>[</a:t>
            </a:r>
            <a:r>
              <a:rPr lang="ru-RU" sz="1600" b="0" dirty="0">
                <a:cs typeface="Tahoma" pitchFamily="34" charset="0"/>
              </a:rPr>
              <a:t>КР92</a:t>
            </a:r>
            <a:r>
              <a:rPr lang="en-US" sz="1600" b="0" dirty="0">
                <a:cs typeface="Tahoma" pitchFamily="34" charset="0"/>
              </a:rPr>
              <a:t>] </a:t>
            </a:r>
            <a:r>
              <a:rPr lang="ru-RU" sz="1600" b="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b="0" dirty="0">
                <a:cs typeface="Tahoma" pitchFamily="34" charset="0"/>
              </a:rPr>
              <a:t>/</a:t>
            </a:r>
            <a:r>
              <a:rPr lang="ru-RU" sz="1600" b="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sz="1600" b="0" dirty="0" smtClean="0">
                <a:cs typeface="Tahoma" pitchFamily="34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b="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b="0" dirty="0">
                <a:cs typeface="Tahoma" pitchFamily="34" charset="0"/>
              </a:rPr>
              <a:t>[</a:t>
            </a:r>
            <a:r>
              <a:rPr lang="ru-RU" sz="1600" b="0" dirty="0">
                <a:cs typeface="Tahoma" pitchFamily="34" charset="0"/>
              </a:rPr>
              <a:t>КР06</a:t>
            </a:r>
            <a:r>
              <a:rPr lang="en-US" sz="1600" b="0" dirty="0">
                <a:cs typeface="Tahoma" pitchFamily="34" charset="0"/>
              </a:rPr>
              <a:t>] </a:t>
            </a:r>
            <a:r>
              <a:rPr lang="ru-RU" sz="1600" b="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b="0" dirty="0">
                <a:cs typeface="Tahoma" pitchFamily="34" charset="0"/>
              </a:rPr>
              <a:t>C</a:t>
            </a:r>
            <a:r>
              <a:rPr lang="ru-RU" sz="1600" b="0" dirty="0">
                <a:cs typeface="Tahoma" pitchFamily="34" charset="0"/>
              </a:rPr>
              <a:t> </a:t>
            </a:r>
            <a:r>
              <a:rPr lang="en-US" sz="1600" b="0" dirty="0">
                <a:cs typeface="Tahoma" pitchFamily="34" charset="0"/>
              </a:rPr>
              <a:t>/</a:t>
            </a:r>
            <a:r>
              <a:rPr lang="ru-RU" sz="1600" b="0" dirty="0">
                <a:cs typeface="Tahoma" pitchFamily="34" charset="0"/>
              </a:rPr>
              <a:t> Пер. с англ. — М.: Вильямс, 2006. — 304 с</a:t>
            </a:r>
            <a:r>
              <a:rPr lang="ru-RU" sz="1600" b="0" dirty="0" smtClean="0">
                <a:cs typeface="Tahoma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SzPct val="75000"/>
              <a:defRPr/>
            </a:pPr>
            <a:endParaRPr lang="ru-RU" sz="1600" b="0" dirty="0">
              <a:cs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b="0" kern="0" dirty="0">
                <a:latin typeface="+mn-lt"/>
                <a:cs typeface="+mn-cs"/>
              </a:rPr>
              <a:t>[</a:t>
            </a:r>
            <a:r>
              <a:rPr lang="ru-RU" sz="1600" b="0" kern="0" dirty="0">
                <a:latin typeface="+mn-lt"/>
                <a:cs typeface="+mn-cs"/>
              </a:rPr>
              <a:t>Под04</a:t>
            </a:r>
            <a:r>
              <a:rPr lang="en-US" sz="1600" b="0" kern="0" dirty="0">
                <a:latin typeface="+mn-lt"/>
                <a:cs typeface="+mn-cs"/>
              </a:rPr>
              <a:t>]</a:t>
            </a:r>
            <a:r>
              <a:rPr lang="ru-RU" sz="1600" b="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  <a:endParaRPr lang="ru-RU" sz="1400" b="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1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6742641-D918-4F43-9499-77B81B1428F7}" type="slidenum">
              <a:rPr lang="ru-RU" altLang="ru-RU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</a:t>
            </a:r>
            <a:r>
              <a:rPr lang="en-US" altLang="ru-RU" sz="2000" b="1" dirty="0" smtClean="0">
                <a:cs typeface="Tahoma" panose="020B0604030504040204" pitchFamily="34" charset="0"/>
              </a:rPr>
              <a:t>2</a:t>
            </a:r>
            <a:r>
              <a:rPr lang="ru-RU" altLang="ru-RU" sz="2000" b="1" dirty="0" smtClean="0">
                <a:cs typeface="Tahoma" panose="020B0604030504040204" pitchFamily="34" charset="0"/>
              </a:rPr>
              <a:t>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000" b="1" dirty="0" smtClean="0">
                <a:cs typeface="Tahoma" panose="020B0604030504040204" pitchFamily="34" charset="0"/>
              </a:rPr>
              <a:t>Структура программы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4310063"/>
          </a:xfrm>
        </p:spPr>
        <p:txBody>
          <a:bodyPr/>
          <a:lstStyle/>
          <a:p>
            <a:r>
              <a:rPr lang="ru-RU" sz="1800" dirty="0"/>
              <a:t>Использование библиотечных функций.</a:t>
            </a:r>
          </a:p>
          <a:p>
            <a:r>
              <a:rPr lang="ru-RU" sz="1800" dirty="0"/>
              <a:t>Ввод с клавиатуры и вывод на экран.</a:t>
            </a:r>
          </a:p>
          <a:p>
            <a:r>
              <a:rPr lang="ru-RU" sz="1800" dirty="0"/>
              <a:t>Написание простых программ.</a:t>
            </a:r>
          </a:p>
          <a:p>
            <a:r>
              <a:rPr lang="ru-RU" sz="1800" dirty="0"/>
              <a:t>Компиляция, компоновка и выполнение программ.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49BCD8BF-DB85-497A-9417-B17AED3ED090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 b="0"/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76600" y="1989138"/>
            <a:ext cx="3846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/>
              <a:t>Пример</a:t>
            </a:r>
            <a:r>
              <a:rPr lang="ru-RU" altLang="ru-RU" sz="2400" b="0"/>
              <a:t> – Привет, Мир!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DEA9DE-A9F2-4154-B6CB-49EF806F9A5A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196752"/>
            <a:ext cx="7885112" cy="4248571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Стандартными </a:t>
            </a:r>
            <a:r>
              <a:rPr lang="ru-RU" altLang="ru-RU" sz="1800" dirty="0" smtClean="0">
                <a:cs typeface="Tahoma" panose="020B0604030504040204" pitchFamily="34" charset="0"/>
              </a:rPr>
              <a:t>заголовочными файлами языка Си являются: 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marL="457200" lvl="1" indent="0" eaLnBrk="1" hangingPunct="1">
              <a:buNone/>
            </a:pP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assert.h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диагностического характера,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ctype.h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обработки символьных данных,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errno.h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проверки ошибок,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float.h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обработки вещественных данных,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limits.h </a:t>
            </a:r>
            <a:r>
              <a:rPr lang="en-US" altLang="ru-RU" sz="1400" dirty="0" smtClean="0">
                <a:cs typeface="Tahoma" panose="020B0604030504040204" pitchFamily="34" charset="0"/>
              </a:rPr>
              <a:t>— </a:t>
            </a:r>
            <a:r>
              <a:rPr lang="ru-RU" altLang="ru-RU" sz="1400" dirty="0" smtClean="0">
                <a:cs typeface="Tahoma" panose="020B0604030504040204" pitchFamily="34" charset="0"/>
              </a:rPr>
              <a:t>предельные </a:t>
            </a:r>
            <a:r>
              <a:rPr lang="ru-RU" altLang="ru-RU" sz="1400" dirty="0" smtClean="0">
                <a:cs typeface="Tahoma" panose="020B0604030504040204" pitchFamily="34" charset="0"/>
              </a:rPr>
              <a:t>значения целочисленных данных,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locate.h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поддержки национальной операционной среды, </a:t>
            </a:r>
            <a:endParaRPr lang="ru-RU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tgmath.h </a:t>
            </a:r>
            <a:r>
              <a:rPr lang="en-US" altLang="ru-RU" sz="1400" dirty="0" smtClean="0">
                <a:cs typeface="Tahoma" panose="020B0604030504040204" pitchFamily="34" charset="0"/>
              </a:rPr>
              <a:t>—</a:t>
            </a:r>
            <a:r>
              <a:rPr lang="ru-RU" altLang="ru-RU" sz="1400" dirty="0" smtClean="0">
                <a:cs typeface="Tahoma" panose="020B0604030504040204" pitchFamily="34" charset="0"/>
              </a:rPr>
              <a:t> библиотека математических функций, </a:t>
            </a:r>
            <a:endParaRPr lang="en-US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stdarg.h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поддержка функций с переменным числом параметров, </a:t>
            </a:r>
            <a:endParaRPr lang="en-US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stdio.h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стандартного ввода-вывода, </a:t>
            </a:r>
            <a:endParaRPr lang="en-US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stdlib.h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общего назначения,</a:t>
            </a:r>
            <a:r>
              <a:rPr lang="en-US" altLang="ru-RU" sz="1400" dirty="0" smtClean="0">
                <a:cs typeface="Tahoma" panose="020B0604030504040204" pitchFamily="34" charset="0"/>
              </a:rPr>
              <a:t> </a:t>
            </a:r>
            <a:endParaRPr lang="en-US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string.h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обработки символьных строк, </a:t>
            </a:r>
            <a:endParaRPr lang="en-US" altLang="ru-RU" sz="1400" dirty="0" smtClean="0">
              <a:cs typeface="Tahoma" panose="020B060403050404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ru-RU" sz="1400" dirty="0" smtClean="0">
                <a:cs typeface="Tahoma" panose="020B0604030504040204" pitchFamily="34" charset="0"/>
              </a:rPr>
              <a:t>time.h</a:t>
            </a:r>
            <a:r>
              <a:rPr lang="ru-RU" altLang="ru-RU" sz="1400" dirty="0" smtClean="0">
                <a:cs typeface="Tahoma" panose="020B0604030504040204" pitchFamily="34" charset="0"/>
              </a:rPr>
              <a:t> </a:t>
            </a:r>
            <a:r>
              <a:rPr lang="ru-RU" altLang="ru-RU" sz="1400" dirty="0" smtClean="0">
                <a:cs typeface="Tahoma" panose="020B0604030504040204" pitchFamily="34" charset="0"/>
              </a:rPr>
              <a:t>— функции для работы с датой и временем</a:t>
            </a:r>
            <a:r>
              <a:rPr lang="ru-RU" altLang="ru-RU" sz="1400" dirty="0" smtClean="0">
                <a:cs typeface="Tahoma" panose="020B0604030504040204" pitchFamily="34" charset="0"/>
              </a:rPr>
              <a:t>;</a:t>
            </a:r>
            <a:endParaRPr lang="en-US" altLang="ru-RU" sz="1400" dirty="0" smtClean="0">
              <a:cs typeface="Tahoma" panose="020B0604030504040204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966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859FD69E-DAFA-441C-8BB3-F2BDF935225E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 b="0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1403350" y="623888"/>
            <a:ext cx="7526338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Форматный ввод-вывод</a:t>
            </a:r>
            <a:endParaRPr lang="ru-RU" altLang="ru-RU" sz="2000" dirty="0"/>
          </a:p>
          <a:p>
            <a:pPr algn="just"/>
            <a:endParaRPr lang="ru-RU" altLang="ru-RU" sz="2000" dirty="0"/>
          </a:p>
          <a:p>
            <a:pPr algn="just"/>
            <a:r>
              <a:rPr lang="ru-RU" altLang="ru-RU" sz="1200" b="0" dirty="0">
                <a:cs typeface="Times New Roman" panose="02020603050405020304" pitchFamily="18" charset="0"/>
              </a:rPr>
              <a:t>В языке программирования С </a:t>
            </a:r>
            <a:r>
              <a:rPr lang="ru-RU" altLang="ru-RU" sz="1200" dirty="0">
                <a:cs typeface="Times New Roman" panose="02020603050405020304" pitchFamily="18" charset="0"/>
              </a:rPr>
              <a:t>нет </a:t>
            </a:r>
            <a:r>
              <a:rPr lang="ru-RU" altLang="ru-RU" sz="1200" u="sng" dirty="0">
                <a:cs typeface="Times New Roman" panose="02020603050405020304" pitchFamily="18" charset="0"/>
              </a:rPr>
              <a:t>встроенных</a:t>
            </a:r>
            <a:r>
              <a:rPr lang="ru-RU" altLang="ru-RU" sz="1200" dirty="0">
                <a:cs typeface="Times New Roman" panose="02020603050405020304" pitchFamily="18" charset="0"/>
              </a:rPr>
              <a:t> средств ввода-вывода</a:t>
            </a:r>
            <a:r>
              <a:rPr lang="ru-RU" altLang="ru-RU" sz="1200" b="0" dirty="0">
                <a:cs typeface="Times New Roman" panose="02020603050405020304" pitchFamily="18" charset="0"/>
              </a:rPr>
              <a:t>.</a:t>
            </a:r>
            <a:endParaRPr lang="ru-RU" altLang="ru-RU" sz="1100" b="0" dirty="0"/>
          </a:p>
          <a:p>
            <a:pPr algn="just"/>
            <a:r>
              <a:rPr lang="ru-RU" altLang="ru-RU" sz="1100" b="0" dirty="0">
                <a:cs typeface="Times New Roman" panose="02020603050405020304" pitchFamily="18" charset="0"/>
              </a:rPr>
              <a:t>В С </a:t>
            </a:r>
            <a:r>
              <a:rPr lang="ru-RU" altLang="ru-RU" sz="1100" dirty="0">
                <a:cs typeface="Times New Roman" panose="02020603050405020304" pitchFamily="18" charset="0"/>
              </a:rPr>
              <a:t>все операции ввода-вывода данных ассоциируются с понятием «поток»</a:t>
            </a:r>
            <a:r>
              <a:rPr lang="ru-RU" altLang="ru-RU" sz="1100" b="0" dirty="0">
                <a:cs typeface="Times New Roman" panose="02020603050405020304" pitchFamily="18" charset="0"/>
              </a:rPr>
              <a:t>. </a:t>
            </a:r>
            <a:endParaRPr lang="ru-RU" altLang="ru-RU" sz="1100" b="0" dirty="0"/>
          </a:p>
          <a:p>
            <a:pPr algn="just"/>
            <a:r>
              <a:rPr lang="ru-RU" altLang="ru-RU" sz="1100" b="0" dirty="0">
                <a:cs typeface="Times New Roman" panose="02020603050405020304" pitchFamily="18" charset="0"/>
              </a:rPr>
              <a:t>«</a:t>
            </a:r>
            <a:r>
              <a:rPr lang="ru-RU" altLang="ru-RU" sz="1100" dirty="0">
                <a:cs typeface="Times New Roman" panose="02020603050405020304" pitchFamily="18" charset="0"/>
              </a:rPr>
              <a:t>Поток» – абстракция, которая находится между программой и конкретным устройством. </a:t>
            </a:r>
            <a:endParaRPr lang="ru-RU" altLang="ru-RU" sz="1100" dirty="0"/>
          </a:p>
          <a:p>
            <a:pPr algn="just"/>
            <a:r>
              <a:rPr lang="ru-RU" altLang="ru-RU" sz="1100" dirty="0">
                <a:cs typeface="Times New Roman" panose="02020603050405020304" pitchFamily="18" charset="0"/>
              </a:rPr>
              <a:t>Понятие потока позволяет программисту не заботится о взаимодействии программы с конкретными устройствами в составе вычислительной системы.</a:t>
            </a:r>
            <a:endParaRPr lang="ru-RU" altLang="ru-RU" sz="1100" b="0" dirty="0"/>
          </a:p>
          <a:p>
            <a:pPr algn="just"/>
            <a:r>
              <a:rPr lang="ru-RU" altLang="ru-RU" sz="1200" b="0" dirty="0">
                <a:cs typeface="Times New Roman" panose="02020603050405020304" pitchFamily="18" charset="0"/>
              </a:rPr>
              <a:t>При запуске программы автоматически открываются и подключаются к ней </a:t>
            </a:r>
            <a:r>
              <a:rPr lang="ru-RU" altLang="ru-RU" sz="1200" dirty="0">
                <a:cs typeface="Times New Roman" panose="02020603050405020304" pitchFamily="18" charset="0"/>
              </a:rPr>
              <a:t>5 стандартных потоков (3</a:t>
            </a:r>
            <a:r>
              <a:rPr lang="en-US" altLang="ru-RU" sz="1200" b="0" dirty="0">
                <a:cs typeface="Times New Roman" panose="02020603050405020304" pitchFamily="18" charset="0"/>
              </a:rPr>
              <a:t> </a:t>
            </a:r>
            <a:r>
              <a:rPr lang="ru-RU" altLang="ru-RU" sz="1200" b="0" dirty="0">
                <a:cs typeface="Times New Roman" panose="02020603050405020304" pitchFamily="18" charset="0"/>
              </a:rPr>
              <a:t>основных и 2</a:t>
            </a:r>
            <a:r>
              <a:rPr lang="en-US" altLang="ru-RU" sz="1200" b="0" dirty="0">
                <a:cs typeface="Times New Roman" panose="02020603050405020304" pitchFamily="18" charset="0"/>
              </a:rPr>
              <a:t> </a:t>
            </a:r>
            <a:r>
              <a:rPr lang="ru-RU" altLang="ru-RU" sz="1200" b="0" dirty="0">
                <a:cs typeface="Times New Roman" panose="02020603050405020304" pitchFamily="18" charset="0"/>
              </a:rPr>
              <a:t>вспомогательных).</a:t>
            </a:r>
            <a:endParaRPr lang="ru-RU" altLang="ru-RU" b="0" dirty="0"/>
          </a:p>
        </p:txBody>
      </p:sp>
      <p:graphicFrame>
        <p:nvGraphicFramePr>
          <p:cNvPr id="59450" name="Group 58"/>
          <p:cNvGraphicFramePr>
            <a:graphicFrameLocks noGrp="1"/>
          </p:cNvGraphicFramePr>
          <p:nvPr/>
        </p:nvGraphicFramePr>
        <p:xfrm>
          <a:off x="1835150" y="2997200"/>
          <a:ext cx="6257925" cy="1646238"/>
        </p:xfrm>
        <a:graphic>
          <a:graphicData uri="http://schemas.openxmlformats.org/drawingml/2006/table">
            <a:tbl>
              <a:tblPr/>
              <a:tblGrid>
                <a:gridCol w="3128963"/>
                <a:gridCol w="3128962"/>
              </a:tblGrid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стандартные потоки: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Вспомогательные потоки: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stdout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выходной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stdprn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принтера (параллельного порта)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stdin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входной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stdaux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последовательного порта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stderr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сообщений об ощибках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029" name="Object 5"/>
          <p:cNvGraphicFramePr>
            <a:graphicFrameLocks noChangeAspect="1"/>
          </p:cNvGraphicFramePr>
          <p:nvPr/>
        </p:nvGraphicFramePr>
        <p:xfrm>
          <a:off x="3132138" y="4724400"/>
          <a:ext cx="345598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Рисунок" r:id="rId5" imgW="5303520" imgH="1917192" progId="Word.Picture.8">
                  <p:embed/>
                </p:oleObj>
              </mc:Choice>
              <mc:Fallback>
                <p:oleObj name="Рисунок" r:id="rId5" imgW="5303520" imgH="1917192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24400"/>
                        <a:ext cx="3455987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8457FFBF-5434-4CE4-B611-6DAE8A47FB3D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 b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476375" y="1154113"/>
            <a:ext cx="7343775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0" u="sng"/>
              <a:t>Функция </a:t>
            </a:r>
            <a:r>
              <a:rPr lang="en-US" altLang="ru-RU" b="0" u="sng"/>
              <a:t>printf</a:t>
            </a:r>
            <a:r>
              <a:rPr lang="ru-RU" altLang="ru-RU" b="0" u="sng"/>
              <a:t>  - обеспечивает форматный вывод данных в поток </a:t>
            </a:r>
            <a:r>
              <a:rPr lang="en-US" altLang="ru-RU" b="0" u="sng"/>
              <a:t>stdout</a:t>
            </a:r>
            <a:r>
              <a:rPr lang="ru-RU" altLang="ru-RU" b="0" u="sng"/>
              <a:t>.</a:t>
            </a:r>
            <a:endParaRPr lang="ru-RU" altLang="ru-RU" b="0"/>
          </a:p>
          <a:p>
            <a:pPr algn="ctr" eaLnBrk="1" hangingPunct="1"/>
            <a:r>
              <a:rPr lang="ru-RU" altLang="ru-RU" b="0"/>
              <a:t>Формат функции:</a:t>
            </a:r>
          </a:p>
          <a:p>
            <a:pPr algn="ctr" eaLnBrk="1" hangingPunct="1"/>
            <a:r>
              <a:rPr lang="en-US" altLang="ru-RU"/>
              <a:t>printf</a:t>
            </a:r>
            <a:r>
              <a:rPr lang="ru-RU" altLang="ru-RU"/>
              <a:t>(&lt;</a:t>
            </a:r>
            <a:r>
              <a:rPr lang="ru-RU" altLang="ru-RU" i="1"/>
              <a:t>форматная (управляющая )строка</a:t>
            </a:r>
            <a:r>
              <a:rPr lang="ru-RU" altLang="ru-RU"/>
              <a:t>&gt; [, &lt;</a:t>
            </a:r>
            <a:r>
              <a:rPr lang="ru-RU" altLang="ru-RU" i="1"/>
              <a:t>выражение 1</a:t>
            </a:r>
            <a:r>
              <a:rPr lang="ru-RU" altLang="ru-RU"/>
              <a:t>&gt;,…,&lt;</a:t>
            </a:r>
            <a:r>
              <a:rPr lang="ru-RU" altLang="ru-RU" i="1"/>
              <a:t>выражение </a:t>
            </a:r>
            <a:r>
              <a:rPr lang="en-US" altLang="ru-RU" b="0" i="1"/>
              <a:t>N</a:t>
            </a:r>
            <a:r>
              <a:rPr lang="ru-RU" altLang="ru-RU"/>
              <a:t>&gt;]);</a:t>
            </a:r>
          </a:p>
          <a:p>
            <a:pPr algn="ctr" eaLnBrk="1" hangingPunct="1"/>
            <a:endParaRPr lang="ru-RU" altLang="ru-RU"/>
          </a:p>
          <a:p>
            <a:pPr algn="ctr" eaLnBrk="1" hangingPunct="1"/>
            <a:r>
              <a:rPr lang="ru-RU" altLang="ru-RU" b="0"/>
              <a:t>Где форматная строка может включать в себя следующие компоненты:</a:t>
            </a:r>
          </a:p>
          <a:p>
            <a:pPr algn="ctr" eaLnBrk="1" hangingPunct="1"/>
            <a:endParaRPr lang="ru-RU" altLang="ru-RU" b="0"/>
          </a:p>
          <a:p>
            <a:pPr eaLnBrk="1" hangingPunct="1"/>
            <a:r>
              <a:rPr lang="ru-RU" altLang="ru-RU" b="0"/>
              <a:t>- допустимые в строковой константе символы алфавита языка – 	выводятся на экран без изменения;</a:t>
            </a:r>
          </a:p>
          <a:p>
            <a:pPr eaLnBrk="1" hangingPunct="1"/>
            <a:r>
              <a:rPr lang="ru-RU" altLang="ru-RU" b="0"/>
              <a:t>- специальные символы;</a:t>
            </a:r>
          </a:p>
          <a:p>
            <a:pPr eaLnBrk="1" hangingPunct="1"/>
            <a:r>
              <a:rPr lang="ru-RU" altLang="ru-RU" b="0"/>
              <a:t>- спецификаторы форматов (начинаются с символа %) – 	определяют порядок вывода и представление 	выводимых данных.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90173BFE-7E57-487F-B2D4-2C93495104BF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 b="0"/>
          </a:p>
        </p:txBody>
      </p:sp>
      <p:graphicFrame>
        <p:nvGraphicFramePr>
          <p:cNvPr id="65851" name="Group 315"/>
          <p:cNvGraphicFramePr>
            <a:graphicFrameLocks noGrp="1"/>
          </p:cNvGraphicFramePr>
          <p:nvPr/>
        </p:nvGraphicFramePr>
        <p:xfrm>
          <a:off x="1403350" y="692150"/>
          <a:ext cx="7489825" cy="5329240"/>
        </p:xfrm>
        <a:graphic>
          <a:graphicData uri="http://schemas.openxmlformats.org/drawingml/2006/table">
            <a:tbl>
              <a:tblPr/>
              <a:tblGrid>
                <a:gridCol w="841375"/>
                <a:gridCol w="1073150"/>
                <a:gridCol w="5575300"/>
              </a:tblGrid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типа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аргумента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 вывода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d,i,u,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Десятичное целое со знаком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Восьмеричное целое без знака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Шестнадцатеричное целое без знака, использующее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abcdef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Шестнадцатеричное целое без знака, использующее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ABCDEF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со знаком в формате [-]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dddd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dddd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где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dddd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одна или более десятичных цифр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со знаком в формате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Символ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строчный (маленький)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со знаком в формате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Символ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прописной (большой)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печатается в формате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или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в зависимости от того, какой из них более компактен для данного значения и точности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Идентичен формату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за исключением того, что экспоненту представляет символ "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Одиночный символ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Символы строки печатаются до первого нулевого символа ('\0') или до достижения значения заданной точности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Указатель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</a:t>
                      </a:r>
                      <a:r>
                        <a:rPr kumimoji="0" lang="ru-RU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en-US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en-US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Печатается адрес, указанный аргументом, в формате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где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сегмент,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смещение, а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kumimoji="0" lang="en-US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строчные шестнадцатеричные цифры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3C0BD6F3-BDEF-4CE1-B9C9-2D60C7016308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 b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476375" y="995363"/>
            <a:ext cx="74882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0" u="sng"/>
              <a:t>Функция scanf - обеспечивает форматный ввод данных из потока stdin.</a:t>
            </a:r>
            <a:endParaRPr lang="ru-RU" altLang="ru-RU" b="0"/>
          </a:p>
          <a:p>
            <a:pPr algn="ctr" eaLnBrk="1" hangingPunct="1"/>
            <a:r>
              <a:rPr lang="ru-RU" altLang="ru-RU" b="0"/>
              <a:t>Формат функции:</a:t>
            </a:r>
          </a:p>
          <a:p>
            <a:pPr algn="ctr" eaLnBrk="1" hangingPunct="1"/>
            <a:r>
              <a:rPr lang="en-US" altLang="ru-RU"/>
              <a:t>scanf</a:t>
            </a:r>
            <a:r>
              <a:rPr lang="ru-RU" altLang="ru-RU"/>
              <a:t>(&lt;</a:t>
            </a:r>
            <a:r>
              <a:rPr lang="ru-RU" altLang="ru-RU" i="1"/>
              <a:t>форматная (управляющая )строка</a:t>
            </a:r>
            <a:r>
              <a:rPr lang="ru-RU" altLang="ru-RU"/>
              <a:t>&gt; [,&lt;</a:t>
            </a:r>
            <a:r>
              <a:rPr lang="ru-RU" altLang="ru-RU" i="1"/>
              <a:t>адрес переменной 1</a:t>
            </a:r>
            <a:r>
              <a:rPr lang="ru-RU" altLang="ru-RU"/>
              <a:t>&gt;,…,&lt;</a:t>
            </a:r>
            <a:r>
              <a:rPr lang="ru-RU" altLang="ru-RU" i="1"/>
              <a:t>адрес переменной </a:t>
            </a:r>
            <a:r>
              <a:rPr lang="en-US" altLang="ru-RU" b="0" i="1"/>
              <a:t>N</a:t>
            </a:r>
            <a:r>
              <a:rPr lang="ru-RU" altLang="ru-RU"/>
              <a:t>&gt;]);</a:t>
            </a:r>
          </a:p>
          <a:p>
            <a:pPr algn="ctr" eaLnBrk="1" hangingPunct="1"/>
            <a:endParaRPr lang="ru-RU" altLang="ru-RU"/>
          </a:p>
          <a:p>
            <a:pPr algn="ctr" eaLnBrk="1" hangingPunct="1"/>
            <a:r>
              <a:rPr lang="ru-RU" altLang="ru-RU" b="0"/>
              <a:t>Где форматная строка может включать в себя следующие компоненты:</a:t>
            </a:r>
          </a:p>
          <a:p>
            <a:pPr algn="ctr" eaLnBrk="1" hangingPunct="1"/>
            <a:endParaRPr lang="ru-RU" altLang="ru-RU" b="0"/>
          </a:p>
          <a:p>
            <a:pPr eaLnBrk="1" hangingPunct="1"/>
            <a:r>
              <a:rPr lang="ru-RU" altLang="ru-RU" b="0"/>
              <a:t>- допустимые в строковой константе символы алфавита языка – 	должны быть повторены при вводе;</a:t>
            </a:r>
          </a:p>
          <a:p>
            <a:pPr eaLnBrk="1" hangingPunct="1"/>
            <a:r>
              <a:rPr lang="ru-RU" altLang="ru-RU" b="0"/>
              <a:t>- специальные символы - должны быть повторены при вводе;</a:t>
            </a:r>
          </a:p>
          <a:p>
            <a:pPr eaLnBrk="1" hangingPunct="1"/>
            <a:r>
              <a:rPr lang="ru-RU" altLang="ru-RU" b="0"/>
              <a:t>- спецификаторы форматов (начинаются с символа %) – 	определяют порядок ввода и преобразование вводимых 	данных.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089EF722-B8F1-476A-A74B-106DF6B6D53F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 b="0"/>
          </a:p>
        </p:txBody>
      </p:sp>
      <p:sp>
        <p:nvSpPr>
          <p:cNvPr id="6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108E119C-B5AD-4273-8AB3-F78D05086852}" type="slidenum">
              <a:rPr lang="ru-RU" altLang="ru-RU" sz="1800" b="0"/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 b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5656" y="749370"/>
            <a:ext cx="719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000" b="0" dirty="0">
                <a:cs typeface="Times New Roman" panose="02020603050405020304" pitchFamily="18" charset="0"/>
              </a:rPr>
              <a:t>Назначение </a:t>
            </a:r>
            <a:r>
              <a:rPr lang="ru-RU" altLang="ru-RU" sz="2000" dirty="0">
                <a:cs typeface="Times New Roman" panose="02020603050405020304" pitchFamily="18" charset="0"/>
              </a:rPr>
              <a:t>префиксов в спецификации формата вывода</a:t>
            </a:r>
            <a:endParaRPr lang="ru-RU" altLang="ru-RU" sz="2000" b="0" dirty="0"/>
          </a:p>
        </p:txBody>
      </p:sp>
      <p:graphicFrame>
        <p:nvGraphicFramePr>
          <p:cNvPr id="8" name="Group 34"/>
          <p:cNvGraphicFramePr>
            <a:graphicFrameLocks noGrp="1"/>
          </p:cNvGraphicFramePr>
          <p:nvPr/>
        </p:nvGraphicFramePr>
        <p:xfrm>
          <a:off x="1619250" y="2060575"/>
          <a:ext cx="6624638" cy="3243263"/>
        </p:xfrm>
        <a:graphic>
          <a:graphicData uri="http://schemas.openxmlformats.org/drawingml/2006/table">
            <a:tbl>
              <a:tblPr/>
              <a:tblGrid>
                <a:gridCol w="1071563"/>
                <a:gridCol w="5553075"/>
              </a:tblGrid>
              <a:tr h="1017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префикса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4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h, l</a:t>
                      </a:r>
                      <a:endParaRPr kumimoji="0" lang="en-US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80975"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Префиксы, которые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определяют размер ожидаемого аргумента: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-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 как префикс перед типами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для указания того, что тип аргумента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или с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для указания того, что тип аргумента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unsigned int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180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-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используется как префикс перед типами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для указания того, что тип аргумента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или с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для указания того, что тип аргумента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unsigned int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он также используется с типами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для указания того, что тип аргумента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а не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</a:t>
                      </a: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lf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kumimoji="0" lang="en-US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,%lg 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ввода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но для вывода только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27268" y="260648"/>
            <a:ext cx="28087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2.</a:t>
            </a:r>
            <a:r>
              <a:rPr lang="ru-RU" altLang="ru-RU" sz="1200" dirty="0" smtClean="0">
                <a:solidFill>
                  <a:schemeClr val="tx2"/>
                </a:solidFill>
              </a:rPr>
              <a:t> </a:t>
            </a:r>
            <a:r>
              <a:rPr lang="ru-RU" altLang="ru-RU" sz="1200" dirty="0" smtClean="0">
                <a:solidFill>
                  <a:schemeClr val="tx2"/>
                </a:solidFill>
                <a:cs typeface="Tahoma" panose="020B0604030504040204" pitchFamily="34" charset="0"/>
              </a:rPr>
              <a:t>Структура программы</a:t>
            </a:r>
            <a:endParaRPr lang="ru-RU" altLang="ru-RU" sz="1200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2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13861</TotalTime>
  <Words>864</Words>
  <Application>Microsoft Office PowerPoint</Application>
  <PresentationFormat>Экран (4:3)</PresentationFormat>
  <Paragraphs>158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ОПРОГ</vt:lpstr>
      <vt:lpstr>Рисунок</vt:lpstr>
      <vt:lpstr>Программирование на языке C</vt:lpstr>
      <vt:lpstr>Модуль 2. Структура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 /  ДЗ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600</cp:revision>
  <cp:lastPrinted>1601-01-01T00:00:00Z</cp:lastPrinted>
  <dcterms:created xsi:type="dcterms:W3CDTF">1601-01-01T00:00:00Z</dcterms:created>
  <dcterms:modified xsi:type="dcterms:W3CDTF">2020-09-03T09:16:41Z</dcterms:modified>
</cp:coreProperties>
</file>