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2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3" r:id="rId11"/>
    <p:sldId id="333" r:id="rId12"/>
    <p:sldId id="334" r:id="rId13"/>
    <p:sldId id="34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2024" autoAdjust="0"/>
  </p:normalViewPr>
  <p:slideViewPr>
    <p:cSldViewPr>
      <p:cViewPr>
        <p:scale>
          <a:sx n="100" d="100"/>
          <a:sy n="100" d="100"/>
        </p:scale>
        <p:origin x="402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45AA428-B9A5-4F7E-82AF-6166BCCD40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893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C56F4A5-892A-4390-8C06-E6F5572DBE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379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7E5D34D-3331-417A-94C3-9A146BF9AC24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8929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54AD25-3924-4032-A7ED-0FE2A087284E}" type="slidenum">
              <a:rPr lang="ru-RU" altLang="ru-RU" sz="1200"/>
              <a:pPr algn="r"/>
              <a:t>10</a:t>
            </a:fld>
            <a:endParaRPr lang="ru-RU" altLang="ru-RU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8214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BA8704-6D4A-48E0-943C-892C03EE880E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9332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BF4FB55-3062-437B-897B-0380ECB8E4CF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80694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54AD25-3924-4032-A7ED-0FE2A087284E}" type="slidenum">
              <a:rPr lang="ru-RU" altLang="ru-RU" sz="1200"/>
              <a:pPr algn="r"/>
              <a:t>13</a:t>
            </a:fld>
            <a:endParaRPr lang="ru-RU" altLang="ru-RU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2897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47279F1-3708-4D3A-B579-36097AD626EE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1980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4C1FECC-95DF-4D8B-8F50-12E23746E0EB}" type="slidenum">
              <a:rPr lang="ru-RU" altLang="ru-RU" sz="1200"/>
              <a:pPr algn="r"/>
              <a:t>3</a:t>
            </a:fld>
            <a:endParaRPr lang="ru-RU" altLang="ru-RU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9375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02C168A-5E15-48A4-B65D-3E9C1DD80F0C}" type="slidenum">
              <a:rPr lang="ru-RU" altLang="ru-RU" sz="1200"/>
              <a:pPr algn="r"/>
              <a:t>4</a:t>
            </a:fld>
            <a:endParaRPr lang="ru-RU" altLang="ru-RU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4604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EB8FC97-4AE2-4D03-9B29-E305BB829D41}" type="slidenum">
              <a:rPr lang="ru-RU" altLang="ru-RU" sz="1200"/>
              <a:pPr algn="r"/>
              <a:t>5</a:t>
            </a:fld>
            <a:endParaRPr lang="ru-RU" altLang="ru-RU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3316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812B2DC-E900-4062-9619-31F39807FFB4}" type="slidenum">
              <a:rPr lang="ru-RU" altLang="ru-RU" sz="1200"/>
              <a:pPr algn="r"/>
              <a:t>6</a:t>
            </a:fld>
            <a:endParaRPr lang="ru-RU" altLang="ru-RU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7265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503CC7B-5D9C-41B3-965D-72D23FB64FA1}" type="slidenum">
              <a:rPr lang="ru-RU" altLang="ru-RU" sz="1200"/>
              <a:pPr algn="r"/>
              <a:t>7</a:t>
            </a:fld>
            <a:endParaRPr lang="ru-RU" altLang="ru-RU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4801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98A70B4-FD02-4F06-9E86-63CEB2194280}" type="slidenum">
              <a:rPr lang="ru-RU" altLang="ru-RU" sz="1200"/>
              <a:pPr algn="r"/>
              <a:t>8</a:t>
            </a:fld>
            <a:endParaRPr lang="ru-RU" altLang="ru-RU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0101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54AD25-3924-4032-A7ED-0FE2A087284E}" type="slidenum">
              <a:rPr lang="ru-RU" altLang="ru-RU" sz="1200"/>
              <a:pPr algn="r"/>
              <a:t>9</a:t>
            </a:fld>
            <a:endParaRPr lang="ru-RU" altLang="ru-RU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94127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443AF-D370-4341-8A3A-39800BEFC9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60373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F49E7-A0F5-47AD-B885-7329BA53DA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61212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64216-A9C4-416F-B39C-37BDC677C8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27647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6551B-1195-4D3D-AA41-1444921B02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36465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37D75-643A-40FD-BB9D-D0CC64AFDB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41835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6C84B-304E-4DC4-84E6-A4378DA62E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72146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D7832-A44F-418B-897D-C66268EBD10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80057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6DD0B-02F6-430F-9F0C-4E339EE3F3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98825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80876-7DAE-4AF8-9DDD-E0C58D217BE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25673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2C34C-403C-4109-8F2F-891E8ED981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52695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828D2-DBF1-4EBE-B328-3AC7DBB5AF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85476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8D72BA4-17C6-42C0-9EF9-F8F0FBF24A0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0058230-EF0E-4B0E-9CE6-B48FA766D245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924800" cy="16002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Программирование на языке </a:t>
            </a:r>
            <a:r>
              <a:rPr lang="en-US" altLang="ru-RU" smtClean="0"/>
              <a:t>C</a:t>
            </a:r>
            <a:endParaRPr lang="ru-RU" altLang="ru-RU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848FCC7-C998-4190-820E-BCD2EFCC8DC9}" type="slidenum">
              <a:rPr lang="ru-RU" altLang="ru-RU"/>
              <a:pPr algn="r" eaLnBrk="1" hangingPunct="1"/>
              <a:t>10</a:t>
            </a:fld>
            <a:endParaRPr lang="ru-RU" altLang="ru-RU"/>
          </a:p>
        </p:txBody>
      </p:sp>
      <p:sp>
        <p:nvSpPr>
          <p:cNvPr id="36868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619251" y="1337747"/>
            <a:ext cx="40328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ru-RU" altLang="ru-RU" sz="2400" b="1" dirty="0" smtClean="0"/>
              <a:t>Практика</a:t>
            </a:r>
            <a:endParaRPr lang="en-US" alt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88584" y="2276872"/>
            <a:ext cx="77059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Создать новый проект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 функцию </a:t>
            </a:r>
            <a:r>
              <a:rPr lang="en-US" sz="2000" dirty="0" smtClean="0"/>
              <a:t>main()</a:t>
            </a:r>
            <a:r>
              <a:rPr lang="ru-RU" sz="2000" dirty="0" smtClean="0"/>
              <a:t> добавить три целочисленных переменных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Ввести значения этих переменных с клавиатуры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Найти максимальное значение и распечатать его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9872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50FAC5-010D-41F5-BFE8-8A0306E27048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Знаки и приоритет операций (начало)</a:t>
            </a: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00166" y="1500174"/>
          <a:ext cx="7405719" cy="44805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0198"/>
                <a:gridCol w="3071834"/>
                <a:gridCol w="2833687"/>
              </a:tblGrid>
              <a:tr h="6746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Приоритет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Знаки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Порядок выполнения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операций с равным приоритетом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( )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 ]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  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.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слева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направо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   ~   +   –   ++   </a:t>
                      </a:r>
                      <a:r>
                        <a:rPr lang="en-US" spc="300" dirty="0" smtClean="0">
                          <a:solidFill>
                            <a:schemeClr val="tx1"/>
                          </a:solidFill>
                        </a:rPr>
                        <a:t>––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&amp;   *  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ru-RU" i="1" dirty="0" smtClean="0">
                          <a:solidFill>
                            <a:schemeClr val="tx1"/>
                          </a:solidFill>
                        </a:rPr>
                        <a:t>имя типа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справа налево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   /   %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   –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&lt;&lt;   &gt;&gt;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   &lt;=   &gt;=   &gt;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==   !=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973F6ED-C513-4526-B76F-FD6B496DD60C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Знаки и приоритет операций (окончание)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500166" y="1760232"/>
          <a:ext cx="7405719" cy="3383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00198"/>
                <a:gridCol w="3071834"/>
                <a:gridCol w="2833687"/>
              </a:tblGrid>
              <a:tr h="6746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Приоритет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Знаки операций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Порядок выполнения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операций с равным приоритетом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слева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направо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?: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справа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налево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  *=   /=   %=   +=   –=   &amp;=   ^=   |=   &lt;&lt;=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&gt;&gt;=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справа налево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7803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слева направо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90245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803F6B-8536-43A2-9B5E-63E7B180B081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8" name="Номер слайда 5"/>
          <p:cNvSpPr txBox="1">
            <a:spLocks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1B85A0C9-7C6D-4F01-A04C-7A365059389C}" type="slidenum">
              <a:rPr lang="ru-RU" altLang="ru-RU"/>
              <a:pPr algn="r" eaLnBrk="1" hangingPunct="1"/>
              <a:t>13</a:t>
            </a:fld>
            <a:endParaRPr lang="ru-RU" alt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381000"/>
            <a:ext cx="7543800" cy="5334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800" b="1" kern="0" dirty="0">
                <a:solidFill>
                  <a:schemeClr val="tx2"/>
                </a:solidFill>
                <a:latin typeface="+mj-lt"/>
                <a:ea typeface="+mj-ea"/>
                <a:cs typeface="Tahoma" pitchFamily="34" charset="0"/>
              </a:rPr>
              <a:t>Список литературы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1258888" y="1143000"/>
            <a:ext cx="7885112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КР92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Си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Финансы и статистика, 1992. — 272 с</a:t>
            </a:r>
            <a:r>
              <a:rPr lang="ru-RU" sz="1600" dirty="0" smtClean="0">
                <a:cs typeface="Tahoma" pitchFamily="34" charset="0"/>
              </a:rPr>
              <a:t>.</a:t>
            </a:r>
            <a:endParaRPr lang="en-US" sz="1600" dirty="0" smtClean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dirty="0">
                <a:cs typeface="Tahoma" pitchFamily="34" charset="0"/>
              </a:rPr>
              <a:t>[</a:t>
            </a:r>
            <a:r>
              <a:rPr lang="ru-RU" sz="1600" dirty="0">
                <a:cs typeface="Tahoma" pitchFamily="34" charset="0"/>
              </a:rPr>
              <a:t>КР06</a:t>
            </a:r>
            <a:r>
              <a:rPr lang="en-US" sz="1600" dirty="0">
                <a:cs typeface="Tahoma" pitchFamily="34" charset="0"/>
              </a:rPr>
              <a:t>] </a:t>
            </a:r>
            <a:r>
              <a:rPr lang="ru-RU" sz="1600" dirty="0">
                <a:cs typeface="Tahoma" pitchFamily="34" charset="0"/>
              </a:rPr>
              <a:t>Керниган Б., Ритчи Д. Язык программирования </a:t>
            </a:r>
            <a:r>
              <a:rPr lang="en-US" sz="1600" dirty="0">
                <a:cs typeface="Tahoma" pitchFamily="34" charset="0"/>
              </a:rPr>
              <a:t>C</a:t>
            </a:r>
            <a:r>
              <a:rPr lang="ru-RU" sz="1600" dirty="0">
                <a:cs typeface="Tahoma" pitchFamily="34" charset="0"/>
              </a:rPr>
              <a:t> </a:t>
            </a:r>
            <a:r>
              <a:rPr lang="en-US" sz="1600" dirty="0">
                <a:cs typeface="Tahoma" pitchFamily="34" charset="0"/>
              </a:rPr>
              <a:t>/</a:t>
            </a:r>
            <a:r>
              <a:rPr lang="ru-RU" sz="1600" dirty="0">
                <a:cs typeface="Tahoma" pitchFamily="34" charset="0"/>
              </a:rPr>
              <a:t> Пер. с англ. — М.: Вильямс, 2006. — 304 с</a:t>
            </a:r>
            <a:r>
              <a:rPr lang="ru-RU" sz="1600" dirty="0" smtClean="0">
                <a:cs typeface="Tahoma" pitchFamily="34" charset="0"/>
              </a:rPr>
              <a:t>.</a:t>
            </a:r>
            <a:endParaRPr lang="en-US" sz="1600" dirty="0" smtClean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600" dirty="0">
              <a:cs typeface="Tahoma" pitchFamily="34" charset="0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sz="1600" kern="0" dirty="0">
                <a:latin typeface="+mn-lt"/>
                <a:cs typeface="+mn-cs"/>
              </a:rPr>
              <a:t>[</a:t>
            </a:r>
            <a:r>
              <a:rPr lang="ru-RU" sz="1600" kern="0" dirty="0">
                <a:latin typeface="+mn-lt"/>
                <a:cs typeface="+mn-cs"/>
              </a:rPr>
              <a:t>Под04</a:t>
            </a:r>
            <a:r>
              <a:rPr lang="en-US" sz="1600" kern="0" dirty="0">
                <a:latin typeface="+mn-lt"/>
                <a:cs typeface="+mn-cs"/>
              </a:rPr>
              <a:t>]</a:t>
            </a:r>
            <a:r>
              <a:rPr lang="ru-RU" sz="1600" kern="0" dirty="0">
                <a:latin typeface="+mn-lt"/>
                <a:cs typeface="+mn-cs"/>
              </a:rPr>
              <a:t> Подбельский В.В., Фомин С.С. Программирование на языке Си. – 2-е доп. изд. – М., Финансы и статистика, 2004. – 600 с.</a:t>
            </a:r>
          </a:p>
          <a:p>
            <a:pPr marL="742950" lvl="1" indent="-285750">
              <a:spcBef>
                <a:spcPct val="40000"/>
              </a:spcBef>
              <a:spcAft>
                <a:spcPct val="20000"/>
              </a:spcAft>
              <a:buFontTx/>
              <a:buChar char="–"/>
              <a:defRPr/>
            </a:pPr>
            <a:endParaRPr lang="ru-RU" sz="14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endParaRPr lang="ru-RU" sz="1400" kern="0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098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B08776C-2EF3-40AC-B533-818BBB52123B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 smtClean="0">
                <a:cs typeface="Tahoma" panose="020B0604030504040204" pitchFamily="34" charset="0"/>
              </a:rPr>
              <a:t>Модуль </a:t>
            </a:r>
            <a:r>
              <a:rPr lang="en-US" altLang="ru-RU" sz="2000" b="1" dirty="0" smtClean="0">
                <a:cs typeface="Tahoma" panose="020B0604030504040204" pitchFamily="34" charset="0"/>
              </a:rPr>
              <a:t>3</a:t>
            </a:r>
            <a:r>
              <a:rPr lang="ru-RU" altLang="ru-RU" sz="2000" b="1" dirty="0" smtClean="0">
                <a:cs typeface="Tahoma" panose="020B0604030504040204" pitchFamily="34" charset="0"/>
              </a:rPr>
              <a:t>.</a:t>
            </a:r>
            <a:r>
              <a:rPr lang="en-US" altLang="ru-RU" sz="2000" b="1" dirty="0" smtClean="0">
                <a:cs typeface="Tahoma" panose="020B0604030504040204" pitchFamily="34" charset="0"/>
              </a:rPr>
              <a:t/>
            </a:r>
            <a:br>
              <a:rPr lang="en-US" altLang="ru-RU" sz="2000" b="1" dirty="0" smtClean="0">
                <a:cs typeface="Tahoma" panose="020B0604030504040204" pitchFamily="34" charset="0"/>
              </a:rPr>
            </a:br>
            <a:r>
              <a:rPr lang="ru-RU" altLang="ru-RU" sz="2800" b="1" dirty="0" smtClean="0">
                <a:cs typeface="Tahoma" panose="020B0604030504040204" pitchFamily="34" charset="0"/>
              </a:rPr>
              <a:t>ОПЕРАЦИИ</a:t>
            </a:r>
            <a:endParaRPr lang="ru-RU" altLang="ru-RU" sz="2800" dirty="0" smtClean="0">
              <a:cs typeface="Tahom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4310063"/>
          </a:xfrm>
        </p:spPr>
        <p:txBody>
          <a:bodyPr/>
          <a:lstStyle/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Арифметические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Операции присваивания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Отношения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Логические операции</a:t>
            </a:r>
            <a:endParaRPr lang="en-US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Битовые, адресные и прочие операции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Приоритеты и ассоциативность операций</a:t>
            </a: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Трассировка программы</a:t>
            </a:r>
          </a:p>
          <a:p>
            <a:pPr eaLnBrk="1" hangingPunct="1"/>
            <a:endParaRPr lang="ru-RU" altLang="ru-RU" sz="1800" dirty="0" smtClean="0">
              <a:cs typeface="Tahoma" panose="020B0604030504040204" pitchFamily="34" charset="0"/>
            </a:endParaRPr>
          </a:p>
          <a:p>
            <a:pPr eaLnBrk="1" hangingPunct="1"/>
            <a:endParaRPr lang="ru-RU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Унарные		  </a:t>
            </a:r>
            <a:r>
              <a:rPr lang="en-US" altLang="ru-RU" sz="1800" dirty="0" smtClean="0">
                <a:cs typeface="Tahoma" panose="020B0604030504040204" pitchFamily="34" charset="0"/>
              </a:rPr>
              <a:t>“</a:t>
            </a:r>
            <a:r>
              <a:rPr lang="ru-RU" altLang="ru-RU" sz="1800" dirty="0" smtClean="0">
                <a:cs typeface="Tahoma" panose="020B0604030504040204" pitchFamily="34" charset="0"/>
              </a:rPr>
              <a:t>-</a:t>
            </a:r>
            <a:r>
              <a:rPr lang="en-US" altLang="ru-RU" sz="1800" dirty="0" smtClean="0">
                <a:cs typeface="Tahoma" panose="020B0604030504040204" pitchFamily="34" charset="0"/>
              </a:rPr>
              <a:t>”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Бинарные</a:t>
            </a:r>
            <a:r>
              <a:rPr lang="en-US" altLang="ru-RU" sz="1800" dirty="0" smtClean="0">
                <a:cs typeface="Tahoma" panose="020B0604030504040204" pitchFamily="34" charset="0"/>
              </a:rPr>
              <a:t>		  “-”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eaLnBrk="1" hangingPunct="1"/>
            <a:r>
              <a:rPr lang="ru-RU" altLang="ru-RU" sz="1800" dirty="0" smtClean="0">
                <a:cs typeface="Tahoma" panose="020B0604030504040204" pitchFamily="34" charset="0"/>
              </a:rPr>
              <a:t>Тринарная</a:t>
            </a:r>
            <a:r>
              <a:rPr lang="en-US" altLang="ru-RU" sz="1800" dirty="0" smtClean="0">
                <a:cs typeface="Tahoma" panose="020B0604030504040204" pitchFamily="34" charset="0"/>
              </a:rPr>
              <a:t>		  ? :</a:t>
            </a:r>
            <a:endParaRPr lang="ru-RU" altLang="ru-RU" sz="1800" dirty="0" smtClean="0">
              <a:cs typeface="Tahoma" panose="020B0604030504040204" pitchFamily="34" charset="0"/>
            </a:endParaRPr>
          </a:p>
          <a:p>
            <a:pPr eaLnBrk="1" hangingPunct="1"/>
            <a:endParaRPr lang="en-US" altLang="ru-RU" sz="1800" dirty="0" smtClean="0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8FDACA84-FD3D-4155-BE22-A99C1D25CB8C}" type="slidenum">
              <a:rPr lang="ru-RU" altLang="ru-RU"/>
              <a:pPr algn="r" eaLnBrk="1" hangingPunct="1"/>
              <a:t>3</a:t>
            </a:fld>
            <a:endParaRPr lang="ru-RU" altLang="ru-RU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69215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smtClean="0">
                <a:cs typeface="Tahoma" panose="020B0604030504040204" pitchFamily="34" charset="0"/>
              </a:rPr>
              <a:t>Арифметические операции</a:t>
            </a: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76375" y="1412875"/>
            <a:ext cx="74168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altLang="ru-RU" dirty="0"/>
              <a:t> унарный плюс</a:t>
            </a:r>
            <a:r>
              <a:rPr lang="en-US" altLang="ru-RU" dirty="0"/>
              <a:t> (+) </a:t>
            </a:r>
            <a:r>
              <a:rPr lang="ru-RU" altLang="ru-RU" dirty="0"/>
              <a:t>и унарный минус (-)</a:t>
            </a:r>
          </a:p>
          <a:p>
            <a:pPr>
              <a:buFontTx/>
              <a:buChar char="•"/>
            </a:pPr>
            <a:r>
              <a:rPr lang="ru-RU" altLang="ru-RU" dirty="0"/>
              <a:t> инкремент, декремент</a:t>
            </a:r>
          </a:p>
          <a:p>
            <a:pPr>
              <a:buFontTx/>
              <a:buChar char="•"/>
            </a:pPr>
            <a:endParaRPr lang="ru-RU" altLang="ru-RU" dirty="0"/>
          </a:p>
          <a:p>
            <a:r>
              <a:rPr lang="ru-RU" altLang="ru-RU" dirty="0"/>
              <a:t>	префиксный   ++</a:t>
            </a:r>
            <a:r>
              <a:rPr lang="en-US" altLang="ru-RU" dirty="0"/>
              <a:t>a</a:t>
            </a:r>
            <a:r>
              <a:rPr lang="ru-RU" altLang="ru-RU" dirty="0"/>
              <a:t>; постфиксный   </a:t>
            </a:r>
            <a:r>
              <a:rPr lang="en-US" altLang="ru-RU" dirty="0"/>
              <a:t>a</a:t>
            </a:r>
            <a:r>
              <a:rPr lang="ru-RU" altLang="ru-RU" dirty="0"/>
              <a:t>++;</a:t>
            </a:r>
          </a:p>
          <a:p>
            <a:r>
              <a:rPr lang="ru-RU" altLang="ru-RU" b="1" dirty="0"/>
              <a:t>	</a:t>
            </a:r>
            <a:r>
              <a:rPr lang="ru-RU" altLang="ru-RU" dirty="0"/>
              <a:t>префиксный    --</a:t>
            </a:r>
            <a:r>
              <a:rPr lang="en-US" altLang="ru-RU" dirty="0"/>
              <a:t>b</a:t>
            </a:r>
            <a:r>
              <a:rPr lang="ru-RU" altLang="ru-RU" dirty="0"/>
              <a:t>;   постфиксный   </a:t>
            </a:r>
            <a:r>
              <a:rPr lang="en-US" altLang="ru-RU" dirty="0"/>
              <a:t>b</a:t>
            </a:r>
            <a:r>
              <a:rPr lang="ru-RU" altLang="ru-RU" dirty="0"/>
              <a:t>--;</a:t>
            </a:r>
          </a:p>
          <a:p>
            <a:pPr>
              <a:buFontTx/>
              <a:buChar char="•"/>
            </a:pPr>
            <a:endParaRPr lang="ru-RU" altLang="ru-RU" dirty="0"/>
          </a:p>
          <a:p>
            <a:pPr>
              <a:buFontTx/>
              <a:buChar char="•"/>
            </a:pPr>
            <a:r>
              <a:rPr lang="ru-RU" altLang="ru-RU" dirty="0"/>
              <a:t> умножение (*), деление (/) и деление по модулю (%)</a:t>
            </a:r>
          </a:p>
          <a:p>
            <a:pPr>
              <a:buFontTx/>
              <a:buChar char="•"/>
            </a:pPr>
            <a:endParaRPr lang="ru-RU" altLang="ru-RU" dirty="0"/>
          </a:p>
          <a:p>
            <a:pPr>
              <a:buFontTx/>
              <a:buChar char="•"/>
            </a:pPr>
            <a:r>
              <a:rPr lang="ru-RU" altLang="ru-RU" dirty="0"/>
              <a:t> сложение (+) и вычитание (-)</a:t>
            </a:r>
          </a:p>
          <a:p>
            <a:pPr>
              <a:buFontTx/>
              <a:buChar char="•"/>
            </a:pPr>
            <a:endParaRPr lang="ru-RU" altLang="ru-RU" dirty="0"/>
          </a:p>
          <a:p>
            <a:r>
              <a:rPr lang="ru-RU" altLang="ru-RU" dirty="0"/>
              <a:t>Арифметические операции с присваиванием:</a:t>
            </a:r>
          </a:p>
          <a:p>
            <a:r>
              <a:rPr lang="ru-RU" altLang="ru-RU" dirty="0"/>
              <a:t>1.	</a:t>
            </a:r>
            <a:r>
              <a:rPr lang="en-US" altLang="ru-RU" dirty="0"/>
              <a:t>a=</a:t>
            </a:r>
            <a:r>
              <a:rPr lang="en-US" altLang="ru-RU" dirty="0" err="1"/>
              <a:t>a+b</a:t>
            </a:r>
            <a:r>
              <a:rPr lang="ru-RU" altLang="ru-RU" dirty="0"/>
              <a:t>		</a:t>
            </a:r>
            <a:r>
              <a:rPr lang="en-US" altLang="ru-RU" dirty="0"/>
              <a:t>a+=b</a:t>
            </a:r>
            <a:endParaRPr lang="ru-RU" altLang="ru-RU" dirty="0"/>
          </a:p>
          <a:p>
            <a:r>
              <a:rPr lang="en-US" altLang="ru-RU" dirty="0"/>
              <a:t>2.</a:t>
            </a:r>
            <a:r>
              <a:rPr lang="ru-RU" altLang="ru-RU" dirty="0"/>
              <a:t>	</a:t>
            </a:r>
            <a:r>
              <a:rPr lang="en-US" altLang="ru-RU" dirty="0"/>
              <a:t>a=a-b</a:t>
            </a:r>
            <a:r>
              <a:rPr lang="ru-RU" altLang="ru-RU" dirty="0"/>
              <a:t>		</a:t>
            </a:r>
            <a:r>
              <a:rPr lang="en-US" altLang="ru-RU" dirty="0"/>
              <a:t>a</a:t>
            </a:r>
            <a:r>
              <a:rPr lang="ru-RU" altLang="ru-RU" dirty="0"/>
              <a:t>-=</a:t>
            </a:r>
            <a:r>
              <a:rPr lang="en-US" altLang="ru-RU" dirty="0"/>
              <a:t>b</a:t>
            </a:r>
            <a:endParaRPr lang="ru-RU" altLang="ru-RU" dirty="0"/>
          </a:p>
          <a:p>
            <a:r>
              <a:rPr lang="ru-RU" altLang="ru-RU" dirty="0"/>
              <a:t>3.	</a:t>
            </a:r>
            <a:r>
              <a:rPr lang="en-US" altLang="ru-RU" dirty="0"/>
              <a:t>a=a*b</a:t>
            </a:r>
            <a:r>
              <a:rPr lang="ru-RU" altLang="ru-RU" dirty="0"/>
              <a:t>		</a:t>
            </a:r>
            <a:r>
              <a:rPr lang="en-US" altLang="ru-RU" dirty="0"/>
              <a:t>a</a:t>
            </a:r>
            <a:r>
              <a:rPr lang="ru-RU" altLang="ru-RU" dirty="0"/>
              <a:t>*=</a:t>
            </a:r>
            <a:r>
              <a:rPr lang="en-US" altLang="ru-RU" dirty="0"/>
              <a:t>b</a:t>
            </a:r>
            <a:endParaRPr lang="ru-RU" altLang="ru-RU" dirty="0"/>
          </a:p>
          <a:p>
            <a:r>
              <a:rPr lang="ru-RU" altLang="ru-RU" dirty="0"/>
              <a:t>4.	</a:t>
            </a:r>
            <a:r>
              <a:rPr lang="en-US" altLang="ru-RU" dirty="0"/>
              <a:t>a=a/b</a:t>
            </a:r>
            <a:r>
              <a:rPr lang="ru-RU" altLang="ru-RU" dirty="0"/>
              <a:t>		</a:t>
            </a:r>
            <a:r>
              <a:rPr lang="en-US" altLang="ru-RU" dirty="0"/>
              <a:t>a</a:t>
            </a:r>
            <a:r>
              <a:rPr lang="ru-RU" altLang="ru-RU" dirty="0"/>
              <a:t>/=</a:t>
            </a:r>
            <a:r>
              <a:rPr lang="en-US" altLang="ru-RU" dirty="0"/>
              <a:t>b</a:t>
            </a:r>
            <a:endParaRPr lang="ru-RU" altLang="ru-RU" dirty="0"/>
          </a:p>
          <a:p>
            <a:r>
              <a:rPr lang="ru-RU" altLang="ru-RU" dirty="0"/>
              <a:t>5.	</a:t>
            </a:r>
            <a:r>
              <a:rPr lang="en-US" altLang="ru-RU" dirty="0"/>
              <a:t>a=</a:t>
            </a:r>
            <a:r>
              <a:rPr lang="en-US" altLang="ru-RU" dirty="0" err="1"/>
              <a:t>a%b</a:t>
            </a:r>
            <a:r>
              <a:rPr lang="ru-RU" altLang="ru-RU" dirty="0"/>
              <a:t>		</a:t>
            </a:r>
            <a:r>
              <a:rPr lang="en-US" altLang="ru-RU" dirty="0"/>
              <a:t>a</a:t>
            </a:r>
            <a:r>
              <a:rPr lang="ru-RU" altLang="ru-RU" dirty="0"/>
              <a:t>%=</a:t>
            </a:r>
            <a:r>
              <a:rPr lang="en-US" altLang="ru-RU" dirty="0"/>
              <a:t>b</a:t>
            </a:r>
            <a:endParaRPr lang="ru-RU" alt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65B35EA-DFF7-47C7-A6BE-DA89E55A7339}" type="slidenum">
              <a:rPr lang="ru-RU" altLang="ru-RU"/>
              <a:pPr algn="r" eaLnBrk="1" hangingPunct="1"/>
              <a:t>4</a:t>
            </a:fld>
            <a:endParaRPr lang="ru-RU" alt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3600" smtClean="0">
                <a:cs typeface="Tahoma" panose="020B0604030504040204" pitchFamily="34" charset="0"/>
              </a:rPr>
              <a:t>Операции присваивания</a:t>
            </a: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835150" y="2060575"/>
            <a:ext cx="6572250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400" b="1"/>
              <a:t>Формат :</a:t>
            </a:r>
            <a:r>
              <a:rPr lang="ru-RU" altLang="ru-RU"/>
              <a:t>          Левая сторона = Правая сторона</a:t>
            </a:r>
          </a:p>
          <a:p>
            <a:endParaRPr lang="ru-RU" altLang="ru-RU"/>
          </a:p>
          <a:p>
            <a:r>
              <a:rPr lang="ru-RU" altLang="ru-RU"/>
              <a:t>Левая сторона – </a:t>
            </a:r>
            <a:r>
              <a:rPr lang="en-US" altLang="ru-RU"/>
              <a:t>L</a:t>
            </a:r>
            <a:r>
              <a:rPr lang="ru-RU" altLang="ru-RU"/>
              <a:t>-выражение, т.е. объект, которому может быть присвоено значение. Правая сторона – выражение, которое всегда преобразуется к типу левой стороны.</a:t>
            </a:r>
          </a:p>
          <a:p>
            <a:endParaRPr lang="ru-RU" altLang="ru-RU"/>
          </a:p>
          <a:p>
            <a:r>
              <a:rPr lang="ru-RU" altLang="ru-RU"/>
              <a:t>В Си допустимо многократное присваивание :  </a:t>
            </a:r>
            <a:r>
              <a:rPr lang="en-US" altLang="ru-RU"/>
              <a:t>a=b=c=0;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DB2A6D9-99EA-4A05-A36F-85109844C3F2}" type="slidenum">
              <a:rPr lang="ru-RU" altLang="ru-RU"/>
              <a:pPr algn="r" eaLnBrk="1" hangingPunct="1"/>
              <a:t>5</a:t>
            </a:fld>
            <a:endParaRPr lang="ru-RU" altLang="ru-R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3200" smtClean="0">
                <a:cs typeface="Tahoma" panose="020B0604030504040204" pitchFamily="34" charset="0"/>
              </a:rPr>
              <a:t>Операции</a:t>
            </a:r>
            <a:r>
              <a:rPr lang="ru-RU" altLang="ru-RU" sz="3200" b="1" smtClean="0">
                <a:cs typeface="Tahoma" panose="020B0604030504040204" pitchFamily="34" charset="0"/>
              </a:rPr>
              <a:t> </a:t>
            </a:r>
            <a:r>
              <a:rPr lang="ru-RU" altLang="ru-RU" sz="3200" smtClean="0">
                <a:cs typeface="Tahoma" panose="020B0604030504040204" pitchFamily="34" charset="0"/>
              </a:rPr>
              <a:t>отношения</a:t>
            </a:r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79613" y="1916113"/>
            <a:ext cx="4557712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/>
              <a:t>&gt;    - больше ли</a:t>
            </a:r>
          </a:p>
          <a:p>
            <a:r>
              <a:rPr lang="ru-RU" altLang="ru-RU" sz="2000"/>
              <a:t>&lt;    - меньше ли</a:t>
            </a:r>
          </a:p>
          <a:p>
            <a:r>
              <a:rPr lang="ru-RU" altLang="ru-RU" sz="2000"/>
              <a:t>&gt;=  - больше ли или равно</a:t>
            </a:r>
          </a:p>
          <a:p>
            <a:r>
              <a:rPr lang="ru-RU" altLang="ru-RU" sz="2000"/>
              <a:t>&lt;=  - меньше ли или равно</a:t>
            </a:r>
          </a:p>
          <a:p>
            <a:r>
              <a:rPr lang="ru-RU" altLang="ru-RU" sz="2000"/>
              <a:t>==  - равно ли</a:t>
            </a:r>
          </a:p>
          <a:p>
            <a:r>
              <a:rPr lang="ru-RU" altLang="ru-RU" sz="2000"/>
              <a:t>!=   - не равно ли.</a:t>
            </a:r>
            <a:r>
              <a:rPr lang="ru-RU" altLang="ru-RU"/>
              <a:t> </a:t>
            </a:r>
          </a:p>
          <a:p>
            <a:endParaRPr lang="ru-RU" altLang="ru-RU"/>
          </a:p>
          <a:p>
            <a:endParaRPr lang="ru-RU" altLang="ru-RU"/>
          </a:p>
          <a:p>
            <a:endParaRPr lang="ru-RU" altLang="ru-RU"/>
          </a:p>
          <a:p>
            <a:r>
              <a:rPr lang="en-US" altLang="ru-RU"/>
              <a:t>int   n = (7 &gt; 2);  // ???</a:t>
            </a:r>
            <a:endParaRPr lang="ru-RU" altLang="ru-RU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B19A337-A982-4322-9B11-C8D0CFAA7852}" type="slidenum">
              <a:rPr lang="ru-RU" altLang="ru-RU"/>
              <a:pPr algn="r" eaLnBrk="1" hangingPunct="1"/>
              <a:t>6</a:t>
            </a:fld>
            <a:endParaRPr lang="ru-RU" altLang="ru-RU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83820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3600" smtClean="0">
                <a:cs typeface="Tahoma" panose="020B0604030504040204" pitchFamily="34" charset="0"/>
              </a:rPr>
              <a:t>Логические операции</a:t>
            </a: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979613" y="1747838"/>
            <a:ext cx="59499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000"/>
              <a:t>&amp;&amp; - логическое И, логическое умножение, AND.</a:t>
            </a:r>
          </a:p>
          <a:p>
            <a:r>
              <a:rPr lang="ru-RU" altLang="ru-RU" sz="2000"/>
              <a:t>|| - логическое ИЛИ, логическое сложение, OR.</a:t>
            </a:r>
          </a:p>
          <a:p>
            <a:r>
              <a:rPr lang="ru-RU" altLang="ru-RU" sz="2000"/>
              <a:t>! - логическое НЕ, логическое отрицание, NOT.</a:t>
            </a:r>
          </a:p>
        </p:txBody>
      </p:sp>
      <p:graphicFrame>
        <p:nvGraphicFramePr>
          <p:cNvPr id="30755" name="Group 35"/>
          <p:cNvGraphicFramePr>
            <a:graphicFrameLocks noGrp="1"/>
          </p:cNvGraphicFramePr>
          <p:nvPr/>
        </p:nvGraphicFramePr>
        <p:xfrm>
          <a:off x="1692275" y="2997200"/>
          <a:ext cx="7127875" cy="2702052"/>
        </p:xfrm>
        <a:graphic>
          <a:graphicData uri="http://schemas.openxmlformats.org/drawingml/2006/table">
            <a:tbl>
              <a:tblPr/>
              <a:tblGrid>
                <a:gridCol w="1187450"/>
                <a:gridCol w="1189038"/>
                <a:gridCol w="1187450"/>
                <a:gridCol w="1187450"/>
                <a:gridCol w="792162"/>
                <a:gridCol w="1584325"/>
              </a:tblGrid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x&amp;&amp;y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x||y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!x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 XOR y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 txBox="1">
            <a:spLocks noGrp="1"/>
          </p:cNvSpPr>
          <p:nvPr/>
        </p:nvSpPr>
        <p:spPr bwMode="auto">
          <a:xfrm>
            <a:off x="6830417" y="6697241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E387D0C8-6B62-4F0B-9ADF-475AB6DFAD09}" type="slidenum">
              <a:rPr lang="ru-RU" altLang="ru-RU"/>
              <a:pPr algn="r" eaLnBrk="1" hangingPunct="1"/>
              <a:t>7</a:t>
            </a:fld>
            <a:endParaRPr lang="ru-RU" altLang="ru-RU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3373" y="555837"/>
            <a:ext cx="6408911" cy="533400"/>
          </a:xfrm>
        </p:spPr>
        <p:txBody>
          <a:bodyPr/>
          <a:lstStyle/>
          <a:p>
            <a:pPr algn="ctr" eaLnBrk="1" hangingPunct="1"/>
            <a:r>
              <a:rPr lang="ru-RU" altLang="ru-RU" sz="3600" dirty="0" smtClean="0">
                <a:cs typeface="Tahoma" panose="020B0604030504040204" pitchFamily="34" charset="0"/>
              </a:rPr>
              <a:t>Битовые</a:t>
            </a:r>
            <a:r>
              <a:rPr lang="en-US" altLang="ru-RU" sz="3600" dirty="0" smtClean="0">
                <a:cs typeface="Tahoma" panose="020B0604030504040204" pitchFamily="34" charset="0"/>
              </a:rPr>
              <a:t> </a:t>
            </a:r>
            <a:r>
              <a:rPr lang="ru-RU" altLang="ru-RU" sz="3600" dirty="0" smtClean="0">
                <a:cs typeface="Tahoma" panose="020B0604030504040204" pitchFamily="34" charset="0"/>
              </a:rPr>
              <a:t>операции</a:t>
            </a: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7075576" y="205639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3281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60231"/>
              </p:ext>
            </p:extLst>
          </p:nvPr>
        </p:nvGraphicFramePr>
        <p:xfrm>
          <a:off x="1691680" y="2168423"/>
          <a:ext cx="6769100" cy="1152525"/>
        </p:xfrm>
        <a:graphic>
          <a:graphicData uri="http://schemas.openxmlformats.org/drawingml/2006/table">
            <a:tbl>
              <a:tblPr/>
              <a:tblGrid>
                <a:gridCol w="1030287"/>
                <a:gridCol w="3825875"/>
                <a:gridCol w="1912938"/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Поразрядное И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Поразрядные операции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Поразрядное ИЛИ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Поразрядное исключающее ИЛИ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84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82588"/>
              </p:ext>
            </p:extLst>
          </p:nvPr>
        </p:nvGraphicFramePr>
        <p:xfrm>
          <a:off x="1691680" y="3446994"/>
          <a:ext cx="6769100" cy="865188"/>
        </p:xfrm>
        <a:graphic>
          <a:graphicData uri="http://schemas.openxmlformats.org/drawingml/2006/table">
            <a:tbl>
              <a:tblPr/>
              <a:tblGrid>
                <a:gridCol w="1030287"/>
                <a:gridCol w="3825875"/>
                <a:gridCol w="1912938"/>
              </a:tblGrid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 влево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Операции сдвига</a:t>
                      </a:r>
                      <a:endParaRPr kumimoji="0" lang="ru-RU" alt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 вправо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922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92889"/>
              </p:ext>
            </p:extLst>
          </p:nvPr>
        </p:nvGraphicFramePr>
        <p:xfrm>
          <a:off x="1691680" y="4438228"/>
          <a:ext cx="6769100" cy="1737360"/>
        </p:xfrm>
        <a:graphic>
          <a:graphicData uri="http://schemas.openxmlformats.org/drawingml/2006/table">
            <a:tbl>
              <a:tblPr/>
              <a:tblGrid>
                <a:gridCol w="1030287"/>
                <a:gridCol w="3825875"/>
                <a:gridCol w="1912938"/>
              </a:tblGrid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&lt;&lt;=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 влево с присваиванием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Операции присваивания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&gt;&gt;=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Сдвиг вправо присваиванием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&amp;=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Поразрядное И с присваиванием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|=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Поразрядное ИЛИ с присваиванием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^=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Поразрядное исключающее ИЛИ с присваиванием</a:t>
                      </a:r>
                      <a:endParaRPr kumimoji="0" lang="ru-RU" alt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10789"/>
              </p:ext>
            </p:extLst>
          </p:nvPr>
        </p:nvGraphicFramePr>
        <p:xfrm>
          <a:off x="1691680" y="1476430"/>
          <a:ext cx="6769100" cy="304800"/>
        </p:xfrm>
        <a:graphic>
          <a:graphicData uri="http://schemas.openxmlformats.org/drawingml/2006/table">
            <a:tbl>
              <a:tblPr/>
              <a:tblGrid>
                <a:gridCol w="1030287"/>
                <a:gridCol w="3825875"/>
                <a:gridCol w="1912938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7500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Отрицание</a:t>
                      </a:r>
                      <a:endParaRPr kumimoji="0" lang="ru-RU" alt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Унарная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064A202-FFD1-4E90-974F-56FF4B15D867}" type="slidenum">
              <a:rPr lang="ru-RU" altLang="ru-RU"/>
              <a:pPr algn="r" eaLnBrk="1" hangingPunct="1"/>
              <a:t>8</a:t>
            </a:fld>
            <a:endParaRPr lang="ru-RU" altLang="ru-RU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7813" y="404813"/>
            <a:ext cx="6751637" cy="533400"/>
          </a:xfrm>
        </p:spPr>
        <p:txBody>
          <a:bodyPr/>
          <a:lstStyle/>
          <a:p>
            <a:pPr algn="ctr" eaLnBrk="1" hangingPunct="1"/>
            <a:r>
              <a:rPr lang="ru-RU" altLang="ru-RU" sz="3200" smtClean="0">
                <a:cs typeface="Tahoma" panose="020B0604030504040204" pitchFamily="34" charset="0"/>
              </a:rPr>
              <a:t>Дополнительные операции</a:t>
            </a:r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7145411" y="21748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476375" y="1072198"/>
            <a:ext cx="7427913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 b="1" dirty="0"/>
              <a:t> Определение размера объекта</a:t>
            </a:r>
            <a:endParaRPr lang="ru-RU" altLang="ru-RU" dirty="0"/>
          </a:p>
          <a:p>
            <a:pPr eaLnBrk="1" hangingPunct="1"/>
            <a:r>
              <a:rPr lang="ru-RU" altLang="ru-RU" dirty="0"/>
              <a:t>     Для определения размера объекта </a:t>
            </a:r>
          </a:p>
          <a:p>
            <a:pPr eaLnBrk="1" hangingPunct="1"/>
            <a:r>
              <a:rPr lang="ru-RU" altLang="ru-RU" dirty="0"/>
              <a:t>     (переменной, результата выражения, типа) </a:t>
            </a:r>
          </a:p>
          <a:p>
            <a:pPr eaLnBrk="1" hangingPunct="1"/>
            <a:r>
              <a:rPr lang="ru-RU" altLang="ru-RU" dirty="0"/>
              <a:t>     используют встроенный оператор-функцию </a:t>
            </a:r>
            <a:r>
              <a:rPr lang="en-US" altLang="ru-RU" b="1" dirty="0"/>
              <a:t>sizeof</a:t>
            </a:r>
            <a:r>
              <a:rPr lang="ru-RU" altLang="ru-RU" dirty="0"/>
              <a:t>:</a:t>
            </a:r>
          </a:p>
          <a:p>
            <a:pPr eaLnBrk="1" hangingPunct="1"/>
            <a:r>
              <a:rPr lang="ru-RU" altLang="ru-RU" dirty="0"/>
              <a:t>     1 </a:t>
            </a:r>
            <a:r>
              <a:rPr lang="ru-RU" altLang="ru-RU" dirty="0" err="1"/>
              <a:t>сп</a:t>
            </a:r>
            <a:r>
              <a:rPr lang="ru-RU" altLang="ru-RU" dirty="0"/>
              <a:t>. 	</a:t>
            </a:r>
            <a:r>
              <a:rPr lang="en-US" altLang="ru-RU" b="1" dirty="0"/>
              <a:t>sizeof</a:t>
            </a:r>
            <a:r>
              <a:rPr lang="ru-RU" altLang="ru-RU" dirty="0"/>
              <a:t>(&lt;выражение&gt;);</a:t>
            </a:r>
          </a:p>
          <a:p>
            <a:pPr eaLnBrk="1" hangingPunct="1"/>
            <a:r>
              <a:rPr lang="ru-RU" altLang="ru-RU" dirty="0"/>
              <a:t>     2 </a:t>
            </a:r>
            <a:r>
              <a:rPr lang="ru-RU" altLang="ru-RU" dirty="0" err="1"/>
              <a:t>сп</a:t>
            </a:r>
            <a:r>
              <a:rPr lang="ru-RU" altLang="ru-RU" dirty="0"/>
              <a:t>. 	</a:t>
            </a:r>
            <a:r>
              <a:rPr lang="en-US" altLang="ru-RU" b="1" dirty="0"/>
              <a:t>sizeof</a:t>
            </a:r>
            <a:r>
              <a:rPr lang="ru-RU" altLang="ru-RU" dirty="0"/>
              <a:t>(&lt;спецификатор типа&gt;);</a:t>
            </a:r>
          </a:p>
          <a:p>
            <a:pPr eaLnBrk="1" hangingPunct="1"/>
            <a:r>
              <a:rPr lang="ru-RU" altLang="ru-RU" dirty="0"/>
              <a:t>     Возвращается число единиц памяти (как правило, байтов), </a:t>
            </a:r>
          </a:p>
          <a:p>
            <a:pPr eaLnBrk="1" hangingPunct="1"/>
            <a:r>
              <a:rPr lang="ru-RU" altLang="ru-RU" dirty="0"/>
              <a:t>     занимаемых объектом в памяти.</a:t>
            </a:r>
          </a:p>
          <a:p>
            <a:pPr eaLnBrk="1" hangingPunct="1">
              <a:buFontTx/>
              <a:buChar char="•"/>
            </a:pPr>
            <a:r>
              <a:rPr lang="ru-RU" altLang="ru-RU" dirty="0"/>
              <a:t> ( )  - </a:t>
            </a:r>
            <a:r>
              <a:rPr lang="ru-RU" altLang="ru-RU" b="1" dirty="0"/>
              <a:t>вызов функции</a:t>
            </a:r>
          </a:p>
          <a:p>
            <a:pPr eaLnBrk="1" hangingPunct="1">
              <a:buFontTx/>
              <a:buChar char="•"/>
            </a:pPr>
            <a:r>
              <a:rPr lang="ru-RU" altLang="ru-RU" dirty="0"/>
              <a:t> </a:t>
            </a:r>
            <a:r>
              <a:rPr lang="en-US" altLang="ru-RU" dirty="0"/>
              <a:t>[ ]  - </a:t>
            </a:r>
            <a:r>
              <a:rPr lang="ru-RU" altLang="ru-RU" b="1" dirty="0"/>
              <a:t>операция индексации</a:t>
            </a:r>
          </a:p>
          <a:p>
            <a:pPr eaLnBrk="1" hangingPunct="1">
              <a:buFontTx/>
              <a:buChar char="•"/>
            </a:pPr>
            <a:r>
              <a:rPr lang="ru-RU" altLang="ru-RU" dirty="0"/>
              <a:t> (</a:t>
            </a:r>
            <a:r>
              <a:rPr lang="en-US" altLang="ru-RU" dirty="0"/>
              <a:t>type</a:t>
            </a:r>
            <a:r>
              <a:rPr lang="ru-RU" altLang="ru-RU" dirty="0"/>
              <a:t>) </a:t>
            </a:r>
            <a:r>
              <a:rPr lang="en-US" altLang="ru-RU" dirty="0"/>
              <a:t>EXP   -  </a:t>
            </a:r>
            <a:r>
              <a:rPr lang="ru-RU" altLang="ru-RU" b="1" dirty="0"/>
              <a:t>операция преобразования типа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indent="0" eaLnBrk="1" hangingPunct="1"/>
            <a:endParaRPr lang="ru-RU" altLang="ru-RU" dirty="0"/>
          </a:p>
          <a:p>
            <a:pPr eaLnBrk="1" hangingPunct="1"/>
            <a:r>
              <a:rPr lang="ru-RU" altLang="ru-RU" sz="1600" dirty="0"/>
              <a:t>При выполнении операций происходят неявные автоматические преобразования типов в следующих случаях: </a:t>
            </a:r>
          </a:p>
          <a:p>
            <a:pPr eaLnBrk="1" hangingPunct="1"/>
            <a:r>
              <a:rPr lang="ru-RU" altLang="ru-RU" sz="1600" dirty="0"/>
              <a:t>- при выполнении операций осуществляются обычные арифметические преобразования ;</a:t>
            </a:r>
          </a:p>
          <a:p>
            <a:pPr eaLnBrk="1" hangingPunct="1"/>
            <a:r>
              <a:rPr lang="ru-RU" altLang="ru-RU" sz="1600" dirty="0"/>
              <a:t>- при выполнении операций присваивания, если значение одного типа присваивается переменной другого типа; </a:t>
            </a:r>
          </a:p>
          <a:p>
            <a:pPr eaLnBrk="1" hangingPunct="1"/>
            <a:r>
              <a:rPr lang="ru-RU" altLang="ru-RU" sz="1600" dirty="0"/>
              <a:t>- при передаче аргументов функции.</a:t>
            </a:r>
          </a:p>
          <a:p>
            <a:pPr eaLnBrk="1" hangingPunct="1">
              <a:buFontTx/>
              <a:buChar char="•"/>
            </a:pPr>
            <a:endParaRPr lang="ru-RU" altLang="ru-RU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 txBox="1">
            <a:spLocks noGrp="1"/>
          </p:cNvSpPr>
          <p:nvPr/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3848FCC7-C998-4190-820E-BCD2EFCC8DC9}" type="slidenum">
              <a:rPr lang="ru-RU" altLang="ru-RU"/>
              <a:pPr algn="r" eaLnBrk="1" hangingPunct="1"/>
              <a:t>9</a:t>
            </a:fld>
            <a:endParaRPr lang="ru-RU" altLang="ru-RU"/>
          </a:p>
        </p:txBody>
      </p:sp>
      <p:sp>
        <p:nvSpPr>
          <p:cNvPr id="36868" name="Rectangle 8"/>
          <p:cNvSpPr>
            <a:spLocks noChangeArrowheads="1"/>
          </p:cNvSpPr>
          <p:nvPr/>
        </p:nvSpPr>
        <p:spPr bwMode="auto">
          <a:xfrm>
            <a:off x="7219950" y="274638"/>
            <a:ext cx="190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3</a:t>
            </a:r>
            <a:r>
              <a:rPr lang="ru-RU" altLang="ru-RU" sz="1200" b="1" dirty="0" smtClean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 smtClean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</a:rPr>
              <a:t>ОПЕРАЦИИ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619250" y="973138"/>
            <a:ext cx="71278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ru-RU" altLang="ru-RU" b="1"/>
              <a:t>Операция</a:t>
            </a:r>
            <a:r>
              <a:rPr lang="en-US" altLang="ru-RU" b="1"/>
              <a:t> запятая</a:t>
            </a:r>
          </a:p>
          <a:p>
            <a:r>
              <a:rPr lang="ru-RU" altLang="ru-RU"/>
              <a:t>   Выражения, разделенные запятой, вычисляются слева         направо, как части одного выражения. Тип и значение результата совпадают с типом и значением правого выражения.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887538" y="2147888"/>
            <a:ext cx="31892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/>
              <a:t>int  c = 3;</a:t>
            </a:r>
          </a:p>
          <a:p>
            <a:r>
              <a:rPr lang="en-US" altLang="ru-RU"/>
              <a:t>X =  c + 5,  21;</a:t>
            </a:r>
          </a:p>
          <a:p>
            <a:r>
              <a:rPr lang="en-US" altLang="ru-RU"/>
              <a:t>X = (c + 5,  21);</a:t>
            </a:r>
            <a:endParaRPr lang="ru-RU" altLang="ru-RU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619250" y="3284538"/>
            <a:ext cx="6265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b="1" dirty="0"/>
              <a:t>Операция</a:t>
            </a:r>
            <a:r>
              <a:rPr lang="en-US" altLang="ru-RU" b="1" dirty="0"/>
              <a:t> </a:t>
            </a:r>
            <a:r>
              <a:rPr lang="ru-RU" altLang="ru-RU" b="1" dirty="0"/>
              <a:t>условие </a:t>
            </a:r>
          </a:p>
          <a:p>
            <a:r>
              <a:rPr lang="ru-RU" altLang="ru-RU" b="1" dirty="0"/>
              <a:t>	</a:t>
            </a:r>
            <a:r>
              <a:rPr lang="ru-RU" altLang="ru-RU" dirty="0"/>
              <a:t>Формат      (</a:t>
            </a:r>
            <a:r>
              <a:rPr lang="en-US" altLang="ru-RU" dirty="0"/>
              <a:t>Exp1</a:t>
            </a:r>
            <a:r>
              <a:rPr lang="ru-RU" altLang="ru-RU" dirty="0"/>
              <a:t>)</a:t>
            </a:r>
            <a:r>
              <a:rPr lang="en-US" altLang="ru-RU" dirty="0"/>
              <a:t> ? (Exp2) : (Exp3</a:t>
            </a:r>
            <a:r>
              <a:rPr lang="en-US" altLang="ru-RU" dirty="0" smtClean="0"/>
              <a:t>)</a:t>
            </a:r>
          </a:p>
          <a:p>
            <a:endParaRPr lang="en-US" altLang="ru-RU" b="1" dirty="0"/>
          </a:p>
          <a:p>
            <a:r>
              <a:rPr lang="ru-RU" altLang="ru-RU" dirty="0"/>
              <a:t>   </a:t>
            </a:r>
            <a:r>
              <a:rPr lang="en-US" altLang="ru-RU" dirty="0"/>
              <a:t>	</a:t>
            </a:r>
            <a:r>
              <a:rPr lang="ru-RU" altLang="ru-RU" dirty="0" smtClean="0"/>
              <a:t>Пример</a:t>
            </a:r>
            <a:r>
              <a:rPr lang="en-US" altLang="ru-RU" dirty="0"/>
              <a:t>:</a:t>
            </a:r>
            <a:r>
              <a:rPr lang="ru-RU" altLang="ru-RU" dirty="0"/>
              <a:t>	     </a:t>
            </a:r>
            <a:r>
              <a:rPr lang="en-US" altLang="ru-RU" dirty="0"/>
              <a:t>max= (x&gt;y) ? x : y;</a:t>
            </a:r>
          </a:p>
          <a:p>
            <a:endParaRPr lang="en-US" altLang="ru-RU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13931</TotalTime>
  <Words>650</Words>
  <Application>Microsoft Office PowerPoint</Application>
  <PresentationFormat>Экран (4:3)</PresentationFormat>
  <Paragraphs>236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Tahoma</vt:lpstr>
      <vt:lpstr>Times New Roman</vt:lpstr>
      <vt:lpstr>ОПРОГ</vt:lpstr>
      <vt:lpstr>Программирование на языке C</vt:lpstr>
      <vt:lpstr>Модуль 3. ОПЕРАЦИИ</vt:lpstr>
      <vt:lpstr>Арифметические операции</vt:lpstr>
      <vt:lpstr>Операции присваивания</vt:lpstr>
      <vt:lpstr>Операции отношения</vt:lpstr>
      <vt:lpstr>Логические операции</vt:lpstr>
      <vt:lpstr>Битовые операции</vt:lpstr>
      <vt:lpstr>Дополнительные операции</vt:lpstr>
      <vt:lpstr>Презентация PowerPoint</vt:lpstr>
      <vt:lpstr>Презентация PowerPoint</vt:lpstr>
      <vt:lpstr>Знаки и приоритет операций (начало)</vt:lpstr>
      <vt:lpstr>Знаки и приоритет операций (окончание)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</dc:title>
  <cp:lastModifiedBy>Alexander Korablin</cp:lastModifiedBy>
  <cp:revision>598</cp:revision>
  <cp:lastPrinted>1601-01-01T00:00:00Z</cp:lastPrinted>
  <dcterms:created xsi:type="dcterms:W3CDTF">1601-01-01T00:00:00Z</dcterms:created>
  <dcterms:modified xsi:type="dcterms:W3CDTF">2020-09-03T09:48:12Z</dcterms:modified>
</cp:coreProperties>
</file>