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5" r:id="rId3"/>
    <p:sldId id="336" r:id="rId4"/>
    <p:sldId id="339" r:id="rId5"/>
    <p:sldId id="340" r:id="rId6"/>
    <p:sldId id="337" r:id="rId7"/>
    <p:sldId id="342" r:id="rId8"/>
    <p:sldId id="341" r:id="rId9"/>
    <p:sldId id="344" r:id="rId10"/>
    <p:sldId id="338" r:id="rId11"/>
    <p:sldId id="343" r:id="rId12"/>
    <p:sldId id="346" r:id="rId13"/>
    <p:sldId id="34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>
        <p:scale>
          <a:sx n="100" d="100"/>
          <a:sy n="100" d="100"/>
        </p:scale>
        <p:origin x="4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998AE55-407F-4D9D-8BAF-230D6A1BB9D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6374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35C6A01-E06F-4DF2-805F-AF4AD957C75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32421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2AF499-CA02-4ABE-8EE1-CE2DD6FF0957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91979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D070AA-CDDE-4BD7-809A-45CCAAC8A73C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98254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3C8DFA2-BE05-495D-8932-F69AF8E3602F}" type="slidenum">
              <a:rPr lang="ru-RU" altLang="ru-RU" sz="1200"/>
              <a:pPr algn="r"/>
              <a:t>11</a:t>
            </a:fld>
            <a:endParaRPr lang="ru-RU" altLang="ru-RU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06192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254AD25-3924-4032-A7ED-0FE2A087284E}" type="slidenum">
              <a:rPr lang="ru-RU" altLang="ru-RU" sz="1200"/>
              <a:pPr algn="r"/>
              <a:t>12</a:t>
            </a:fld>
            <a:endParaRPr lang="ru-RU" altLang="ru-RU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0151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254AD25-3924-4032-A7ED-0FE2A087284E}" type="slidenum">
              <a:rPr lang="ru-RU" altLang="ru-RU" sz="1200"/>
              <a:pPr algn="r"/>
              <a:t>13</a:t>
            </a:fld>
            <a:endParaRPr lang="ru-RU" altLang="ru-RU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1174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B38609-45BD-4F06-A59D-DBE1E81AD756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22558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2D734D-62A6-4E53-AA6C-56309B9A666D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137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9DC8E98-BA27-48C5-9EA8-5F0DDD24D6C8}" type="slidenum">
              <a:rPr lang="ru-RU" altLang="ru-RU" sz="1200"/>
              <a:pPr algn="r"/>
              <a:t>4</a:t>
            </a:fld>
            <a:endParaRPr lang="ru-RU" altLang="ru-RU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2144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5666152-66BE-41EE-A127-A1D9C1ACC467}" type="slidenum">
              <a:rPr lang="ru-RU" altLang="ru-RU" sz="1200"/>
              <a:pPr algn="r"/>
              <a:t>5</a:t>
            </a:fld>
            <a:endParaRPr lang="ru-RU" altLang="ru-RU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957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F889650-5332-4444-AC55-9FE68DA466B7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25049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05DF80A-8A9A-4227-BC5F-4AD3925DC363}" type="slidenum">
              <a:rPr lang="ru-RU" altLang="ru-RU" sz="1200"/>
              <a:pPr algn="r"/>
              <a:t>7</a:t>
            </a:fld>
            <a:endParaRPr lang="ru-RU" altLang="ru-RU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8373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89F0CA8-167B-412D-BAB9-A095974BAF9F}" type="slidenum">
              <a:rPr lang="ru-RU" altLang="ru-RU" sz="1200"/>
              <a:pPr algn="r"/>
              <a:t>8</a:t>
            </a:fld>
            <a:endParaRPr lang="ru-RU" altLang="ru-RU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74186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A3BE8CB-D39A-4F23-BB26-9A7FE954618A}" type="slidenum">
              <a:rPr lang="ru-RU" altLang="ru-RU" sz="1200"/>
              <a:pPr algn="r"/>
              <a:t>9</a:t>
            </a:fld>
            <a:endParaRPr lang="ru-RU" altLang="ru-RU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96988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8AF06-429B-475A-A4B9-B05C50CCB21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5211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958B98-DE45-4A76-A4BC-81320E2F225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0777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6B8B8-090A-4FAA-90E4-560D44FD34B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16991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88690-19EB-4E39-AA0C-27371EDB73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75455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FFE36-2AE8-49EA-A368-D9B67F6163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0482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CB068-A70D-4B7C-AFDA-056F5CB50F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24797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BD7C1-E853-4A12-9B10-A3D2F9C7F00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655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570FF-1D90-4535-81DF-1243EC0BEDF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94326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1C348-FFCE-4469-9982-35D6E78ECD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10490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36726C-A0DF-4ED3-814C-E4FC32040B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1032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D1D63-589C-458B-884C-F5870F5069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15231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A7089E7-7FC6-4792-932F-F5943CC5585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7102D8-408C-4BCD-9019-643F097B4CA2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224063-B2E0-4303-8715-CFB81775A603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908050"/>
            <a:ext cx="7885112" cy="1512888"/>
          </a:xfrm>
        </p:spPr>
        <p:txBody>
          <a:bodyPr/>
          <a:lstStyle/>
          <a:p>
            <a:pPr eaLnBrk="1" hangingPunct="1"/>
            <a:r>
              <a:rPr lang="ru-RU" altLang="ru-RU" sz="2000" b="1" smtClean="0">
                <a:cs typeface="Tahoma" panose="020B0604030504040204" pitchFamily="34" charset="0"/>
              </a:rPr>
              <a:t>Цикл с постусловием</a:t>
            </a:r>
          </a:p>
          <a:p>
            <a:pPr lvl="1" eaLnBrk="1" hangingPunct="1">
              <a:buFontTx/>
              <a:buNone/>
            </a:pPr>
            <a:r>
              <a:rPr lang="en-US" altLang="ru-RU" sz="1800" b="1" smtClean="0">
                <a:cs typeface="Tahoma" panose="020B0604030504040204" pitchFamily="34" charset="0"/>
              </a:rPr>
              <a:t>	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lvl="1" eaLnBrk="1" hangingPunct="1">
              <a:buFontTx/>
              <a:buNone/>
            </a:pP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800" smtClean="0">
                <a:cs typeface="Tahoma" panose="020B0604030504040204" pitchFamily="34" charset="0"/>
              </a:rPr>
              <a:t>&lt;</a:t>
            </a:r>
            <a:r>
              <a:rPr lang="ru-RU" altLang="ru-RU" sz="1800" i="1" smtClean="0">
                <a:cs typeface="Tahoma" panose="020B0604030504040204" pitchFamily="34" charset="0"/>
              </a:rPr>
              <a:t>оператор</a:t>
            </a:r>
            <a:r>
              <a:rPr lang="en-US" altLang="ru-RU" sz="1800" smtClean="0">
                <a:cs typeface="Tahoma" panose="020B0604030504040204" pitchFamily="34" charset="0"/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ru-RU" sz="1800" smtClean="0">
                <a:cs typeface="Tahoma" panose="020B0604030504040204" pitchFamily="34" charset="0"/>
              </a:rPr>
              <a:t>&lt;</a:t>
            </a:r>
            <a:r>
              <a:rPr lang="ru-RU" altLang="ru-RU" sz="1800" i="1" smtClean="0">
                <a:cs typeface="Tahoma" panose="020B0604030504040204" pitchFamily="34" charset="0"/>
              </a:rPr>
              <a:t>условное выражение</a:t>
            </a:r>
            <a:r>
              <a:rPr lang="en-US" altLang="ru-RU" sz="1800" smtClean="0">
                <a:cs typeface="Tahoma" panose="020B0604030504040204" pitchFamily="34" charset="0"/>
              </a:rPr>
              <a:t>&gt;</a:t>
            </a:r>
            <a:r>
              <a:rPr lang="en-US" altLang="ru-RU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eaLnBrk="1" hangingPunct="1"/>
            <a:endParaRPr lang="ru-RU" altLang="ru-RU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2338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156325" y="1484313"/>
          <a:ext cx="2060575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4" imgW="1761744" imgH="3587496" progId="Visio.Drawing.6">
                  <p:embed/>
                </p:oleObj>
              </mc:Choice>
              <mc:Fallback>
                <p:oleObj r:id="rId4" imgW="1761744" imgH="3587496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84313"/>
                        <a:ext cx="2060575" cy="417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9C87262-D13D-4A06-9C44-1B9B76E26DAA}" type="slidenum">
              <a:rPr lang="ru-RU" altLang="ru-RU"/>
              <a:pPr algn="r" eaLnBrk="1" hangingPunct="1"/>
              <a:t>11</a:t>
            </a:fld>
            <a:endParaRPr lang="ru-RU" altLang="ru-RU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80220" y="1268760"/>
            <a:ext cx="7885112" cy="3240088"/>
          </a:xfrm>
        </p:spPr>
        <p:txBody>
          <a:bodyPr/>
          <a:lstStyle/>
          <a:p>
            <a:pPr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Операторы перехода</a:t>
            </a:r>
            <a:endParaRPr lang="en-US" altLang="ru-RU" sz="2000" b="1" dirty="0" smtClean="0">
              <a:cs typeface="Tahoma" panose="020B0604030504040204" pitchFamily="34" charset="0"/>
            </a:endParaRPr>
          </a:p>
          <a:p>
            <a:pPr eaLnBrk="1" hangingPunct="1"/>
            <a:endParaRPr lang="ru-RU" altLang="ru-RU" sz="2000" b="1" dirty="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800" dirty="0" smtClean="0">
                <a:cs typeface="Tahoma" panose="020B0604030504040204" pitchFamily="34" charset="0"/>
              </a:rPr>
              <a:t>с возвратом из функции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		</a:t>
            </a:r>
            <a:r>
              <a:rPr lang="ru-RU" altLang="ru-RU" sz="1800" dirty="0" smtClean="0">
                <a:cs typeface="Tahoma" panose="020B0604030504040204" pitchFamily="34" charset="0"/>
              </a:rPr>
              <a:t>	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sz="1800" dirty="0" smtClean="0">
                <a:cs typeface="Tahoma" panose="020B0604030504040204" pitchFamily="34" charset="0"/>
              </a:rPr>
              <a:t> </a:t>
            </a:r>
            <a:r>
              <a:rPr lang="en-US" altLang="ru-RU" sz="1800" dirty="0" smtClean="0">
                <a:cs typeface="Tahoma" panose="020B0604030504040204" pitchFamily="34" charset="0"/>
              </a:rPr>
              <a:t>[(]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выражение</a:t>
            </a:r>
            <a:r>
              <a:rPr lang="en-US" altLang="ru-RU" sz="1800" dirty="0" smtClean="0">
                <a:cs typeface="Tahoma" panose="020B0604030504040204" pitchFamily="34" charset="0"/>
              </a:rPr>
              <a:t>&gt;[)]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dirty="0" smtClean="0">
                <a:cs typeface="Tahoma" panose="020B0604030504040204" pitchFamily="34" charset="0"/>
              </a:rPr>
              <a:t>     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800" dirty="0" smtClean="0">
                <a:cs typeface="Tahoma" panose="020B0604030504040204" pitchFamily="34" charset="0"/>
              </a:rPr>
              <a:t>		  или     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lvl="1" eaLnBrk="1" hangingPunct="1"/>
            <a:r>
              <a:rPr lang="ru-RU" altLang="ru-RU" sz="1800" dirty="0" smtClean="0">
                <a:cs typeface="Tahoma" panose="020B0604030504040204" pitchFamily="34" charset="0"/>
              </a:rPr>
              <a:t>с выходом из цикла или переключателя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		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ru-RU" alt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ru-RU" altLang="ru-RU" sz="1800" dirty="0" smtClean="0">
                <a:cs typeface="Tahoma" panose="020B0604030504040204" pitchFamily="34" charset="0"/>
              </a:rPr>
              <a:t>с завершением текущей итерации цикла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		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endParaRPr lang="ru-RU" alt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ru-RU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848FCC7-C998-4190-820E-BCD2EFCC8DC9}" type="slidenum">
              <a:rPr lang="ru-RU" altLang="ru-RU"/>
              <a:pPr algn="r" eaLnBrk="1" hangingPunct="1"/>
              <a:t>12</a:t>
            </a:fld>
            <a:endParaRPr lang="ru-RU" altLang="ru-RU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619251" y="1337747"/>
            <a:ext cx="4032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ru-RU" altLang="ru-RU" sz="2400" b="1" dirty="0" smtClean="0"/>
              <a:t>Практика  /  ДЗ</a:t>
            </a:r>
            <a:endParaRPr lang="en-US" alt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88584" y="2276872"/>
            <a:ext cx="7575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Распечатать таблицу символов </a:t>
            </a:r>
            <a:r>
              <a:rPr lang="en-US" sz="2000" dirty="0" smtClean="0"/>
              <a:t>ASCII</a:t>
            </a:r>
            <a:r>
              <a:rPr lang="ru-RU" sz="2000" dirty="0" smtClean="0"/>
              <a:t> или её части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Найти простые числа от 2 до заданного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Вычислить сумму цифр введенного с клавиатуры целого числа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Инвертировать введенное с клавиатуры целое число, т.е. изменить порядок цифр на обратный</a:t>
            </a:r>
            <a:endParaRPr lang="ru-R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529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0245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803F6B-8536-43A2-9B5E-63E7B180B081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8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B85A0C9-7C6D-4F01-A04C-7A365059389C}" type="slidenum">
              <a:rPr lang="ru-RU" altLang="ru-RU"/>
              <a:pPr algn="r" eaLnBrk="1" hangingPunct="1"/>
              <a:t>13</a:t>
            </a:fld>
            <a:endParaRPr lang="ru-RU" alt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2800" b="1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258888" y="1143000"/>
            <a:ext cx="7885112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КР92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Финансы и статистика, 1992. — 272 с</a:t>
            </a:r>
            <a:r>
              <a:rPr lang="ru-RU" sz="1600" dirty="0" smtClean="0">
                <a:cs typeface="Tahoma" pitchFamily="34" charset="0"/>
              </a:rPr>
              <a:t>.</a:t>
            </a:r>
            <a:endParaRPr lang="en-US" sz="1600" dirty="0" smtClean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КР06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dirty="0">
                <a:cs typeface="Tahoma" pitchFamily="34" charset="0"/>
              </a:rPr>
              <a:t>C</a:t>
            </a:r>
            <a:r>
              <a:rPr lang="ru-RU" sz="1600" dirty="0">
                <a:cs typeface="Tahoma" pitchFamily="34" charset="0"/>
              </a:rPr>
              <a:t>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Вильямс, 2006. — 304 с</a:t>
            </a:r>
            <a:r>
              <a:rPr lang="ru-RU" sz="1600" dirty="0" smtClean="0">
                <a:cs typeface="Tahoma" pitchFamily="34" charset="0"/>
              </a:rPr>
              <a:t>.</a:t>
            </a:r>
            <a:endParaRPr lang="en-US" sz="1600" dirty="0" smtClean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kern="0" dirty="0">
                <a:latin typeface="+mn-lt"/>
                <a:cs typeface="+mn-cs"/>
              </a:rPr>
              <a:t>[</a:t>
            </a:r>
            <a:r>
              <a:rPr lang="ru-RU" sz="1600" kern="0" dirty="0">
                <a:latin typeface="+mn-lt"/>
                <a:cs typeface="+mn-cs"/>
              </a:rPr>
              <a:t>Под04</a:t>
            </a:r>
            <a:r>
              <a:rPr lang="en-US" sz="1600" kern="0" dirty="0">
                <a:latin typeface="+mn-lt"/>
                <a:cs typeface="+mn-cs"/>
              </a:rPr>
              <a:t>]</a:t>
            </a:r>
            <a:r>
              <a:rPr lang="ru-RU" sz="160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– 600 с.</a:t>
            </a:r>
          </a:p>
          <a:p>
            <a:pPr marL="742950" lvl="1" indent="-285750">
              <a:spcBef>
                <a:spcPct val="40000"/>
              </a:spcBef>
              <a:spcAft>
                <a:spcPct val="20000"/>
              </a:spcAft>
              <a:buFontTx/>
              <a:buChar char="–"/>
              <a:defRPr/>
            </a:pPr>
            <a:endParaRPr lang="ru-R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400" kern="0" dirty="0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705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04B714B-08A1-475F-BCD4-DEE65D9F4AFB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Модуль </a:t>
            </a:r>
            <a:r>
              <a:rPr lang="en-US" altLang="ru-RU" sz="2000" b="1" dirty="0" smtClean="0">
                <a:cs typeface="Tahoma" panose="020B0604030504040204" pitchFamily="34" charset="0"/>
              </a:rPr>
              <a:t>4</a:t>
            </a:r>
            <a:r>
              <a:rPr lang="ru-RU" altLang="ru-RU" sz="2000" b="1" dirty="0" smtClean="0">
                <a:cs typeface="Tahoma" panose="020B0604030504040204" pitchFamily="34" charset="0"/>
              </a:rPr>
              <a:t>.</a:t>
            </a: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ru-RU" altLang="ru-RU" sz="2800" b="1" dirty="0" smtClean="0">
                <a:cs typeface="Tahoma" panose="020B0604030504040204" pitchFamily="34" charset="0"/>
              </a:rPr>
              <a:t>ОПЕРАТОРЫ</a:t>
            </a:r>
            <a:endParaRPr lang="ru-RU" altLang="ru-RU" sz="2800" dirty="0" smtClean="0">
              <a:cs typeface="Tahom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3620616"/>
          </a:xfrm>
        </p:spPr>
        <p:txBody>
          <a:bodyPr/>
          <a:lstStyle/>
          <a:p>
            <a:pPr eaLnBrk="1" hangingPunct="1"/>
            <a:r>
              <a:rPr lang="ru-RU" altLang="ru-RU" sz="2400" dirty="0" smtClean="0">
                <a:cs typeface="Tahoma" panose="020B0604030504040204" pitchFamily="34" charset="0"/>
              </a:rPr>
              <a:t>Оператор-выражение </a:t>
            </a:r>
            <a:endParaRPr lang="ru-RU" altLang="ru-RU" sz="24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400" dirty="0" smtClean="0">
                <a:cs typeface="Tahoma" panose="020B0604030504040204" pitchFamily="34" charset="0"/>
              </a:rPr>
              <a:t>Метки</a:t>
            </a:r>
            <a:r>
              <a:rPr lang="en-US" altLang="ru-RU" sz="2400" dirty="0" smtClean="0">
                <a:cs typeface="Tahoma" panose="020B0604030504040204" pitchFamily="34" charset="0"/>
              </a:rPr>
              <a:t> (</a:t>
            </a:r>
            <a:r>
              <a:rPr lang="ru-RU" altLang="ru-RU" sz="2400" dirty="0" smtClean="0">
                <a:cs typeface="Tahoma" panose="020B0604030504040204" pitchFamily="34" charset="0"/>
              </a:rPr>
              <a:t>может быть перед каждым оператором</a:t>
            </a:r>
            <a:r>
              <a:rPr lang="en-US" altLang="ru-RU" sz="2400" dirty="0" smtClean="0">
                <a:cs typeface="Tahoma" panose="020B0604030504040204" pitchFamily="34" charset="0"/>
              </a:rPr>
              <a:t>)</a:t>
            </a:r>
            <a:endParaRPr lang="ru-RU" altLang="ru-RU" sz="2400" dirty="0" smtClean="0">
              <a:cs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ru-RU" altLang="ru-RU" sz="2400" dirty="0">
                <a:cs typeface="Tahoma" panose="020B0604030504040204" pitchFamily="34" charset="0"/>
              </a:rPr>
              <a:t>	</a:t>
            </a:r>
            <a:r>
              <a:rPr lang="en-US" altLang="ru-RU" sz="2400" b="1" dirty="0"/>
              <a:t>l</a:t>
            </a:r>
            <a:r>
              <a:rPr lang="en-US" altLang="ru-RU" sz="2400" b="1" dirty="0" smtClean="0"/>
              <a:t>abel</a:t>
            </a:r>
            <a:r>
              <a:rPr lang="ru-RU" altLang="ru-RU" sz="2400" b="1" dirty="0" smtClean="0"/>
              <a:t>37  </a:t>
            </a:r>
            <a:r>
              <a:rPr lang="en-US" altLang="ru-RU" sz="2400" b="1" dirty="0" smtClean="0"/>
              <a:t>:</a:t>
            </a:r>
            <a:r>
              <a:rPr lang="ru-RU" altLang="ru-RU" sz="2400" dirty="0" smtClean="0"/>
              <a:t>  </a:t>
            </a:r>
            <a:r>
              <a:rPr lang="en-US" altLang="ru-RU" sz="2400" dirty="0" smtClean="0"/>
              <a:t> x=1;</a:t>
            </a:r>
            <a:endParaRPr lang="ru-RU" altLang="ru-RU" sz="2400" dirty="0" smtClean="0"/>
          </a:p>
          <a:p>
            <a:pPr marL="0" indent="0" eaLnBrk="1" hangingPunct="1">
              <a:buNone/>
            </a:pPr>
            <a:endParaRPr lang="ru-RU" altLang="ru-RU" sz="2400" dirty="0" smtClean="0"/>
          </a:p>
          <a:p>
            <a:pPr eaLnBrk="1" hangingPunct="1"/>
            <a:r>
              <a:rPr lang="ru-RU" altLang="ru-RU" sz="2400" dirty="0" smtClean="0">
                <a:cs typeface="Tahoma" panose="020B0604030504040204" pitchFamily="34" charset="0"/>
              </a:rPr>
              <a:t>Составной </a:t>
            </a:r>
            <a:r>
              <a:rPr lang="ru-RU" altLang="ru-RU" sz="2400" dirty="0" smtClean="0">
                <a:cs typeface="Tahoma" panose="020B0604030504040204" pitchFamily="34" charset="0"/>
              </a:rPr>
              <a:t>оператор</a:t>
            </a:r>
            <a:r>
              <a:rPr lang="en-US" altLang="ru-RU" sz="2400" dirty="0" smtClean="0">
                <a:cs typeface="Tahoma" panose="020B0604030504040204" pitchFamily="34" charset="0"/>
              </a:rPr>
              <a:t> (</a:t>
            </a:r>
            <a:r>
              <a:rPr lang="ru-RU" altLang="ru-RU" sz="2400" dirty="0" smtClean="0">
                <a:cs typeface="Tahoma" panose="020B0604030504040204" pitchFamily="34" charset="0"/>
              </a:rPr>
              <a:t>блок</a:t>
            </a:r>
            <a:r>
              <a:rPr lang="en-US" altLang="ru-RU" sz="2400" dirty="0" smtClean="0">
                <a:cs typeface="Tahoma" panose="020B0604030504040204" pitchFamily="34" charset="0"/>
              </a:rPr>
              <a:t>)</a:t>
            </a:r>
            <a:r>
              <a:rPr lang="ru-RU" altLang="ru-RU" sz="2400" dirty="0" smtClean="0">
                <a:cs typeface="Tahoma" panose="020B0604030504040204" pitchFamily="34" charset="0"/>
              </a:rPr>
              <a:t> и пустой оператор</a:t>
            </a:r>
            <a:endParaRPr lang="en-US" altLang="ru-RU" sz="24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400" dirty="0" smtClean="0">
                <a:cs typeface="Tahoma" panose="020B0604030504040204" pitchFamily="34" charset="0"/>
              </a:rPr>
              <a:t>Операторы, начинающиеся с ключевого слова</a:t>
            </a:r>
          </a:p>
          <a:p>
            <a:pPr lvl="1" eaLnBrk="1" hangingPunct="1"/>
            <a:r>
              <a:rPr lang="ru-RU" altLang="ru-RU" sz="2000" dirty="0" smtClean="0">
                <a:cs typeface="Tahoma" panose="020B0604030504040204" pitchFamily="34" charset="0"/>
              </a:rPr>
              <a:t>Управляющие операторы: </a:t>
            </a:r>
            <a:r>
              <a:rPr lang="en-US" altLang="ru-RU" sz="2000" dirty="0" smtClean="0">
                <a:cs typeface="Tahoma" panose="020B0604030504040204" pitchFamily="34" charset="0"/>
              </a:rPr>
              <a:t>goto, if-else, switch</a:t>
            </a:r>
          </a:p>
          <a:p>
            <a:pPr lvl="1" eaLnBrk="1" hangingPunct="1"/>
            <a:r>
              <a:rPr lang="ru-RU" altLang="ru-RU" sz="2000" dirty="0" smtClean="0">
                <a:cs typeface="Tahoma" panose="020B0604030504040204" pitchFamily="34" charset="0"/>
              </a:rPr>
              <a:t>Операторы цикла: </a:t>
            </a:r>
            <a:r>
              <a:rPr lang="en-US" altLang="ru-RU" sz="2000" dirty="0" smtClean="0">
                <a:cs typeface="Tahoma" panose="020B0604030504040204" pitchFamily="34" charset="0"/>
              </a:rPr>
              <a:t>while, do-while</a:t>
            </a:r>
            <a:r>
              <a:rPr lang="ru-RU" altLang="ru-RU" sz="2000" dirty="0" smtClean="0">
                <a:cs typeface="Tahoma" panose="020B0604030504040204" pitchFamily="34" charset="0"/>
              </a:rPr>
              <a:t>, </a:t>
            </a:r>
            <a:r>
              <a:rPr lang="en-US" altLang="ru-RU" sz="2000" dirty="0" smtClean="0">
                <a:cs typeface="Tahoma" panose="020B0604030504040204" pitchFamily="34" charset="0"/>
              </a:rPr>
              <a:t>for</a:t>
            </a:r>
            <a:endParaRPr lang="ru-RU" altLang="ru-RU" sz="2000" dirty="0" smtClean="0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2000" dirty="0" smtClean="0">
                <a:cs typeface="Tahoma" panose="020B0604030504040204" pitchFamily="34" charset="0"/>
              </a:rPr>
              <a:t>Использование операторов </a:t>
            </a:r>
            <a:r>
              <a:rPr lang="en-US" altLang="ru-RU" sz="2000" dirty="0" smtClean="0">
                <a:cs typeface="Tahoma" panose="020B0604030504040204" pitchFamily="34" charset="0"/>
              </a:rPr>
              <a:t>break, continue</a:t>
            </a:r>
            <a:r>
              <a:rPr lang="ru-RU" altLang="ru-RU" sz="2000" dirty="0" smtClean="0">
                <a:cs typeface="Tahoma" panose="020B0604030504040204" pitchFamily="34" charset="0"/>
              </a:rPr>
              <a:t> и </a:t>
            </a:r>
            <a:r>
              <a:rPr lang="en-US" altLang="ru-RU" sz="2000" dirty="0" smtClean="0">
                <a:cs typeface="Tahoma" panose="020B0604030504040204" pitchFamily="34" charset="0"/>
              </a:rPr>
              <a:t>return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DE4974-0C59-4A0C-A614-AA400CF4D3D5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692150"/>
            <a:ext cx="7885112" cy="5348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000" b="1" dirty="0" smtClean="0">
                <a:cs typeface="Tahoma" panose="020B0604030504040204" pitchFamily="34" charset="0"/>
              </a:rPr>
              <a:t>Оператор-выражение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000" b="1" dirty="0" smtClean="0">
                <a:cs typeface="Tahoma" panose="020B0604030504040204" pitchFamily="34" charset="0"/>
              </a:rPr>
              <a:t>	</a:t>
            </a:r>
            <a:r>
              <a:rPr lang="ru-RU" altLang="ru-RU" sz="1800" dirty="0" smtClean="0">
                <a:cs typeface="Tahoma" panose="020B0604030504040204" pitchFamily="34" charset="0"/>
              </a:rPr>
              <a:t>Вычисление произвольного выражения с последующим отбрасыванием вычисленного значения.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1800" dirty="0" smtClean="0">
                <a:cs typeface="Tahoma" panose="020B0604030504040204" pitchFamily="34" charset="0"/>
              </a:rPr>
              <a:t>	Оператор присваивания – частный случай.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выражение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2+(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count=</a:t>
            </a:r>
            <a:r>
              <a:rPr lang="en-US" altLang="ru-RU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ru-RU" sz="2000" b="1" dirty="0" smtClean="0">
                <a:cs typeface="Tahoma" panose="020B0604030504040204" pitchFamily="34" charset="0"/>
              </a:rPr>
              <a:t>Составной оператор</a:t>
            </a:r>
            <a:r>
              <a:rPr lang="en-US" altLang="ru-RU" sz="2000" b="1" dirty="0" smtClean="0">
                <a:cs typeface="Tahoma" panose="020B0604030504040204" pitchFamily="34" charset="0"/>
              </a:rPr>
              <a:t> (</a:t>
            </a:r>
            <a:r>
              <a:rPr lang="ru-RU" altLang="ru-RU" sz="2000" b="1" dirty="0" smtClean="0">
                <a:cs typeface="Tahoma" panose="020B0604030504040204" pitchFamily="34" charset="0"/>
              </a:rPr>
              <a:t>блок</a:t>
            </a:r>
            <a:r>
              <a:rPr lang="en-US" altLang="ru-RU" sz="2000" b="1" dirty="0" smtClean="0">
                <a:cs typeface="Tahoma" panose="020B0604030504040204" pitchFamily="34" charset="0"/>
              </a:rPr>
              <a:t>)</a:t>
            </a:r>
            <a:endParaRPr lang="ru-RU" altLang="ru-RU" sz="2000" b="1" dirty="0" smtClean="0"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000" b="1" dirty="0" smtClean="0">
                <a:cs typeface="Tahoma" panose="020B0604030504040204" pitchFamily="34" charset="0"/>
              </a:rPr>
              <a:t>	     </a:t>
            </a:r>
            <a:r>
              <a:rPr lang="en-US" altLang="ru-RU" sz="2000" b="1" dirty="0" err="1" smtClean="0">
                <a:cs typeface="Tahoma" panose="020B0604030504040204" pitchFamily="34" charset="0"/>
              </a:rPr>
              <a:t>int</a:t>
            </a:r>
            <a:r>
              <a:rPr lang="en-US" altLang="ru-RU" sz="2000" b="1" dirty="0" smtClean="0">
                <a:cs typeface="Tahoma" panose="020B0604030504040204" pitchFamily="34" charset="0"/>
              </a:rPr>
              <a:t> </a:t>
            </a:r>
            <a:r>
              <a:rPr lang="en-US" altLang="ru-RU" sz="2000" b="1" dirty="0" err="1" smtClean="0">
                <a:cs typeface="Tahoma" panose="020B0604030504040204" pitchFamily="34" charset="0"/>
              </a:rPr>
              <a:t>num</a:t>
            </a:r>
            <a:r>
              <a:rPr lang="en-US" altLang="ru-RU" sz="2000" b="1" dirty="0" smtClean="0">
                <a:cs typeface="Tahoma" panose="020B0604030504040204" pitchFamily="34" charset="0"/>
              </a:rPr>
              <a:t>=0;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double </a:t>
            </a:r>
            <a:r>
              <a:rPr lang="en-US" altLang="ru-R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недоступна!</a:t>
            </a:r>
            <a:endParaRPr lang="en-US" alt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	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оператор 1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endParaRPr lang="ru-RU" altLang="ru-RU" sz="1600" dirty="0" smtClean="0"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	[&lt;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оператор 2</a:t>
            </a:r>
            <a:r>
              <a:rPr lang="en-US" altLang="ru-RU" sz="1600" dirty="0" smtClean="0">
                <a:cs typeface="Tahoma" panose="020B0604030504040204" pitchFamily="34" charset="0"/>
              </a:rPr>
              <a:t>&gt; … 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оператор</a:t>
            </a:r>
            <a:r>
              <a:rPr lang="en-US" altLang="ru-RU" sz="1600" i="1" dirty="0" smtClean="0">
                <a:cs typeface="Tahoma" panose="020B0604030504040204" pitchFamily="34" charset="0"/>
              </a:rPr>
              <a:t> n</a:t>
            </a:r>
            <a:r>
              <a:rPr lang="en-US" altLang="ru-RU" sz="1600" dirty="0" smtClean="0">
                <a:cs typeface="Tahoma" panose="020B0604030504040204" pitchFamily="34" charset="0"/>
              </a:rPr>
              <a:t>&gt;]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ru-RU" sz="2000" b="1" dirty="0" smtClean="0">
                <a:cs typeface="Tahoma" panose="020B0604030504040204" pitchFamily="34" charset="0"/>
              </a:rPr>
              <a:t>Пустой оператор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cs typeface="Tahoma" panose="020B0604030504040204" pitchFamily="34" charset="0"/>
              </a:rPr>
              <a:t>		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40B1DE9-C97B-4BA9-A1C3-588DF026877E}" type="slidenum">
              <a:rPr lang="ru-RU" altLang="ru-RU"/>
              <a:pPr algn="r" eaLnBrk="1" hangingPunct="1"/>
              <a:t>4</a:t>
            </a:fld>
            <a:endParaRPr lang="ru-RU" altLang="ru-RU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268413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 smtClean="0"/>
              <a:t>Безусловный переход</a:t>
            </a:r>
          </a:p>
          <a:p>
            <a:pPr>
              <a:buFontTx/>
              <a:buNone/>
            </a:pPr>
            <a:r>
              <a:rPr lang="ru-RU" altLang="ru-RU" sz="1400" b="1" smtClean="0"/>
              <a:t>Обеспечивает передачу управления любому оператору внутри функции.</a:t>
            </a:r>
          </a:p>
          <a:p>
            <a:pPr>
              <a:buFontTx/>
              <a:buNone/>
            </a:pPr>
            <a:r>
              <a:rPr lang="ru-RU" altLang="ru-RU" sz="1400" b="1" smtClean="0"/>
              <a:t>Для организации безусловного перехода используется следующая конструкция:</a:t>
            </a:r>
          </a:p>
          <a:p>
            <a:pPr>
              <a:buFontTx/>
              <a:buNone/>
            </a:pPr>
            <a:r>
              <a:rPr lang="en-US" altLang="ru-RU" sz="1800" b="1" smtClean="0"/>
              <a:t>			</a:t>
            </a:r>
            <a:r>
              <a:rPr lang="ru-RU" altLang="ru-RU" sz="1800" b="1" smtClean="0"/>
              <a:t>goto</a:t>
            </a:r>
            <a:r>
              <a:rPr lang="ru-RU" altLang="ru-RU" sz="1400" b="1" smtClean="0"/>
              <a:t> &lt;метка&gt;;</a:t>
            </a:r>
          </a:p>
          <a:p>
            <a:pPr>
              <a:buFontTx/>
              <a:buNone/>
            </a:pPr>
            <a:r>
              <a:rPr lang="ru-RU" altLang="ru-RU" sz="1400" b="1" smtClean="0"/>
              <a:t>где &lt;метка&gt; - идентификатор, помечающий оператор функции,</a:t>
            </a:r>
            <a:endParaRPr lang="en-US" altLang="ru-RU" sz="1400" b="1" smtClean="0"/>
          </a:p>
          <a:p>
            <a:pPr>
              <a:buFontTx/>
              <a:buNone/>
            </a:pPr>
            <a:r>
              <a:rPr lang="ru-RU" altLang="ru-RU" sz="1400" b="1" smtClean="0"/>
              <a:t>следующим образом:</a:t>
            </a:r>
            <a:r>
              <a:rPr lang="en-US" altLang="ru-RU" sz="1400" b="1" smtClean="0"/>
              <a:t>	</a:t>
            </a:r>
            <a:r>
              <a:rPr lang="ru-RU" altLang="ru-RU" sz="1400" b="1" smtClean="0"/>
              <a:t>&lt;метка&gt;: &lt;оператор&gt;</a:t>
            </a:r>
            <a:endParaRPr lang="en-US" altLang="ru-RU" sz="1400" b="1" smtClean="0"/>
          </a:p>
          <a:p>
            <a:pPr>
              <a:buFontTx/>
              <a:buNone/>
            </a:pPr>
            <a:endParaRPr lang="en-US" altLang="ru-RU" sz="1400" b="1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2000" b="1" smtClean="0">
                <a:cs typeface="Tahoma" panose="020B0604030504040204" pitchFamily="34" charset="0"/>
              </a:rPr>
              <a:t>Условный оператор (оператор условного перехода, оператор ветвления)</a:t>
            </a:r>
          </a:p>
          <a:p>
            <a:pPr lvl="1" eaLnBrk="1" hangingPunct="1">
              <a:buFontTx/>
              <a:buNone/>
            </a:pPr>
            <a:r>
              <a:rPr lang="en-US" altLang="ru-RU" sz="1600" smtClean="0">
                <a:cs typeface="Tahoma" panose="020B0604030504040204" pitchFamily="34" charset="0"/>
              </a:rPr>
              <a:t>	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ru-RU" sz="1600" smtClean="0">
                <a:cs typeface="Tahoma" panose="020B0604030504040204" pitchFamily="34" charset="0"/>
              </a:rPr>
              <a:t>&lt;</a:t>
            </a:r>
            <a:r>
              <a:rPr lang="ru-RU" altLang="ru-RU" sz="1600" i="1" smtClean="0">
                <a:cs typeface="Tahoma" panose="020B0604030504040204" pitchFamily="34" charset="0"/>
              </a:rPr>
              <a:t>условное выражение</a:t>
            </a:r>
            <a:r>
              <a:rPr lang="en-US" altLang="ru-RU" sz="1600" smtClean="0">
                <a:cs typeface="Tahoma" panose="020B0604030504040204" pitchFamily="34" charset="0"/>
              </a:rPr>
              <a:t>&gt;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ru-RU" sz="1600" smtClean="0">
                <a:cs typeface="Tahoma" panose="020B0604030504040204" pitchFamily="34" charset="0"/>
              </a:rPr>
              <a:t>		&lt;</a:t>
            </a:r>
            <a:r>
              <a:rPr lang="ru-RU" altLang="ru-RU" sz="1600" i="1" smtClean="0">
                <a:cs typeface="Tahoma" panose="020B0604030504040204" pitchFamily="34" charset="0"/>
              </a:rPr>
              <a:t>оператор 1</a:t>
            </a:r>
            <a:r>
              <a:rPr lang="en-US" altLang="ru-RU" sz="1600" smtClean="0">
                <a:cs typeface="Tahoma" panose="020B0604030504040204" pitchFamily="34" charset="0"/>
              </a:rPr>
              <a:t>&gt;</a:t>
            </a:r>
            <a:endParaRPr lang="ru-RU" altLang="ru-RU" sz="160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ru-RU" sz="1600" smtClean="0">
                <a:cs typeface="Tahoma" panose="020B0604030504040204" pitchFamily="34" charset="0"/>
              </a:rPr>
              <a:t>	 [</a:t>
            </a:r>
            <a:r>
              <a:rPr lang="en-US" altLang="ru-RU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eaLnBrk="1" hangingPunct="1">
              <a:buFontTx/>
              <a:buNone/>
            </a:pPr>
            <a:r>
              <a:rPr lang="en-US" altLang="ru-RU" sz="1600" smtClean="0">
                <a:cs typeface="Tahoma" panose="020B0604030504040204" pitchFamily="34" charset="0"/>
              </a:rPr>
              <a:t>		&lt;</a:t>
            </a:r>
            <a:r>
              <a:rPr lang="ru-RU" altLang="ru-RU" sz="1600" i="1" smtClean="0">
                <a:cs typeface="Tahoma" panose="020B0604030504040204" pitchFamily="34" charset="0"/>
              </a:rPr>
              <a:t>оператор 2</a:t>
            </a:r>
            <a:r>
              <a:rPr lang="en-US" altLang="ru-RU" sz="1600" smtClean="0">
                <a:cs typeface="Tahoma" panose="020B0604030504040204" pitchFamily="34" charset="0"/>
              </a:rPr>
              <a:t>&gt;]</a:t>
            </a:r>
            <a:endParaRPr lang="ru-RU" altLang="ru-RU" sz="1600" smtClean="0">
              <a:cs typeface="Tahoma" panose="020B0604030504040204" pitchFamily="34" charset="0"/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AE089D2-1E1E-4A00-B7B4-D0A7E4397B26}" type="slidenum">
              <a:rPr lang="ru-RU" altLang="ru-RU"/>
              <a:pPr algn="r" eaLnBrk="1" hangingPunct="1"/>
              <a:t>5</a:t>
            </a:fld>
            <a:endParaRPr lang="ru-RU" altLang="ru-RU"/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763713" y="1052513"/>
          <a:ext cx="257016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r:id="rId4" imgW="1750069" imgH="2983891" progId="Visio.Drawing.6">
                  <p:embed/>
                </p:oleObj>
              </mc:Choice>
              <mc:Fallback>
                <p:oleObj r:id="rId4" imgW="1750069" imgH="298389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052513"/>
                        <a:ext cx="2570162" cy="439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148263" y="1052513"/>
          <a:ext cx="3117850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6" imgW="2116729" imgH="2983891" progId="Visio.Drawing.6">
                  <p:embed/>
                </p:oleObj>
              </mc:Choice>
              <mc:Fallback>
                <p:oleObj r:id="rId6" imgW="2116729" imgH="2983891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052513"/>
                        <a:ext cx="3117850" cy="439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900BA7D-4D2F-4D20-A8E6-EB089B39074C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8888" y="1341438"/>
            <a:ext cx="7885112" cy="2952750"/>
          </a:xfrm>
        </p:spPr>
        <p:txBody>
          <a:bodyPr/>
          <a:lstStyle/>
          <a:p>
            <a:pPr eaLnBrk="1" hangingPunct="1"/>
            <a:r>
              <a:rPr lang="ru-RU" altLang="ru-RU" sz="2400" b="1" dirty="0" smtClean="0">
                <a:cs typeface="Tahoma" panose="020B0604030504040204" pitchFamily="34" charset="0"/>
              </a:rPr>
              <a:t>Оператор-переключатель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	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ru-RU" sz="1800" dirty="0" smtClean="0">
                <a:cs typeface="Tahoma" panose="020B0604030504040204" pitchFamily="34" charset="0"/>
              </a:rPr>
              <a:t>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условное выражение</a:t>
            </a:r>
            <a:r>
              <a:rPr lang="en-US" altLang="ru-RU" sz="1800" dirty="0" smtClean="0">
                <a:cs typeface="Tahoma" panose="020B0604030504040204" pitchFamily="34" charset="0"/>
              </a:rPr>
              <a:t>&gt;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		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altLang="ru-RU" sz="1800" dirty="0" smtClean="0">
                <a:cs typeface="Tahoma" panose="020B0604030504040204" pitchFamily="34" charset="0"/>
              </a:rPr>
              <a:t> </a:t>
            </a:r>
            <a:r>
              <a:rPr lang="en-US" altLang="ru-RU" sz="1800" dirty="0" smtClean="0">
                <a:cs typeface="Tahoma" panose="020B0604030504040204" pitchFamily="34" charset="0"/>
              </a:rPr>
              <a:t>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константа 1</a:t>
            </a:r>
            <a:r>
              <a:rPr lang="en-US" altLang="ru-RU" sz="1800" dirty="0" smtClean="0">
                <a:cs typeface="Tahoma" panose="020B0604030504040204" pitchFamily="34" charset="0"/>
              </a:rPr>
              <a:t>&gt;</a:t>
            </a:r>
            <a:r>
              <a:rPr lang="ru-RU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1800" dirty="0" smtClean="0">
                <a:cs typeface="Tahoma" panose="020B0604030504040204" pitchFamily="34" charset="0"/>
              </a:rPr>
              <a:t>[&lt;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набор операторов 1</a:t>
            </a:r>
            <a:r>
              <a:rPr lang="en-US" altLang="ru-RU" sz="1800" dirty="0" smtClean="0">
                <a:cs typeface="Tahoma" panose="020B0604030504040204" pitchFamily="34" charset="0"/>
              </a:rPr>
              <a:t>&gt;	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lang="en-US" altLang="ru-RU" sz="1800" dirty="0" smtClean="0">
                <a:cs typeface="Tahoma" panose="020B0604030504040204" pitchFamily="34" charset="0"/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		[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ru-RU" altLang="ru-RU" sz="1800" dirty="0" smtClean="0">
                <a:cs typeface="Tahoma" panose="020B0604030504040204" pitchFamily="34" charset="0"/>
              </a:rPr>
              <a:t> </a:t>
            </a:r>
            <a:r>
              <a:rPr lang="en-US" altLang="ru-RU" sz="1800" dirty="0" smtClean="0">
                <a:cs typeface="Tahoma" panose="020B0604030504040204" pitchFamily="34" charset="0"/>
              </a:rPr>
              <a:t>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константа </a:t>
            </a:r>
            <a:r>
              <a:rPr lang="en-US" altLang="ru-RU" sz="1800" i="1" dirty="0" smtClean="0">
                <a:cs typeface="Tahoma" panose="020B0604030504040204" pitchFamily="34" charset="0"/>
              </a:rPr>
              <a:t>2</a:t>
            </a:r>
            <a:r>
              <a:rPr lang="en-US" altLang="ru-RU" sz="1800" dirty="0" smtClean="0">
                <a:cs typeface="Tahoma" panose="020B0604030504040204" pitchFamily="34" charset="0"/>
              </a:rPr>
              <a:t>&gt;</a:t>
            </a:r>
            <a:r>
              <a:rPr lang="ru-RU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ru-RU" sz="1800" dirty="0" smtClean="0">
                <a:cs typeface="Tahoma" panose="020B0604030504040204" pitchFamily="34" charset="0"/>
              </a:rPr>
              <a:t>[&lt;</a:t>
            </a:r>
            <a:r>
              <a:rPr lang="ru-RU" altLang="ru-RU" sz="1800" i="1" dirty="0" smtClean="0">
                <a:cs typeface="Tahoma" panose="020B0604030504040204" pitchFamily="34" charset="0"/>
              </a:rPr>
              <a:t>набор операторов </a:t>
            </a:r>
            <a:r>
              <a:rPr lang="en-US" altLang="ru-RU" sz="1800" i="1" dirty="0" smtClean="0">
                <a:cs typeface="Tahoma" panose="020B0604030504040204" pitchFamily="34" charset="0"/>
              </a:rPr>
              <a:t>2</a:t>
            </a:r>
            <a:r>
              <a:rPr lang="en-US" altLang="ru-RU" sz="1800" dirty="0" smtClean="0">
                <a:cs typeface="Tahoma" panose="020B0604030504040204" pitchFamily="34" charset="0"/>
              </a:rPr>
              <a:t>&gt;	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lang="en-US" altLang="ru-RU" sz="1800" dirty="0" smtClean="0">
                <a:cs typeface="Tahoma" panose="020B0604030504040204" pitchFamily="34" charset="0"/>
              </a:rPr>
              <a:t>]]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ru-RU" sz="1800" dirty="0" smtClean="0">
                <a:cs typeface="Tahoma" panose="020B0604030504040204" pitchFamily="34" charset="0"/>
              </a:rPr>
              <a:t>		…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800" dirty="0" smtClean="0">
                <a:cs typeface="Tahoma" panose="020B0604030504040204" pitchFamily="34" charset="0"/>
              </a:rPr>
              <a:t>	</a:t>
            </a:r>
            <a:r>
              <a:rPr lang="en-US" altLang="ru-RU" sz="1800" dirty="0" smtClean="0">
                <a:cs typeface="Tahoma" panose="020B0604030504040204" pitchFamily="34" charset="0"/>
              </a:rPr>
              <a:t>	[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  <a:r>
              <a:rPr lang="en-US" altLang="ru-RU" sz="1800" dirty="0" smtClean="0">
                <a:cs typeface="Tahoma" panose="020B0604030504040204" pitchFamily="34" charset="0"/>
              </a:rPr>
              <a:t> &lt;</a:t>
            </a:r>
            <a:r>
              <a:rPr lang="ru-RU" altLang="ru-RU" sz="1800" dirty="0" smtClean="0">
                <a:cs typeface="Tahoma" panose="020B0604030504040204" pitchFamily="34" charset="0"/>
              </a:rPr>
              <a:t>набор операторов</a:t>
            </a:r>
            <a:r>
              <a:rPr lang="en-US" altLang="ru-RU" sz="1800" dirty="0" smtClean="0">
                <a:cs typeface="Tahoma" panose="020B0604030504040204" pitchFamily="34" charset="0"/>
              </a:rPr>
              <a:t>&gt;]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ru-RU" altLang="ru-RU" sz="1800" dirty="0" smtClean="0">
                <a:cs typeface="Tahoma" panose="020B0604030504040204" pitchFamily="34" charset="0"/>
              </a:rPr>
              <a:t>	</a:t>
            </a:r>
            <a:r>
              <a:rPr lang="en-US" alt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ru-RU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9E43492-7D04-4E21-B67D-8ECCCCFBEDC1}" type="slidenum">
              <a:rPr lang="ru-RU" altLang="ru-RU"/>
              <a:pPr algn="r" eaLnBrk="1" hangingPunct="1"/>
              <a:t>7</a:t>
            </a:fld>
            <a:endParaRPr lang="ru-RU" altLang="ru-RU"/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692275" y="981075"/>
          <a:ext cx="6985000" cy="431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r:id="rId4" imgW="3639312" imgH="3048000" progId="Visio.Drawing.6">
                  <p:embed/>
                </p:oleObj>
              </mc:Choice>
              <mc:Fallback>
                <p:oleObj r:id="rId4" imgW="3639312" imgH="30480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81075"/>
                        <a:ext cx="6985000" cy="431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B66500D-6CCE-438B-87AB-17F04A656B1B}" type="slidenum">
              <a:rPr lang="ru-RU" altLang="ru-RU"/>
              <a:pPr algn="r" eaLnBrk="1" hangingPunct="1"/>
              <a:t>8</a:t>
            </a:fld>
            <a:endParaRPr lang="ru-RU" altLang="ru-RU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692150"/>
            <a:ext cx="7885112" cy="1368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1800" b="1" dirty="0" smtClean="0">
                <a:cs typeface="Tahoma" panose="020B0604030504040204" pitchFamily="34" charset="0"/>
              </a:rPr>
              <a:t>Цикл с фиксированным количеством итераций</a:t>
            </a:r>
            <a:endParaRPr lang="en-US" altLang="ru-RU" sz="1800" b="1" dirty="0" smtClean="0"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выражение 1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условное выражение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ru-RU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выражение </a:t>
            </a:r>
            <a:r>
              <a:rPr lang="en-US" altLang="ru-RU" sz="1600" i="1" dirty="0" smtClean="0">
                <a:cs typeface="Tahoma" panose="020B0604030504040204" pitchFamily="34" charset="0"/>
              </a:rPr>
              <a:t>2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оператор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for(;;);</a:t>
            </a:r>
            <a:endParaRPr lang="ru-RU" alt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769" y="1700808"/>
            <a:ext cx="2925763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17593C1-3179-4F34-A804-7E62CB3EE8BC}" type="slidenum">
              <a:rPr lang="ru-RU" altLang="ru-RU"/>
              <a:pPr algn="r" eaLnBrk="1" hangingPunct="1"/>
              <a:t>9</a:t>
            </a:fld>
            <a:endParaRPr lang="ru-RU" altLang="ru-RU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692150"/>
            <a:ext cx="7885112" cy="15843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ru-RU" sz="1600" dirty="0" smtClean="0"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ru-RU" sz="1800" b="1" dirty="0" smtClean="0">
                <a:cs typeface="Tahoma" panose="020B0604030504040204" pitchFamily="34" charset="0"/>
              </a:rPr>
              <a:t>Цикл с предусловием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ru-RU" sz="1600" b="1" dirty="0" smtClean="0">
                <a:cs typeface="Tahoma" panose="020B0604030504040204" pitchFamily="34" charset="0"/>
              </a:rPr>
              <a:t>	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условное выражение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1600" dirty="0" smtClean="0">
                <a:cs typeface="Tahoma" panose="020B0604030504040204" pitchFamily="34" charset="0"/>
              </a:rPr>
              <a:t>&lt;</a:t>
            </a:r>
            <a:r>
              <a:rPr lang="ru-RU" altLang="ru-RU" sz="1600" i="1" dirty="0" smtClean="0">
                <a:cs typeface="Tahoma" panose="020B0604030504040204" pitchFamily="34" charset="0"/>
              </a:rPr>
              <a:t>оператор</a:t>
            </a:r>
            <a:r>
              <a:rPr lang="en-US" altLang="ru-RU" sz="1600" dirty="0" smtClean="0">
                <a:cs typeface="Tahoma" panose="020B0604030504040204" pitchFamily="34" charset="0"/>
              </a:rPr>
              <a:t>&gt;</a:t>
            </a:r>
            <a:endParaRPr lang="ru-RU" alt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while(5) printf(“Help!”);</a:t>
            </a:r>
            <a:endParaRPr lang="ru-RU" alt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8" name="Rectangle 8"/>
          <p:cNvSpPr>
            <a:spLocks noChangeArrowheads="1"/>
          </p:cNvSpPr>
          <p:nvPr/>
        </p:nvSpPr>
        <p:spPr bwMode="auto">
          <a:xfrm>
            <a:off x="7072313" y="285750"/>
            <a:ext cx="2071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4.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ОПЕРАТОРЫ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27305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13927</TotalTime>
  <Words>267</Words>
  <Application>Microsoft Office PowerPoint</Application>
  <PresentationFormat>Экран (4:3)</PresentationFormat>
  <Paragraphs>117</Paragraphs>
  <Slides>13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Tahoma</vt:lpstr>
      <vt:lpstr>Arial</vt:lpstr>
      <vt:lpstr>Courier New</vt:lpstr>
      <vt:lpstr>ОПРОГ</vt:lpstr>
      <vt:lpstr>Visio.Drawing.6</vt:lpstr>
      <vt:lpstr>Программирование на языке C</vt:lpstr>
      <vt:lpstr>Модуль 4. ОПЕРАТОРЫ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dc:creator>Alex</dc:creator>
  <cp:lastModifiedBy>Alexander Korablin</cp:lastModifiedBy>
  <cp:revision>599</cp:revision>
  <cp:lastPrinted>1601-01-01T00:00:00Z</cp:lastPrinted>
  <dcterms:created xsi:type="dcterms:W3CDTF">1601-01-01T00:00:00Z</dcterms:created>
  <dcterms:modified xsi:type="dcterms:W3CDTF">2020-09-03T11:19:52Z</dcterms:modified>
</cp:coreProperties>
</file>