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9" r:id="rId3"/>
    <p:sldId id="344" r:id="rId4"/>
    <p:sldId id="345" r:id="rId5"/>
    <p:sldId id="347" r:id="rId6"/>
    <p:sldId id="352" r:id="rId7"/>
    <p:sldId id="357" r:id="rId8"/>
    <p:sldId id="346" r:id="rId9"/>
    <p:sldId id="354" r:id="rId10"/>
    <p:sldId id="355" r:id="rId11"/>
    <p:sldId id="356" r:id="rId12"/>
    <p:sldId id="353" r:id="rId13"/>
    <p:sldId id="348" r:id="rId14"/>
    <p:sldId id="349" r:id="rId15"/>
    <p:sldId id="35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92024" autoAdjust="0"/>
  </p:normalViewPr>
  <p:slideViewPr>
    <p:cSldViewPr>
      <p:cViewPr varScale="1">
        <p:scale>
          <a:sx n="109" d="100"/>
          <a:sy n="109" d="100"/>
        </p:scale>
        <p:origin x="1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F2C2497-2A62-4836-9A4C-E41ACA73F1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449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E7371FB-F853-488E-AD1A-B46A3C8EAC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4620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26A35-840B-435F-9E19-CB07E53FE2EE}" type="slidenum">
              <a:rPr kumimoji="0" lang="ru-RU" altLang="ru-RU"/>
              <a:pPr>
                <a:spcBef>
                  <a:spcPct val="0"/>
                </a:spcBef>
              </a:pPr>
              <a:t>1</a:t>
            </a:fld>
            <a:endParaRPr kumimoji="0"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7494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CFFDC62-9F41-4946-9EAB-824C5C849D09}" type="slidenum">
              <a:rPr kumimoji="0" lang="ru-RU" altLang="ru-RU"/>
              <a:pPr algn="r">
                <a:spcBef>
                  <a:spcPct val="0"/>
                </a:spcBef>
              </a:pPr>
              <a:t>10</a:t>
            </a:fld>
            <a:endParaRPr kumimoji="0" lang="ru-RU" alt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1853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25B853B-9913-406D-8131-225C658C2EC2}" type="slidenum">
              <a:rPr kumimoji="0" lang="ru-RU" altLang="ru-RU"/>
              <a:pPr algn="r">
                <a:spcBef>
                  <a:spcPct val="0"/>
                </a:spcBef>
              </a:pPr>
              <a:t>11</a:t>
            </a:fld>
            <a:endParaRPr kumimoji="0"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9825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90F3F4E-5D6B-4C2E-AB0B-29C4DAA13013}" type="slidenum">
              <a:rPr kumimoji="0" lang="ru-RU" altLang="ru-RU"/>
              <a:pPr algn="r">
                <a:spcBef>
                  <a:spcPct val="0"/>
                </a:spcBef>
              </a:pPr>
              <a:t>12</a:t>
            </a:fld>
            <a:endParaRPr kumimoji="0" lang="ru-RU" alt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1820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B517AB-0069-41DD-B782-9F63109D7DE5}" type="slidenum">
              <a:rPr kumimoji="0" lang="ru-RU" altLang="ru-RU"/>
              <a:pPr>
                <a:spcBef>
                  <a:spcPct val="0"/>
                </a:spcBef>
              </a:pPr>
              <a:t>13</a:t>
            </a:fld>
            <a:endParaRPr kumimoji="0" lang="ru-RU" altLang="ru-R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808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C94429-9459-4810-85F6-CC8058C10094}" type="slidenum">
              <a:rPr kumimoji="0" lang="ru-RU" altLang="ru-RU"/>
              <a:pPr>
                <a:spcBef>
                  <a:spcPct val="0"/>
                </a:spcBef>
              </a:pPr>
              <a:t>14</a:t>
            </a:fld>
            <a:endParaRPr kumimoji="0" lang="ru-RU" altLang="ru-RU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4189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29BC592-1B2D-44C6-A211-014E6D312805}" type="slidenum">
              <a:rPr kumimoji="0" lang="ru-RU" altLang="ru-RU"/>
              <a:pPr algn="r">
                <a:spcBef>
                  <a:spcPct val="0"/>
                </a:spcBef>
              </a:pPr>
              <a:t>15</a:t>
            </a:fld>
            <a:endParaRPr kumimoji="0" lang="ru-RU" altLang="ru-R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5829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232E81-CBF1-4756-B23E-595D84037EE1}" type="slidenum">
              <a:rPr kumimoji="0" lang="ru-RU" altLang="ru-RU"/>
              <a:pPr>
                <a:spcBef>
                  <a:spcPct val="0"/>
                </a:spcBef>
              </a:pPr>
              <a:t>2</a:t>
            </a:fld>
            <a:endParaRPr kumimoji="0"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115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52D81-EF8C-40B0-A0A5-7D33FCD8AEBF}" type="slidenum">
              <a:rPr kumimoji="0" lang="ru-RU" altLang="ru-RU"/>
              <a:pPr>
                <a:spcBef>
                  <a:spcPct val="0"/>
                </a:spcBef>
              </a:pPr>
              <a:t>3</a:t>
            </a:fld>
            <a:endParaRPr kumimoji="0"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973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19DCF-E083-4C89-9792-FCCDF469FB06}" type="slidenum">
              <a:rPr kumimoji="0" lang="ru-RU" altLang="ru-RU"/>
              <a:pPr>
                <a:spcBef>
                  <a:spcPct val="0"/>
                </a:spcBef>
              </a:pPr>
              <a:t>4</a:t>
            </a:fld>
            <a:endParaRPr kumimoji="0"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7855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5670AD-1762-49F2-893A-07E7DB526D1D}" type="slidenum">
              <a:rPr kumimoji="0" lang="ru-RU" altLang="ru-RU"/>
              <a:pPr>
                <a:spcBef>
                  <a:spcPct val="0"/>
                </a:spcBef>
              </a:pPr>
              <a:t>5</a:t>
            </a:fld>
            <a:endParaRPr kumimoji="0"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9541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CC80C3C-4FF5-45D3-821E-99F62E9D79B0}" type="slidenum">
              <a:rPr kumimoji="0" lang="ru-RU" altLang="ru-RU"/>
              <a:pPr algn="r">
                <a:spcBef>
                  <a:spcPct val="0"/>
                </a:spcBef>
              </a:pPr>
              <a:t>6</a:t>
            </a:fld>
            <a:endParaRPr kumimoji="0"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3137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E5AD099-E176-4C43-B581-7BEE508D6498}" type="slidenum">
              <a:rPr kumimoji="0" lang="ru-RU" altLang="ru-RU"/>
              <a:pPr algn="r">
                <a:spcBef>
                  <a:spcPct val="0"/>
                </a:spcBef>
              </a:pPr>
              <a:t>7</a:t>
            </a:fld>
            <a:endParaRPr kumimoji="0"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3533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ECFB5B-98D6-461F-A533-8B7FCF9CE884}" type="slidenum">
              <a:rPr kumimoji="0" lang="ru-RU" altLang="ru-RU"/>
              <a:pPr>
                <a:spcBef>
                  <a:spcPct val="0"/>
                </a:spcBef>
              </a:pPr>
              <a:t>8</a:t>
            </a:fld>
            <a:endParaRPr kumimoji="0" lang="ru-RU" alt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5548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E1A6E5C-6474-4A8D-958D-98DC46E13A86}" type="slidenum">
              <a:rPr kumimoji="0" lang="ru-RU" altLang="ru-RU"/>
              <a:pPr algn="r">
                <a:spcBef>
                  <a:spcPct val="0"/>
                </a:spcBef>
              </a:pPr>
              <a:t>9</a:t>
            </a:fld>
            <a:endParaRPr kumimoji="0" lang="ru-RU" altLang="ru-R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060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33893-3E8A-4C42-B651-79886F8BB8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312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63936-C514-499A-839B-F3390CD0C8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90788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330E-0853-4A98-897B-DA132B7705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90533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6F673-A412-4EC0-8015-74E083D87C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31419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C1F-60D9-4DB3-BEE7-9A70E8EEEB2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37572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634B-5EC0-4719-81C0-D9FC475C68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71500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7315-D4B3-4EF3-A875-11C5D43C214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0675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28F3-48A0-4084-8802-CA1D523E58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993076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F861-8AE2-4752-BF59-422C98CB26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0760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4B5E0-47F4-4B3B-A883-2447A663AE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17720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F5259-F1E9-4706-B3A8-C489529F726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3447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/>
            </a:lvl1pPr>
          </a:lstStyle>
          <a:p>
            <a:pPr>
              <a:defRPr/>
            </a:pPr>
            <a:fld id="{0AA49F99-7FAA-43B8-9339-67D1806DFE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81E6A2-EB2D-4FEF-9FDB-4924C572BE09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ru-RU" altLang="ru-RU" sz="18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65940A5C-727E-46F0-B696-D396D6D3C1CD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981075"/>
            <a:ext cx="7451725" cy="396081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if </a:t>
            </a:r>
            <a:r>
              <a:rPr lang="ru-RU" altLang="ru-RU" sz="2000" i="1" smtClean="0"/>
              <a:t>константное_выражение</a:t>
            </a:r>
          </a:p>
          <a:p>
            <a:pPr>
              <a:buFontTx/>
              <a:buNone/>
            </a:pPr>
            <a:r>
              <a:rPr lang="en-US" altLang="ru-RU" sz="2000" i="1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ru-RU" altLang="ru-RU" sz="1600" smtClean="0"/>
          </a:p>
          <a:p>
            <a:pPr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elif </a:t>
            </a:r>
            <a:r>
              <a:rPr lang="ru-RU" altLang="ru-RU" sz="2000" i="1" smtClean="0"/>
              <a:t>константное_выражение</a:t>
            </a:r>
          </a:p>
          <a:p>
            <a:pPr>
              <a:buFontTx/>
              <a:buNone/>
            </a:pPr>
            <a:r>
              <a:rPr lang="en-US" altLang="ru-RU" sz="2000" i="1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ru-RU" altLang="ru-RU" sz="1600" smtClean="0"/>
          </a:p>
          <a:p>
            <a:pPr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else</a:t>
            </a:r>
            <a:endParaRPr lang="ru-RU" altLang="ru-RU" sz="2000" b="1" i="1" smtClean="0"/>
          </a:p>
          <a:p>
            <a:pPr>
              <a:buFontTx/>
              <a:buNone/>
            </a:pPr>
            <a:r>
              <a:rPr lang="en-US" altLang="ru-RU" sz="2000" i="1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en-US" altLang="ru-RU" sz="1600" smtClean="0"/>
          </a:p>
          <a:p>
            <a:pPr>
              <a:buFontTx/>
              <a:buNone/>
            </a:pPr>
            <a:r>
              <a:rPr lang="en-US" altLang="ru-RU" sz="2000" b="1" smtClean="0"/>
              <a:t>#endif</a:t>
            </a:r>
          </a:p>
          <a:p>
            <a:pPr>
              <a:buFontTx/>
              <a:buNone/>
            </a:pPr>
            <a:endParaRPr lang="ru-RU" altLang="ru-RU" sz="2000" smtClean="0"/>
          </a:p>
          <a:p>
            <a:pPr>
              <a:buFontTx/>
              <a:buNone/>
            </a:pPr>
            <a:r>
              <a:rPr lang="ru-RU" altLang="ru-RU" sz="1600" smtClean="0"/>
              <a:t>Примечание: </a:t>
            </a:r>
            <a:r>
              <a:rPr lang="en-US" altLang="ru-RU" sz="1600" smtClean="0"/>
              <a:t>elif</a:t>
            </a:r>
            <a:r>
              <a:rPr lang="ru-RU" altLang="ru-RU" sz="1600" smtClean="0"/>
              <a:t> – сокращение от </a:t>
            </a:r>
            <a:r>
              <a:rPr lang="en-US" altLang="ru-RU" sz="1600" smtClean="0"/>
              <a:t>else if</a:t>
            </a:r>
            <a:r>
              <a:rPr lang="ru-RU" altLang="ru-RU" sz="2000" smtClean="0"/>
              <a:t> 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8B965332-1017-4B73-88B7-8343B0A9C7C7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ru-RU" altLang="ru-RU" sz="180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981075"/>
            <a:ext cx="7885112" cy="48006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800" b="1" u="sng" smtClean="0"/>
              <a:t>Защита файлов от повторного включения директивой include</a:t>
            </a:r>
            <a:endParaRPr lang="ru-RU" altLang="ru-RU" sz="1800" smtClean="0"/>
          </a:p>
          <a:p>
            <a:pPr>
              <a:buFontTx/>
              <a:buNone/>
            </a:pPr>
            <a:r>
              <a:rPr lang="ru-RU" altLang="ru-RU" sz="1800" smtClean="0"/>
              <a:t>Во включаемом файле необходимо поместить следующую конструкцию:</a:t>
            </a:r>
            <a:endParaRPr lang="en-US" altLang="ru-RU" sz="1800" smtClean="0"/>
          </a:p>
          <a:p>
            <a:pPr>
              <a:buFontTx/>
              <a:buNone/>
            </a:pPr>
            <a:endParaRPr lang="ru-RU" altLang="ru-RU" sz="1800" b="1" smtClean="0"/>
          </a:p>
          <a:p>
            <a:pPr>
              <a:buFontTx/>
              <a:buNone/>
            </a:pPr>
            <a:r>
              <a:rPr lang="ru-RU" altLang="ru-RU" sz="1800" b="1" smtClean="0"/>
              <a:t>#</a:t>
            </a:r>
            <a:r>
              <a:rPr lang="en-US" altLang="ru-RU" sz="1800" b="1" smtClean="0"/>
              <a:t>ifndef</a:t>
            </a:r>
            <a:r>
              <a:rPr lang="ru-RU" altLang="ru-RU" sz="1800" b="1" smtClean="0"/>
              <a:t> &lt;имя_макро&gt;</a:t>
            </a:r>
            <a:endParaRPr lang="en-US" altLang="ru-RU" sz="1800" b="1" smtClean="0"/>
          </a:p>
          <a:p>
            <a:pPr>
              <a:buFontTx/>
              <a:buNone/>
            </a:pPr>
            <a:r>
              <a:rPr lang="en-US" altLang="ru-RU" sz="1800" b="1" smtClean="0"/>
              <a:t>#define &lt;</a:t>
            </a:r>
            <a:r>
              <a:rPr lang="ru-RU" altLang="ru-RU" sz="1800" b="1" smtClean="0"/>
              <a:t>имя</a:t>
            </a:r>
            <a:r>
              <a:rPr lang="en-US" altLang="ru-RU" sz="1800" b="1" smtClean="0"/>
              <a:t>_</a:t>
            </a:r>
            <a:r>
              <a:rPr lang="ru-RU" altLang="ru-RU" sz="1800" b="1" smtClean="0"/>
              <a:t>макро</a:t>
            </a:r>
            <a:r>
              <a:rPr lang="en-US" altLang="ru-RU" sz="1800" b="1" smtClean="0"/>
              <a:t>&gt;</a:t>
            </a:r>
            <a:endParaRPr lang="ru-RU" altLang="ru-RU" sz="1800" i="1" smtClean="0"/>
          </a:p>
          <a:p>
            <a:pPr>
              <a:buFontTx/>
              <a:buNone/>
            </a:pPr>
            <a:r>
              <a:rPr lang="ru-RU" altLang="ru-RU" sz="1600" i="1" smtClean="0"/>
              <a:t>	&lt;текст заголовочного файла&gt;</a:t>
            </a:r>
            <a:endParaRPr lang="ru-RU" altLang="ru-RU" sz="1600" b="1" smtClean="0"/>
          </a:p>
          <a:p>
            <a:pPr>
              <a:buFontTx/>
              <a:buNone/>
            </a:pPr>
            <a:r>
              <a:rPr lang="ru-RU" altLang="ru-RU" sz="1800" b="1" smtClean="0"/>
              <a:t>#</a:t>
            </a:r>
            <a:r>
              <a:rPr lang="en-US" altLang="ru-RU" sz="1800" b="1" smtClean="0"/>
              <a:t>endif</a:t>
            </a:r>
          </a:p>
          <a:p>
            <a:pPr>
              <a:buFontTx/>
              <a:buNone/>
            </a:pPr>
            <a:endParaRPr lang="ru-RU" altLang="ru-RU" sz="1800" smtClean="0"/>
          </a:p>
          <a:p>
            <a:pPr>
              <a:buFontTx/>
              <a:buNone/>
            </a:pPr>
            <a:r>
              <a:rPr lang="ru-RU" altLang="ru-RU" sz="1600" smtClean="0"/>
              <a:t>Примечание: &lt;имя_макро&gt; - формальное имя, которое, как правило, содержит имя (часть имени) включаемого файла. Например, при подключении файла с именем </a:t>
            </a:r>
            <a:r>
              <a:rPr lang="en-US" altLang="ru-RU" sz="1600" smtClean="0"/>
              <a:t>rus</a:t>
            </a:r>
            <a:r>
              <a:rPr lang="ru-RU" altLang="ru-RU" sz="1600" smtClean="0"/>
              <a:t>.</a:t>
            </a:r>
            <a:r>
              <a:rPr lang="en-US" altLang="ru-RU" sz="1600" smtClean="0"/>
              <a:t>h</a:t>
            </a:r>
            <a:r>
              <a:rPr lang="ru-RU" altLang="ru-RU" sz="1600" smtClean="0"/>
              <a:t>, имя макро может быть:</a:t>
            </a:r>
          </a:p>
          <a:p>
            <a:pPr>
              <a:buFontTx/>
              <a:buNone/>
            </a:pPr>
            <a:r>
              <a:rPr lang="ru-RU" altLang="ru-RU" sz="1800" smtClean="0"/>
              <a:t>А) _INC_RUS</a:t>
            </a:r>
          </a:p>
          <a:p>
            <a:pPr>
              <a:buFontTx/>
              <a:buNone/>
            </a:pPr>
            <a:r>
              <a:rPr lang="ru-RU" altLang="ru-RU" sz="1800" smtClean="0"/>
              <a:t>или</a:t>
            </a:r>
          </a:p>
          <a:p>
            <a:pPr>
              <a:buFontTx/>
              <a:buNone/>
            </a:pPr>
            <a:r>
              <a:rPr lang="ru-RU" altLang="ru-RU" sz="1800" smtClean="0"/>
              <a:t>B) _RUS_H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0A6EAFF0-D000-499F-9857-7EAF0DDDFE48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ru-RU" altLang="ru-RU" sz="180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981075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Вспомогательные директивы</a:t>
            </a:r>
            <a:endParaRPr lang="ru-RU" altLang="ru-RU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смена номера следующей строки файла с исходным текстом программы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#line</a:t>
            </a:r>
            <a:r>
              <a:rPr lang="en-US" altLang="ru-RU" sz="1600" smtClean="0">
                <a:cs typeface="Courier New" panose="02070309020205020404" pitchFamily="49" charset="0"/>
              </a:rPr>
              <a:t> &lt;</a:t>
            </a:r>
            <a:r>
              <a:rPr lang="ru-RU" altLang="ru-RU" sz="1600" i="1" smtClean="0">
                <a:cs typeface="Courier New" panose="02070309020205020404" pitchFamily="49" charset="0"/>
              </a:rPr>
              <a:t>десятичная целочисленная константа</a:t>
            </a:r>
            <a:r>
              <a:rPr lang="en-US" altLang="ru-RU" sz="1600" smtClean="0">
                <a:cs typeface="Courier New" panose="02070309020205020404" pitchFamily="49" charset="0"/>
              </a:rPr>
              <a:t>&gt;</a:t>
            </a:r>
            <a:endParaRPr lang="en-US" altLang="ru-RU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формирование сообщения об ошибке времени компиляции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#error</a:t>
            </a:r>
            <a:r>
              <a:rPr lang="ru-RU" altLang="ru-RU" sz="1600" smtClean="0">
                <a:cs typeface="Courier New" panose="02070309020205020404" pitchFamily="49" charset="0"/>
              </a:rPr>
              <a:t> </a:t>
            </a:r>
            <a:r>
              <a:rPr lang="en-US" altLang="ru-RU" sz="1600" smtClean="0">
                <a:cs typeface="Courier New" panose="02070309020205020404" pitchFamily="49" charset="0"/>
              </a:rPr>
              <a:t>&lt;</a:t>
            </a:r>
            <a:r>
              <a:rPr lang="ru-RU" altLang="ru-RU" sz="1600" i="1" smtClean="0">
                <a:cs typeface="Courier New" panose="02070309020205020404" pitchFamily="49" charset="0"/>
              </a:rPr>
              <a:t>последовательность лексем</a:t>
            </a:r>
            <a:r>
              <a:rPr lang="en-US" altLang="ru-RU" sz="1600" smtClean="0">
                <a:cs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выполнение действий, предусмотренных средой разработки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ru-RU" altLang="ru-RU" sz="1600" smtClean="0">
                <a:cs typeface="Courier New" panose="02070309020205020404" pitchFamily="49" charset="0"/>
              </a:rPr>
              <a:t> </a:t>
            </a:r>
            <a:r>
              <a:rPr lang="en-US" altLang="ru-RU" sz="1600" smtClean="0">
                <a:cs typeface="Courier New" panose="02070309020205020404" pitchFamily="49" charset="0"/>
              </a:rPr>
              <a:t>&lt;</a:t>
            </a:r>
            <a:r>
              <a:rPr lang="ru-RU" altLang="ru-RU" sz="1600" i="1" smtClean="0">
                <a:cs typeface="Courier New" panose="02070309020205020404" pitchFamily="49" charset="0"/>
              </a:rPr>
              <a:t>последовательность лексем</a:t>
            </a:r>
            <a:r>
              <a:rPr lang="en-US" altLang="ru-RU" sz="1600" smtClean="0">
                <a:cs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пустая директива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ru-RU" altLang="ru-RU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144C356-8E19-43D7-83D4-ABFA12B6BF22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ru-RU" altLang="ru-RU" sz="18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Препроцессорные операции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Унарная операция в директивах</a:t>
            </a:r>
            <a:r>
              <a:rPr lang="en-US" sz="2000" b="1" dirty="0" smtClean="0"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#if</a:t>
            </a:r>
            <a:r>
              <a:rPr lang="ru-RU" sz="2000" b="1" dirty="0" smtClean="0">
                <a:cs typeface="Tahoma" pitchFamily="34" charset="0"/>
              </a:rPr>
              <a:t> и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#elif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defined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cs typeface="Courier New" pitchFamily="49" charset="0"/>
              </a:rPr>
              <a:t>]&lt;</a:t>
            </a:r>
            <a:r>
              <a:rPr lang="ru-RU" sz="1600" i="1" dirty="0" smtClean="0">
                <a:cs typeface="Courier New" pitchFamily="49" charset="0"/>
              </a:rPr>
              <a:t>операнд</a:t>
            </a:r>
            <a:r>
              <a:rPr lang="en-US" sz="1600" dirty="0" smtClean="0">
                <a:cs typeface="Courier New" pitchFamily="49" charset="0"/>
              </a:rPr>
              <a:t>&gt;[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cs typeface="Courier New" pitchFamily="49" charset="0"/>
              </a:rPr>
              <a:t>]</a:t>
            </a:r>
            <a:r>
              <a:rPr lang="ru-RU" sz="1600" dirty="0" smtClean="0">
                <a:cs typeface="Courier New" pitchFamily="49" charset="0"/>
              </a:rPr>
              <a:t>  — выражение принимает значение 1</a:t>
            </a:r>
            <a:r>
              <a:rPr lang="en-US" sz="1600" dirty="0" smtClean="0">
                <a:cs typeface="Courier New" pitchFamily="49" charset="0"/>
              </a:rPr>
              <a:t>L</a:t>
            </a:r>
            <a:r>
              <a:rPr lang="ru-RU" sz="1600" dirty="0" smtClean="0">
                <a:cs typeface="Courier New" pitchFamily="49" charset="0"/>
              </a:rPr>
              <a:t>, 	если операнд определен как препроцессорный идентификатор, в 	противном случае — 0</a:t>
            </a:r>
            <a:r>
              <a:rPr lang="en-US" sz="1600" dirty="0" smtClean="0">
                <a:cs typeface="Courier New" pitchFamily="49" charset="0"/>
              </a:rPr>
              <a:t>L</a:t>
            </a:r>
            <a:endParaRPr lang="ru-RU" sz="1600" dirty="0" smtClean="0"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defined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cs typeface="Courier New" pitchFamily="49" charset="0"/>
              </a:rPr>
              <a:t>]&lt;</a:t>
            </a:r>
            <a:r>
              <a:rPr lang="ru-RU" sz="1600" i="1" dirty="0" smtClean="0">
                <a:cs typeface="Courier New" pitchFamily="49" charset="0"/>
              </a:rPr>
              <a:t>операнд</a:t>
            </a:r>
            <a:r>
              <a:rPr lang="en-US" sz="1600" dirty="0" smtClean="0">
                <a:cs typeface="Courier New" pitchFamily="49" charset="0"/>
              </a:rPr>
              <a:t>&gt;[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cs typeface="Courier New" pitchFamily="49" charset="0"/>
              </a:rPr>
              <a:t>]</a:t>
            </a:r>
            <a:r>
              <a:rPr lang="ru-RU" sz="1600" dirty="0" smtClean="0">
                <a:cs typeface="Courier New" pitchFamily="49" charset="0"/>
              </a:rPr>
              <a:t>  — выражение принимает значение 1</a:t>
            </a:r>
            <a:r>
              <a:rPr lang="en-US" sz="1600" dirty="0" smtClean="0">
                <a:cs typeface="Courier New" pitchFamily="49" charset="0"/>
              </a:rPr>
              <a:t>L</a:t>
            </a:r>
            <a:r>
              <a:rPr lang="ru-RU" sz="1600" dirty="0" smtClean="0">
                <a:cs typeface="Courier New" pitchFamily="49" charset="0"/>
              </a:rPr>
              <a:t>, 	если операнд не определен как препроцессорный идентификатор, в 	противном случае — 0</a:t>
            </a:r>
            <a:r>
              <a:rPr lang="en-US" sz="1600" dirty="0" smtClean="0">
                <a:cs typeface="Courier New" pitchFamily="49" charset="0"/>
              </a:rPr>
              <a:t>L</a:t>
            </a:r>
            <a:endParaRPr lang="ru-RU" sz="1600" dirty="0" smtClean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latin typeface="+mj-lt"/>
                <a:cs typeface="Courier New" pitchFamily="49" charset="0"/>
              </a:rPr>
              <a:t>Операции в </a:t>
            </a:r>
            <a:r>
              <a:rPr lang="ru-RU" sz="2000" b="1" i="1" dirty="0" smtClean="0">
                <a:latin typeface="+mj-lt"/>
                <a:cs typeface="Courier New" pitchFamily="49" charset="0"/>
              </a:rPr>
              <a:t>строке замещения</a:t>
            </a:r>
            <a:r>
              <a:rPr lang="ru-RU" sz="2000" b="1" dirty="0" smtClean="0">
                <a:latin typeface="+mj-lt"/>
                <a:cs typeface="Courier New" pitchFamily="49" charset="0"/>
              </a:rPr>
              <a:t> директивы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#</a:t>
            </a:r>
            <a:r>
              <a:rPr lang="en-US" sz="1600" dirty="0" smtClean="0">
                <a:latin typeface="+mj-lt"/>
                <a:cs typeface="Courier New" pitchFamily="49" charset="0"/>
              </a:rPr>
              <a:t>&lt;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операнд</a:t>
            </a:r>
            <a:r>
              <a:rPr lang="en-US" sz="1600" dirty="0" smtClean="0">
                <a:latin typeface="+mj-lt"/>
                <a:cs typeface="Courier New" pitchFamily="49" charset="0"/>
              </a:rPr>
              <a:t>&gt; — </a:t>
            </a:r>
            <a:r>
              <a:rPr lang="ru-RU" sz="1600" dirty="0" smtClean="0">
                <a:latin typeface="+mj-lt"/>
                <a:cs typeface="Courier New" pitchFamily="49" charset="0"/>
              </a:rPr>
              <a:t>унарная операция с префиксной формой записи, 	требующая заключить текст, замещающий 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операнд</a:t>
            </a:r>
            <a:r>
              <a:rPr lang="ru-RU" sz="1600" dirty="0" smtClean="0">
                <a:latin typeface="+mj-lt"/>
                <a:cs typeface="Courier New" pitchFamily="49" charset="0"/>
              </a:rPr>
              <a:t> при выполнении </a:t>
            </a:r>
            <a:r>
              <a:rPr lang="en-US" sz="1600" dirty="0" smtClean="0">
                <a:latin typeface="+mj-lt"/>
                <a:cs typeface="Courier New" pitchFamily="49" charset="0"/>
              </a:rPr>
              <a:t>	</a:t>
            </a:r>
            <a:r>
              <a:rPr lang="ru-RU" sz="1600" dirty="0" smtClean="0">
                <a:latin typeface="+mj-lt"/>
                <a:cs typeface="Courier New" pitchFamily="49" charset="0"/>
              </a:rPr>
              <a:t>макроподстановки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ru-RU" sz="1600" dirty="0" smtClean="0">
                <a:latin typeface="+mj-lt"/>
                <a:cs typeface="Courier New" pitchFamily="49" charset="0"/>
              </a:rPr>
              <a:t>, в двойные кавычки;</a:t>
            </a:r>
            <a:endParaRPr lang="en-US" sz="1600" dirty="0" smtClean="0">
              <a:latin typeface="+mj-lt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##</a:t>
            </a:r>
            <a:r>
              <a:rPr lang="en-US" sz="1600" dirty="0" smtClean="0">
                <a:latin typeface="+mj-lt"/>
                <a:cs typeface="Courier New" pitchFamily="49" charset="0"/>
              </a:rPr>
              <a:t> — </a:t>
            </a:r>
            <a:r>
              <a:rPr lang="ru-RU" sz="1600" dirty="0" smtClean="0">
                <a:latin typeface="+mj-lt"/>
                <a:cs typeface="Courier New" pitchFamily="49" charset="0"/>
              </a:rPr>
              <a:t>бинарная операция с инфиксной формой записи, реализующая 	конкатенацию препроцессорных лексем, которые она связывает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45B0F34-C991-440D-8AA7-A8EB409BB334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ru-RU" altLang="ru-RU" sz="18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192213"/>
            <a:ext cx="7885112" cy="374967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000" b="1" dirty="0" smtClean="0">
                <a:cs typeface="Tahoma" panose="020B0604030504040204" pitchFamily="34" charset="0"/>
              </a:rPr>
              <a:t>Стандартные встроенные макроимена препроцессора</a:t>
            </a:r>
          </a:p>
          <a:p>
            <a:pPr marL="0" indent="0" eaLnBrk="1" hangingPunct="1">
              <a:buFontTx/>
              <a:buNone/>
              <a:defRPr/>
            </a:pPr>
            <a:endParaRPr lang="ru-RU" altLang="ru-RU" sz="2000" b="1" dirty="0" smtClean="0"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ru-RU" altLang="ru-RU" sz="1600" dirty="0" smtClean="0">
                <a:cs typeface="Tahoma" panose="020B0604030504040204" pitchFamily="34" charset="0"/>
              </a:rPr>
              <a:t> — номер текущей обрабатываемой строки исходного текста;</a:t>
            </a:r>
          </a:p>
          <a:p>
            <a:pPr lvl="1" eaLnBrk="1" hangingPunct="1"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altLang="ru-RU" sz="1600" dirty="0" smtClean="0">
                <a:cs typeface="Tahoma" panose="020B0604030504040204" pitchFamily="34" charset="0"/>
              </a:rPr>
              <a:t> — </a:t>
            </a:r>
            <a:r>
              <a:rPr lang="ru-RU" altLang="ru-RU" sz="1600" dirty="0" smtClean="0">
                <a:cs typeface="Tahoma" panose="020B0604030504040204" pitchFamily="34" charset="0"/>
              </a:rPr>
              <a:t>имя компилируемого файла</a:t>
            </a:r>
            <a:r>
              <a:rPr lang="en-US" altLang="ru-RU" sz="1600" dirty="0" smtClean="0">
                <a:cs typeface="Tahoma" panose="020B0604030504040204" pitchFamily="34" charset="0"/>
              </a:rPr>
              <a:t> (</a:t>
            </a:r>
            <a:r>
              <a:rPr lang="ru-RU" altLang="ru-RU" sz="1600" dirty="0" smtClean="0">
                <a:cs typeface="Tahoma" panose="020B0604030504040204" pitchFamily="34" charset="0"/>
              </a:rPr>
              <a:t>чувствительно к директиве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ru-RU" sz="1600" dirty="0" smtClean="0">
                <a:cs typeface="Tahoma" panose="020B0604030504040204" pitchFamily="34" charset="0"/>
              </a:rPr>
              <a:t>)</a:t>
            </a:r>
            <a:r>
              <a:rPr lang="ru-RU" altLang="ru-RU" sz="1600" dirty="0" smtClean="0">
                <a:cs typeface="Tahoma" panose="020B0604030504040204" pitchFamily="34" charset="0"/>
              </a:rPr>
              <a:t>;</a:t>
            </a:r>
            <a:endParaRPr lang="en-US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__DATE__</a:t>
            </a:r>
            <a:r>
              <a:rPr lang="ru-RU" altLang="ru-RU" sz="1600" dirty="0" smtClean="0">
                <a:cs typeface="Tahoma" panose="020B0604030504040204" pitchFamily="34" charset="0"/>
              </a:rPr>
              <a:t> — дата начала препроцессорной обработки исходного текста в формате "</a:t>
            </a:r>
            <a:r>
              <a:rPr lang="en-US" altLang="ru-RU" sz="1600" i="1" dirty="0" smtClean="0">
                <a:cs typeface="Tahoma" panose="020B0604030504040204" pitchFamily="34" charset="0"/>
              </a:rPr>
              <a:t>Mon dd yyyy</a:t>
            </a:r>
            <a:r>
              <a:rPr lang="en-US" altLang="ru-RU" sz="1600" dirty="0" smtClean="0">
                <a:cs typeface="Tahoma" panose="020B0604030504040204" pitchFamily="34" charset="0"/>
              </a:rPr>
              <a:t>"</a:t>
            </a:r>
            <a:r>
              <a:rPr lang="ru-RU" altLang="ru-RU" sz="16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__TIME__</a:t>
            </a:r>
            <a:r>
              <a:rPr lang="ru-RU" altLang="ru-RU" sz="1600" dirty="0" smtClean="0">
                <a:cs typeface="Tahoma" panose="020B0604030504040204" pitchFamily="34" charset="0"/>
              </a:rPr>
              <a:t> — время начала препроцессорной обработки исходного текста в формате "</a:t>
            </a:r>
            <a:r>
              <a:rPr lang="en-US" altLang="ru-RU" sz="1600" i="1" dirty="0" smtClean="0">
                <a:cs typeface="Tahoma" panose="020B0604030504040204" pitchFamily="34" charset="0"/>
              </a:rPr>
              <a:t>hh:mm:ss</a:t>
            </a:r>
            <a:r>
              <a:rPr lang="en-US" altLang="ru-RU" sz="1600" dirty="0" smtClean="0">
                <a:cs typeface="Tahoma" panose="020B0604030504040204" pitchFamily="34" charset="0"/>
              </a:rPr>
              <a:t>«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ru-RU" altLang="ru-RU" sz="1600" dirty="0" smtClean="0">
                <a:cs typeface="Tahoma" panose="020B0604030504040204" pitchFamily="34" charset="0"/>
              </a:rPr>
              <a:t>__</a:t>
            </a:r>
            <a:r>
              <a:rPr lang="en-US" altLang="ru-RU" sz="1600" dirty="0" smtClean="0">
                <a:cs typeface="Tahoma" panose="020B0604030504040204" pitchFamily="34" charset="0"/>
              </a:rPr>
              <a:t>func__ </a:t>
            </a:r>
            <a:r>
              <a:rPr lang="ru-RU" altLang="ru-RU" sz="1600" dirty="0" smtClean="0">
                <a:cs typeface="Tahoma" panose="020B0604030504040204" pitchFamily="34" charset="0"/>
              </a:rPr>
              <a:t>— имя функции.</a:t>
            </a:r>
          </a:p>
          <a:p>
            <a:pPr lvl="1" eaLnBrk="1" hangingPunct="1">
              <a:defRPr/>
            </a:pPr>
            <a:endParaRPr lang="ru-RU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2AA1EED-0CD8-468C-9EAF-C32FD6D9D446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ru-RU" altLang="ru-RU" sz="1800"/>
          </a:p>
        </p:txBody>
      </p:sp>
      <p:sp>
        <p:nvSpPr>
          <p:cNvPr id="32771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82C36754-7055-4119-954A-B7A1CFFFF487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ru-RU" altLang="ru-RU" sz="18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sz="1600" dirty="0">
                <a:cs typeface="Tahoma" pitchFamily="34" charset="0"/>
              </a:rPr>
              <a:t>.</a:t>
            </a:r>
            <a:endParaRPr lang="en-US" sz="160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</a:t>
            </a:r>
            <a:r>
              <a:rPr lang="ru-RU" sz="1600" dirty="0">
                <a:cs typeface="Tahoma" pitchFamily="34" charset="0"/>
              </a:rPr>
              <a:t>.</a:t>
            </a:r>
            <a:endParaRPr lang="en-US" sz="160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</a:p>
          <a:p>
            <a:pPr marL="742950" lvl="1" indent="-285750" eaLnBrk="1" hangingPunct="1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D057531-D264-44A0-9C20-6BC1A45F1BB9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smtClean="0">
                <a:cs typeface="Tahoma" panose="020B0604030504040204" pitchFamily="34" charset="0"/>
              </a:rPr>
              <a:t>Модуль 5.</a:t>
            </a:r>
            <a:r>
              <a:rPr lang="en-US" altLang="ru-RU" sz="2000" b="1" smtClean="0">
                <a:cs typeface="Tahoma" panose="020B0604030504040204" pitchFamily="34" charset="0"/>
              </a:rPr>
              <a:t/>
            </a:r>
            <a:br>
              <a:rPr lang="en-US" altLang="ru-RU" sz="2000" b="1" smtClean="0">
                <a:cs typeface="Tahoma" panose="020B0604030504040204" pitchFamily="34" charset="0"/>
              </a:rPr>
            </a:br>
            <a:r>
              <a:rPr lang="ru-RU" altLang="ru-RU" sz="2800" b="1" smtClean="0">
                <a:cs typeface="Tahoma" panose="020B0604030504040204" pitchFamily="34" charset="0"/>
              </a:rPr>
              <a:t>ПРЕПРОЦЕССОР</a:t>
            </a:r>
            <a:endParaRPr lang="ru-RU" altLang="ru-RU" sz="2800" smtClean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2684463"/>
          </a:xfrm>
        </p:spPr>
        <p:txBody>
          <a:bodyPr/>
          <a:lstStyle/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Препроцессорные директивы: 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ru-RU" sz="1800" smtClean="0">
                <a:cs typeface="Tahoma" panose="020B0604030504040204" pitchFamily="34" charset="0"/>
              </a:rPr>
              <a:t>, 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ru-RU" sz="1800" smtClean="0">
                <a:cs typeface="Tahoma" panose="020B0604030504040204" pitchFamily="34" charset="0"/>
              </a:rPr>
              <a:t>, 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#undef</a:t>
            </a:r>
            <a:r>
              <a:rPr lang="en-US" altLang="ru-RU" sz="1800" smtClean="0">
                <a:cs typeface="Tahoma" panose="020B0604030504040204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ru-RU" sz="1800" smtClean="0">
                <a:cs typeface="Tahoma" panose="020B0604030504040204" pitchFamily="34" charset="0"/>
              </a:rPr>
              <a:t>	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altLang="ru-RU" sz="1800" smtClean="0">
                <a:cs typeface="Tahoma" panose="020B0604030504040204" pitchFamily="34" charset="0"/>
              </a:rPr>
              <a:t>-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  <a:r>
              <a:rPr lang="en-US" altLang="ru-RU" sz="1800" smtClean="0">
                <a:cs typeface="Tahoma" panose="020B0604030504040204" pitchFamily="34" charset="0"/>
              </a:rPr>
              <a:t>-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Макроопределения с параметрами</a:t>
            </a:r>
          </a:p>
          <a:p>
            <a:pPr eaLnBrk="1" hangingPunct="1"/>
            <a:r>
              <a:rPr lang="ru-RU" altLang="ru-RU" sz="1800" smtClean="0">
                <a:cs typeface="Tahoma" panose="020B0604030504040204" pitchFamily="34" charset="0"/>
              </a:rPr>
              <a:t>Правила оформления деклараций</a:t>
            </a:r>
            <a:endParaRPr lang="en-US" altLang="ru-RU" sz="180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59DA6BE-DED5-42CD-88BF-5FB7F8467D98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Назначение препроцессора.</a:t>
            </a:r>
            <a:br>
              <a:rPr lang="ru-RU" altLang="ru-RU" sz="2800" b="1" smtClean="0">
                <a:cs typeface="Tahoma" panose="020B0604030504040204" pitchFamily="34" charset="0"/>
              </a:rPr>
            </a:br>
            <a:r>
              <a:rPr lang="ru-RU" altLang="ru-RU" sz="2800" b="1" smtClean="0">
                <a:cs typeface="Tahoma" panose="020B0604030504040204" pitchFamily="34" charset="0"/>
              </a:rPr>
              <a:t>Стадии препроцессорной обработки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Препроцессор</a:t>
            </a:r>
            <a:r>
              <a:rPr lang="ru-RU" altLang="ru-RU" sz="2000" smtClean="0">
                <a:cs typeface="Tahoma" panose="020B0604030504040204" pitchFamily="34" charset="0"/>
              </a:rPr>
              <a:t> — компонент среды разработки, выполняющий предварительную обработку исходных текстов программы до передачи их компилятору.</a:t>
            </a:r>
            <a:endParaRPr lang="en-US" altLang="ru-RU" sz="2000" b="1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Стадии препроцессорной обработки </a:t>
            </a:r>
            <a:r>
              <a:rPr lang="en-US" altLang="ru-RU" sz="2000" smtClean="0">
                <a:cs typeface="Tahoma" panose="020B0604030504040204" pitchFamily="34" charset="0"/>
              </a:rPr>
              <a:t>[</a:t>
            </a:r>
            <a:r>
              <a:rPr lang="ru-RU" altLang="ru-RU" sz="2000" smtClean="0">
                <a:cs typeface="Tahoma" panose="020B0604030504040204" pitchFamily="34" charset="0"/>
              </a:rPr>
              <a:t>Под04</a:t>
            </a:r>
            <a:r>
              <a:rPr lang="en-US" altLang="ru-RU" sz="2000" smtClean="0">
                <a:cs typeface="Tahoma" panose="020B0604030504040204" pitchFamily="34" charset="0"/>
              </a:rPr>
              <a:t>]</a:t>
            </a:r>
            <a:endParaRPr lang="ru-RU" altLang="ru-RU" sz="200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унификация системно-зависимых обозначений (индикаторов конца строки и т.д.);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объединение строк, разделенных символами </a:t>
            </a:r>
            <a:r>
              <a:rPr lang="en-US" altLang="ru-RU" sz="1600" smtClean="0">
                <a:cs typeface="Tahoma" panose="020B0604030504040204" pitchFamily="34" charset="0"/>
              </a:rPr>
              <a:t>'\' </a:t>
            </a:r>
            <a:r>
              <a:rPr lang="ru-RU" altLang="ru-RU" sz="1600" smtClean="0">
                <a:cs typeface="Tahoma" panose="020B0604030504040204" pitchFamily="34" charset="0"/>
              </a:rPr>
              <a:t>и </a:t>
            </a:r>
            <a:r>
              <a:rPr lang="ru-RU" altLang="ru-RU" sz="1600" smtClean="0"/>
              <a:t>↲ (</a:t>
            </a:r>
            <a:r>
              <a:rPr lang="ru-RU" altLang="ru-RU" sz="1600" smtClean="0">
                <a:cs typeface="Tahoma" panose="020B0604030504040204" pitchFamily="34" charset="0"/>
              </a:rPr>
              <a:t>перевод строки);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распознавание директив и лексем препроцессора (см. ниже), замена каждого комментария одним обобщенным пробельным символом;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выполнение директив препроцессора и макроподстановок 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ru-RU" altLang="ru-RU" sz="1600" smtClean="0">
                <a:cs typeface="Tahoma" panose="020B0604030504040204" pitchFamily="34" charset="0"/>
              </a:rPr>
              <a:t>;</a:t>
            </a:r>
            <a:endParaRPr lang="en-US" altLang="ru-RU" sz="160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замена </a:t>
            </a:r>
            <a:r>
              <a:rPr lang="en-US" altLang="ru-RU" sz="1600" smtClean="0">
                <a:cs typeface="Tahoma" panose="020B0604030504040204" pitchFamily="34" charset="0"/>
              </a:rPr>
              <a:t>escape-</a:t>
            </a:r>
            <a:r>
              <a:rPr lang="ru-RU" altLang="ru-RU" sz="1600" smtClean="0">
                <a:cs typeface="Tahoma" panose="020B0604030504040204" pitchFamily="34" charset="0"/>
              </a:rPr>
              <a:t>последовательностей числовыми кодами символов;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конкатенация строковых литералов;</a:t>
            </a:r>
          </a:p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перевод лексем препроцессора: символьных и строковых литералов, имен включаемых файлов, идентификаторов, знаков операций и пунктуации, препроцессорных чисел и всех непробельных символов — в текст на языке Си.</a:t>
            </a:r>
            <a:endParaRPr lang="en-US" altLang="ru-RU" sz="1600" smtClean="0">
              <a:cs typeface="Tahoma" panose="020B0604030504040204" pitchFamily="34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28A785E-7277-4480-B25D-BE09A19C5F8C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ru-RU" altLang="ru-RU" sz="18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125538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400" b="1" smtClean="0">
                <a:cs typeface="Tahoma" panose="020B0604030504040204" pitchFamily="34" charset="0"/>
              </a:rPr>
              <a:t>Обобщенный формат директив препроцессора</a:t>
            </a:r>
          </a:p>
          <a:p>
            <a:pPr eaLnBrk="1" hangingPunct="1">
              <a:buFontTx/>
              <a:buNone/>
            </a:pPr>
            <a:r>
              <a:rPr lang="ru-RU" altLang="ru-RU" sz="1800" smtClean="0">
                <a:cs typeface="Tahoma" panose="020B0604030504040204" pitchFamily="34" charset="0"/>
              </a:rPr>
              <a:t>	</a:t>
            </a:r>
            <a:r>
              <a:rPr lang="en-US" altLang="ru-RU" sz="1800" smtClean="0">
                <a:cs typeface="Tahoma" panose="020B0604030504040204" pitchFamily="34" charset="0"/>
              </a:rPr>
              <a:t>	</a:t>
            </a:r>
            <a:r>
              <a:rPr lang="ru-RU" altLang="ru-RU" sz="1800" smtClean="0">
                <a:cs typeface="Tahoma" panose="020B0604030504040204" pitchFamily="34" charset="0"/>
              </a:rPr>
              <a:t> </a:t>
            </a:r>
            <a:r>
              <a:rPr lang="ru-RU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r>
              <a:rPr lang="en-US" altLang="ru-RU" sz="1800" smtClean="0">
                <a:cs typeface="Courier New" panose="02070309020205020404" pitchFamily="49" charset="0"/>
              </a:rPr>
              <a:t>&lt;</a:t>
            </a:r>
            <a:r>
              <a:rPr lang="ru-RU" altLang="ru-RU" sz="1800" i="1" smtClean="0">
                <a:cs typeface="Tahoma" panose="020B0604030504040204" pitchFamily="34" charset="0"/>
              </a:rPr>
              <a:t>имя директивы</a:t>
            </a:r>
            <a:r>
              <a:rPr lang="en-US" altLang="ru-RU" sz="1800" smtClean="0">
                <a:cs typeface="Courier New" panose="02070309020205020404" pitchFamily="49" charset="0"/>
              </a:rPr>
              <a:t>&gt;</a:t>
            </a:r>
            <a:r>
              <a:rPr lang="ru-RU" altLang="ru-RU" sz="1800" smtClean="0">
                <a:cs typeface="Courier New" panose="02070309020205020404" pitchFamily="49" charset="0"/>
              </a:rPr>
              <a:t> </a:t>
            </a:r>
            <a:r>
              <a:rPr lang="en-US" altLang="ru-RU" sz="1800" smtClean="0">
                <a:cs typeface="Courier New" panose="02070309020205020404" pitchFamily="49" charset="0"/>
              </a:rPr>
              <a:t>&lt;</a:t>
            </a:r>
            <a:r>
              <a:rPr lang="ru-RU" altLang="ru-RU" sz="1800" i="1" smtClean="0">
                <a:cs typeface="Tahoma" panose="020B0604030504040204" pitchFamily="34" charset="0"/>
              </a:rPr>
              <a:t>лексемы препроцессора</a:t>
            </a:r>
            <a:r>
              <a:rPr lang="en-US" altLang="ru-RU" sz="1800" smtClean="0">
                <a:cs typeface="Courier New" panose="02070309020205020404" pitchFamily="49" charset="0"/>
              </a:rPr>
              <a:t>&gt;</a:t>
            </a:r>
            <a:r>
              <a:rPr lang="ru-RU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endParaRPr lang="en-US" altLang="ru-RU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800" smtClean="0">
                <a:cs typeface="Tahoma" panose="020B0604030504040204" pitchFamily="34" charset="0"/>
              </a:rPr>
              <a:t>		</a:t>
            </a:r>
            <a:r>
              <a:rPr lang="ru-RU" altLang="ru-RU" sz="1800" smtClean="0">
                <a:cs typeface="Tahoma" panose="020B0604030504040204" pitchFamily="34" charset="0"/>
              </a:rPr>
              <a:t>где </a:t>
            </a:r>
            <a:r>
              <a:rPr lang="ru-RU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˽</a:t>
            </a:r>
            <a:r>
              <a:rPr lang="ru-RU" altLang="ru-RU" sz="1800" smtClean="0">
                <a:cs typeface="Tahoma" panose="020B0604030504040204" pitchFamily="34" charset="0"/>
              </a:rPr>
              <a:t> суть необязательный обобщенный пробельный символ</a:t>
            </a:r>
            <a:endParaRPr lang="en-US" altLang="ru-RU" sz="180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80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80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ru-RU" altLang="ru-RU" sz="180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400" b="1" smtClean="0">
                <a:cs typeface="Tahoma" panose="020B0604030504040204" pitchFamily="34" charset="0"/>
              </a:rPr>
              <a:t>Директивы включения исходного текста</a:t>
            </a:r>
          </a:p>
          <a:p>
            <a:pPr lvl="1" eaLnBrk="1" hangingPunct="1"/>
            <a:r>
              <a:rPr lang="ru-RU" altLang="ru-RU" sz="1800" smtClean="0">
                <a:cs typeface="Tahoma" panose="020B0604030504040204" pitchFamily="34" charset="0"/>
              </a:rPr>
              <a:t>из файла, находящегося в стандартных системных каталогах (1)</a:t>
            </a:r>
          </a:p>
          <a:p>
            <a:pPr lvl="1" eaLnBrk="1" hangingPunct="1">
              <a:buFontTx/>
              <a:buNone/>
            </a:pPr>
            <a:r>
              <a:rPr lang="en-US" altLang="ru-RU" sz="1800" smtClean="0">
                <a:cs typeface="Tahoma" panose="020B0604030504040204" pitchFamily="34" charset="0"/>
              </a:rPr>
              <a:t>		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ru-RU" altLang="ru-RU" sz="1800" i="1" smtClean="0">
                <a:cs typeface="Courier New" panose="02070309020205020404" pitchFamily="49" charset="0"/>
              </a:rPr>
              <a:t>имя файла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800" baseline="30000" smtClean="0">
                <a:cs typeface="Courier New" panose="02070309020205020404" pitchFamily="49" charset="0"/>
              </a:rPr>
              <a:t>*, **</a:t>
            </a:r>
            <a:endParaRPr lang="en-US" altLang="ru-RU" sz="1800" baseline="30000" smtClean="0"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800" smtClean="0">
                <a:cs typeface="Tahoma" panose="020B0604030504040204" pitchFamily="34" charset="0"/>
              </a:rPr>
              <a:t>из файла, находящегося в текущем каталоге или стандартных системных каталогах (2)</a:t>
            </a:r>
          </a:p>
          <a:p>
            <a:pPr lvl="1" eaLnBrk="1" hangingPunct="1">
              <a:buFontTx/>
              <a:buNone/>
            </a:pPr>
            <a:r>
              <a:rPr lang="en-US" altLang="ru-RU" sz="1800" smtClean="0">
                <a:cs typeface="Tahoma" panose="020B0604030504040204" pitchFamily="34" charset="0"/>
              </a:rPr>
              <a:t>		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ru-RU" altLang="ru-RU" sz="1800" i="1" smtClean="0">
                <a:cs typeface="Courier New" panose="02070309020205020404" pitchFamily="49" charset="0"/>
              </a:rPr>
              <a:t>имя файла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B5BC816-C985-4C70-9279-3F939195F1F2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836613"/>
            <a:ext cx="7885112" cy="4800600"/>
          </a:xfrm>
        </p:spPr>
        <p:txBody>
          <a:bodyPr/>
          <a:lstStyle/>
          <a:p>
            <a:pPr lvl="1" eaLnBrk="1" hangingPunct="1"/>
            <a:r>
              <a:rPr lang="ru-RU" altLang="ru-RU" sz="1600" smtClean="0">
                <a:cs typeface="Tahoma" panose="020B0604030504040204" pitchFamily="34" charset="0"/>
              </a:rPr>
              <a:t>из файла, предусмотренного случаями (1) или (2) (см. выше)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ru-RU" sz="1600" i="1" smtClean="0">
                <a:cs typeface="Courier New" panose="02070309020205020404" pitchFamily="49" charset="0"/>
              </a:rPr>
              <a:t>&lt;</a:t>
            </a:r>
            <a:r>
              <a:rPr lang="ru-RU" altLang="ru-RU" sz="1600" i="1" smtClean="0">
                <a:cs typeface="Courier New" panose="02070309020205020404" pitchFamily="49" charset="0"/>
              </a:rPr>
              <a:t>идентификатор макроопределения</a:t>
            </a:r>
            <a:r>
              <a:rPr lang="en-US" altLang="ru-RU" sz="1600" smtClean="0">
                <a:cs typeface="Courier New" panose="02070309020205020404" pitchFamily="49" charset="0"/>
              </a:rPr>
              <a:t>&gt;</a:t>
            </a:r>
            <a:r>
              <a:rPr lang="ru-RU" altLang="ru-RU" sz="1600" baseline="30000" smtClean="0">
                <a:cs typeface="Courier New" panose="02070309020205020404" pitchFamily="49" charset="0"/>
              </a:rPr>
              <a:t>**</a:t>
            </a:r>
            <a:r>
              <a:rPr lang="en-US" altLang="ru-RU" sz="1600" baseline="30000" smtClean="0">
                <a:cs typeface="Courier New" panose="02070309020205020404" pitchFamily="49" charset="0"/>
              </a:rPr>
              <a:t>*</a:t>
            </a:r>
          </a:p>
          <a:p>
            <a:pPr lvl="1" eaLnBrk="1" hangingPunct="1">
              <a:buFontTx/>
              <a:buNone/>
            </a:pPr>
            <a:endParaRPr lang="ru-RU" altLang="ru-RU" sz="1600" smtClean="0">
              <a:cs typeface="Courier New" panose="02070309020205020404" pitchFamily="49" charset="0"/>
            </a:endParaRPr>
          </a:p>
          <a:p>
            <a:pPr lvl="2" eaLnBrk="1" hangingPunct="1"/>
            <a:r>
              <a:rPr lang="ru-RU" altLang="ru-RU" sz="1400" baseline="30000" smtClean="0">
                <a:cs typeface="Tahoma" panose="020B0604030504040204" pitchFamily="34" charset="0"/>
              </a:rPr>
              <a:t>  </a:t>
            </a:r>
            <a:r>
              <a:rPr lang="en-US" altLang="ru-RU" sz="1400" baseline="30000" smtClean="0">
                <a:cs typeface="Tahoma" panose="020B0604030504040204" pitchFamily="34" charset="0"/>
              </a:rPr>
              <a:t>  *</a:t>
            </a:r>
            <a:r>
              <a:rPr lang="en-US" altLang="ru-RU" sz="1400" smtClean="0">
                <a:cs typeface="Tahoma" panose="020B0604030504040204" pitchFamily="34" charset="0"/>
              </a:rPr>
              <a:t> — </a:t>
            </a:r>
            <a:r>
              <a:rPr lang="ru-RU" altLang="ru-RU" sz="1400" smtClean="0">
                <a:cs typeface="Tahoma" panose="020B0604030504040204" pitchFamily="34" charset="0"/>
              </a:rPr>
              <a:t>здесь парные угловые скобки </a:t>
            </a:r>
            <a:r>
              <a:rPr lang="en-US" altLang="ru-RU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400" smtClean="0">
                <a:cs typeface="Tahoma" panose="020B0604030504040204" pitchFamily="34" charset="0"/>
              </a:rPr>
              <a:t> являются элементом грамматики, а не метасимволом</a:t>
            </a:r>
            <a:r>
              <a:rPr lang="en-US" altLang="ru-RU" sz="1400" smtClean="0">
                <a:cs typeface="Tahoma" panose="020B0604030504040204" pitchFamily="34" charset="0"/>
              </a:rPr>
              <a:t> </a:t>
            </a:r>
            <a:r>
              <a:rPr lang="ru-RU" altLang="ru-RU" sz="1400" smtClean="0">
                <a:cs typeface="Tahoma" panose="020B0604030504040204" pitchFamily="34" charset="0"/>
              </a:rPr>
              <a:t>описания;</a:t>
            </a:r>
          </a:p>
          <a:p>
            <a:pPr lvl="2" eaLnBrk="1" hangingPunct="1"/>
            <a:r>
              <a:rPr lang="en-US" altLang="ru-RU" sz="1400" baseline="30000" smtClean="0">
                <a:cs typeface="Tahoma" panose="020B0604030504040204" pitchFamily="34" charset="0"/>
              </a:rPr>
              <a:t>  **</a:t>
            </a:r>
            <a:r>
              <a:rPr lang="en-US" altLang="ru-RU" sz="1400" smtClean="0">
                <a:cs typeface="Tahoma" panose="020B0604030504040204" pitchFamily="34" charset="0"/>
              </a:rPr>
              <a:t> — </a:t>
            </a:r>
            <a:r>
              <a:rPr lang="ru-RU" altLang="ru-RU" sz="1400" smtClean="0">
                <a:cs typeface="Tahoma" panose="020B0604030504040204" pitchFamily="34" charset="0"/>
              </a:rPr>
              <a:t>стандартными заголовочными файлами языка Си являются: </a:t>
            </a:r>
            <a:r>
              <a:rPr lang="en-US" altLang="ru-RU" sz="1400" smtClean="0">
                <a:cs typeface="Tahoma" panose="020B0604030504040204" pitchFamily="34" charset="0"/>
              </a:rPr>
              <a:t>assert.h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диагностического характера, </a:t>
            </a:r>
            <a:r>
              <a:rPr lang="en-US" altLang="ru-RU" sz="1400" smtClean="0">
                <a:cs typeface="Tahoma" panose="020B0604030504040204" pitchFamily="34" charset="0"/>
              </a:rPr>
              <a:t>ctype.h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обработки символьных данных, </a:t>
            </a:r>
            <a:r>
              <a:rPr lang="en-US" altLang="ru-RU" sz="1400" smtClean="0">
                <a:cs typeface="Tahoma" panose="020B0604030504040204" pitchFamily="34" charset="0"/>
              </a:rPr>
              <a:t>errno.h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проверки ошибок, </a:t>
            </a:r>
            <a:r>
              <a:rPr lang="en-US" altLang="ru-RU" sz="1400" smtClean="0">
                <a:cs typeface="Tahoma" panose="020B0604030504040204" pitchFamily="34" charset="0"/>
              </a:rPr>
              <a:t>float.h </a:t>
            </a:r>
            <a:r>
              <a:rPr lang="ru-RU" altLang="ru-RU" sz="1400" smtClean="0">
                <a:cs typeface="Tahoma" panose="020B0604030504040204" pitchFamily="34" charset="0"/>
              </a:rPr>
              <a:t>— функции обработки вещественных данных, </a:t>
            </a:r>
            <a:r>
              <a:rPr lang="en-US" altLang="ru-RU" sz="1400" smtClean="0">
                <a:cs typeface="Tahoma" panose="020B0604030504040204" pitchFamily="34" charset="0"/>
              </a:rPr>
              <a:t>limits.h — </a:t>
            </a:r>
            <a:r>
              <a:rPr lang="ru-RU" altLang="ru-RU" sz="1400" smtClean="0">
                <a:cs typeface="Tahoma" panose="020B0604030504040204" pitchFamily="34" charset="0"/>
              </a:rPr>
              <a:t>предельные (препроцессорные) значения целочисленных данных, </a:t>
            </a:r>
            <a:r>
              <a:rPr lang="en-US" altLang="ru-RU" sz="1400" smtClean="0">
                <a:cs typeface="Tahoma" panose="020B0604030504040204" pitchFamily="34" charset="0"/>
              </a:rPr>
              <a:t>locate.h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поддержки национальной операционной среды, </a:t>
            </a:r>
            <a:r>
              <a:rPr lang="en-US" altLang="ru-RU" sz="1400" smtClean="0">
                <a:cs typeface="Tahoma" panose="020B0604030504040204" pitchFamily="34" charset="0"/>
              </a:rPr>
              <a:t>math.h —</a:t>
            </a:r>
            <a:r>
              <a:rPr lang="ru-RU" altLang="ru-RU" sz="1400" smtClean="0">
                <a:cs typeface="Tahoma" panose="020B0604030504040204" pitchFamily="34" charset="0"/>
              </a:rPr>
              <a:t> библиотека математических функций, </a:t>
            </a:r>
            <a:r>
              <a:rPr lang="en-US" altLang="ru-RU" sz="1400" smtClean="0">
                <a:cs typeface="Tahoma" panose="020B0604030504040204" pitchFamily="34" charset="0"/>
              </a:rPr>
              <a:t>setjump.h — </a:t>
            </a:r>
            <a:r>
              <a:rPr lang="ru-RU" altLang="ru-RU" sz="1400" smtClean="0">
                <a:cs typeface="Tahoma" panose="020B0604030504040204" pitchFamily="34" charset="0"/>
              </a:rPr>
              <a:t>поддержка нелокальных переходов вычислительного процесса,</a:t>
            </a:r>
            <a:r>
              <a:rPr lang="en-US" altLang="ru-RU" sz="1400" smtClean="0">
                <a:cs typeface="Tahoma" panose="020B0604030504040204" pitchFamily="34" charset="0"/>
              </a:rPr>
              <a:t> signal.h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обработки исключительных ситуаций, </a:t>
            </a:r>
            <a:r>
              <a:rPr lang="en-US" altLang="ru-RU" sz="1400" smtClean="0">
                <a:cs typeface="Tahoma" panose="020B0604030504040204" pitchFamily="34" charset="0"/>
              </a:rPr>
              <a:t>stdarg.h</a:t>
            </a:r>
            <a:r>
              <a:rPr lang="ru-RU" altLang="ru-RU" sz="1400" smtClean="0">
                <a:cs typeface="Tahoma" panose="020B0604030504040204" pitchFamily="34" charset="0"/>
              </a:rPr>
              <a:t> — поддержка функций с переменным числом параметров, </a:t>
            </a:r>
            <a:r>
              <a:rPr lang="en-US" altLang="ru-RU" sz="1400" smtClean="0">
                <a:cs typeface="Tahoma" panose="020B0604030504040204" pitchFamily="34" charset="0"/>
              </a:rPr>
              <a:t>stddef.h</a:t>
            </a:r>
            <a:r>
              <a:rPr lang="ru-RU" altLang="ru-RU" sz="1400" smtClean="0">
                <a:cs typeface="Tahoma" panose="020B0604030504040204" pitchFamily="34" charset="0"/>
              </a:rPr>
              <a:t> — дополнительные определения, </a:t>
            </a:r>
            <a:r>
              <a:rPr lang="en-US" altLang="ru-RU" sz="1400" smtClean="0">
                <a:cs typeface="Tahoma" panose="020B0604030504040204" pitchFamily="34" charset="0"/>
              </a:rPr>
              <a:t>stdio.h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стандартного ввода-вывода, </a:t>
            </a:r>
            <a:r>
              <a:rPr lang="en-US" altLang="ru-RU" sz="1400" smtClean="0">
                <a:cs typeface="Tahoma" panose="020B0604030504040204" pitchFamily="34" charset="0"/>
              </a:rPr>
              <a:t>stdlib.h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общего назначения,</a:t>
            </a:r>
            <a:r>
              <a:rPr lang="en-US" altLang="ru-RU" sz="1400" smtClean="0">
                <a:cs typeface="Tahoma" panose="020B0604030504040204" pitchFamily="34" charset="0"/>
              </a:rPr>
              <a:t> string.h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обработки символьных строк, </a:t>
            </a:r>
            <a:r>
              <a:rPr lang="en-US" altLang="ru-RU" sz="1400" smtClean="0">
                <a:cs typeface="Tahoma" panose="020B0604030504040204" pitchFamily="34" charset="0"/>
              </a:rPr>
              <a:t>time.h</a:t>
            </a:r>
            <a:r>
              <a:rPr lang="ru-RU" altLang="ru-RU" sz="1400" smtClean="0">
                <a:cs typeface="Tahoma" panose="020B0604030504040204" pitchFamily="34" charset="0"/>
              </a:rPr>
              <a:t> — функции для работы с датой и временем;</a:t>
            </a:r>
            <a:endParaRPr lang="en-US" altLang="ru-RU" sz="1400" smtClean="0">
              <a:cs typeface="Tahoma" panose="020B0604030504040204" pitchFamily="34" charset="0"/>
            </a:endParaRPr>
          </a:p>
          <a:p>
            <a:pPr lvl="2" eaLnBrk="1" hangingPunct="1"/>
            <a:r>
              <a:rPr lang="en-US" altLang="ru-RU" sz="1400" baseline="30000" smtClean="0">
                <a:cs typeface="Tahoma" panose="020B0604030504040204" pitchFamily="34" charset="0"/>
              </a:rPr>
              <a:t>*</a:t>
            </a:r>
            <a:r>
              <a:rPr lang="ru-RU" altLang="ru-RU" sz="1400" baseline="30000" smtClean="0">
                <a:cs typeface="Tahoma" panose="020B0604030504040204" pitchFamily="34" charset="0"/>
              </a:rPr>
              <a:t>*</a:t>
            </a:r>
            <a:r>
              <a:rPr lang="en-US" altLang="ru-RU" sz="1400" baseline="30000" smtClean="0">
                <a:cs typeface="Tahoma" panose="020B0604030504040204" pitchFamily="34" charset="0"/>
              </a:rPr>
              <a:t>*</a:t>
            </a:r>
            <a:r>
              <a:rPr lang="en-US" altLang="ru-RU" sz="1400" smtClean="0">
                <a:cs typeface="Tahoma" panose="020B0604030504040204" pitchFamily="34" charset="0"/>
              </a:rPr>
              <a:t> — </a:t>
            </a:r>
            <a:r>
              <a:rPr lang="ru-RU" altLang="ru-RU" sz="1400" smtClean="0">
                <a:cs typeface="Tahoma" panose="020B0604030504040204" pitchFamily="34" charset="0"/>
              </a:rPr>
              <a:t>здесь парные угловые скобки </a:t>
            </a:r>
            <a:r>
              <a:rPr lang="en-US" altLang="ru-RU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ru-RU" altLang="ru-RU" sz="1400" smtClean="0">
                <a:cs typeface="Tahoma" panose="020B0604030504040204" pitchFamily="34" charset="0"/>
              </a:rPr>
              <a:t> являются метасимволом описания, а </a:t>
            </a:r>
            <a:r>
              <a:rPr lang="ru-RU" altLang="ru-RU" sz="1400" i="1" smtClean="0">
                <a:cs typeface="Tahoma" panose="020B0604030504040204" pitchFamily="34" charset="0"/>
              </a:rPr>
              <a:t>идентификатор макроопределения</a:t>
            </a:r>
            <a:r>
              <a:rPr lang="ru-RU" altLang="ru-RU" sz="1400" smtClean="0">
                <a:cs typeface="Tahoma" panose="020B0604030504040204" pitchFamily="34" charset="0"/>
              </a:rPr>
              <a:t> после конечного количества подстановок должен быть преобразован к виду (1) или (2) (см. выше);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</a:t>
            </a:r>
            <a:r>
              <a:rPr lang="en-US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 </a:t>
            </a: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9CD1B04E-78F4-48FC-B243-C15C88FB8C04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125538"/>
            <a:ext cx="7885112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800" b="1" smtClean="0">
                <a:cs typeface="Tahoma" panose="020B0604030504040204" pitchFamily="34" charset="0"/>
              </a:rPr>
              <a:t>Директивы определения (отмены макроопределения) макросов и препроцессорных идентификаторов</a:t>
            </a:r>
            <a:br>
              <a:rPr lang="ru-RU" altLang="ru-RU" sz="1800" b="1" smtClean="0">
                <a:cs typeface="Tahoma" panose="020B0604030504040204" pitchFamily="34" charset="0"/>
              </a:rPr>
            </a:br>
            <a:r>
              <a:rPr lang="en-US" altLang="ru-RU" sz="1800" smtClean="0">
                <a:cs typeface="Tahoma" panose="020B0604030504040204" pitchFamily="34" charset="0"/>
              </a:rPr>
              <a:t>(</a:t>
            </a:r>
            <a:r>
              <a:rPr lang="ru-RU" altLang="ru-RU" sz="1800" smtClean="0">
                <a:cs typeface="Tahoma" panose="020B0604030504040204" pitchFamily="34" charset="0"/>
              </a:rPr>
              <a:t>не выполняются в комментариях, строковых и символьных литералах)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1000" smtClean="0">
                <a:cs typeface="Tahoma" panose="020B0604030504040204" pitchFamily="34" charset="0"/>
              </a:rPr>
              <a:t>		</a:t>
            </a:r>
            <a:endParaRPr lang="ru-RU" altLang="ru-RU" sz="1200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6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Определяют идентификатор (имя макро) и последовательность символов, которая будет подставляться вместо этого идентификатора каждый раз, когда он встретится в исходном файле. Этот процесс еще называют макрозаменой или макроподстановкой.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600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6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1</a:t>
            </a:r>
            <a:r>
              <a:rPr lang="ru-RU" altLang="ru-RU" sz="18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 сп.  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#</a:t>
            </a: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define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имя_макро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 </a:t>
            </a:r>
            <a:endParaRPr lang="ru-RU" altLang="ru-RU" sz="1800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2 сп. 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#</a:t>
            </a: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define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имя_макро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 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строка подстановки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8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3 сп. 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#</a:t>
            </a: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define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имя_макро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&gt;(&lt;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список формальных параметров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&gt;) 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строка подстановки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6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Примечание: Такие макроопределения (3 сп.) называют также макрофункциями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u-RU" sz="1000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18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«Антипод» к директиве 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#</a:t>
            </a: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define </a:t>
            </a:r>
            <a:r>
              <a:rPr lang="ru-RU" altLang="ru-RU" sz="18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это директива</a:t>
            </a:r>
            <a:endParaRPr lang="ru-RU" altLang="ru-RU" sz="1800" b="1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		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#</a:t>
            </a:r>
            <a:r>
              <a:rPr lang="en-US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undef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 &lt;</a:t>
            </a:r>
            <a:r>
              <a:rPr lang="ru-RU" altLang="ru-RU" sz="1800" i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имя_макро</a:t>
            </a:r>
            <a:r>
              <a:rPr lang="ru-RU" altLang="ru-RU" sz="1800" b="1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&gt;</a:t>
            </a:r>
            <a:endParaRPr lang="ru-RU" altLang="ru-RU" sz="1800" smtClean="0">
              <a:solidFill>
                <a:srgbClr val="000000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0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	</a:t>
            </a:r>
            <a:r>
              <a:rPr lang="ru-RU" altLang="ru-RU" sz="16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Она отменяет сделанное ранее макроопределение</a:t>
            </a:r>
            <a:r>
              <a:rPr lang="ru-RU" altLang="ru-RU" sz="2000" smtClean="0">
                <a:solidFill>
                  <a:srgbClr val="000000"/>
                </a:solidFill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endParaRPr lang="en-US" altLang="ru-RU" sz="200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u-RU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4B0FA8AB-6F45-4164-AD30-EC6123703B67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619250" y="1338263"/>
            <a:ext cx="4032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Практика</a:t>
            </a:r>
            <a:endParaRPr lang="en-US" altLang="ru-RU" sz="2400" b="1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1389063" y="2276475"/>
            <a:ext cx="75755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000"/>
              <a:t>Использовать препроцессор для создания удобных/коротких имён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000"/>
              <a:t>Написать макрофункцию для обмена значений у 2-х переменных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ru-RU" altLang="ru-RU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000"/>
              <a:t>Написать макрофункцию для возведения числа в куб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E2FFFA-8B15-4A31-B038-57A2EA97178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981075"/>
            <a:ext cx="7885112" cy="4392613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000" b="1" dirty="0" smtClean="0">
                <a:cs typeface="Tahoma" panose="020B0604030504040204" pitchFamily="34" charset="0"/>
              </a:rPr>
              <a:t>Директивы условной компиляции</a:t>
            </a:r>
          </a:p>
          <a:p>
            <a:pPr marL="0" indent="0" eaLnBrk="1" hangingPunct="1">
              <a:buFontTx/>
              <a:buNone/>
              <a:defRPr/>
            </a:pPr>
            <a:endParaRPr lang="ru-RU" altLang="ru-RU" sz="2000" b="1" dirty="0" smtClean="0"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целочисленное константное выражение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endParaRPr lang="ru-RU" altLang="ru-RU" sz="16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идентификатор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r>
              <a:rPr lang="ru-RU" altLang="ru-RU" sz="1600" dirty="0" smtClean="0">
                <a:cs typeface="Courier New" panose="02070309020205020404" pitchFamily="49" charset="0"/>
              </a:rPr>
              <a:t> -– эквивалентно </a:t>
            </a:r>
          </a:p>
          <a:p>
            <a:pPr eaLnBrk="1" hangingPunct="1">
              <a:buFontTx/>
              <a:buNone/>
              <a:defRPr/>
            </a:pP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 defined</a:t>
            </a:r>
            <a:endParaRPr lang="ru-RU" altLang="ru-RU" sz="16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#ifndef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идентификатор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r>
              <a:rPr lang="ru-RU" altLang="ru-RU" sz="1600" dirty="0" smtClean="0">
                <a:cs typeface="Courier New" panose="02070309020205020404" pitchFamily="49" charset="0"/>
              </a:rPr>
              <a:t> -– эквивалентно </a:t>
            </a:r>
          </a:p>
          <a:p>
            <a:pPr eaLnBrk="1" hangingPunct="1">
              <a:buFontTx/>
              <a:buNone/>
              <a:defRPr/>
            </a:pPr>
            <a:r>
              <a:rPr lang="ru-RU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 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endParaRPr lang="ru-RU" altLang="ru-RU" sz="16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#elif</a:t>
            </a:r>
            <a:r>
              <a:rPr lang="ru-RU" altLang="ru-RU" sz="1600" b="1" dirty="0" smtClean="0"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cs typeface="Courier New" panose="02070309020205020404" pitchFamily="49" charset="0"/>
              </a:rPr>
              <a:t>&lt;</a:t>
            </a:r>
            <a:r>
              <a:rPr lang="ru-RU" altLang="ru-RU" sz="1600" i="1" dirty="0" smtClean="0">
                <a:cs typeface="Courier New" panose="02070309020205020404" pitchFamily="49" charset="0"/>
              </a:rPr>
              <a:t>целочисленное константное выражение</a:t>
            </a:r>
            <a:r>
              <a:rPr lang="en-US" altLang="ru-RU" sz="1600" dirty="0" smtClean="0">
                <a:cs typeface="Courier New" panose="02070309020205020404" pitchFamily="49" charset="0"/>
              </a:rPr>
              <a:t>&gt;</a:t>
            </a:r>
            <a:endParaRPr lang="ru-RU" altLang="ru-RU" sz="16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pPr eaLnBrk="1" hangingPunct="1">
              <a:buFontTx/>
              <a:buNone/>
              <a:defRPr/>
            </a:pPr>
            <a:endParaRPr lang="ru-RU" alt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38873300-C6E2-4EE9-A015-C63CD9A9AFD4}" type="slidenum">
              <a:rPr lang="ru-RU" altLang="ru-RU" sz="180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ru-RU" altLang="ru-RU" sz="180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763713" y="981075"/>
            <a:ext cx="7380287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000" b="1" smtClean="0"/>
              <a:t>#ifdef </a:t>
            </a:r>
            <a:r>
              <a:rPr lang="ru-RU" altLang="ru-RU" sz="2000" i="1" smtClean="0"/>
              <a:t>имя</a:t>
            </a:r>
            <a:r>
              <a:rPr lang="en-US" altLang="ru-RU" sz="2000" i="1" smtClean="0"/>
              <a:t>_</a:t>
            </a:r>
            <a:r>
              <a:rPr lang="ru-RU" altLang="ru-RU" sz="2000" i="1" smtClean="0"/>
              <a:t>макро</a:t>
            </a:r>
            <a:endParaRPr lang="en-US" altLang="ru-RU" sz="2000" i="1" smtClean="0"/>
          </a:p>
          <a:p>
            <a:pPr eaLnBrk="1" hangingPunct="1">
              <a:buFontTx/>
              <a:buNone/>
            </a:pPr>
            <a:r>
              <a:rPr lang="en-US" altLang="ru-RU" sz="2000" i="1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en-US" altLang="ru-RU" sz="1600" i="1" smtClean="0"/>
          </a:p>
          <a:p>
            <a:pPr eaLnBrk="1" hangingPunct="1"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else</a:t>
            </a:r>
          </a:p>
          <a:p>
            <a:pPr eaLnBrk="1" hangingPunct="1">
              <a:buFontTx/>
              <a:buNone/>
            </a:pPr>
            <a:r>
              <a:rPr lang="en-US" altLang="ru-RU" sz="2000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en-US" altLang="ru-RU" sz="1600" i="1" smtClean="0"/>
          </a:p>
          <a:p>
            <a:pPr eaLnBrk="1" hangingPunct="1"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endif</a:t>
            </a:r>
          </a:p>
          <a:p>
            <a:pPr eaLnBrk="1" hangingPunct="1">
              <a:buFontTx/>
              <a:buNone/>
            </a:pPr>
            <a:r>
              <a:rPr lang="ru-RU" altLang="ru-RU" sz="1600" smtClean="0"/>
              <a:t>Примечание: </a:t>
            </a:r>
            <a:r>
              <a:rPr lang="en-US" altLang="ru-RU" sz="1600" smtClean="0"/>
              <a:t>ifdef</a:t>
            </a:r>
            <a:r>
              <a:rPr lang="ru-RU" altLang="ru-RU" sz="1600" smtClean="0"/>
              <a:t> – сокращение от  </a:t>
            </a:r>
            <a:r>
              <a:rPr lang="en-US" altLang="ru-RU" sz="1600" smtClean="0"/>
              <a:t>if defined</a:t>
            </a:r>
          </a:p>
          <a:p>
            <a:pPr eaLnBrk="1" hangingPunct="1">
              <a:buFontTx/>
              <a:buNone/>
            </a:pPr>
            <a:endParaRPr lang="en-US" altLang="ru-RU" sz="2400" smtClean="0"/>
          </a:p>
          <a:p>
            <a:pPr eaLnBrk="1" hangingPunct="1"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ifndef </a:t>
            </a:r>
            <a:r>
              <a:rPr lang="ru-RU" altLang="ru-RU" sz="2000" i="1" smtClean="0"/>
              <a:t>имя_макро</a:t>
            </a:r>
            <a:endParaRPr lang="en-US" altLang="ru-RU" sz="2000" i="1" smtClean="0"/>
          </a:p>
          <a:p>
            <a:pPr eaLnBrk="1" hangingPunct="1">
              <a:buFontTx/>
              <a:buNone/>
            </a:pPr>
            <a:r>
              <a:rPr lang="en-US" altLang="ru-RU" sz="2000" i="1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en-US" altLang="ru-RU" sz="1600" i="1" smtClean="0"/>
          </a:p>
          <a:p>
            <a:pPr eaLnBrk="1" hangingPunct="1"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else</a:t>
            </a:r>
          </a:p>
          <a:p>
            <a:pPr eaLnBrk="1" hangingPunct="1">
              <a:buFontTx/>
              <a:buNone/>
            </a:pPr>
            <a:r>
              <a:rPr lang="en-US" altLang="ru-RU" sz="2000" smtClean="0"/>
              <a:t>	</a:t>
            </a:r>
            <a:r>
              <a:rPr lang="ru-RU" altLang="ru-RU" sz="1600" i="1" smtClean="0"/>
              <a:t>последовательность строк исходного кода</a:t>
            </a:r>
            <a:endParaRPr lang="en-US" altLang="ru-RU" sz="1600" i="1" smtClean="0"/>
          </a:p>
          <a:p>
            <a:pPr eaLnBrk="1" hangingPunct="1">
              <a:buFontTx/>
              <a:buNone/>
            </a:pPr>
            <a:r>
              <a:rPr lang="ru-RU" altLang="ru-RU" sz="2000" b="1" smtClean="0"/>
              <a:t>#</a:t>
            </a:r>
            <a:r>
              <a:rPr lang="en-US" altLang="ru-RU" sz="2000" b="1" smtClean="0"/>
              <a:t>endif</a:t>
            </a:r>
          </a:p>
          <a:p>
            <a:pPr eaLnBrk="1" hangingPunct="1">
              <a:buFontTx/>
              <a:buNone/>
            </a:pPr>
            <a:r>
              <a:rPr lang="ru-RU" altLang="ru-RU" sz="1600" smtClean="0"/>
              <a:t>Примечание: </a:t>
            </a:r>
            <a:r>
              <a:rPr lang="en-US" altLang="ru-RU" sz="1600" smtClean="0"/>
              <a:t>ifndef</a:t>
            </a:r>
            <a:r>
              <a:rPr lang="ru-RU" altLang="ru-RU" sz="1600" smtClean="0"/>
              <a:t> – сокращение от  </a:t>
            </a:r>
            <a:r>
              <a:rPr lang="en-US" altLang="ru-RU" sz="1600" smtClean="0"/>
              <a:t>if not defined</a:t>
            </a:r>
            <a:endParaRPr lang="ru-RU" altLang="ru-RU" sz="1600" smtClean="0"/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6786563" y="285750"/>
            <a:ext cx="2357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>
                <a:solidFill>
                  <a:schemeClr val="tx2"/>
                </a:solidFill>
              </a:rPr>
              <a:t> ПРЕПРОЦЕССОР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18404</TotalTime>
  <Words>494</Words>
  <Application>Microsoft Office PowerPoint</Application>
  <PresentationFormat>Экран (4:3)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Tahoma</vt:lpstr>
      <vt:lpstr>Arial</vt:lpstr>
      <vt:lpstr>Courier New</vt:lpstr>
      <vt:lpstr>Times New Roman</vt:lpstr>
      <vt:lpstr>ОПРОГ</vt:lpstr>
      <vt:lpstr>Программирование на языке C</vt:lpstr>
      <vt:lpstr>Модуль 5. ПРЕПРОЦЕССОР</vt:lpstr>
      <vt:lpstr>Назначение препроцессора. Стадии препроцессорной обработки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Препроцессорные операции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790</cp:revision>
  <cp:lastPrinted>1601-01-01T00:00:00Z</cp:lastPrinted>
  <dcterms:created xsi:type="dcterms:W3CDTF">1601-01-01T00:00:00Z</dcterms:created>
  <dcterms:modified xsi:type="dcterms:W3CDTF">2020-09-03T11:48:06Z</dcterms:modified>
</cp:coreProperties>
</file>