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2" r:id="rId3"/>
    <p:sldId id="356" r:id="rId4"/>
    <p:sldId id="352" r:id="rId5"/>
    <p:sldId id="358" r:id="rId6"/>
    <p:sldId id="357" r:id="rId7"/>
    <p:sldId id="353" r:id="rId8"/>
    <p:sldId id="355" r:id="rId9"/>
    <p:sldId id="363" r:id="rId10"/>
    <p:sldId id="359" r:id="rId11"/>
    <p:sldId id="354" r:id="rId12"/>
    <p:sldId id="362" r:id="rId13"/>
    <p:sldId id="36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 varScale="1">
        <p:scale>
          <a:sx n="109" d="100"/>
          <a:sy n="109" d="100"/>
        </p:scale>
        <p:origin x="1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C126C4-D301-403D-A86C-DD09899DCF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56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3040DE4-9B32-4328-82D7-CBA1C037DA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887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D54216-D043-4C1E-9286-BF71F0C1FF2C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2908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2693ACF-FCF5-46B6-BD2D-6C82F9AB1B62}" type="slidenum">
              <a:rPr lang="ru-RU" altLang="ru-RU" sz="1200"/>
              <a:pPr algn="r"/>
              <a:t>10</a:t>
            </a:fld>
            <a:endParaRPr lang="ru-RU" altLang="ru-RU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3608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866F01-6EFD-4A80-86F7-CFF01C51D97C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4538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866F01-6EFD-4A80-86F7-CFF01C51D97C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5080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13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8850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AE4BF9-DB4A-4B05-90AD-A0EC016DA9D7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4599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1EC571A-6AC0-4ABF-8E40-341813A196EC}" type="slidenum">
              <a:rPr lang="ru-RU" altLang="ru-RU" sz="1200"/>
              <a:pPr algn="r"/>
              <a:t>3</a:t>
            </a:fld>
            <a:endParaRPr lang="ru-RU" alt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767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CDB518-7E9F-4C66-8FF1-4D59439A9DA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4143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F7B5435-7246-40F2-815E-3092556CB768}" type="slidenum">
              <a:rPr lang="ru-RU" altLang="ru-RU" sz="1200"/>
              <a:pPr algn="r"/>
              <a:t>5</a:t>
            </a:fld>
            <a:endParaRPr lang="ru-RU" altLang="ru-RU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1927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A55993D-AA1F-4A82-8168-85075B855D0D}" type="slidenum">
              <a:rPr lang="ru-RU" altLang="ru-RU" sz="1200"/>
              <a:pPr algn="r"/>
              <a:t>6</a:t>
            </a:fld>
            <a:endParaRPr lang="ru-RU" altLang="ru-RU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678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0036C9-A6F0-471F-9174-71D8BFC5E749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7074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32F9F7A-06BE-49A6-8EDE-26BB326E7CED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3879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8CED7-5E22-40FF-BE23-660F975DF522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247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99CEE-DA07-4CFF-869D-AE630A6AC9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833376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56A9E-0602-443C-938D-6121730C06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41675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90EBD-ACDE-4301-9CC0-D0DCA99B3F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3392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6E76-E50B-4453-ACE0-B685CEB006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3512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6CED1-E4FA-442F-AC86-9A1B800035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02024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978DE-824F-4E60-9809-3701C03688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95775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29D65-8D8A-4BC1-B894-29E1413608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31884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AE1E-F563-4C8E-8CEF-E36A641E03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72101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2ED90-2D12-4422-9B91-80B30666CD0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77244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76A8B-F138-488A-9C8F-CFC35166C1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94702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4926F-D23E-47D5-BA58-C5029D1CB9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17960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96191B8-52BD-4D12-A3AA-5DDE0C91705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C6582E-97A4-417C-A579-874550CB5FB5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FF38D8A-2A9A-4CEE-9BA5-9D4E08811368}" type="slidenum">
              <a:rPr lang="ru-RU" altLang="ru-RU"/>
              <a:pPr algn="r" eaLnBrk="1" hangingPunct="1"/>
              <a:t>10</a:t>
            </a:fld>
            <a:endParaRPr lang="ru-RU" altLang="ru-RU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62100" y="1749258"/>
            <a:ext cx="72009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/>
              <a:t>Массивы в функцию передаются фактически всегда по адресу, т.е. через указатель </a:t>
            </a:r>
            <a:r>
              <a:rPr lang="ru-RU" altLang="ru-RU" dirty="0" smtClean="0"/>
              <a:t>(также </a:t>
            </a:r>
            <a:r>
              <a:rPr lang="ru-RU" altLang="ru-RU" b="1" dirty="0" smtClean="0"/>
              <a:t>требуется</a:t>
            </a:r>
            <a:r>
              <a:rPr lang="ru-RU" altLang="ru-RU" dirty="0" smtClean="0"/>
              <a:t> передать </a:t>
            </a:r>
            <a:r>
              <a:rPr lang="ru-RU" altLang="ru-RU" dirty="0"/>
              <a:t>количество элементов по каждой из размерностей массива). </a:t>
            </a:r>
            <a:endParaRPr lang="ru-RU" altLang="ru-RU" dirty="0" smtClean="0"/>
          </a:p>
          <a:p>
            <a:endParaRPr lang="ru-RU" altLang="ru-RU" dirty="0"/>
          </a:p>
          <a:p>
            <a:r>
              <a:rPr lang="ru-RU" altLang="ru-RU" dirty="0"/>
              <a:t>Указатели на статические массивы определяются адресом первого элемента массива (элемента с нулевыми индексами). </a:t>
            </a:r>
            <a:endParaRPr lang="ru-RU" altLang="ru-RU" dirty="0" smtClean="0"/>
          </a:p>
          <a:p>
            <a:endParaRPr lang="ru-RU" altLang="ru-RU" dirty="0"/>
          </a:p>
          <a:p>
            <a:r>
              <a:rPr lang="ru-RU" altLang="ru-RU" b="1" dirty="0"/>
              <a:t>Детальнее</a:t>
            </a:r>
            <a:r>
              <a:rPr lang="ru-RU" altLang="ru-RU" dirty="0"/>
              <a:t>: </a:t>
            </a:r>
          </a:p>
          <a:p>
            <a:r>
              <a:rPr lang="ru-RU" altLang="ru-RU" dirty="0"/>
              <a:t>Одномерные статические массивы передаются идентификатором (т.е. по имени),</a:t>
            </a:r>
          </a:p>
          <a:p>
            <a:r>
              <a:rPr lang="ru-RU" altLang="ru-RU" dirty="0"/>
              <a:t>многомерные статические массивы – адресом  элемента со всеми нулевыми индексами</a:t>
            </a:r>
          </a:p>
        </p:txBody>
      </p:sp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1219200" y="8382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r" eaLnBrk="0" hangingPunct="0"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r" eaLnBrk="0" hangingPunct="0"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r" eaLnBrk="0" hangingPunct="0"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r" eaLnBrk="0" hangingPunct="0"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cs typeface="Tahoma" panose="020B0604030504040204" pitchFamily="34" charset="0"/>
              </a:rPr>
              <a:t>Массивы и функции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03BD63-5763-4D87-AEAD-2E8FFB6E7C26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Алгоритмы сортировки и поиска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885112" cy="3657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Алгоритмы сортировки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«пузырьковая» сортировка;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сортировка вставками;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сортировка Д. Шелла;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быстрая сортировка (</a:t>
            </a:r>
            <a:r>
              <a:rPr lang="en-US" altLang="ru-RU" sz="1600" dirty="0" smtClean="0">
                <a:cs typeface="Tahoma" panose="020B0604030504040204" pitchFamily="34" charset="0"/>
              </a:rPr>
              <a:t>quick sort)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endParaRPr lang="ru-RU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Алгоритмы поиска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линейный поиск в неупорядоченном массиве;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бинарный поиск (дихотомия) в упорядоченном массиве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03BD63-5763-4D87-AEAD-2E8FFB6E7C26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568325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 /  ДЗ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885112" cy="3385095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Алгоритмы сортировки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Реализовать «пузырьковую» сортировку;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Реализовать сортировку простой выборкой;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Реализовать сортировку подсчётом</a:t>
            </a:r>
          </a:p>
          <a:p>
            <a:pPr marL="457200" lvl="1" indent="0" eaLnBrk="1" hangingPunct="1">
              <a:buNone/>
            </a:pPr>
            <a:endParaRPr lang="ru-RU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Алгоритмы поиска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Реализовать алгоритм бинарного поиска в упорядоченном массиве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09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803F6B-8536-43A2-9B5E-63E7B180B081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8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B85A0C9-7C6D-4F01-A04C-7A365059389C}" type="slidenum">
              <a:rPr lang="ru-RU" altLang="ru-RU"/>
              <a:pPr algn="r" eaLnBrk="1" hangingPunct="1"/>
              <a:t>13</a:t>
            </a:fld>
            <a:endParaRPr lang="ru-RU" alt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</a:t>
            </a:r>
            <a:r>
              <a:rPr lang="ru-RU" sz="1600" kern="0" dirty="0" smtClean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Blip>
                <a:blip r:embed="rId3"/>
              </a:buBlip>
              <a:defRPr/>
            </a:pPr>
            <a:r>
              <a:rPr lang="en-US" sz="1600" dirty="0"/>
              <a:t>[</a:t>
            </a:r>
            <a:r>
              <a:rPr lang="ru-RU" sz="1600" dirty="0"/>
              <a:t>Кнут08</a:t>
            </a:r>
            <a:r>
              <a:rPr lang="en-US" sz="1600" dirty="0"/>
              <a:t>] </a:t>
            </a:r>
            <a:r>
              <a:rPr lang="ru-RU" sz="1600" dirty="0"/>
              <a:t>Кнут Д.Э. Искусство программирования / Пер. с англ. — Т. </a:t>
            </a:r>
            <a:r>
              <a:rPr lang="en-US" sz="1600" dirty="0"/>
              <a:t>3</a:t>
            </a:r>
            <a:r>
              <a:rPr lang="ru-RU" sz="1600" dirty="0"/>
              <a:t>. Сортировка и поиск. — 2-е изд. — М.: Вильямс, 2008. — 824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979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B73BF4-EA34-4406-A7EF-9E2107886F38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6.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МАССИВЫ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1"/>
            <a:ext cx="7848600" cy="2324472"/>
          </a:xfrm>
        </p:spPr>
        <p:txBody>
          <a:bodyPr/>
          <a:lstStyle/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Декларация массивов и их размещение в памяти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Индексация элементов массива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Массивы переменной длины (</a:t>
            </a:r>
            <a:r>
              <a:rPr lang="en-US" altLang="ru-RU" sz="1800" dirty="0" smtClean="0">
                <a:cs typeface="Tahoma" panose="020B0604030504040204" pitchFamily="34" charset="0"/>
              </a:rPr>
              <a:t>VLA</a:t>
            </a:r>
            <a:r>
              <a:rPr lang="ru-RU" altLang="ru-RU" sz="1800" dirty="0" smtClean="0">
                <a:cs typeface="Tahoma" panose="020B0604030504040204" pitchFamily="34" charset="0"/>
              </a:rPr>
              <a:t>)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Алгоритмы суммирования, поиска и сортировки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3674EBE-CB64-46CC-B8B3-50754E338A65}" type="slidenum">
              <a:rPr lang="ru-RU" altLang="ru-RU"/>
              <a:pPr algn="r" eaLnBrk="1" hangingPunct="1"/>
              <a:t>3</a:t>
            </a:fld>
            <a:endParaRPr lang="ru-RU" altLang="ru-RU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31913" y="566093"/>
            <a:ext cx="781208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/>
              <a:t>Массив</a:t>
            </a:r>
            <a:r>
              <a:rPr lang="ru-RU" altLang="ru-RU" dirty="0"/>
              <a:t> - конечная совокупность данных одного типа, имеющая общее имя.</a:t>
            </a:r>
            <a:endParaRPr lang="en-US" altLang="ru-RU" dirty="0"/>
          </a:p>
          <a:p>
            <a:endParaRPr lang="ru-RU" altLang="ru-RU" dirty="0"/>
          </a:p>
          <a:p>
            <a:r>
              <a:rPr lang="ru-RU" altLang="ru-RU" u="sng" dirty="0"/>
              <a:t>Определяющие свойства массивов:</a:t>
            </a:r>
            <a:endParaRPr lang="ru-RU" altLang="ru-RU" dirty="0"/>
          </a:p>
          <a:p>
            <a:r>
              <a:rPr lang="ru-RU" altLang="ru-RU" sz="1600" dirty="0"/>
              <a:t>1. В массиве хранятся отдельные значения, которые называются элементами;</a:t>
            </a:r>
          </a:p>
          <a:p>
            <a:r>
              <a:rPr lang="ru-RU" altLang="ru-RU" sz="1600" dirty="0"/>
              <a:t>2. Все элементы массива должны быть одного типа. Элементами массива не могут быть функции и объекты типа </a:t>
            </a:r>
            <a:r>
              <a:rPr lang="en-US" altLang="ru-RU" sz="1600" dirty="0"/>
              <a:t>void</a:t>
            </a:r>
            <a:r>
              <a:rPr lang="ru-RU" altLang="ru-RU" sz="1600" dirty="0"/>
              <a:t>;</a:t>
            </a:r>
          </a:p>
          <a:p>
            <a:r>
              <a:rPr lang="ru-RU" altLang="ru-RU" sz="1600" dirty="0"/>
              <a:t>3. Все элементы массива хранятся в памяти последовательно; первый элемент имеет нулевое смешение адреса, т.е. нулевой индекс;</a:t>
            </a:r>
          </a:p>
          <a:p>
            <a:r>
              <a:rPr lang="ru-RU" altLang="ru-RU" sz="1600" dirty="0"/>
              <a:t>4. Имя массива является константой, содержит адрес первого элемента массива (является указателем на массив).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059832" y="3508617"/>
            <a:ext cx="3529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altLang="ru-RU" sz="2000" u="sng" dirty="0">
                <a:latin typeface="Arial Black" panose="020B0A04020102020204" pitchFamily="34" charset="0"/>
                <a:ea typeface="Times New Roman" panose="02020603050405020304" pitchFamily="18" charset="0"/>
              </a:rPr>
              <a:t>Классификация </a:t>
            </a:r>
            <a:r>
              <a:rPr lang="ru-RU" altLang="ru-RU" sz="2000" u="sng" dirty="0" smtClean="0">
                <a:latin typeface="Arial Black" panose="020B0A04020102020204" pitchFamily="34" charset="0"/>
                <a:ea typeface="Times New Roman" panose="02020603050405020304" pitchFamily="18" charset="0"/>
              </a:rPr>
              <a:t>массивов</a:t>
            </a:r>
            <a:endParaRPr lang="ru-RU" altLang="ru-RU" sz="2000" dirty="0">
              <a:ea typeface="Times New Roman" panose="02020603050405020304" pitchFamily="18" charset="0"/>
            </a:endParaRPr>
          </a:p>
        </p:txBody>
      </p:sp>
      <p:graphicFrame>
        <p:nvGraphicFramePr>
          <p:cNvPr id="28743" name="Group 71"/>
          <p:cNvGraphicFramePr>
            <a:graphicFrameLocks noGrp="1"/>
          </p:cNvGraphicFramePr>
          <p:nvPr/>
        </p:nvGraphicFramePr>
        <p:xfrm>
          <a:off x="1403350" y="4292600"/>
          <a:ext cx="7489825" cy="1944689"/>
        </p:xfrm>
        <a:graphic>
          <a:graphicData uri="http://schemas.openxmlformats.org/drawingml/2006/table">
            <a:tbl>
              <a:tblPr/>
              <a:tblGrid>
                <a:gridCol w="887413"/>
                <a:gridCol w="1317625"/>
                <a:gridCol w="1193800"/>
                <a:gridCol w="4090987"/>
              </a:tblGrid>
              <a:tr h="369888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Массивы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Статические: 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Одномерные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их размер изменить нельзя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время жизни определяется по известным правилам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Многомерные</a:t>
                      </a: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175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Динамические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их размер можно изменять в ходе выполнения программы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время жизни может определяться программистом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9EF423-CFD9-4D54-9FB7-DB3F108497E7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Определение массивов. Обращение к элементам массивов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Определение массива как одномерного набора данных одного типа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размер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1600" baseline="30000" dirty="0" smtClean="0">
                <a:cs typeface="Courier New" pitchFamily="49" charset="0"/>
              </a:rPr>
              <a:t>*, **</a:t>
            </a:r>
          </a:p>
          <a:p>
            <a:pPr lvl="2" eaLnBrk="1" hangingPunct="1">
              <a:defRPr/>
            </a:pPr>
            <a:r>
              <a:rPr lang="ru-RU" sz="1200" baseline="30000" dirty="0" smtClean="0">
                <a:cs typeface="Tahoma" pitchFamily="34" charset="0"/>
              </a:rPr>
              <a:t>  </a:t>
            </a:r>
            <a:r>
              <a:rPr lang="en-US" sz="1200" baseline="30000" dirty="0" smtClean="0">
                <a:cs typeface="Tahoma" pitchFamily="34" charset="0"/>
              </a:rPr>
              <a:t>*</a:t>
            </a:r>
            <a:r>
              <a:rPr lang="en-US" sz="1200" dirty="0" smtClean="0">
                <a:cs typeface="Tahoma" pitchFamily="34" charset="0"/>
              </a:rPr>
              <a:t> — </a:t>
            </a:r>
            <a:r>
              <a:rPr lang="ru-RU" sz="1200" dirty="0" smtClean="0">
                <a:cs typeface="Tahoma" pitchFamily="34" charset="0"/>
              </a:rPr>
              <a:t>здесь парные квадратные скобки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ru-RU" sz="1200" dirty="0" smtClean="0">
                <a:cs typeface="Tahoma" pitchFamily="34" charset="0"/>
              </a:rPr>
              <a:t> являются элементом грамматики, а не метасимволом описания;</a:t>
            </a:r>
          </a:p>
          <a:p>
            <a:pPr lvl="2" eaLnBrk="1" hangingPunct="1">
              <a:defRPr/>
            </a:pPr>
            <a:r>
              <a:rPr lang="ru-RU" sz="1200" baseline="30000" dirty="0" smtClean="0">
                <a:cs typeface="Tahoma" pitchFamily="34" charset="0"/>
              </a:rPr>
              <a:t>**</a:t>
            </a:r>
            <a:r>
              <a:rPr lang="en-US" sz="1200" dirty="0" smtClean="0">
                <a:cs typeface="Tahoma" pitchFamily="34" charset="0"/>
              </a:rPr>
              <a:t> — </a:t>
            </a:r>
            <a:r>
              <a:rPr lang="ru-RU" sz="1200" dirty="0" smtClean="0">
                <a:cs typeface="Tahoma" pitchFamily="34" charset="0"/>
              </a:rPr>
              <a:t>в языке Си имеются средства поддержки только одномерных массивов, однако если входящие в массив элементы также являются одномерными массивами данных , то по индукции может быть определен и </a:t>
            </a:r>
            <a:r>
              <a:rPr lang="en-US" sz="1200" i="1" dirty="0" smtClean="0">
                <a:cs typeface="Tahoma" pitchFamily="34" charset="0"/>
              </a:rPr>
              <a:t>n</a:t>
            </a:r>
            <a:r>
              <a:rPr lang="en-US" sz="1200" dirty="0" smtClean="0">
                <a:cs typeface="Tahoma" pitchFamily="34" charset="0"/>
              </a:rPr>
              <a:t>-</a:t>
            </a:r>
            <a:r>
              <a:rPr lang="ru-RU" sz="1200" dirty="0" smtClean="0">
                <a:cs typeface="Tahoma" pitchFamily="34" charset="0"/>
              </a:rPr>
              <a:t>мерный массив (см. ниже)</a:t>
            </a:r>
            <a:endParaRPr lang="en-US" sz="1200" b="1" dirty="0" smtClean="0">
              <a:latin typeface="+mj-lt"/>
              <a:cs typeface="Tahoma" pitchFamily="34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latin typeface="+mj-lt"/>
                <a:cs typeface="Courier New" pitchFamily="49" charset="0"/>
              </a:rPr>
              <a:t>Определение массива как </a:t>
            </a:r>
            <a:r>
              <a:rPr lang="en-US" sz="2000" b="1" i="1" dirty="0" smtClean="0">
                <a:latin typeface="+mj-lt"/>
                <a:cs typeface="Courier New" pitchFamily="49" charset="0"/>
              </a:rPr>
              <a:t>n</a:t>
            </a:r>
            <a:r>
              <a:rPr lang="en-US" sz="2000" b="1" dirty="0" smtClean="0">
                <a:latin typeface="+mj-lt"/>
                <a:cs typeface="Courier New" pitchFamily="49" charset="0"/>
              </a:rPr>
              <a:t>-</a:t>
            </a:r>
            <a:r>
              <a:rPr lang="ru-RU" sz="2000" b="1" dirty="0" smtClean="0">
                <a:latin typeface="+mj-lt"/>
                <a:cs typeface="Courier New" pitchFamily="49" charset="0"/>
              </a:rPr>
              <a:t>мерного набора данных одного типа</a:t>
            </a: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размер 1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размер 2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SzPct val="75000"/>
              <a:buFontTx/>
              <a:buNone/>
              <a:defRPr/>
            </a:pPr>
            <a:r>
              <a:rPr lang="ru-RU" sz="1600" dirty="0" smtClean="0">
                <a:cs typeface="Courier New" pitchFamily="49" charset="0"/>
              </a:rPr>
              <a:t>					     </a:t>
            </a:r>
            <a:r>
              <a:rPr lang="en-US" sz="1600" dirty="0" smtClean="0">
                <a:cs typeface="Courier New" pitchFamily="49" charset="0"/>
              </a:rPr>
              <a:t>&lt;…&gt;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размер </a:t>
            </a:r>
            <a:r>
              <a:rPr lang="en-US" sz="1600" i="1" dirty="0" smtClean="0">
                <a:cs typeface="Courier New" pitchFamily="49" charset="0"/>
              </a:rPr>
              <a:t>n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ru-RU" sz="1600" baseline="30000" dirty="0" smtClean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latin typeface="+mj-lt"/>
                <a:cs typeface="Courier New" pitchFamily="49" charset="0"/>
              </a:rPr>
              <a:t>Обращение к элементу </a:t>
            </a:r>
            <a:r>
              <a:rPr lang="en-US" sz="2000" b="1" i="1" dirty="0" smtClean="0">
                <a:latin typeface="+mj-lt"/>
                <a:cs typeface="Courier New" pitchFamily="49" charset="0"/>
              </a:rPr>
              <a:t>n</a:t>
            </a:r>
            <a:r>
              <a:rPr lang="en-US" sz="2000" b="1" dirty="0" smtClean="0">
                <a:latin typeface="+mj-lt"/>
                <a:cs typeface="Courier New" pitchFamily="49" charset="0"/>
              </a:rPr>
              <a:t>-</a:t>
            </a:r>
            <a:r>
              <a:rPr lang="ru-RU" sz="2000" b="1" dirty="0" smtClean="0">
                <a:latin typeface="+mj-lt"/>
                <a:cs typeface="Courier New" pitchFamily="49" charset="0"/>
              </a:rPr>
              <a:t>мерного массива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индексное выражение 1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индексное </a:t>
            </a:r>
            <a:r>
              <a:rPr lang="en-US" sz="1600" i="1" dirty="0" smtClean="0">
                <a:cs typeface="Tahoma" pitchFamily="34" charset="0"/>
              </a:rPr>
              <a:t>			</a:t>
            </a:r>
            <a:r>
              <a:rPr lang="ru-RU" sz="1600" i="1" dirty="0" smtClean="0">
                <a:cs typeface="Tahoma" pitchFamily="34" charset="0"/>
              </a:rPr>
              <a:t>выражение 2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+mj-lt"/>
                <a:cs typeface="Courier New" pitchFamily="49" charset="0"/>
              </a:rPr>
              <a:t>&lt;…&gt;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индексное выражение </a:t>
            </a:r>
            <a:r>
              <a:rPr lang="en-US" sz="1600" i="1" dirty="0" smtClean="0">
                <a:cs typeface="Tahoma" pitchFamily="34" charset="0"/>
              </a:rPr>
              <a:t>n</a:t>
            </a:r>
            <a:r>
              <a:rPr lang="en-US" sz="1600" dirty="0" smtClean="0">
                <a:cs typeface="Tahoma" pitchFamily="34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1600" baseline="30000" dirty="0" smtClean="0">
                <a:cs typeface="Courier New" pitchFamily="49" charset="0"/>
              </a:rPr>
              <a:t>*</a:t>
            </a:r>
            <a:endParaRPr lang="en-US" sz="1600" dirty="0" smtClean="0">
              <a:latin typeface="+mj-lt"/>
              <a:cs typeface="Courier New" pitchFamily="49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8A28195-A11B-4578-A7CD-6F5631E685BD}" type="slidenum">
              <a:rPr lang="ru-RU" altLang="ru-RU"/>
              <a:pPr algn="r" eaLnBrk="1" hangingPunct="1"/>
              <a:t>5</a:t>
            </a:fld>
            <a:endParaRPr lang="ru-RU" altLang="ru-RU"/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475656" y="969844"/>
            <a:ext cx="748982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2000" b="1" dirty="0"/>
              <a:t>Размер статического массива должен быть известен заранее и не может быть изменен в ходе выполнения программы</a:t>
            </a:r>
            <a:r>
              <a:rPr lang="ru-RU" altLang="ru-RU" sz="2000" b="1" dirty="0" smtClean="0"/>
              <a:t>!</a:t>
            </a:r>
            <a:endParaRPr lang="ru-RU" altLang="ru-RU" sz="2000" b="1" dirty="0"/>
          </a:p>
          <a:p>
            <a:pPr algn="ctr"/>
            <a:endParaRPr lang="ru-RU" altLang="ru-RU" dirty="0"/>
          </a:p>
          <a:p>
            <a:pPr algn="ctr"/>
            <a:r>
              <a:rPr lang="ru-RU" altLang="ru-RU" b="1" u="sng" dirty="0"/>
              <a:t>Размещение массива в памяти</a:t>
            </a:r>
            <a:endParaRPr lang="ru-RU" altLang="ru-RU" b="1" dirty="0"/>
          </a:p>
          <a:p>
            <a:pPr algn="ctr"/>
            <a:r>
              <a:rPr lang="ru-RU" altLang="ru-RU" b="1" dirty="0"/>
              <a:t>Элементы массива с первого до последнего запоминаются в последовательно возрастающих адресах памяти.</a:t>
            </a:r>
            <a:r>
              <a:rPr lang="ru-RU" altLang="ru-RU" dirty="0"/>
              <a:t> Многомерные массивы в памяти запоминаются таким образом, что, если переходить от элемента к элементу последовательно, последний индекс изменяется быстрее всего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algn="ctr"/>
            <a:endParaRPr lang="ru-RU" altLang="ru-RU" dirty="0"/>
          </a:p>
          <a:p>
            <a:pPr algn="ctr"/>
            <a:r>
              <a:rPr lang="ru-RU" altLang="ru-RU" dirty="0"/>
              <a:t>Чтобы вычислить количество памяти, занимаемое массивом, используйте оператор </a:t>
            </a:r>
            <a:r>
              <a:rPr lang="en-US" altLang="ru-RU" b="1" dirty="0"/>
              <a:t>sizeof</a:t>
            </a:r>
            <a:r>
              <a:rPr lang="ru-RU" altLang="ru-RU" dirty="0"/>
              <a:t> </a:t>
            </a:r>
            <a:r>
              <a:rPr lang="ru-RU" altLang="ru-RU" dirty="0" smtClean="0"/>
              <a:t>(работает только там, где массив определён), </a:t>
            </a:r>
            <a:r>
              <a:rPr lang="ru-RU" altLang="ru-RU" dirty="0"/>
              <a:t>возвращающий размер указанного операнда в байтах.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2AD337F-BE94-4DD9-9D23-39CF24471616}" type="slidenum">
              <a:rPr lang="ru-RU" altLang="ru-RU"/>
              <a:pPr algn="r" eaLnBrk="1" hangingPunct="1"/>
              <a:t>6</a:t>
            </a:fld>
            <a:endParaRPr lang="ru-RU" altLang="ru-RU"/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619672" y="764704"/>
            <a:ext cx="716438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2400" b="1" u="sng" dirty="0"/>
              <a:t>Выход за пределы массива</a:t>
            </a:r>
          </a:p>
          <a:p>
            <a:endParaRPr lang="ru-RU" altLang="ru-RU" sz="2400" u="sng" dirty="0"/>
          </a:p>
          <a:p>
            <a:endParaRPr lang="ru-RU" altLang="ru-RU" dirty="0"/>
          </a:p>
          <a:p>
            <a:r>
              <a:rPr lang="ru-RU" altLang="ru-RU" b="1" dirty="0"/>
              <a:t>Необходимо помнить, что при осуществлении доступа к элементам массива нельзя допускать выхода за пределы массива, что, как правило, приводит к сбою программы</a:t>
            </a:r>
            <a:r>
              <a:rPr lang="ru-RU" altLang="ru-RU" b="1" dirty="0" smtClean="0"/>
              <a:t>. </a:t>
            </a:r>
            <a:endParaRPr lang="en-US" altLang="ru-RU" b="1" dirty="0" smtClean="0"/>
          </a:p>
          <a:p>
            <a:endParaRPr lang="en-US" altLang="ru-RU" b="1" dirty="0"/>
          </a:p>
          <a:p>
            <a:r>
              <a:rPr lang="ru-RU" altLang="ru-RU" b="1" dirty="0" smtClean="0"/>
              <a:t>Поэтому</a:t>
            </a:r>
            <a:r>
              <a:rPr lang="ru-RU" altLang="ru-RU" b="1" dirty="0"/>
              <a:t>:</a:t>
            </a:r>
            <a:endParaRPr lang="ru-RU" altLang="ru-RU" dirty="0"/>
          </a:p>
          <a:p>
            <a:pPr marL="342900" indent="-342900">
              <a:buAutoNum type="arabicPeriod"/>
            </a:pPr>
            <a:r>
              <a:rPr lang="ru-RU" altLang="ru-RU" dirty="0" smtClean="0"/>
              <a:t>Индекс </a:t>
            </a:r>
            <a:r>
              <a:rPr lang="ru-RU" altLang="ru-RU" dirty="0"/>
              <a:t>в индексном выражении не может быть равным или превышать количество элементов в соответствующем измерении массива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342900" indent="-342900">
              <a:buAutoNum type="arabicPeriod"/>
            </a:pPr>
            <a:endParaRPr lang="en-US" altLang="ru-RU" dirty="0" smtClean="0"/>
          </a:p>
          <a:p>
            <a:pPr marL="342900" indent="-342900">
              <a:buFontTx/>
              <a:buAutoNum type="arabicPeriod"/>
            </a:pPr>
            <a:r>
              <a:rPr lang="ru-RU" altLang="ru-RU" dirty="0" smtClean="0"/>
              <a:t>Смещение в адресном выражении не может быть равным или превышать количество элементов массива.</a:t>
            </a:r>
          </a:p>
          <a:p>
            <a:pPr marL="342900" indent="-342900">
              <a:buFontTx/>
              <a:buAutoNum type="arabicPeriod"/>
            </a:pPr>
            <a:endParaRPr lang="ru-RU" altLang="ru-RU" dirty="0" smtClean="0"/>
          </a:p>
          <a:p>
            <a:pPr marL="342900" indent="-342900">
              <a:buFontTx/>
              <a:buAutoNum type="arabicPeriod"/>
            </a:pPr>
            <a:r>
              <a:rPr lang="ru-RU" altLang="ru-RU" dirty="0" smtClean="0"/>
              <a:t>Индекс </a:t>
            </a:r>
            <a:r>
              <a:rPr lang="en-US" altLang="ru-RU" dirty="0" smtClean="0"/>
              <a:t>&gt;=0</a:t>
            </a:r>
            <a:r>
              <a:rPr lang="ru-RU" altLang="ru-RU" dirty="0" smtClean="0"/>
              <a:t>.</a:t>
            </a:r>
          </a:p>
          <a:p>
            <a:endParaRPr lang="en-US" altLang="ru-RU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84B116-24E4-4082-9B54-07DE2C19A95C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Инициализация массивов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Полная инициализация одномерного массива без указания его размера </a:t>
            </a:r>
            <a:r>
              <a:rPr lang="ru-RU" sz="2000" dirty="0" smtClean="0">
                <a:cs typeface="Tahoma" pitchFamily="34" charset="0"/>
              </a:rPr>
              <a:t>(определяется длиной </a:t>
            </a:r>
            <a:r>
              <a:rPr lang="ru-RU" sz="2000" i="1" dirty="0" smtClean="0">
                <a:cs typeface="Tahoma" pitchFamily="34" charset="0"/>
              </a:rPr>
              <a:t>списка значений</a:t>
            </a:r>
            <a:r>
              <a:rPr lang="ru-RU" sz="2000" dirty="0" smtClean="0">
                <a:cs typeface="Tahoma" pitchFamily="34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 = {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&lt;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список значений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ru-RU" sz="1600" baseline="30000" dirty="0" smtClean="0">
                <a:cs typeface="Courier New" pitchFamily="49" charset="0"/>
              </a:rPr>
              <a:t>*</a:t>
            </a:r>
          </a:p>
          <a:p>
            <a:pPr eaLnBrk="1" hangingPunct="1">
              <a:defRPr/>
            </a:pPr>
            <a:r>
              <a:rPr lang="ru-RU" sz="2000" b="1" dirty="0" smtClean="0">
                <a:latin typeface="+mj-lt"/>
                <a:cs typeface="Courier New" pitchFamily="49" charset="0"/>
              </a:rPr>
              <a:t>Частичная или полная инициализация одномерного массива с указанием его размера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smtClean="0">
                <a:latin typeface="+mj-lt"/>
                <a:cs typeface="Courier New" pitchFamily="49" charset="0"/>
              </a:rPr>
              <a:t>&lt;</a:t>
            </a:r>
            <a:r>
              <a:rPr lang="ru-RU" sz="1600" i="1" dirty="0" smtClean="0">
                <a:latin typeface="+mj-lt"/>
                <a:cs typeface="Courier New" pitchFamily="49" charset="0"/>
              </a:rPr>
              <a:t>размер</a:t>
            </a:r>
            <a:r>
              <a:rPr lang="en-US" sz="1600" dirty="0" smtClean="0">
                <a:latin typeface="+mj-lt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i="1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список значений</a:t>
            </a:r>
            <a:r>
              <a:rPr lang="en-US" sz="1600" i="1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ru-RU" sz="1600" baseline="30000" dirty="0" smtClean="0">
                <a:cs typeface="Courier New" pitchFamily="49" charset="0"/>
              </a:rPr>
              <a:t>*</a:t>
            </a:r>
          </a:p>
          <a:p>
            <a:pPr lvl="2" eaLnBrk="1" hangingPunct="1">
              <a:defRPr/>
            </a:pPr>
            <a:r>
              <a:rPr lang="en-US" sz="1200" baseline="30000" dirty="0" smtClean="0">
                <a:cs typeface="Tahoma" pitchFamily="34" charset="0"/>
              </a:rPr>
              <a:t>*</a:t>
            </a:r>
            <a:r>
              <a:rPr lang="en-US" sz="1200" dirty="0" smtClean="0">
                <a:cs typeface="Tahoma" pitchFamily="34" charset="0"/>
              </a:rPr>
              <a:t> — </a:t>
            </a:r>
            <a:r>
              <a:rPr lang="ru-RU" sz="1200" dirty="0" smtClean="0">
                <a:cs typeface="Tahoma" pitchFamily="34" charset="0"/>
              </a:rPr>
              <a:t>здесь парные квадратные скобки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ru-RU" sz="1200" dirty="0" smtClean="0">
                <a:cs typeface="Tahoma" pitchFamily="34" charset="0"/>
              </a:rPr>
              <a:t> являются элементом грамматики, а не метасимволом описания;</a:t>
            </a:r>
          </a:p>
          <a:p>
            <a:pPr eaLnBrk="1" hangingPunct="1">
              <a:defRPr/>
            </a:pPr>
            <a:r>
              <a:rPr lang="ru-RU" sz="2000" b="1" dirty="0" smtClean="0">
                <a:latin typeface="+mj-lt"/>
                <a:cs typeface="Courier New" pitchFamily="49" charset="0"/>
              </a:rPr>
              <a:t>Частичная или полная инициализация </a:t>
            </a:r>
            <a:r>
              <a:rPr lang="en-US" sz="2000" b="1" i="1" dirty="0" smtClean="0">
                <a:latin typeface="+mj-lt"/>
                <a:cs typeface="Courier New" pitchFamily="49" charset="0"/>
              </a:rPr>
              <a:t>n</a:t>
            </a:r>
            <a:r>
              <a:rPr lang="en-US" sz="2000" b="1" dirty="0" smtClean="0">
                <a:latin typeface="+mj-lt"/>
                <a:cs typeface="Courier New" pitchFamily="49" charset="0"/>
              </a:rPr>
              <a:t>-</a:t>
            </a:r>
            <a:r>
              <a:rPr lang="ru-RU" sz="2000" b="1" dirty="0" smtClean="0">
                <a:latin typeface="+mj-lt"/>
                <a:cs typeface="Courier New" pitchFamily="49" charset="0"/>
              </a:rPr>
              <a:t>мерного массива с указанием его размеров</a:t>
            </a:r>
          </a:p>
          <a:p>
            <a:pPr lvl="1" eaLnBrk="1" hangingPunct="1">
              <a:buFontTx/>
              <a:buNone/>
              <a:defRPr/>
            </a:pPr>
            <a:r>
              <a:rPr lang="ru-RU" sz="1600" dirty="0" smtClean="0">
                <a:cs typeface="Tahoma" pitchFamily="34" charset="0"/>
              </a:rPr>
              <a:t>	</a:t>
            </a:r>
            <a:r>
              <a:rPr lang="en-US" sz="1600" dirty="0" smtClean="0">
                <a:cs typeface="Tahoma" pitchFamily="34" charset="0"/>
              </a:rPr>
              <a:t>&lt;</a:t>
            </a:r>
            <a:r>
              <a:rPr lang="ru-RU" sz="1600" i="1" dirty="0" smtClean="0">
                <a:cs typeface="Tahoma" pitchFamily="34" charset="0"/>
              </a:rPr>
              <a:t>имя типа</a:t>
            </a:r>
            <a:r>
              <a:rPr lang="en-US" sz="1600" dirty="0" smtClean="0">
                <a:cs typeface="Tahoma" pitchFamily="34" charset="0"/>
              </a:rPr>
              <a:t>&gt; &lt;</a:t>
            </a:r>
            <a:r>
              <a:rPr lang="ru-RU" sz="1600" i="1" dirty="0" smtClean="0">
                <a:cs typeface="Tahoma" pitchFamily="34" charset="0"/>
              </a:rPr>
              <a:t>идентификатор</a:t>
            </a:r>
            <a:r>
              <a:rPr lang="en-US" sz="1600" dirty="0" smtClean="0">
                <a:cs typeface="Tahoma" pitchFamily="34" charset="0"/>
              </a:rPr>
              <a:t>&gt; </a:t>
            </a:r>
            <a:r>
              <a:rPr lang="en-US" sz="1600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список размеров</a:t>
            </a:r>
            <a:r>
              <a:rPr lang="en-US" sz="1600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sz="1600" i="1" dirty="0" smtClean="0">
                <a:cs typeface="Courier New" pitchFamily="49" charset="0"/>
              </a:rPr>
              <a:t>&lt;</a:t>
            </a:r>
            <a:r>
              <a:rPr lang="ru-RU" sz="1600" i="1" dirty="0" smtClean="0">
                <a:cs typeface="Courier New" pitchFamily="49" charset="0"/>
              </a:rPr>
              <a:t>список (не)полных списков значений массива по каждому измерению</a:t>
            </a:r>
            <a:r>
              <a:rPr lang="en-US" sz="1600" i="1" dirty="0" smtClean="0"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600" baseline="30000" dirty="0" smtClean="0"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ru-RU" sz="1600" dirty="0" smtClean="0">
              <a:cs typeface="Tahoma" pitchFamily="34" charset="0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F9AF221-161C-4F80-9C1E-A07DB1D70DEC}" type="slidenum">
              <a:rPr lang="ru-RU" altLang="ru-RU"/>
              <a:pPr algn="r" eaLnBrk="1" hangingPunct="1"/>
              <a:t>8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960935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Массивы переменной длины</a:t>
            </a:r>
            <a:r>
              <a:rPr lang="en-US" altLang="ru-RU" sz="2400" b="1" dirty="0" smtClean="0">
                <a:cs typeface="Tahoma" panose="020B0604030504040204" pitchFamily="34" charset="0"/>
              </a:rPr>
              <a:t> (VLA)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85925" y="1988840"/>
            <a:ext cx="7885112" cy="3744416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Статический массив</a:t>
            </a:r>
          </a:p>
          <a:p>
            <a:pPr lvl="1"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cs typeface="Tahoma" panose="020B0604030504040204" pitchFamily="34" charset="0"/>
              </a:rPr>
              <a:t>#define N      5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800" dirty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cs typeface="Tahoma" panose="020B0604030504040204" pitchFamily="34" charset="0"/>
              </a:rPr>
              <a:t>int data[N] = { [3]=1 };	//  0 0 0 1 0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ru-RU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VLA</a:t>
            </a:r>
            <a:r>
              <a:rPr lang="ru-RU" altLang="ru-RU" sz="2000" b="1" dirty="0" smtClean="0">
                <a:cs typeface="Tahoma" panose="020B0604030504040204" pitchFamily="34" charset="0"/>
              </a:rPr>
              <a:t> массив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int n=5</a:t>
            </a:r>
            <a:r>
              <a:rPr lang="ru-RU" altLang="ru-RU" sz="1800" dirty="0" smtClean="0">
                <a:cs typeface="Tahoma" panose="020B0604030504040204" pitchFamily="34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int data[n];		//  </a:t>
            </a:r>
            <a:r>
              <a:rPr lang="ru-RU" altLang="ru-RU" sz="1800" dirty="0" smtClean="0">
                <a:cs typeface="Tahoma" panose="020B0604030504040204" pitchFamily="34" charset="0"/>
              </a:rPr>
              <a:t>нельзя инициализировать</a:t>
            </a:r>
            <a:r>
              <a:rPr lang="ru-RU" altLang="ru-RU" sz="1600" dirty="0" smtClean="0">
                <a:cs typeface="Tahoma" panose="020B0604030504040204" pitchFamily="34" charset="0"/>
              </a:rPr>
              <a:t>!</a:t>
            </a:r>
          </a:p>
          <a:p>
            <a:pPr lvl="1" eaLnBrk="1" hangingPunct="1">
              <a:buFontTx/>
              <a:buNone/>
            </a:pPr>
            <a:endParaRPr lang="ru-RU" altLang="ru-RU" sz="1600" dirty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600" b="1" dirty="0" smtClean="0">
                <a:cs typeface="Tahoma" panose="020B0604030504040204" pitchFamily="34" charset="0"/>
              </a:rPr>
              <a:t>Зачем? Плюсы?</a:t>
            </a:r>
            <a:endParaRPr lang="en-US" altLang="ru-RU" sz="1600" b="1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	</a:t>
            </a:r>
            <a:endParaRPr lang="en-US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A85A55-DBD4-4EBE-BB8D-4F38A7C866D5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9858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Массивы и указатели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848"/>
            <a:ext cx="7885112" cy="2433439"/>
          </a:xfrm>
        </p:spPr>
        <p:txBody>
          <a:bodyPr/>
          <a:lstStyle/>
          <a:p>
            <a:pPr eaLnBrk="1" hangingPunct="1"/>
            <a:r>
              <a:rPr lang="ru-RU" altLang="ru-RU" sz="2000" dirty="0" smtClean="0">
                <a:cs typeface="Tahoma" panose="020B0604030504040204" pitchFamily="34" charset="0"/>
              </a:rPr>
              <a:t>Согласно синтаксису языка Си идентификатор массива без индексов элементов — это указатель-константа со значением адреса нулевого (имеющего индекс </a:t>
            </a:r>
            <a:r>
              <a:rPr lang="en-US" altLang="ru-RU" sz="2000" dirty="0" smtClean="0">
                <a:cs typeface="Tahoma" panose="020B0604030504040204" pitchFamily="34" charset="0"/>
              </a:rPr>
              <a:t>[0])</a:t>
            </a:r>
            <a:r>
              <a:rPr lang="ru-RU" altLang="ru-RU" sz="2000" dirty="0" smtClean="0">
                <a:cs typeface="Tahoma" panose="020B0604030504040204" pitchFamily="34" charset="0"/>
              </a:rPr>
              <a:t> элемента </a:t>
            </a:r>
            <a:r>
              <a:rPr lang="ru-RU" altLang="ru-RU" sz="2000" dirty="0" smtClean="0">
                <a:cs typeface="Tahoma" panose="020B0604030504040204" pitchFamily="34" charset="0"/>
              </a:rPr>
              <a:t>массива</a:t>
            </a:r>
            <a:endParaRPr lang="ru-RU" altLang="ru-RU" sz="2000" dirty="0" smtClean="0">
              <a:cs typeface="Tahoma" panose="020B060403050404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286625" y="285750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6.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МАССИВЫ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61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18410</TotalTime>
  <Words>673</Words>
  <Application>Microsoft Office PowerPoint</Application>
  <PresentationFormat>Экран (4:3)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Courier New</vt:lpstr>
      <vt:lpstr>Tahoma</vt:lpstr>
      <vt:lpstr>Times New Roman</vt:lpstr>
      <vt:lpstr>ОПРОГ</vt:lpstr>
      <vt:lpstr>Программирование на языке C</vt:lpstr>
      <vt:lpstr>Модуль 6. МАССИВЫ</vt:lpstr>
      <vt:lpstr>Презентация PowerPoint</vt:lpstr>
      <vt:lpstr>Определение массивов. Обращение к элементам массивов</vt:lpstr>
      <vt:lpstr>Презентация PowerPoint</vt:lpstr>
      <vt:lpstr>Презентация PowerPoint</vt:lpstr>
      <vt:lpstr>Инициализация массивов</vt:lpstr>
      <vt:lpstr>Массивы переменной длины (VLA)</vt:lpstr>
      <vt:lpstr>Массивы и указатели</vt:lpstr>
      <vt:lpstr>Презентация PowerPoint</vt:lpstr>
      <vt:lpstr>Алгоритмы сортировки и поиска</vt:lpstr>
      <vt:lpstr>Практика  /  ДЗ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795</cp:revision>
  <cp:lastPrinted>1601-01-01T00:00:00Z</cp:lastPrinted>
  <dcterms:created xsi:type="dcterms:W3CDTF">1601-01-01T00:00:00Z</dcterms:created>
  <dcterms:modified xsi:type="dcterms:W3CDTF">2020-09-03T14:22:57Z</dcterms:modified>
</cp:coreProperties>
</file>