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3" r:id="rId3"/>
    <p:sldId id="355" r:id="rId4"/>
    <p:sldId id="360" r:id="rId5"/>
    <p:sldId id="365" r:id="rId6"/>
    <p:sldId id="366" r:id="rId7"/>
    <p:sldId id="359" r:id="rId8"/>
    <p:sldId id="367" r:id="rId9"/>
    <p:sldId id="358" r:id="rId10"/>
    <p:sldId id="357" r:id="rId11"/>
    <p:sldId id="363" r:id="rId12"/>
    <p:sldId id="368" r:id="rId13"/>
    <p:sldId id="369" r:id="rId14"/>
    <p:sldId id="36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2024" autoAdjust="0"/>
  </p:normalViewPr>
  <p:slideViewPr>
    <p:cSldViewPr>
      <p:cViewPr>
        <p:scale>
          <a:sx n="100" d="100"/>
          <a:sy n="100" d="100"/>
        </p:scale>
        <p:origin x="402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748ABB1-0CEB-4CF1-9A9B-6AC468449C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4290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EE32F1D-7F3C-4C89-B1C0-06429D64AF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5696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DA1711-94C2-4DBD-A441-58613DE46F94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18527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C204D26-6272-451F-984E-ADC5CC76CF1F}" type="slidenum">
              <a:rPr lang="ru-RU" altLang="ru-RU" sz="1200"/>
              <a:pPr algn="r"/>
              <a:t>10</a:t>
            </a:fld>
            <a:endParaRPr lang="ru-RU" altLang="ru-RU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359695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C204D26-6272-451F-984E-ADC5CC76CF1F}" type="slidenum">
              <a:rPr lang="ru-RU" altLang="ru-RU" sz="1200"/>
              <a:pPr algn="r"/>
              <a:t>11</a:t>
            </a:fld>
            <a:endParaRPr lang="ru-RU" altLang="ru-RU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857259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C204D26-6272-451F-984E-ADC5CC76CF1F}" type="slidenum">
              <a:rPr lang="ru-RU" altLang="ru-RU" sz="1200"/>
              <a:pPr algn="r"/>
              <a:t>12</a:t>
            </a:fld>
            <a:endParaRPr lang="ru-RU" altLang="ru-RU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5566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4EDFA09-1CE8-4DC5-B047-6AAFB074D10B}" type="slidenum">
              <a:rPr lang="ru-RU" altLang="ru-RU" sz="1200"/>
              <a:pPr algn="r"/>
              <a:t>13</a:t>
            </a:fld>
            <a:endParaRPr lang="ru-RU" altLang="ru-RU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377184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C204D26-6272-451F-984E-ADC5CC76CF1F}" type="slidenum">
              <a:rPr lang="ru-RU" altLang="ru-RU" sz="1200"/>
              <a:pPr algn="r"/>
              <a:t>14</a:t>
            </a:fld>
            <a:endParaRPr lang="ru-RU" altLang="ru-RU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07894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6213F5-6A46-4D6A-BCE8-36285F8B4175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69198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AD9472-2E9C-4E4C-A403-AD847C1EF6D8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22047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59F593C-ABD0-4282-AC8C-859BE1EEEAA2}" type="slidenum">
              <a:rPr lang="ru-RU" altLang="ru-RU" sz="1200"/>
              <a:pPr algn="r"/>
              <a:t>4</a:t>
            </a:fld>
            <a:endParaRPr lang="ru-RU" altLang="ru-RU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00347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AD9472-2E9C-4E4C-A403-AD847C1EF6D8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46292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AD9472-2E9C-4E4C-A403-AD847C1EF6D8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940496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877DDA7-F7A8-4B87-A64A-50731A9CCFC2}" type="slidenum">
              <a:rPr lang="ru-RU" altLang="ru-RU" sz="1200"/>
              <a:pPr algn="r"/>
              <a:t>7</a:t>
            </a:fld>
            <a:endParaRPr lang="ru-RU" altLang="ru-RU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27113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4EDFA09-1CE8-4DC5-B047-6AAFB074D10B}" type="slidenum">
              <a:rPr lang="ru-RU" altLang="ru-RU" sz="1200"/>
              <a:pPr algn="r"/>
              <a:t>8</a:t>
            </a:fld>
            <a:endParaRPr lang="ru-RU" altLang="ru-RU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41280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4EDFA09-1CE8-4DC5-B047-6AAFB074D10B}" type="slidenum">
              <a:rPr lang="ru-RU" altLang="ru-RU" sz="1200"/>
              <a:pPr algn="r"/>
              <a:t>9</a:t>
            </a:fld>
            <a:endParaRPr lang="ru-RU" altLang="ru-RU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72270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8DE0-6CC0-4643-801C-14FBCABC688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810678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5B252-3CB5-4BB7-89DE-3515C87588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953348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9E79CB-CAF2-412F-A28E-48989F12E5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40076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80FAF-1A8C-4932-B527-968F8689EC7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49907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A6E39-5439-4F1F-B8F0-F030B11D55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970377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7E025-1BEA-48EC-BCDD-8A56AE8EDB5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54908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172C3-B30F-4DC7-829C-07170CD76F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56439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C9715-B78A-4AD2-A478-AB5588D2483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324101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7F2A67-D4A8-4CD1-82A5-F6AF2B8EE73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98924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A6028-DBD4-45BB-97F9-87467E02029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083924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DA130-EC90-45D8-8D5A-AF5AE00DCC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947466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5AA0FA6E-A5D2-454A-B090-8334082F385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7D9A083-E829-4FEF-914E-77434CEC4935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828800"/>
            <a:ext cx="7924800" cy="16002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Программирование на языке </a:t>
            </a:r>
            <a:r>
              <a:rPr lang="en-US" altLang="ru-RU" smtClean="0"/>
              <a:t>C</a:t>
            </a:r>
            <a:endParaRPr lang="ru-RU" altLang="ru-RU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83CA19E-8765-4180-AAE7-DFF997E83461}" type="slidenum">
              <a:rPr lang="ru-RU" altLang="ru-RU" sz="1800"/>
              <a:pPr algn="r" eaLnBrk="1" hangingPunct="1"/>
              <a:t>10</a:t>
            </a:fld>
            <a:endParaRPr lang="ru-RU" altLang="ru-RU" sz="1800"/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7.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ФУНКЦИИ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47813" y="836613"/>
            <a:ext cx="688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 b="1"/>
              <a:t>Функция с переменным числом аргументов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958975" y="1906588"/>
            <a:ext cx="3798888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ru-RU" dirty="0"/>
              <a:t> #include &lt;stdarg.h&gt;</a:t>
            </a:r>
          </a:p>
          <a:p>
            <a:pPr>
              <a:buFontTx/>
              <a:buChar char="•"/>
            </a:pPr>
            <a:endParaRPr lang="en-US" altLang="ru-RU" dirty="0"/>
          </a:p>
          <a:p>
            <a:pPr>
              <a:buFontTx/>
              <a:buChar char="•"/>
            </a:pPr>
            <a:r>
              <a:rPr lang="en-US" altLang="ru-RU" dirty="0"/>
              <a:t> int summa (int n, …) </a:t>
            </a:r>
          </a:p>
          <a:p>
            <a:r>
              <a:rPr lang="en-US" altLang="ru-RU" dirty="0"/>
              <a:t>{  </a:t>
            </a:r>
          </a:p>
          <a:p>
            <a:r>
              <a:rPr lang="en-US" altLang="ru-RU" dirty="0"/>
              <a:t>	int s=0;</a:t>
            </a:r>
          </a:p>
          <a:p>
            <a:endParaRPr lang="en-US" altLang="ru-RU" dirty="0"/>
          </a:p>
          <a:p>
            <a:r>
              <a:rPr lang="en-US" altLang="ru-RU" dirty="0"/>
              <a:t>	//……</a:t>
            </a:r>
          </a:p>
          <a:p>
            <a:r>
              <a:rPr lang="en-US" altLang="ru-RU" dirty="0"/>
              <a:t>	return s;</a:t>
            </a:r>
          </a:p>
          <a:p>
            <a:r>
              <a:rPr lang="en-US" altLang="ru-RU" dirty="0"/>
              <a:t>}</a:t>
            </a:r>
          </a:p>
          <a:p>
            <a:endParaRPr lang="en-US" altLang="ru-RU" dirty="0"/>
          </a:p>
          <a:p>
            <a:pPr>
              <a:buFontTx/>
              <a:buChar char="•"/>
            </a:pPr>
            <a:r>
              <a:rPr lang="en-US" altLang="ru-RU" dirty="0"/>
              <a:t> sum = summa(3,  12, 13, 14);</a:t>
            </a:r>
            <a:endParaRPr lang="ru-RU" altLang="ru-RU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83CA19E-8765-4180-AAE7-DFF997E83461}" type="slidenum">
              <a:rPr lang="ru-RU" altLang="ru-RU" sz="1800"/>
              <a:pPr algn="r" eaLnBrk="1" hangingPunct="1"/>
              <a:t>11</a:t>
            </a:fld>
            <a:endParaRPr lang="ru-RU" altLang="ru-RU" sz="1800"/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7.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ФУНКЦИИ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47813" y="836613"/>
            <a:ext cx="7508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 b="1" dirty="0" smtClean="0"/>
              <a:t>Выражения, </a:t>
            </a:r>
            <a:r>
              <a:rPr lang="ru-RU" sz="2400" b="1" dirty="0" smtClean="0"/>
              <a:t>не зависящие от типа (_Generic)</a:t>
            </a:r>
            <a:endParaRPr lang="ru-RU" altLang="ru-RU" sz="2400" b="1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545928" y="1844824"/>
            <a:ext cx="734466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ru-RU" dirty="0"/>
              <a:t> </a:t>
            </a:r>
            <a:r>
              <a:rPr lang="ru-RU" altLang="ru-RU" b="1" dirty="0" smtClean="0"/>
              <a:t>Проблема</a:t>
            </a:r>
            <a:r>
              <a:rPr lang="ru-RU" altLang="ru-RU" dirty="0" smtClean="0"/>
              <a:t> вызова функции</a:t>
            </a:r>
            <a:r>
              <a:rPr lang="en-US" altLang="ru-RU" dirty="0" smtClean="0"/>
              <a:t> </a:t>
            </a:r>
            <a:r>
              <a:rPr lang="en-US" altLang="ru-RU" b="1" dirty="0" smtClean="0"/>
              <a:t>sin() </a:t>
            </a:r>
            <a:r>
              <a:rPr lang="ru-RU" altLang="ru-RU" dirty="0" smtClean="0"/>
              <a:t>или</a:t>
            </a:r>
          </a:p>
          <a:p>
            <a:r>
              <a:rPr lang="ru-RU" altLang="ru-RU" b="1" dirty="0"/>
              <a:t> </a:t>
            </a:r>
            <a:r>
              <a:rPr lang="ru-RU" altLang="ru-RU" b="1" dirty="0" smtClean="0"/>
              <a:t> </a:t>
            </a:r>
            <a:endParaRPr lang="ru-RU" altLang="ru-RU" dirty="0" smtClean="0"/>
          </a:p>
          <a:p>
            <a:pPr>
              <a:buFontTx/>
              <a:buChar char="•"/>
            </a:pPr>
            <a:r>
              <a:rPr lang="ru-RU" altLang="ru-RU" dirty="0" smtClean="0"/>
              <a:t> Хотим создать удобную печать:</a:t>
            </a:r>
            <a:endParaRPr lang="en-US" altLang="ru-RU" dirty="0" smtClean="0"/>
          </a:p>
          <a:p>
            <a:pPr>
              <a:buFontTx/>
              <a:buChar char="•"/>
            </a:pPr>
            <a:endParaRPr lang="en-US" altLang="ru-RU" dirty="0"/>
          </a:p>
          <a:p>
            <a:pPr lvl="1"/>
            <a:r>
              <a:rPr lang="en-US" dirty="0" smtClean="0"/>
              <a:t>int putLong    (long a)     { return printf(“%ld”,</a:t>
            </a:r>
            <a:r>
              <a:rPr lang="ru-RU" dirty="0" smtClean="0"/>
              <a:t> </a:t>
            </a:r>
            <a:r>
              <a:rPr lang="en-US" dirty="0" smtClean="0"/>
              <a:t>a); }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 putDouble (double a)  { return </a:t>
            </a:r>
            <a:r>
              <a:rPr lang="en-US" dirty="0" smtClean="0"/>
              <a:t>printf(“%lg”,</a:t>
            </a:r>
            <a:r>
              <a:rPr lang="ru-RU" dirty="0" smtClean="0"/>
              <a:t> </a:t>
            </a:r>
            <a:r>
              <a:rPr lang="en-US" dirty="0" smtClean="0"/>
              <a:t>a); </a:t>
            </a: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 putLDouble(long double a)  { </a:t>
            </a:r>
          </a:p>
          <a:p>
            <a:pPr lvl="1"/>
            <a:r>
              <a:rPr lang="en-US" dirty="0" smtClean="0"/>
              <a:t>	return </a:t>
            </a:r>
            <a:r>
              <a:rPr lang="ru-RU" dirty="0" smtClean="0"/>
              <a:t>__</a:t>
            </a:r>
            <a:r>
              <a:rPr lang="en-US" dirty="0" smtClean="0"/>
              <a:t>mingw</a:t>
            </a:r>
            <a:r>
              <a:rPr lang="ru-RU" dirty="0" smtClean="0"/>
              <a:t>__</a:t>
            </a:r>
            <a:r>
              <a:rPr lang="en-US" dirty="0" smtClean="0"/>
              <a:t>printf(“%Lg”,</a:t>
            </a:r>
            <a:r>
              <a:rPr lang="ru-RU" dirty="0" smtClean="0"/>
              <a:t> </a:t>
            </a:r>
            <a:r>
              <a:rPr lang="en-US" dirty="0" smtClean="0"/>
              <a:t>a);</a:t>
            </a:r>
          </a:p>
          <a:p>
            <a:pPr lvl="1"/>
            <a:r>
              <a:rPr lang="en-US" dirty="0" smtClean="0"/>
              <a:t>}</a:t>
            </a:r>
            <a:endParaRPr lang="ru-RU" altLang="ru-RU" dirty="0" smtClean="0"/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955647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83CA19E-8765-4180-AAE7-DFF997E83461}" type="slidenum">
              <a:rPr lang="ru-RU" altLang="ru-RU" sz="1800"/>
              <a:pPr algn="r" eaLnBrk="1" hangingPunct="1"/>
              <a:t>12</a:t>
            </a:fld>
            <a:endParaRPr lang="ru-RU" altLang="ru-RU" sz="1800"/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7.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ФУНКЦИИ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619672" y="1052736"/>
            <a:ext cx="7344666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b="1" dirty="0" smtClean="0"/>
              <a:t> </a:t>
            </a:r>
            <a:endParaRPr lang="ru-RU" altLang="ru-RU" dirty="0" smtClean="0"/>
          </a:p>
          <a:p>
            <a:pPr>
              <a:buFontTx/>
              <a:buChar char="•"/>
            </a:pPr>
            <a:r>
              <a:rPr lang="ru-RU" altLang="ru-RU" sz="2400" dirty="0" smtClean="0"/>
              <a:t> </a:t>
            </a:r>
            <a:r>
              <a:rPr lang="ru-RU" altLang="ru-RU" b="1" dirty="0" smtClean="0"/>
              <a:t>Решение:</a:t>
            </a:r>
            <a:endParaRPr lang="en-US" altLang="ru-RU" b="1" dirty="0" smtClean="0"/>
          </a:p>
          <a:p>
            <a:endParaRPr lang="ru-RU" sz="2400" dirty="0"/>
          </a:p>
          <a:p>
            <a:r>
              <a:rPr lang="en-US" sz="2400" b="1" dirty="0"/>
              <a:t>#define </a:t>
            </a:r>
            <a:r>
              <a:rPr lang="en-US" sz="2400" dirty="0" smtClean="0"/>
              <a:t>put(X) \</a:t>
            </a:r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_</a:t>
            </a:r>
            <a:r>
              <a:rPr lang="en-US" sz="2400" b="1" dirty="0"/>
              <a:t>Generic</a:t>
            </a:r>
            <a:r>
              <a:rPr lang="en-US" sz="2400" dirty="0"/>
              <a:t>((</a:t>
            </a:r>
            <a:r>
              <a:rPr lang="en-US" sz="2400" dirty="0" smtClean="0"/>
              <a:t>X), \</a:t>
            </a:r>
            <a:endParaRPr lang="en-US" sz="2400" dirty="0"/>
          </a:p>
          <a:p>
            <a:r>
              <a:rPr lang="en-US" sz="2400" dirty="0" smtClean="0"/>
              <a:t>		</a:t>
            </a:r>
            <a:r>
              <a:rPr lang="en-US" sz="2400" b="1" dirty="0" smtClean="0"/>
              <a:t>long</a:t>
            </a:r>
            <a:r>
              <a:rPr lang="en-US" sz="2400" dirty="0" smtClean="0"/>
              <a:t>: putLong, \</a:t>
            </a:r>
            <a:endParaRPr lang="en-US" sz="2400" dirty="0"/>
          </a:p>
          <a:p>
            <a:r>
              <a:rPr lang="en-US" sz="2400" dirty="0" smtClean="0"/>
              <a:t>		</a:t>
            </a:r>
            <a:r>
              <a:rPr lang="en-US" sz="2400" b="1" dirty="0" smtClean="0"/>
              <a:t>double</a:t>
            </a:r>
            <a:r>
              <a:rPr lang="en-US" sz="2400" dirty="0" smtClean="0"/>
              <a:t>: putDouble, \</a:t>
            </a:r>
            <a:endParaRPr lang="en-US" sz="2400" dirty="0"/>
          </a:p>
          <a:p>
            <a:r>
              <a:rPr lang="en-US" sz="2400" dirty="0" smtClean="0"/>
              <a:t>		</a:t>
            </a:r>
            <a:r>
              <a:rPr lang="en-US" sz="2400" b="1" dirty="0" smtClean="0"/>
              <a:t>long double</a:t>
            </a:r>
            <a:r>
              <a:rPr lang="en-US" sz="2400" dirty="0" smtClean="0"/>
              <a:t>: putLDouble, \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…</a:t>
            </a:r>
            <a:endParaRPr lang="en-US" sz="2400" dirty="0"/>
          </a:p>
          <a:p>
            <a:r>
              <a:rPr lang="en-US" sz="2400" dirty="0" smtClean="0"/>
              <a:t>		</a:t>
            </a:r>
            <a:r>
              <a:rPr lang="en-US" sz="2400" b="1" dirty="0" smtClean="0"/>
              <a:t>default</a:t>
            </a:r>
            <a:r>
              <a:rPr lang="en-US" sz="2400" dirty="0"/>
              <a:t>: </a:t>
            </a:r>
            <a:r>
              <a:rPr lang="en-US" sz="2400" dirty="0" smtClean="0"/>
              <a:t>putError) ((X)) 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33120372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1D4A57C-8F8D-4C28-8705-C1962FB038ED}" type="slidenum">
              <a:rPr lang="ru-RU" altLang="ru-RU" sz="1800"/>
              <a:pPr algn="r" eaLnBrk="1" hangingPunct="1"/>
              <a:t>13</a:t>
            </a:fld>
            <a:endParaRPr lang="ru-RU" altLang="ru-RU" sz="1800"/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7.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ФУНКЦИИ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331640" y="1062609"/>
            <a:ext cx="712851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ru-RU" altLang="ru-RU" sz="2400" b="1" dirty="0" smtClean="0"/>
              <a:t>ДЗ</a:t>
            </a:r>
          </a:p>
          <a:p>
            <a:pPr algn="ctr"/>
            <a:endParaRPr lang="ru-RU" altLang="ru-RU" sz="2400" b="1" dirty="0"/>
          </a:p>
          <a:p>
            <a:pPr algn="ctr"/>
            <a:endParaRPr lang="ru-RU" alt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dirty="0" smtClean="0"/>
              <a:t>Вычисление площади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dirty="0" smtClean="0"/>
              <a:t>Определение </a:t>
            </a:r>
            <a:r>
              <a:rPr lang="ru-RU" altLang="ru-RU" b="1" dirty="0" smtClean="0"/>
              <a:t>минимального</a:t>
            </a:r>
            <a:r>
              <a:rPr lang="ru-RU" altLang="ru-RU" dirty="0" smtClean="0"/>
              <a:t> элемента одномерного массива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Нарисовать при помощи символа «звездочка» горизонтальную гистограмму из 20 столбцов, высоты которых определяются при помощи датчика случайных чисел (задать диапазон чисел так, чтобы изображение гистограммы уместилось на экране монитора).</a:t>
            </a:r>
            <a:endParaRPr lang="ru-RU" altLang="ru-RU" dirty="0"/>
          </a:p>
          <a:p>
            <a:pPr algn="ctr"/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748400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02450" y="64087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E3E57F-2CDF-48F7-B7B9-ECC8FE2732D8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  <p:sp>
        <p:nvSpPr>
          <p:cNvPr id="7" name="Номер слайда 5"/>
          <p:cNvSpPr txBox="1">
            <a:spLocks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2AC50A2-279F-4314-8957-E15241F0279F}" type="slidenum">
              <a:rPr lang="ru-RU" altLang="ru-RU" sz="1800"/>
              <a:pPr algn="r" eaLnBrk="1" hangingPunct="1"/>
              <a:t>12</a:t>
            </a:fld>
            <a:endParaRPr lang="ru-RU" altLang="ru-RU" sz="18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81000"/>
            <a:ext cx="75438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ru-RU" sz="2800" b="1" kern="0" dirty="0">
                <a:solidFill>
                  <a:schemeClr val="tx2"/>
                </a:solidFill>
                <a:latin typeface="+mj-lt"/>
                <a:ea typeface="+mj-ea"/>
                <a:cs typeface="Tahoma" pitchFamily="34" charset="0"/>
              </a:rPr>
              <a:t>Список литературы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1258888" y="1143000"/>
            <a:ext cx="7885112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+mn-cs"/>
              </a:rPr>
              <a:t>[</a:t>
            </a:r>
            <a:r>
              <a:rPr lang="ru-RU" sz="1600" dirty="0">
                <a:cs typeface="+mn-cs"/>
              </a:rPr>
              <a:t>Кнут08</a:t>
            </a:r>
            <a:r>
              <a:rPr lang="en-US" sz="1600" dirty="0">
                <a:cs typeface="+mn-cs"/>
              </a:rPr>
              <a:t>] </a:t>
            </a:r>
            <a:r>
              <a:rPr lang="ru-RU" sz="1600" dirty="0">
                <a:cs typeface="+mn-cs"/>
              </a:rPr>
              <a:t>Кнут Д.Э. Искусство программирования / Пер. с англ. — Т. </a:t>
            </a:r>
            <a:r>
              <a:rPr lang="en-US" sz="1600" dirty="0">
                <a:cs typeface="+mn-cs"/>
              </a:rPr>
              <a:t>3</a:t>
            </a:r>
            <a:r>
              <a:rPr lang="ru-RU" sz="1600" dirty="0">
                <a:cs typeface="+mn-cs"/>
              </a:rPr>
              <a:t>. Сортировка и поиск. — 2-е изд. — М.: Вильямс, 2008. </a:t>
            </a:r>
            <a:r>
              <a:rPr lang="ru-RU" sz="1600" dirty="0">
                <a:cs typeface="+mn-cs"/>
              </a:rPr>
              <a:t>— 824 с</a:t>
            </a:r>
            <a:r>
              <a:rPr lang="ru-RU" sz="1600" dirty="0" smtClean="0"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dirty="0"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КР92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Си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Финансы и статистика, 1992. </a:t>
            </a:r>
            <a:r>
              <a:rPr lang="ru-RU" sz="1600" dirty="0">
                <a:cs typeface="Tahoma" pitchFamily="34" charset="0"/>
              </a:rPr>
              <a:t>— 272 с</a:t>
            </a:r>
            <a:r>
              <a:rPr lang="ru-RU" sz="1600" dirty="0" smtClean="0">
                <a:cs typeface="Tahoma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dirty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КР06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</a:t>
            </a:r>
            <a:r>
              <a:rPr lang="en-US" sz="1600" dirty="0">
                <a:cs typeface="Tahoma" pitchFamily="34" charset="0"/>
              </a:rPr>
              <a:t>C</a:t>
            </a:r>
            <a:r>
              <a:rPr lang="ru-RU" sz="1600" dirty="0">
                <a:cs typeface="Tahoma" pitchFamily="34" charset="0"/>
              </a:rPr>
              <a:t>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Вильямс, 2006. </a:t>
            </a:r>
            <a:r>
              <a:rPr lang="ru-RU" sz="1600" dirty="0">
                <a:cs typeface="Tahoma" pitchFamily="34" charset="0"/>
              </a:rPr>
              <a:t>— 304 с</a:t>
            </a:r>
            <a:r>
              <a:rPr lang="ru-RU" sz="1600" dirty="0" smtClean="0">
                <a:cs typeface="Tahoma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dirty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kern="0" dirty="0">
                <a:latin typeface="+mn-lt"/>
                <a:cs typeface="+mn-cs"/>
              </a:rPr>
              <a:t>[</a:t>
            </a:r>
            <a:r>
              <a:rPr lang="ru-RU" sz="1600" kern="0" dirty="0">
                <a:latin typeface="+mn-lt"/>
                <a:cs typeface="+mn-cs"/>
              </a:rPr>
              <a:t>Под04</a:t>
            </a:r>
            <a:r>
              <a:rPr lang="en-US" sz="1600" kern="0" dirty="0">
                <a:latin typeface="+mn-lt"/>
                <a:cs typeface="+mn-cs"/>
              </a:rPr>
              <a:t>]</a:t>
            </a:r>
            <a:r>
              <a:rPr lang="ru-RU" sz="1600" kern="0" dirty="0">
                <a:latin typeface="+mn-lt"/>
                <a:cs typeface="+mn-cs"/>
              </a:rPr>
              <a:t> Подбельский В.В., Фомин С.С. Программирование на языке Си. – 2-е доп. изд. – М., Финансы и статистика, 2004. </a:t>
            </a:r>
            <a:r>
              <a:rPr lang="ru-RU" sz="1600" kern="0" dirty="0">
                <a:latin typeface="+mn-lt"/>
                <a:cs typeface="+mn-cs"/>
              </a:rPr>
              <a:t>– 600 с</a:t>
            </a:r>
            <a:r>
              <a:rPr lang="ru-RU" sz="1600" kern="0" dirty="0" smtClean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en-US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+mn-cs"/>
              </a:rPr>
              <a:t>[</a:t>
            </a:r>
            <a:r>
              <a:rPr lang="ru-RU" sz="1600" dirty="0">
                <a:cs typeface="+mn-cs"/>
              </a:rPr>
              <a:t>Уэз82</a:t>
            </a:r>
            <a:r>
              <a:rPr lang="en-US" sz="1600" dirty="0">
                <a:cs typeface="+mn-cs"/>
              </a:rPr>
              <a:t>]</a:t>
            </a:r>
            <a:r>
              <a:rPr lang="ru-RU" sz="1600" dirty="0">
                <a:cs typeface="+mn-cs"/>
              </a:rPr>
              <a:t> Уэзерелл Ч. Этюды для программистов</a:t>
            </a:r>
            <a:r>
              <a:rPr lang="en-US" sz="1600" dirty="0">
                <a:cs typeface="+mn-cs"/>
              </a:rPr>
              <a:t> </a:t>
            </a:r>
            <a:r>
              <a:rPr lang="ru-RU" sz="1600" dirty="0">
                <a:cs typeface="+mn-cs"/>
              </a:rPr>
              <a:t>/ Пер. с англ. — М.: Мир, 1982. — 288 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40000"/>
              </a:spcBef>
              <a:spcAft>
                <a:spcPct val="20000"/>
              </a:spcAft>
              <a:buFontTx/>
              <a:buChar char="–"/>
              <a:defRPr/>
            </a:pPr>
            <a:endParaRPr lang="ru-R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400" kern="0" dirty="0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3390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42D56F-BF59-4EBB-8181-EBB14E17B950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1976438"/>
          </a:xfrm>
        </p:spPr>
        <p:txBody>
          <a:bodyPr/>
          <a:lstStyle/>
          <a:p>
            <a:pPr algn="ctr"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Модуль </a:t>
            </a:r>
            <a:r>
              <a:rPr lang="ru-RU" altLang="ru-RU" sz="2000" b="1" dirty="0" smtClean="0">
                <a:cs typeface="Tahoma" panose="020B0604030504040204" pitchFamily="34" charset="0"/>
              </a:rPr>
              <a:t>7.</a:t>
            </a:r>
            <a:r>
              <a:rPr lang="en-US" altLang="ru-RU" sz="2000" b="1" dirty="0" smtClean="0">
                <a:cs typeface="Tahoma" panose="020B0604030504040204" pitchFamily="34" charset="0"/>
              </a:rPr>
              <a:t/>
            </a:r>
            <a:br>
              <a:rPr lang="en-US" altLang="ru-RU" sz="2000" b="1" dirty="0" smtClean="0">
                <a:cs typeface="Tahoma" panose="020B0604030504040204" pitchFamily="34" charset="0"/>
              </a:rPr>
            </a:br>
            <a:r>
              <a:rPr lang="en-US" altLang="ru-RU" sz="2000" b="1" dirty="0" smtClean="0">
                <a:cs typeface="Tahoma" panose="020B0604030504040204" pitchFamily="34" charset="0"/>
              </a:rPr>
              <a:t/>
            </a:r>
            <a:br>
              <a:rPr lang="en-US" altLang="ru-RU" sz="2000" b="1" dirty="0" smtClean="0">
                <a:cs typeface="Tahoma" panose="020B0604030504040204" pitchFamily="34" charset="0"/>
              </a:rPr>
            </a:br>
            <a:r>
              <a:rPr lang="ru-RU" altLang="ru-RU" sz="2800" b="1" dirty="0" smtClean="0">
                <a:cs typeface="Tahoma" panose="020B0604030504040204" pitchFamily="34" charset="0"/>
              </a:rPr>
              <a:t>ФУНКЦИИ</a:t>
            </a:r>
            <a:r>
              <a:rPr lang="en-US" altLang="ru-RU" sz="2800" b="1" dirty="0" smtClean="0">
                <a:cs typeface="Tahoma" panose="020B0604030504040204" pitchFamily="34" charset="0"/>
              </a:rPr>
              <a:t/>
            </a:r>
            <a:br>
              <a:rPr lang="en-US" altLang="ru-RU" sz="2800" b="1" dirty="0" smtClean="0">
                <a:cs typeface="Tahoma" panose="020B0604030504040204" pitchFamily="34" charset="0"/>
              </a:rPr>
            </a:br>
            <a:r>
              <a:rPr lang="ru-RU" altLang="ru-RU" sz="1400" b="1" dirty="0" smtClean="0"/>
              <a:t> – отдельно оформленная и именованная часть программы,</a:t>
            </a:r>
            <a:r>
              <a:rPr lang="en-US" altLang="ru-RU" sz="1400" b="1" dirty="0" smtClean="0"/>
              <a:t/>
            </a:r>
            <a:br>
              <a:rPr lang="en-US" altLang="ru-RU" sz="1400" b="1" dirty="0" smtClean="0"/>
            </a:br>
            <a:r>
              <a:rPr lang="ru-RU" altLang="ru-RU" sz="1400" b="1" dirty="0" smtClean="0"/>
              <a:t> к которой можно обратиться (вызвать) неограниченное число раз.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2708275"/>
            <a:ext cx="7848600" cy="2613025"/>
          </a:xfrm>
        </p:spPr>
        <p:txBody>
          <a:bodyPr/>
          <a:lstStyle/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Аргументы и параметры</a:t>
            </a:r>
          </a:p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Прототип функции</a:t>
            </a:r>
          </a:p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Возвращение значения функцией</a:t>
            </a:r>
          </a:p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Рекурсия</a:t>
            </a:r>
          </a:p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Функция с переменным числом </a:t>
            </a:r>
            <a:r>
              <a:rPr lang="ru-RU" altLang="ru-RU" sz="2000" dirty="0" smtClean="0">
                <a:cs typeface="Tahoma" panose="020B0604030504040204" pitchFamily="34" charset="0"/>
              </a:rPr>
              <a:t>аргументов</a:t>
            </a:r>
          </a:p>
          <a:p>
            <a:pPr eaLnBrk="1" hangingPunct="1"/>
            <a:r>
              <a:rPr lang="ru-RU" sz="2000" dirty="0"/>
              <a:t>Выражения, не зависящие от типа (_Generic)</a:t>
            </a:r>
            <a:endParaRPr lang="ru-RU" altLang="ru-RU" sz="2000" dirty="0" smtClean="0">
              <a:cs typeface="Tahoma" panose="020B0604030504040204" pitchFamily="34" charset="0"/>
            </a:endParaRPr>
          </a:p>
          <a:p>
            <a:pPr eaLnBrk="1" hangingPunct="1"/>
            <a:endParaRPr lang="ru-RU" altLang="ru-RU" sz="2000" dirty="0" smtClean="0"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FB8E6B-A198-409E-A35B-857A7C9DFD85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Определение </a:t>
            </a:r>
            <a:r>
              <a:rPr lang="ru-RU" altLang="ru-RU" sz="2400" b="1" dirty="0" smtClean="0">
                <a:cs typeface="Tahoma" panose="020B0604030504040204" pitchFamily="34" charset="0"/>
              </a:rPr>
              <a:t>функции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772815"/>
            <a:ext cx="7885112" cy="4599409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Функция</a:t>
            </a:r>
            <a:r>
              <a:rPr lang="ru-RU" altLang="ru-RU" sz="2000" dirty="0" smtClean="0">
                <a:cs typeface="Tahoma" panose="020B0604030504040204" pitchFamily="34" charset="0"/>
              </a:rPr>
              <a:t> — </a:t>
            </a:r>
            <a:r>
              <a:rPr lang="ru-RU" altLang="ru-RU" sz="1800" dirty="0" smtClean="0">
                <a:cs typeface="Tahoma" panose="020B0604030504040204" pitchFamily="34" charset="0"/>
              </a:rPr>
              <a:t>один из производных типов языка Си и минимальный исполняемый фрагмент кода</a:t>
            </a:r>
          </a:p>
          <a:p>
            <a:pPr eaLnBrk="1" hangingPunct="1"/>
            <a:endParaRPr lang="ru-RU" altLang="ru-RU" sz="2000" b="1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Стандартное </a:t>
            </a:r>
            <a:r>
              <a:rPr lang="ru-RU" altLang="ru-RU" sz="2000" b="1" dirty="0" smtClean="0">
                <a:cs typeface="Tahoma" panose="020B0604030504040204" pitchFamily="34" charset="0"/>
              </a:rPr>
              <a:t>определение </a:t>
            </a:r>
            <a:r>
              <a:rPr lang="ru-RU" altLang="ru-RU" sz="2000" b="1" dirty="0" smtClean="0">
                <a:cs typeface="Tahoma" panose="020B0604030504040204" pitchFamily="34" charset="0"/>
              </a:rPr>
              <a:t>функции </a:t>
            </a:r>
            <a:r>
              <a:rPr lang="ru-RU" altLang="ru-RU" sz="2000" b="1" dirty="0" smtClean="0">
                <a:cs typeface="Tahoma" panose="020B0604030504040204" pitchFamily="34" charset="0"/>
              </a:rPr>
              <a:t>(</a:t>
            </a:r>
            <a:r>
              <a:rPr lang="en-US" altLang="ru-RU" sz="2000" b="1" dirty="0" smtClean="0">
                <a:cs typeface="Tahoma" panose="020B0604030504040204" pitchFamily="34" charset="0"/>
              </a:rPr>
              <a:t>ANSI C</a:t>
            </a:r>
            <a:r>
              <a:rPr lang="ru-RU" altLang="ru-RU" sz="2000" b="1" dirty="0" smtClean="0">
                <a:cs typeface="Tahoma" panose="020B0604030504040204" pitchFamily="34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тип результата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идентификатор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		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600" dirty="0" smtClean="0">
                <a:cs typeface="Tahoma" panose="020B0604030504040204" pitchFamily="34" charset="0"/>
              </a:rPr>
              <a:t>[&lt;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спецификация формальных параметров</a:t>
            </a:r>
            <a:r>
              <a:rPr lang="en-US" altLang="ru-RU" sz="1600" dirty="0" smtClean="0">
                <a:cs typeface="Tahoma" panose="020B0604030504040204" pitchFamily="34" charset="0"/>
              </a:rPr>
              <a:t>&gt;]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	</a:t>
            </a:r>
            <a:r>
              <a:rPr lang="en-US" altLang="ru-RU" sz="1600" dirty="0" smtClean="0">
                <a:cs typeface="Tahoma" panose="020B0604030504040204" pitchFamily="34" charset="0"/>
              </a:rPr>
              <a:t>[&lt;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тело функции</a:t>
            </a:r>
            <a:r>
              <a:rPr lang="en-US" altLang="ru-RU" sz="1600" dirty="0" smtClean="0">
                <a:cs typeface="Tahoma" panose="020B0604030504040204" pitchFamily="34" charset="0"/>
              </a:rPr>
              <a:t>&gt;] </a:t>
            </a:r>
            <a:r>
              <a:rPr lang="ru-RU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ru-RU" altLang="ru-RU" sz="1600" dirty="0" smtClean="0">
                <a:cs typeface="Courier New" panose="02070309020205020404" pitchFamily="49" charset="0"/>
              </a:rPr>
              <a:t>Тип </a:t>
            </a:r>
            <a:r>
              <a:rPr lang="ru-RU" altLang="ru-RU" sz="1600" dirty="0" smtClean="0">
                <a:cs typeface="Courier New" panose="02070309020205020404" pitchFamily="49" charset="0"/>
              </a:rPr>
              <a:t>результата функций, не возвращающих значение,</a:t>
            </a:r>
            <a:r>
              <a:rPr lang="en-US" altLang="ru-RU" sz="1600" dirty="0" smtClean="0"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cs typeface="Courier New" panose="02070309020205020404" pitchFamily="49" charset="0"/>
              </a:rPr>
              <a:t>специфицируется как </a:t>
            </a:r>
            <a:r>
              <a:rPr lang="en-US" altLang="ru-RU" sz="1600" b="1" dirty="0" smtClean="0">
                <a:cs typeface="Courier New" panose="02070309020205020404" pitchFamily="49" charset="0"/>
              </a:rPr>
              <a:t>void</a:t>
            </a:r>
            <a:r>
              <a:rPr lang="ru-RU" altLang="ru-RU" sz="1600" b="1" dirty="0" smtClean="0"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ru-RU" altLang="ru-RU" sz="1600" dirty="0" smtClean="0">
                <a:cs typeface="Courier New" panose="02070309020205020404" pitchFamily="49" charset="0"/>
              </a:rPr>
              <a:t>Главной </a:t>
            </a:r>
            <a:r>
              <a:rPr lang="ru-RU" altLang="ru-RU" sz="1600" dirty="0" smtClean="0">
                <a:cs typeface="Courier New" panose="02070309020205020404" pitchFamily="49" charset="0"/>
              </a:rPr>
              <a:t>функции назначается имя </a:t>
            </a:r>
            <a:r>
              <a:rPr lang="en-US" altLang="ru-RU" sz="1600" b="1" dirty="0" smtClean="0">
                <a:cs typeface="Courier New" panose="02070309020205020404" pitchFamily="49" charset="0"/>
              </a:rPr>
              <a:t>main</a:t>
            </a:r>
            <a:endParaRPr lang="ru-RU" altLang="ru-RU" sz="1600" b="1" dirty="0" smtClean="0">
              <a:cs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ru-RU" altLang="ru-RU" sz="1600" dirty="0" smtClean="0">
                <a:cs typeface="Courier New" panose="02070309020205020404" pitchFamily="49" charset="0"/>
              </a:rPr>
              <a:t>Параметры </a:t>
            </a:r>
            <a:r>
              <a:rPr lang="ru-RU" altLang="ru-RU" sz="1600" dirty="0" smtClean="0">
                <a:cs typeface="Courier New" panose="02070309020205020404" pitchFamily="49" charset="0"/>
              </a:rPr>
              <a:t>передаются в функции </a:t>
            </a:r>
            <a:r>
              <a:rPr lang="ru-RU" altLang="ru-RU" sz="1600" dirty="0" smtClean="0">
                <a:cs typeface="Courier New" panose="02070309020205020404" pitchFamily="49" charset="0"/>
              </a:rPr>
              <a:t>исключительно </a:t>
            </a:r>
            <a:r>
              <a:rPr lang="ru-RU" altLang="ru-RU" sz="1600" dirty="0" smtClean="0">
                <a:cs typeface="Courier New" panose="02070309020205020404" pitchFamily="49" charset="0"/>
              </a:rPr>
              <a:t>по </a:t>
            </a:r>
            <a:r>
              <a:rPr lang="ru-RU" altLang="ru-RU" sz="1600" dirty="0" smtClean="0">
                <a:cs typeface="Courier New" panose="02070309020205020404" pitchFamily="49" charset="0"/>
              </a:rPr>
              <a:t>значению.</a:t>
            </a:r>
            <a:endParaRPr lang="en-US" altLang="ru-RU" sz="1600" dirty="0" smtClean="0">
              <a:cs typeface="Tahoma" panose="020B0604030504040204" pitchFamily="34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7.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ФУНКЦИИ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1FE30AA-B5D1-413F-A712-87F6234C6B43}" type="slidenum">
              <a:rPr lang="ru-RU" altLang="ru-RU" sz="1800"/>
              <a:pPr algn="r" eaLnBrk="1" hangingPunct="1"/>
              <a:t>4</a:t>
            </a:fld>
            <a:endParaRPr lang="ru-RU" altLang="ru-RU" sz="1800"/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7.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ФУНКЦИИ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046889" y="776278"/>
            <a:ext cx="61093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altLang="ru-RU" sz="2400" b="1" dirty="0" smtClean="0">
                <a:cs typeface="Tahoma" panose="020B0604030504040204" pitchFamily="34" charset="0"/>
              </a:rPr>
              <a:t>Определение функции</a:t>
            </a:r>
            <a:r>
              <a:rPr lang="ru-RU" altLang="ru-RU" sz="2400" b="1" dirty="0" smtClean="0"/>
              <a:t> </a:t>
            </a:r>
            <a:r>
              <a:rPr lang="ru-RU" altLang="ru-RU" sz="1800" b="1" dirty="0" smtClean="0"/>
              <a:t>(продолжение)</a:t>
            </a:r>
            <a:r>
              <a:rPr lang="ru-RU" altLang="ru-RU" sz="1800" dirty="0" smtClean="0"/>
              <a:t> </a:t>
            </a:r>
            <a:endParaRPr lang="ru-RU" altLang="ru-RU" sz="1800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406376" y="1484784"/>
            <a:ext cx="67167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800" b="1" dirty="0"/>
              <a:t>&lt;</a:t>
            </a:r>
            <a:r>
              <a:rPr lang="ru-RU" altLang="ru-RU" sz="1800" b="1" i="1" dirty="0"/>
              <a:t>заголовок функции</a:t>
            </a:r>
            <a:r>
              <a:rPr lang="ru-RU" altLang="ru-RU" sz="1800" b="1" dirty="0"/>
              <a:t>&gt;</a:t>
            </a:r>
            <a:endParaRPr lang="ru-RU" altLang="ru-RU" sz="1800" dirty="0"/>
          </a:p>
          <a:p>
            <a:pPr eaLnBrk="1" hangingPunct="1"/>
            <a:r>
              <a:rPr lang="ru-RU" altLang="ru-RU" sz="1800" b="1" dirty="0"/>
              <a:t>{</a:t>
            </a:r>
            <a:endParaRPr lang="ru-RU" altLang="ru-RU" sz="1800" dirty="0"/>
          </a:p>
          <a:p>
            <a:pPr eaLnBrk="1" hangingPunct="1"/>
            <a:r>
              <a:rPr lang="ru-RU" altLang="ru-RU" sz="1800" b="1" dirty="0"/>
              <a:t>	&lt;</a:t>
            </a:r>
            <a:r>
              <a:rPr lang="ru-RU" altLang="ru-RU" sz="1800" b="1" i="1" dirty="0"/>
              <a:t>тело функции</a:t>
            </a:r>
            <a:r>
              <a:rPr lang="ru-RU" altLang="ru-RU" sz="1800" b="1" dirty="0"/>
              <a:t>&gt;</a:t>
            </a:r>
            <a:endParaRPr lang="ru-RU" altLang="ru-RU" sz="1800" dirty="0"/>
          </a:p>
          <a:p>
            <a:pPr eaLnBrk="1" hangingPunct="1"/>
            <a:r>
              <a:rPr lang="ru-RU" altLang="ru-RU" sz="1800" b="1" dirty="0"/>
              <a:t>}</a:t>
            </a:r>
            <a:endParaRPr lang="ru-RU" altLang="ru-RU" sz="1800" dirty="0"/>
          </a:p>
          <a:p>
            <a:pPr eaLnBrk="1" hangingPunct="1"/>
            <a:r>
              <a:rPr lang="ru-RU" altLang="ru-RU" sz="1600" dirty="0"/>
              <a:t>Определение функции не может содержать в себе определения другой функции.</a:t>
            </a:r>
            <a:br>
              <a:rPr lang="ru-RU" altLang="ru-RU" sz="1600" dirty="0"/>
            </a:br>
            <a:r>
              <a:rPr lang="ru-RU" altLang="ru-RU" sz="1600" dirty="0"/>
              <a:t>Другими словами, одна функция не может быть вложена в другую</a:t>
            </a:r>
            <a:r>
              <a:rPr lang="ru-RU" altLang="ru-RU" sz="1600" dirty="0" smtClean="0"/>
              <a:t>!</a:t>
            </a:r>
            <a:endParaRPr lang="ru-RU" altLang="ru-RU" sz="1600" dirty="0"/>
          </a:p>
        </p:txBody>
      </p:sp>
      <p:graphicFrame>
        <p:nvGraphicFramePr>
          <p:cNvPr id="30791" name="Group 71"/>
          <p:cNvGraphicFramePr>
            <a:graphicFrameLocks noGrp="1"/>
          </p:cNvGraphicFramePr>
          <p:nvPr/>
        </p:nvGraphicFramePr>
        <p:xfrm>
          <a:off x="1692275" y="3860800"/>
          <a:ext cx="4103688" cy="2164080"/>
        </p:xfrm>
        <a:graphic>
          <a:graphicData uri="http://schemas.openxmlformats.org/drawingml/2006/table">
            <a:tbl>
              <a:tblPr/>
              <a:tblGrid>
                <a:gridCol w="2011363"/>
                <a:gridCol w="2092325"/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tabLst>
                          <a:tab pos="2970213" algn="ctr"/>
                          <a:tab pos="5940425" algn="r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70213" algn="ctr"/>
                          <a:tab pos="5940425" algn="r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Принимает ли функция</a:t>
                      </a:r>
                      <a:b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(аргументы)?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tabLst>
                          <a:tab pos="2970213" algn="ctr"/>
                          <a:tab pos="5940425" algn="r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70213" algn="ctr"/>
                          <a:tab pos="5940425" algn="r"/>
                        </a:tabLst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ли функция </a:t>
                      </a:r>
                      <a:b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tabLst>
                          <a:tab pos="2970213" algn="ctr"/>
                          <a:tab pos="5940425" algn="r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70213" algn="ctr"/>
                          <a:tab pos="5940425" algn="r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Принимает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tabLst>
                          <a:tab pos="2970213" algn="ctr"/>
                          <a:tab pos="5940425" algn="r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70213" algn="ctr"/>
                          <a:tab pos="5940425" algn="r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tabLst>
                          <a:tab pos="2970213" algn="ctr"/>
                          <a:tab pos="5940425" algn="r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70213" algn="ctr"/>
                          <a:tab pos="5940425" algn="r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Принимает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tabLst>
                          <a:tab pos="2970213" algn="ctr"/>
                          <a:tab pos="5940425" algn="r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70213" algn="ctr"/>
                          <a:tab pos="5940425" algn="r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возвращает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tabLst>
                          <a:tab pos="2970213" algn="ctr"/>
                          <a:tab pos="5940425" algn="r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70213" algn="ctr"/>
                          <a:tab pos="5940425" algn="r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принимает значения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tabLst>
                          <a:tab pos="2970213" algn="ctr"/>
                          <a:tab pos="5940425" algn="r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70213" algn="ctr"/>
                          <a:tab pos="5940425" algn="r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tabLst>
                          <a:tab pos="2970213" algn="ctr"/>
                          <a:tab pos="5940425" algn="r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70213" algn="ctr"/>
                          <a:tab pos="5940425" algn="r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принимает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tabLst>
                          <a:tab pos="2970213" algn="ctr"/>
                          <a:tab pos="5940425" algn="r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70213" algn="ctr"/>
                          <a:tab pos="5940425" algn="r"/>
                        </a:tabLst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возвращает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92" name="Rectangle 72"/>
          <p:cNvSpPr>
            <a:spLocks noChangeArrowheads="1"/>
          </p:cNvSpPr>
          <p:nvPr/>
        </p:nvSpPr>
        <p:spPr bwMode="auto">
          <a:xfrm>
            <a:off x="6516688" y="4508500"/>
            <a:ext cx="1871662" cy="576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93" name="Line 73"/>
          <p:cNvSpPr>
            <a:spLocks noChangeShapeType="1"/>
          </p:cNvSpPr>
          <p:nvPr/>
        </p:nvSpPr>
        <p:spPr bwMode="auto">
          <a:xfrm>
            <a:off x="7451725" y="3644900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94" name="Line 74"/>
          <p:cNvSpPr>
            <a:spLocks noChangeShapeType="1"/>
          </p:cNvSpPr>
          <p:nvPr/>
        </p:nvSpPr>
        <p:spPr bwMode="auto">
          <a:xfrm>
            <a:off x="7451725" y="515778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95" name="Rectangle 75"/>
          <p:cNvSpPr>
            <a:spLocks noChangeArrowheads="1"/>
          </p:cNvSpPr>
          <p:nvPr/>
        </p:nvSpPr>
        <p:spPr bwMode="auto">
          <a:xfrm>
            <a:off x="7596188" y="3860800"/>
            <a:ext cx="1141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b="1"/>
              <a:t>аргументы</a:t>
            </a:r>
          </a:p>
        </p:txBody>
      </p:sp>
      <p:sp>
        <p:nvSpPr>
          <p:cNvPr id="30796" name="Rectangle 76"/>
          <p:cNvSpPr>
            <a:spLocks noChangeArrowheads="1"/>
          </p:cNvSpPr>
          <p:nvPr/>
        </p:nvSpPr>
        <p:spPr bwMode="auto">
          <a:xfrm>
            <a:off x="6804025" y="4581525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b="1"/>
              <a:t>функция</a:t>
            </a:r>
          </a:p>
        </p:txBody>
      </p:sp>
      <p:sp>
        <p:nvSpPr>
          <p:cNvPr id="30797" name="Rectangle 77"/>
          <p:cNvSpPr>
            <a:spLocks noChangeArrowheads="1"/>
          </p:cNvSpPr>
          <p:nvPr/>
        </p:nvSpPr>
        <p:spPr bwMode="auto">
          <a:xfrm>
            <a:off x="7596188" y="5516563"/>
            <a:ext cx="136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200" b="1"/>
              <a:t>Возвращаемое </a:t>
            </a:r>
            <a:br>
              <a:rPr lang="ru-RU" altLang="ru-RU" sz="1200" b="1"/>
            </a:br>
            <a:r>
              <a:rPr lang="ru-RU" altLang="ru-RU" sz="1200" b="1"/>
              <a:t>значение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FB8E6B-A198-409E-A35B-857A7C9DFD85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Объявление функции (прототип) 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860005"/>
            <a:ext cx="7885112" cy="3297187"/>
          </a:xfrm>
        </p:spPr>
        <p:txBody>
          <a:bodyPr/>
          <a:lstStyle/>
          <a:p>
            <a:r>
              <a:rPr lang="ru-RU" altLang="ru-RU" sz="2000" b="1" dirty="0" smtClean="0"/>
              <a:t>Объявления</a:t>
            </a:r>
            <a:r>
              <a:rPr lang="ru-RU" altLang="ru-RU" sz="2000" dirty="0" smtClean="0"/>
              <a:t> – </a:t>
            </a:r>
            <a:r>
              <a:rPr lang="ru-RU" altLang="ru-RU" sz="1600" dirty="0" smtClean="0"/>
              <a:t>устанавливают соответствие между идентификатором объекта и некоторыми его атрибутами. Любой объект программы должен быть объявлен перед началом его использования в программе!</a:t>
            </a:r>
          </a:p>
          <a:p>
            <a:endParaRPr lang="ru-RU" altLang="ru-RU" sz="1600" b="1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Объявление функции = Заголовок функции, но</a:t>
            </a:r>
            <a:endParaRPr lang="ru-RU" altLang="ru-RU" sz="2000" b="1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ru-RU" altLang="ru-RU" sz="1600" dirty="0">
                <a:cs typeface="Courier New" panose="02070309020205020404" pitchFamily="49" charset="0"/>
              </a:rPr>
              <a:t>О</a:t>
            </a:r>
            <a:r>
              <a:rPr lang="ru-RU" altLang="ru-RU" sz="1600" dirty="0" smtClean="0">
                <a:cs typeface="Courier New" panose="02070309020205020404" pitchFamily="49" charset="0"/>
              </a:rPr>
              <a:t>бязательно завершается точкой с </a:t>
            </a:r>
            <a:r>
              <a:rPr lang="ru-RU" altLang="ru-RU" sz="1600" b="1" dirty="0" smtClean="0"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cs typeface="Courier New" panose="02070309020205020404" pitchFamily="49" charset="0"/>
              </a:rPr>
              <a:t>запятой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В списке формальных параметров идентификаторы могут быть опущены</a:t>
            </a:r>
            <a:endParaRPr lang="en-US" altLang="ru-RU" sz="1600" dirty="0" smtClean="0">
              <a:cs typeface="Tahoma" panose="020B0604030504040204" pitchFamily="34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7.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ФУНКЦИИ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507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FB8E6B-A198-409E-A35B-857A7C9DFD85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48420" y="764704"/>
            <a:ext cx="659316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Вызов функции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860005"/>
            <a:ext cx="7885112" cy="3009155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имя функции ( список аргументов );</a:t>
            </a:r>
          </a:p>
          <a:p>
            <a:pPr eaLnBrk="1" hangingPunct="1"/>
            <a:endParaRPr lang="ru-RU" altLang="ru-RU" sz="2000" b="1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ru-RU" altLang="ru-RU" sz="1600" b="1" dirty="0" smtClean="0">
                <a:cs typeface="Courier New" panose="02070309020205020404" pitchFamily="49" charset="0"/>
              </a:rPr>
              <a:t>Важно:</a:t>
            </a:r>
          </a:p>
          <a:p>
            <a:pPr marL="457200" lvl="1" indent="0" eaLnBrk="1" hangingPunct="1">
              <a:buNone/>
            </a:pP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	Типы и количество аргументов должно совпадать с типами и количеством формальных параметров функции.</a:t>
            </a:r>
          </a:p>
          <a:p>
            <a:pPr marL="457200" lvl="1" indent="0" eaLnBrk="1" hangingPunct="1">
              <a:buNone/>
            </a:pPr>
            <a:r>
              <a:rPr lang="ru-RU" altLang="ru-RU" sz="1600" dirty="0">
                <a:cs typeface="Times New Roman" panose="02020603050405020304" pitchFamily="18" charset="0"/>
              </a:rPr>
              <a:t>	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Если типы отличаются, то происходит преобразование типа аргумента в типу 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формального параметра. Если это возможно.</a:t>
            </a:r>
          </a:p>
          <a:p>
            <a:pPr marL="457200" lvl="1" indent="0" eaLnBrk="1" hangingPunct="1">
              <a:buNone/>
            </a:pPr>
            <a:r>
              <a:rPr lang="ru-RU" altLang="ru-RU" sz="1600" dirty="0">
                <a:cs typeface="Times New Roman" panose="02020603050405020304" pitchFamily="18" charset="0"/>
              </a:rPr>
              <a:t>	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Первый аргумент передаётся первому 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формальному параметру и т.д. </a:t>
            </a:r>
            <a:endParaRPr lang="en-US" altLang="ru-RU" sz="1600" dirty="0" smtClean="0">
              <a:cs typeface="Tahoma" panose="020B0604030504040204" pitchFamily="34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7.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ФУНКЦИИ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401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78BC835-56ED-46AD-8477-A98FFD3EC6CB}" type="slidenum">
              <a:rPr lang="ru-RU" altLang="ru-RU" sz="1800"/>
              <a:pPr algn="r" eaLnBrk="1" hangingPunct="1"/>
              <a:t>7</a:t>
            </a:fld>
            <a:endParaRPr lang="ru-RU" altLang="ru-RU" sz="1800"/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7.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ФУНКЦИИ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557313" y="1853476"/>
            <a:ext cx="756039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800" dirty="0" smtClean="0"/>
              <a:t>1</a:t>
            </a:r>
            <a:r>
              <a:rPr lang="ru-RU" altLang="ru-RU" sz="1800" dirty="0"/>
              <a:t>. </a:t>
            </a:r>
            <a:r>
              <a:rPr lang="ru-RU" altLang="ru-RU" sz="1800" b="1" dirty="0"/>
              <a:t>Передача по значению</a:t>
            </a:r>
            <a:r>
              <a:rPr lang="ru-RU" altLang="ru-RU" sz="1800" dirty="0"/>
              <a:t> – в функцию </a:t>
            </a:r>
            <a:r>
              <a:rPr lang="ru-RU" altLang="ru-RU" sz="1800" b="1" dirty="0"/>
              <a:t>передаются копии</a:t>
            </a:r>
            <a:r>
              <a:rPr lang="ru-RU" altLang="ru-RU" sz="1800" dirty="0"/>
              <a:t> значений </a:t>
            </a:r>
            <a:r>
              <a:rPr lang="ru-RU" altLang="ru-RU" sz="1800" b="1" dirty="0"/>
              <a:t>её аргументов</a:t>
            </a:r>
            <a:r>
              <a:rPr lang="ru-RU" altLang="ru-RU" sz="1800" dirty="0"/>
              <a:t>.</a:t>
            </a:r>
          </a:p>
          <a:p>
            <a:pPr eaLnBrk="1" hangingPunct="1"/>
            <a:r>
              <a:rPr lang="ru-RU" altLang="ru-RU" sz="1800" dirty="0"/>
              <a:t>Вызываемая функция не </a:t>
            </a:r>
            <a:r>
              <a:rPr lang="ru-RU" altLang="ru-RU" sz="1800" b="1" dirty="0"/>
              <a:t>может изменить</a:t>
            </a:r>
            <a:r>
              <a:rPr lang="ru-RU" altLang="ru-RU" sz="1800" dirty="0"/>
              <a:t> параметры вызывающей функции</a:t>
            </a:r>
            <a:r>
              <a:rPr lang="ru-RU" altLang="ru-RU" sz="1800" dirty="0" smtClean="0"/>
              <a:t>.</a:t>
            </a:r>
          </a:p>
          <a:p>
            <a:pPr eaLnBrk="1" hangingPunct="1"/>
            <a:endParaRPr lang="ru-RU" altLang="ru-RU" sz="1800" dirty="0"/>
          </a:p>
          <a:p>
            <a:pPr eaLnBrk="1" hangingPunct="1"/>
            <a:r>
              <a:rPr lang="ru-RU" altLang="ru-RU" sz="1800" dirty="0"/>
              <a:t>2. </a:t>
            </a:r>
            <a:r>
              <a:rPr lang="ru-RU" altLang="ru-RU" sz="1800" b="1" dirty="0"/>
              <a:t>Передача по адресу</a:t>
            </a:r>
            <a:r>
              <a:rPr lang="ru-RU" altLang="ru-RU" sz="1800" dirty="0"/>
              <a:t> – в функцию передаются адреса её аргументов.</a:t>
            </a:r>
          </a:p>
          <a:p>
            <a:pPr eaLnBrk="1" hangingPunct="1"/>
            <a:r>
              <a:rPr lang="ru-RU" altLang="ru-RU" sz="1800" dirty="0"/>
              <a:t>Вызываемая функция </a:t>
            </a:r>
            <a:r>
              <a:rPr lang="ru-RU" altLang="ru-RU" sz="1800" b="1" dirty="0"/>
              <a:t>может изменить</a:t>
            </a:r>
            <a:r>
              <a:rPr lang="ru-RU" altLang="ru-RU" sz="1800" dirty="0"/>
              <a:t> параметры вызывающей функции</a:t>
            </a:r>
            <a:r>
              <a:rPr lang="ru-RU" altLang="ru-RU" sz="1800" dirty="0" smtClean="0"/>
              <a:t>.</a:t>
            </a:r>
          </a:p>
          <a:p>
            <a:pPr eaLnBrk="1" hangingPunct="1"/>
            <a:endParaRPr lang="ru-RU" altLang="ru-RU" sz="1800" dirty="0"/>
          </a:p>
          <a:p>
            <a:pPr eaLnBrk="1" hangingPunct="1"/>
            <a:r>
              <a:rPr lang="ru-RU" altLang="ru-RU" sz="1800" dirty="0"/>
              <a:t>3. </a:t>
            </a:r>
            <a:r>
              <a:rPr lang="ru-RU" altLang="ru-RU" sz="1800" b="1" dirty="0"/>
              <a:t>Передача через глобальные переменные, объявленные на внешнем уровне</a:t>
            </a:r>
            <a:r>
              <a:rPr lang="ru-RU" altLang="ru-RU" sz="1800" dirty="0"/>
              <a:t> – не самый удачный способ</a:t>
            </a:r>
            <a:r>
              <a:rPr lang="ru-RU" altLang="ru-RU" sz="1800" dirty="0" smtClean="0"/>
              <a:t>! </a:t>
            </a:r>
            <a:endParaRPr lang="ru-RU" altLang="ru-RU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03648" y="958031"/>
            <a:ext cx="7488832" cy="5334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ru-RU" altLang="ru-RU" sz="2000" b="1" dirty="0" smtClean="0"/>
              <a:t>Способы передачи аргументов при вызове функции</a:t>
            </a:r>
            <a:endParaRPr lang="en-US" altLang="ru-RU" sz="2000" b="1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1D4A57C-8F8D-4C28-8705-C1962FB038ED}" type="slidenum">
              <a:rPr lang="ru-RU" altLang="ru-RU" sz="1800"/>
              <a:pPr algn="r" eaLnBrk="1" hangingPunct="1"/>
              <a:t>8</a:t>
            </a:fld>
            <a:endParaRPr lang="ru-RU" altLang="ru-RU" sz="1800"/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7.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ФУНКЦИИ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331640" y="908720"/>
            <a:ext cx="712851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ru-RU" altLang="ru-RU" sz="2400" b="1" dirty="0" smtClean="0"/>
              <a:t>Практика</a:t>
            </a:r>
          </a:p>
          <a:p>
            <a:pPr algn="ctr"/>
            <a:endParaRPr lang="ru-RU" altLang="ru-RU" sz="2400" b="1" dirty="0"/>
          </a:p>
          <a:p>
            <a:pPr algn="ctr"/>
            <a:endParaRPr lang="ru-RU" alt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dirty="0" smtClean="0"/>
              <a:t>Вычисление площади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dirty="0" smtClean="0"/>
              <a:t>Определение максимального элемента одномерного массива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dirty="0" smtClean="0"/>
              <a:t>Определение максимального элемента многомерного массива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dirty="0" smtClean="0"/>
              <a:t>Определение нескольких характеристик одномерного массива</a:t>
            </a:r>
            <a:endParaRPr lang="ru-RU" alt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ru-RU" dirty="0"/>
          </a:p>
          <a:p>
            <a:pPr algn="ctr"/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68064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1D4A57C-8F8D-4C28-8705-C1962FB038ED}" type="slidenum">
              <a:rPr lang="ru-RU" altLang="ru-RU" sz="1800"/>
              <a:pPr algn="r" eaLnBrk="1" hangingPunct="1"/>
              <a:t>9</a:t>
            </a:fld>
            <a:endParaRPr lang="ru-RU" altLang="ru-RU" sz="1800"/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7.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ФУНКЦИИ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331913" y="1042988"/>
            <a:ext cx="7651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b="1" dirty="0"/>
              <a:t>РЕКУРСИВНЫЙ ВЫЗОВ ФУНКЦИЙ</a:t>
            </a:r>
          </a:p>
          <a:p>
            <a:pPr algn="ctr"/>
            <a:endParaRPr lang="ru-RU" altLang="ru-RU" dirty="0"/>
          </a:p>
          <a:p>
            <a:r>
              <a:rPr lang="ru-RU" altLang="ru-RU" sz="1800" dirty="0"/>
              <a:t>Если функция в процессе работы вызывает саму себя, </a:t>
            </a:r>
          </a:p>
          <a:p>
            <a:r>
              <a:rPr lang="ru-RU" altLang="ru-RU" sz="1800" dirty="0"/>
              <a:t>то имеет место рекурсия, а функция называется рекурсивной.</a:t>
            </a:r>
          </a:p>
          <a:p>
            <a:endParaRPr lang="ru-RU" altLang="ru-RU" dirty="0"/>
          </a:p>
          <a:p>
            <a:r>
              <a:rPr lang="ru-RU" altLang="ru-RU" b="1" dirty="0" smtClean="0"/>
              <a:t>Пример</a:t>
            </a:r>
            <a:r>
              <a:rPr lang="ru-RU" altLang="ru-RU" dirty="0" smtClean="0"/>
              <a:t>: вычисление факториала.</a:t>
            </a:r>
            <a:endParaRPr lang="ru-RU" altLang="ru-RU" dirty="0"/>
          </a:p>
          <a:p>
            <a:pPr algn="ctr"/>
            <a:endParaRPr lang="ru-RU" altLang="ru-RU" dirty="0"/>
          </a:p>
          <a:p>
            <a:pPr algn="ctr"/>
            <a:endParaRPr lang="ru-RU" altLang="ru-RU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18582</TotalTime>
  <Words>467</Words>
  <Application>Microsoft Office PowerPoint</Application>
  <PresentationFormat>Экран (4:3)</PresentationFormat>
  <Paragraphs>171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Tahoma</vt:lpstr>
      <vt:lpstr>Arial</vt:lpstr>
      <vt:lpstr>Times New Roman</vt:lpstr>
      <vt:lpstr>Courier New</vt:lpstr>
      <vt:lpstr>ОПРОГ</vt:lpstr>
      <vt:lpstr>Программирование на языке C</vt:lpstr>
      <vt:lpstr>Модуль 7.  ФУНКЦИИ  – отдельно оформленная и именованная часть программы,  к которой можно обратиться (вызвать) неограниченное число раз.</vt:lpstr>
      <vt:lpstr>Определение функции</vt:lpstr>
      <vt:lpstr>Презентация PowerPoint</vt:lpstr>
      <vt:lpstr>Объявление функции (прототип) </vt:lpstr>
      <vt:lpstr>Вызов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</dc:title>
  <dc:creator>Alex</dc:creator>
  <cp:lastModifiedBy>Alexander Korablin</cp:lastModifiedBy>
  <cp:revision>799</cp:revision>
  <cp:lastPrinted>1601-01-01T00:00:00Z</cp:lastPrinted>
  <dcterms:created xsi:type="dcterms:W3CDTF">1601-01-01T00:00:00Z</dcterms:created>
  <dcterms:modified xsi:type="dcterms:W3CDTF">2020-09-03T13:40:14Z</dcterms:modified>
</cp:coreProperties>
</file>