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7" r:id="rId3"/>
    <p:sldId id="369" r:id="rId4"/>
    <p:sldId id="359" r:id="rId5"/>
    <p:sldId id="366" r:id="rId6"/>
    <p:sldId id="367" r:id="rId7"/>
    <p:sldId id="360" r:id="rId8"/>
    <p:sldId id="362" r:id="rId9"/>
    <p:sldId id="364" r:id="rId10"/>
    <p:sldId id="368" r:id="rId11"/>
    <p:sldId id="365" r:id="rId12"/>
    <p:sldId id="3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 varScale="1">
        <p:scale>
          <a:sx n="109" d="100"/>
          <a:sy n="109" d="100"/>
        </p:scale>
        <p:origin x="1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819BB32-C308-4836-9925-CBEA3059D6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45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7ADA659-A6FA-4CB3-A57E-B9CF2E2FBA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9884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0C5AA4-B26A-4603-8169-78725C43C718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3701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31A0DF0-062C-45E9-930C-5975FE019F89}" type="slidenum">
              <a:rPr lang="ru-RU" altLang="ru-RU" sz="1200"/>
              <a:pPr algn="r"/>
              <a:t>10</a:t>
            </a:fld>
            <a:endParaRPr lang="ru-RU" altLang="ru-RU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2415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971F9A-FABB-4157-9F74-5B359BE527AC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0518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971F9A-FABB-4157-9F74-5B359BE527AC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4254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854242-0C14-4777-88FC-5D7EE5D004E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9553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343DA39-6DBD-4A47-8B13-6769B87397D3}" type="slidenum">
              <a:rPr lang="ru-RU" altLang="ru-RU" sz="1200"/>
              <a:pPr algn="r"/>
              <a:t>3</a:t>
            </a:fld>
            <a:endParaRPr lang="ru-RU" altLang="ru-RU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4645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298BA8-91A2-4188-8E3A-4108A48DD456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5391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8011300-D18C-4886-9B83-95B4923301FC}" type="slidenum">
              <a:rPr lang="ru-RU" altLang="ru-RU" sz="1200"/>
              <a:pPr algn="r"/>
              <a:t>5</a:t>
            </a:fld>
            <a:endParaRPr lang="ru-RU" altLang="ru-RU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7393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1930AB0-386E-4654-A3A3-1DD82B43BB05}" type="slidenum">
              <a:rPr lang="ru-RU" altLang="ru-RU" sz="1200"/>
              <a:pPr algn="r"/>
              <a:t>6</a:t>
            </a:fld>
            <a:endParaRPr lang="ru-RU" altLang="ru-RU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150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419809-8D3F-4F8D-BD1E-9A64F3EA22E2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0730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99E010-27F0-420F-AACB-74D9DE3F596D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8013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75192C-04DF-40C5-BE6A-B7ED4675EB7A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7552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6115-E8D0-4479-93FF-B7E17A968A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85705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CF89E-4744-4910-B709-76A65B7AC28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3754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805F4-22AB-48FA-A827-766DD2C630D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1925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D49F-17ED-4A4B-9188-F45525C2E7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58956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C60F8-B09B-440F-8410-DD411D8E1A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1312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DAAA9-3FB3-4A5D-B505-AAD81B1909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94155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92881-F608-42BD-800A-0AC8440034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79120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2D85F-9949-47AC-BE23-F95350FED8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71337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9C1CC-2DD6-4138-B3E0-27B11BC1F6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4505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450D4-6D60-47A3-99DA-1FBBD65BF2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51772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F2FD3-B554-4984-BAAA-A3B9FDEEF7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358149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376F14C-3EB9-49D3-B3EC-6B2C75D0B5E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DF8FA6-E22B-4B60-A189-7530D803957D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A9380BC-91EC-43B2-AA57-F347A76B6A0E}" type="slidenum">
              <a:rPr lang="ru-RU" altLang="ru-RU"/>
              <a:pPr algn="r" eaLnBrk="1" hangingPunct="1"/>
              <a:t>10</a:t>
            </a:fld>
            <a:endParaRPr lang="ru-RU" altLang="ru-RU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331913" y="687388"/>
            <a:ext cx="763270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ru-RU" altLang="ru-RU" sz="2000" b="1" dirty="0"/>
              <a:t>РАБОТА С ДИНАМИЧЕСКИМИ ОБЪЕКТАМИ ПРОГРАММ</a:t>
            </a:r>
          </a:p>
          <a:p>
            <a:pPr algn="ctr"/>
            <a:endParaRPr lang="ru-RU" altLang="ru-RU" dirty="0"/>
          </a:p>
          <a:p>
            <a:pPr algn="ctr"/>
            <a:r>
              <a:rPr lang="ru-RU" altLang="ru-RU" sz="1600" dirty="0"/>
              <a:t>ДИНАМИЧЕСКОЕ РАСПРЕДЕЛЕНИЕ ПАМЯТИ ПОЗВОЛЯЕТ ВЛИЯТЬ НА ВРЕМЯ ЖИЗНИ ПЕРЕМЕННЫХ!</a:t>
            </a:r>
          </a:p>
          <a:p>
            <a:pPr algn="ctr"/>
            <a:endParaRPr lang="ru-RU" altLang="ru-RU" dirty="0"/>
          </a:p>
          <a:p>
            <a:r>
              <a:rPr lang="ru-RU" altLang="ru-RU" sz="1600" dirty="0"/>
              <a:t>1.Объявить указатель для динамического объекта (переменной, массива).</a:t>
            </a:r>
          </a:p>
          <a:p>
            <a:r>
              <a:rPr lang="ru-RU" altLang="ru-RU" sz="1600" dirty="0"/>
              <a:t>2.Распределить память под динамический объект (переменную, массив):</a:t>
            </a:r>
          </a:p>
          <a:p>
            <a:r>
              <a:rPr lang="ru-RU" altLang="ru-RU" sz="1600" dirty="0"/>
              <a:t>   для этого используются функции стандартной библиотеки:</a:t>
            </a:r>
          </a:p>
          <a:p>
            <a:r>
              <a:rPr lang="ru-RU" altLang="ru-RU" sz="1600" b="1" dirty="0"/>
              <a:t>	</a:t>
            </a:r>
            <a:r>
              <a:rPr lang="en-US" altLang="ru-RU" sz="1600" b="1" dirty="0" err="1"/>
              <a:t>malloc</a:t>
            </a:r>
            <a:r>
              <a:rPr lang="ru-RU" altLang="ru-RU" sz="1600" dirty="0"/>
              <a:t> – распределить блок памяти из заданного числа байтов;</a:t>
            </a:r>
          </a:p>
          <a:p>
            <a:r>
              <a:rPr lang="ru-RU" altLang="ru-RU" sz="1600" b="1" dirty="0"/>
              <a:t>	</a:t>
            </a:r>
            <a:r>
              <a:rPr lang="en-US" altLang="ru-RU" sz="1600" b="1" dirty="0" err="1"/>
              <a:t>calloc</a:t>
            </a:r>
            <a:r>
              <a:rPr lang="ru-RU" altLang="ru-RU" sz="1600" dirty="0"/>
              <a:t> –  распределить блок памяти из заданного числа элементов, 		каждый из заданного числа байтов и инициализировать 			все элементы нулями;</a:t>
            </a:r>
          </a:p>
          <a:p>
            <a:r>
              <a:rPr lang="ru-RU" altLang="ru-RU" sz="1600" b="1" dirty="0"/>
              <a:t>	</a:t>
            </a:r>
            <a:r>
              <a:rPr lang="en-US" altLang="ru-RU" sz="1600" b="1" dirty="0" err="1"/>
              <a:t>realloc</a:t>
            </a:r>
            <a:r>
              <a:rPr lang="ru-RU" altLang="ru-RU" sz="1600" dirty="0"/>
              <a:t> – перераспределить ранее выделенную память, добавив 			или удалив её часть.</a:t>
            </a:r>
          </a:p>
          <a:p>
            <a:r>
              <a:rPr lang="ru-RU" altLang="ru-RU" sz="1600" dirty="0"/>
              <a:t>3.Проверить успешность выполнения этапа №2. Указатель на выделенный                 блок памяти должен быть не </a:t>
            </a:r>
            <a:r>
              <a:rPr lang="ru-RU" altLang="ru-RU" sz="1600" dirty="0" smtClean="0"/>
              <a:t>Ноль.</a:t>
            </a:r>
            <a:endParaRPr lang="ru-RU" altLang="ru-RU" sz="1600" dirty="0"/>
          </a:p>
          <a:p>
            <a:r>
              <a:rPr lang="ru-RU" altLang="ru-RU" sz="1600" dirty="0"/>
              <a:t>4.Если память действительно распределена, то можно работать с объектом (переменной, массивом).</a:t>
            </a:r>
          </a:p>
          <a:p>
            <a:r>
              <a:rPr lang="ru-RU" altLang="ru-RU" sz="1600" b="1" dirty="0"/>
              <a:t>5.Освободить память </a:t>
            </a:r>
            <a:r>
              <a:rPr lang="ru-RU" altLang="ru-RU" sz="1600" dirty="0"/>
              <a:t>после того, как динамический объект (переменная, массив) стал не нужен. Для этого используется функция стандартной библиотеки </a:t>
            </a:r>
            <a:r>
              <a:rPr lang="en-US" altLang="ru-RU" sz="1600" b="1" dirty="0"/>
              <a:t>free</a:t>
            </a:r>
            <a:r>
              <a:rPr lang="ru-RU" altLang="ru-RU" sz="1600" b="1" dirty="0"/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0E8EF9-667F-4D15-9DF8-D52103805A6A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Создание псевдонимов для типов</a:t>
            </a:r>
            <a:endParaRPr lang="ru-RU" altLang="ru-RU" sz="2400" b="1" dirty="0" smtClean="0">
              <a:cs typeface="Tahoma" panose="020B0604030504040204" pitchFamily="34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571625"/>
            <a:ext cx="7885112" cy="4233639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Как создать?</a:t>
            </a:r>
          </a:p>
          <a:p>
            <a:pPr marL="0" indent="0" eaLnBrk="1" hangingPunct="1">
              <a:buNone/>
              <a:defRPr/>
            </a:pPr>
            <a:r>
              <a:rPr lang="ru-RU" sz="2000" b="1" dirty="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cs typeface="Tahoma" pitchFamily="34" charset="0"/>
              </a:rPr>
              <a:t> &lt;</a:t>
            </a:r>
            <a:r>
              <a:rPr lang="ru-RU" sz="2000" i="1" dirty="0" smtClean="0">
                <a:cs typeface="Tahoma" pitchFamily="34" charset="0"/>
              </a:rPr>
              <a:t>существующий </a:t>
            </a:r>
            <a:r>
              <a:rPr lang="ru-RU" sz="2000" i="1" dirty="0">
                <a:cs typeface="Tahoma" pitchFamily="34" charset="0"/>
              </a:rPr>
              <a:t>типа</a:t>
            </a:r>
            <a:r>
              <a:rPr lang="en-US" sz="2000" dirty="0">
                <a:cs typeface="Tahoma" pitchFamily="34" charset="0"/>
              </a:rPr>
              <a:t>&gt;</a:t>
            </a:r>
            <a:r>
              <a:rPr lang="ru-RU" sz="2000" dirty="0">
                <a:cs typeface="Tahoma" pitchFamily="34" charset="0"/>
              </a:rPr>
              <a:t> </a:t>
            </a:r>
            <a:r>
              <a:rPr lang="en-US" sz="2000" dirty="0" smtClean="0">
                <a:cs typeface="Tahoma" pitchFamily="34" charset="0"/>
              </a:rPr>
              <a:t>&lt;</a:t>
            </a:r>
            <a:r>
              <a:rPr lang="ru-RU" sz="2000" i="1" dirty="0" smtClean="0">
                <a:cs typeface="Tahoma" pitchFamily="34" charset="0"/>
              </a:rPr>
              <a:t>псевдоним</a:t>
            </a:r>
            <a:r>
              <a:rPr lang="en-US" sz="2000" dirty="0" smtClean="0">
                <a:cs typeface="Tahoma" pitchFamily="34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000" b="1" dirty="0" smtClean="0">
                <a:cs typeface="Tahoma" pitchFamily="34" charset="0"/>
              </a:rPr>
              <a:t>Зачем?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cs typeface="Courier New" pitchFamily="49" charset="0"/>
              </a:rPr>
              <a:t>Наглядность кода:</a:t>
            </a:r>
            <a:endParaRPr lang="en-US" sz="1600" dirty="0" smtClean="0">
              <a:cs typeface="Courier New" pitchFamily="49" charset="0"/>
            </a:endParaRPr>
          </a:p>
          <a:p>
            <a:pPr marL="457200" lvl="1" indent="0" eaLnBrk="1" hangingPunct="1">
              <a:buNone/>
              <a:defRPr/>
            </a:pPr>
            <a:endParaRPr lang="ru-RU" sz="1600" dirty="0" smtClean="0">
              <a:cs typeface="Courier New" pitchFamily="49" charset="0"/>
            </a:endParaRPr>
          </a:p>
          <a:p>
            <a:pPr marL="457200" lvl="1" indent="0" eaLnBrk="1" hangingPunct="1">
              <a:buNone/>
              <a:defRPr/>
            </a:pPr>
            <a:r>
              <a:rPr lang="ru-RU" sz="1600" dirty="0"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double function();</a:t>
            </a:r>
          </a:p>
          <a:p>
            <a:pPr marL="457200" lvl="1" indent="0" eaLnBrk="1" hangingPunct="1">
              <a:buNone/>
              <a:defRPr/>
            </a:pPr>
            <a:r>
              <a:rPr lang="en-US" sz="1600" dirty="0">
                <a:cs typeface="Courier New" pitchFamily="49" charset="0"/>
              </a:rPr>
              <a:t> 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или</a:t>
            </a:r>
            <a:endParaRPr lang="en-US" sz="1600" dirty="0" smtClean="0">
              <a:cs typeface="Courier New" pitchFamily="49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1600" dirty="0"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typedef double area_t;</a:t>
            </a:r>
          </a:p>
          <a:p>
            <a:pPr marL="457200" lvl="1" indent="0" eaLnBrk="1" hangingPunct="1">
              <a:buNone/>
              <a:defRPr/>
            </a:pPr>
            <a:r>
              <a:rPr lang="ru-RU" sz="1600" b="1" dirty="0" smtClean="0"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area_t function();</a:t>
            </a:r>
          </a:p>
          <a:p>
            <a:pPr marL="457200" lvl="1" indent="0" eaLnBrk="1" hangingPunct="1">
              <a:buNone/>
              <a:defRPr/>
            </a:pPr>
            <a:endParaRPr lang="ru-RU" sz="1600" dirty="0" smtClean="0">
              <a:cs typeface="Courier New" pitchFamily="49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cs typeface="Courier New" pitchFamily="49" charset="0"/>
              </a:rPr>
              <a:t>Внесение изменений в код: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ru-RU" sz="1600" dirty="0" smtClean="0">
                <a:cs typeface="Courier New" pitchFamily="49" charset="0"/>
              </a:rPr>
              <a:t>Упрощение кода:</a:t>
            </a:r>
            <a:endParaRPr lang="en-US" sz="1600" dirty="0" smtClean="0">
              <a:cs typeface="Courier New" pitchFamily="49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4BDF123-54EA-46F0-963A-AD41F11DAB83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9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7B5D561-3CFC-4A8D-A285-7D9656F8B4E2}" type="slidenum">
              <a:rPr lang="ru-RU" altLang="ru-RU"/>
              <a:pPr algn="r" eaLnBrk="1" hangingPunct="1"/>
              <a:t>13</a:t>
            </a:fld>
            <a:endParaRPr lang="ru-RU" alt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Кнут08</a:t>
            </a:r>
            <a:r>
              <a:rPr lang="en-US" sz="1600" dirty="0">
                <a:cs typeface="+mn-cs"/>
              </a:rPr>
              <a:t>] </a:t>
            </a:r>
            <a:r>
              <a:rPr lang="ru-RU" sz="1600" dirty="0">
                <a:cs typeface="+mn-cs"/>
              </a:rPr>
              <a:t>Кнут Д.Э. Искусство программирования / Пер. с англ. — Т. </a:t>
            </a:r>
            <a:r>
              <a:rPr lang="en-US" sz="1600" dirty="0">
                <a:cs typeface="+mn-cs"/>
              </a:rPr>
              <a:t>3</a:t>
            </a:r>
            <a:r>
              <a:rPr lang="ru-RU" sz="1600" dirty="0">
                <a:cs typeface="+mn-cs"/>
              </a:rPr>
              <a:t>. Сортировка и поиск. — 2-е изд. — М.: Вильямс, 2008. — 824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  <a:endParaRPr lang="en-US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+mn-cs"/>
              </a:rPr>
              <a:t>[</a:t>
            </a:r>
            <a:r>
              <a:rPr lang="ru-RU" sz="1600" dirty="0">
                <a:cs typeface="+mn-cs"/>
              </a:rPr>
              <a:t>Уэз82</a:t>
            </a:r>
            <a:r>
              <a:rPr lang="en-US" sz="1600" dirty="0">
                <a:cs typeface="+mn-cs"/>
              </a:rPr>
              <a:t>]</a:t>
            </a:r>
            <a:r>
              <a:rPr lang="ru-RU" sz="1600" dirty="0">
                <a:cs typeface="+mn-cs"/>
              </a:rPr>
              <a:t> Уэзерелл Ч. Этюды для программистов</a:t>
            </a:r>
            <a:r>
              <a:rPr lang="en-US" sz="1600" dirty="0">
                <a:cs typeface="+mn-cs"/>
              </a:rPr>
              <a:t> </a:t>
            </a:r>
            <a:r>
              <a:rPr lang="ru-RU" sz="1600" dirty="0">
                <a:cs typeface="+mn-cs"/>
              </a:rPr>
              <a:t>/ Пер. с англ. — М.: Мир, 1982. — 288 с.</a:t>
            </a: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742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A5E53F-7459-41B6-8A53-848B785FD7C5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smtClean="0">
                <a:cs typeface="Tahoma" panose="020B0604030504040204" pitchFamily="34" charset="0"/>
              </a:rPr>
              <a:t>Модуль 8.</a:t>
            </a:r>
            <a:r>
              <a:rPr lang="en-US" altLang="ru-RU" sz="2000" b="1" smtClean="0">
                <a:cs typeface="Tahoma" panose="020B0604030504040204" pitchFamily="34" charset="0"/>
              </a:rPr>
              <a:t/>
            </a:r>
            <a:br>
              <a:rPr lang="en-US" altLang="ru-RU" sz="2000" b="1" smtClean="0">
                <a:cs typeface="Tahoma" panose="020B0604030504040204" pitchFamily="34" charset="0"/>
              </a:rPr>
            </a:br>
            <a:r>
              <a:rPr lang="ru-RU" altLang="ru-RU" sz="2800" b="1" smtClean="0">
                <a:cs typeface="Tahoma" panose="020B0604030504040204" pitchFamily="34" charset="0"/>
              </a:rPr>
              <a:t>КЛАССЫ ПАМЯТИ</a:t>
            </a:r>
            <a:endParaRPr lang="ru-RU" altLang="ru-RU" sz="280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4310063"/>
          </a:xfrm>
        </p:spPr>
        <p:txBody>
          <a:bodyPr/>
          <a:lstStyle/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Время жизни и область видимости объекта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Декларации на внутреннем и внешнем уровнях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Модификаторы –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ru-RU" altLang="ru-RU" sz="1800" dirty="0" smtClean="0">
                <a:cs typeface="Tahoma" panose="020B0604030504040204" pitchFamily="34" charset="0"/>
              </a:rPr>
              <a:t>,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ru-RU" altLang="ru-RU" sz="1800" dirty="0" smtClean="0">
                <a:cs typeface="Tahoma" panose="020B0604030504040204" pitchFamily="34" charset="0"/>
              </a:rPr>
              <a:t>,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dirty="0" smtClean="0">
                <a:cs typeface="Tahoma" panose="020B0604030504040204" pitchFamily="34" charset="0"/>
              </a:rPr>
              <a:t>,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Динамическое распределение памяти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Определяемые типы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7645D3E-8C83-4607-B07F-34C0B0BC241E}" type="slidenum">
              <a:rPr lang="ru-RU" altLang="ru-RU" sz="1800"/>
              <a:pPr algn="r" eaLnBrk="1" hangingPunct="1"/>
              <a:t>3</a:t>
            </a:fld>
            <a:endParaRPr lang="ru-RU" altLang="ru-RU" sz="1800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1331913" y="754787"/>
            <a:ext cx="78120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800" b="1" dirty="0"/>
              <a:t>ТЕКСТ ПРОГРАММЫ</a:t>
            </a:r>
            <a:endParaRPr lang="en-US" altLang="ru-RU" sz="1800" b="1" dirty="0"/>
          </a:p>
          <a:p>
            <a:pPr algn="ctr"/>
            <a:endParaRPr lang="ru-RU" altLang="ru-RU" sz="1800" dirty="0"/>
          </a:p>
          <a:p>
            <a:r>
              <a:rPr lang="ru-RU" altLang="ru-RU" sz="1800" dirty="0" smtClean="0"/>
              <a:t>содержит:</a:t>
            </a:r>
          </a:p>
          <a:p>
            <a:endParaRPr lang="ru-RU" altLang="ru-RU" sz="1800" dirty="0"/>
          </a:p>
          <a:p>
            <a:r>
              <a:rPr lang="ru-RU" altLang="ru-RU" sz="1800" dirty="0"/>
              <a:t>1. </a:t>
            </a:r>
            <a:r>
              <a:rPr lang="ru-RU" altLang="ru-RU" sz="1800" b="1" dirty="0"/>
              <a:t>Директивы </a:t>
            </a:r>
            <a:r>
              <a:rPr lang="ru-RU" altLang="ru-RU" sz="1800" b="1" dirty="0" smtClean="0"/>
              <a:t>препроцессора</a:t>
            </a:r>
            <a:r>
              <a:rPr lang="ru-RU" altLang="ru-RU" sz="1800" dirty="0" smtClean="0"/>
              <a:t>.</a:t>
            </a:r>
            <a:endParaRPr lang="ru-RU" altLang="ru-RU" sz="1800" dirty="0"/>
          </a:p>
          <a:p>
            <a:r>
              <a:rPr lang="ru-RU" altLang="ru-RU" sz="1800" dirty="0"/>
              <a:t>2</a:t>
            </a:r>
            <a:r>
              <a:rPr lang="ru-RU" altLang="ru-RU" sz="1800" dirty="0" smtClean="0"/>
              <a:t>. </a:t>
            </a:r>
            <a:r>
              <a:rPr lang="ru-RU" altLang="ru-RU" sz="1800" b="1" dirty="0" smtClean="0"/>
              <a:t>Объявления объектов:</a:t>
            </a:r>
            <a:endParaRPr lang="ru-RU" altLang="ru-RU" sz="1800" dirty="0"/>
          </a:p>
        </p:txBody>
      </p:sp>
      <p:graphicFrame>
        <p:nvGraphicFramePr>
          <p:cNvPr id="348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95120"/>
              </p:ext>
            </p:extLst>
          </p:nvPr>
        </p:nvGraphicFramePr>
        <p:xfrm>
          <a:off x="1979712" y="2623106"/>
          <a:ext cx="6076950" cy="1005840"/>
        </p:xfrm>
        <a:graphic>
          <a:graphicData uri="http://schemas.openxmlformats.org/drawingml/2006/table">
            <a:tbl>
              <a:tblPr/>
              <a:tblGrid>
                <a:gridCol w="3038475"/>
                <a:gridCol w="3038475"/>
              </a:tblGrid>
              <a:tr h="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Си </a:t>
                      </a:r>
                      <a:r>
                        <a:rPr kumimoji="0" lang="ru-RU" altLang="ru-RU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типа объектов программ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Переменные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Функции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Типы данных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1331913" y="4056422"/>
            <a:ext cx="781208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sz="1800" dirty="0" smtClean="0"/>
              <a:t>3</a:t>
            </a:r>
            <a:r>
              <a:rPr lang="ru-RU" altLang="ru-RU" sz="1800" dirty="0"/>
              <a:t>. </a:t>
            </a:r>
            <a:r>
              <a:rPr lang="ru-RU" altLang="ru-RU" sz="1800" b="1" dirty="0"/>
              <a:t>Определения</a:t>
            </a:r>
            <a:r>
              <a:rPr lang="ru-RU" altLang="ru-RU" sz="1800" dirty="0"/>
              <a:t> –  </a:t>
            </a:r>
            <a:r>
              <a:rPr lang="ru-RU" altLang="ru-RU" sz="1600" dirty="0"/>
              <a:t>задают прямо или косвенно начальные состояния объектов программ (для переменных).</a:t>
            </a:r>
          </a:p>
          <a:p>
            <a:r>
              <a:rPr lang="ru-RU" altLang="ru-RU" sz="1800" dirty="0"/>
              <a:t>4. </a:t>
            </a:r>
            <a:r>
              <a:rPr lang="ru-RU" altLang="ru-RU" sz="1800" b="1" dirty="0"/>
              <a:t>Инструкции компилятору</a:t>
            </a:r>
            <a:r>
              <a:rPr lang="ru-RU" altLang="ru-RU" sz="1800" dirty="0"/>
              <a:t> – </a:t>
            </a:r>
            <a:r>
              <a:rPr lang="ru-RU" altLang="ru-RU" sz="1600" dirty="0"/>
              <a:t>определяют последовательность и набор операций над объектами программы.</a:t>
            </a:r>
          </a:p>
          <a:p>
            <a:endParaRPr lang="ru-RU" altLang="ru-RU" sz="1800" dirty="0"/>
          </a:p>
          <a:p>
            <a:r>
              <a:rPr lang="ru-RU" altLang="ru-RU" sz="1600" dirty="0"/>
              <a:t>В Си все объявления, определения, инструкции компилятору завершаются </a:t>
            </a:r>
            <a:r>
              <a:rPr lang="ru-RU" altLang="ru-RU" sz="1600" b="1" dirty="0"/>
              <a:t>;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 dirty="0">
                <a:solidFill>
                  <a:schemeClr val="tx2"/>
                </a:solidFill>
              </a:rPr>
              <a:t> КЛАССЫ ПАМЯТИ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29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37F42B-5372-45A2-9C4C-A8ED594ECD48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Время жизни и область видимости объектов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772816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Блок</a:t>
            </a:r>
            <a:r>
              <a:rPr lang="ru-RU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1600" dirty="0" smtClean="0">
                <a:cs typeface="Tahoma" panose="020B0604030504040204" pitchFamily="34" charset="0"/>
              </a:rPr>
              <a:t>расширение составного оператора, включающее в себя описание или определение объектов (например, переменных). Начало и конец блока маркируется парными фигурными скобками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Область действия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Область видимости</a:t>
            </a:r>
            <a:r>
              <a:rPr lang="ru-RU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1600" dirty="0" smtClean="0">
                <a:cs typeface="Tahoma" panose="020B0604030504040204" pitchFamily="34" charset="0"/>
              </a:rPr>
              <a:t>фрагмент исходного кода, в котором известны идентификатор и тип объекта. Примерами областей видимости являются блок, единичный файл, все файлы </a:t>
            </a:r>
            <a:r>
              <a:rPr lang="ru-RU" altLang="ru-RU" sz="1600" dirty="0" smtClean="0">
                <a:cs typeface="Tahoma" panose="020B0604030504040204" pitchFamily="34" charset="0"/>
              </a:rPr>
              <a:t>программы</a:t>
            </a:r>
          </a:p>
          <a:p>
            <a:pPr eaLnBrk="1" hangingPunct="1"/>
            <a:endParaRPr lang="ru-RU" altLang="ru-RU" sz="1600" b="1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Время жизни</a:t>
            </a:r>
            <a:r>
              <a:rPr lang="ru-RU" altLang="ru-RU" sz="2000" dirty="0" smtClean="0">
                <a:cs typeface="Tahoma" panose="020B0604030504040204" pitchFamily="34" charset="0"/>
              </a:rPr>
              <a:t> — </a:t>
            </a:r>
            <a:r>
              <a:rPr lang="ru-RU" altLang="ru-RU" sz="1600" dirty="0" smtClean="0">
                <a:cs typeface="Tahoma" panose="020B0604030504040204" pitchFamily="34" charset="0"/>
              </a:rPr>
              <a:t>период, на протяжении которого объект существует (для переменной — выделена оперативная память)</a:t>
            </a:r>
            <a:endParaRPr lang="en-US" altLang="ru-RU" sz="1600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 dirty="0">
                <a:solidFill>
                  <a:schemeClr val="tx2"/>
                </a:solidFill>
              </a:rPr>
              <a:t> КЛАССЫ ПАМЯТИ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1C72780-CB78-4B0B-9D67-8162DBD9140D}" type="slidenum">
              <a:rPr lang="ru-RU" altLang="ru-RU"/>
              <a:pPr algn="r" eaLnBrk="1" hangingPunct="1"/>
              <a:t>5</a:t>
            </a:fld>
            <a:endParaRPr lang="ru-RU" altLang="ru-R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981075"/>
            <a:ext cx="7575550" cy="935038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Декларации на внутреннем и внешнем уровнях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403648" y="2414132"/>
            <a:ext cx="73450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altLang="ru-RU" b="1" dirty="0"/>
              <a:t>Если объект объявлен на внутреннем уровне</a:t>
            </a:r>
            <a:r>
              <a:rPr lang="ru-RU" altLang="ru-RU" dirty="0"/>
              <a:t> (внутри блока), он видим только в этом блоке и в блоках, вложенных в него</a:t>
            </a:r>
            <a:r>
              <a:rPr lang="ru-RU" altLang="ru-RU" dirty="0" smtClean="0"/>
              <a:t>.</a:t>
            </a:r>
          </a:p>
          <a:p>
            <a:pPr algn="ctr"/>
            <a:endParaRPr lang="ru-RU" altLang="ru-RU" dirty="0"/>
          </a:p>
          <a:p>
            <a:pPr algn="ctr"/>
            <a:endParaRPr lang="ru-RU" altLang="ru-RU" dirty="0" smtClean="0"/>
          </a:p>
          <a:p>
            <a:pPr algn="ctr"/>
            <a:endParaRPr lang="ru-RU" altLang="ru-RU" dirty="0"/>
          </a:p>
          <a:p>
            <a:pPr algn="ctr"/>
            <a:r>
              <a:rPr lang="ru-RU" altLang="ru-RU" b="1" dirty="0"/>
              <a:t>Если объект объявлен на внешнем уровне</a:t>
            </a:r>
            <a:r>
              <a:rPr lang="ru-RU" altLang="ru-RU" dirty="0"/>
              <a:t>, он видим во всех блоках от точки объявления до конца </a:t>
            </a:r>
            <a:r>
              <a:rPr lang="ru-RU" altLang="ru-RU" b="1" dirty="0"/>
              <a:t>данного файла</a:t>
            </a:r>
            <a:r>
              <a:rPr lang="ru-RU" altLang="ru-RU" dirty="0"/>
              <a:t>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99AF52E-05B0-4A92-A94D-CDD22DC816A9}" type="slidenum">
              <a:rPr lang="ru-RU" altLang="ru-RU"/>
              <a:pPr algn="r" eaLnBrk="1" hangingPunct="1"/>
              <a:t>6</a:t>
            </a:fld>
            <a:endParaRPr lang="ru-RU" altLang="ru-RU"/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627313" y="1555284"/>
            <a:ext cx="4103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altLang="ru-RU" sz="2800" b="1" dirty="0">
                <a:cs typeface="Times New Roman" panose="02020603050405020304" pitchFamily="18" charset="0"/>
              </a:rPr>
              <a:t>Классы памяти</a:t>
            </a:r>
            <a:endParaRPr lang="ru-RU" altLang="ru-RU" sz="2800" b="1" dirty="0"/>
          </a:p>
        </p:txBody>
      </p:sp>
      <p:graphicFrame>
        <p:nvGraphicFramePr>
          <p:cNvPr id="32788" name="Group 20"/>
          <p:cNvGraphicFramePr>
            <a:graphicFrameLocks noGrp="1"/>
          </p:cNvGraphicFramePr>
          <p:nvPr/>
        </p:nvGraphicFramePr>
        <p:xfrm>
          <a:off x="1476375" y="2852738"/>
          <a:ext cx="7286625" cy="1554480"/>
        </p:xfrm>
        <a:graphic>
          <a:graphicData uri="http://schemas.openxmlformats.org/drawingml/2006/table">
            <a:tbl>
              <a:tblPr/>
              <a:tblGrid>
                <a:gridCol w="3643313"/>
                <a:gridCol w="3643312"/>
              </a:tblGrid>
              <a:tr h="765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языке Си четыре класса памяти: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- автоматический.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 </a:t>
                      </a: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внешний.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</a:t>
                      </a:r>
                      <a:r>
                        <a:rPr kumimoji="0" lang="ru-RU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статический.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регистровый.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32C7DB-3B4C-45A7-BC89-BD1EC2313311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Классы памяти переменных (начало)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24000" y="1571612"/>
          <a:ext cx="7405720" cy="4206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62050"/>
                <a:gridCol w="1500198"/>
                <a:gridCol w="1571636"/>
                <a:gridCol w="1500198"/>
                <a:gridCol w="15716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Квали-фикатор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определе-ния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жизни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Область видимости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Место выделения памяти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auto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локально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(в блоке)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выхода из блока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блок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стек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register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локально (в блоке)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выхода из блока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блок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регистры ЦП (если возможно), стек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локально (в блоке)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завершения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блок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сегмент данных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глобально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завершения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конца файла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сегмент данных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486BE3-2049-4521-941D-CF43CE771FE4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Классы памяти переменных (окончание)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4214813"/>
            <a:ext cx="7885112" cy="2014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000" b="1" smtClean="0">
                <a:cs typeface="Tahoma" panose="020B0604030504040204" pitchFamily="34" charset="0"/>
              </a:rPr>
              <a:t>	Примечания:</a:t>
            </a:r>
          </a:p>
          <a:p>
            <a:pPr lvl="2" eaLnBrk="1" hangingPunct="1"/>
            <a:r>
              <a:rPr lang="ru-RU" altLang="ru-RU" sz="1200" smtClean="0">
                <a:cs typeface="Tahoma" panose="020B0604030504040204" pitchFamily="34" charset="0"/>
              </a:rPr>
              <a:t>по умолчанию локальным переменным назначается класс памяти </a:t>
            </a:r>
            <a:r>
              <a:rPr lang="en-US" altLang="ru-RU" sz="1200" smtClean="0">
                <a:cs typeface="Tahoma" panose="020B0604030504040204" pitchFamily="34" charset="0"/>
              </a:rPr>
              <a:t>auto</a:t>
            </a:r>
            <a:r>
              <a:rPr lang="ru-RU" altLang="ru-RU" sz="1200" smtClean="0">
                <a:cs typeface="Tahoma" panose="020B0604030504040204" pitchFamily="34" charset="0"/>
              </a:rPr>
              <a:t>, глобальным — класс памяти </a:t>
            </a:r>
            <a:r>
              <a:rPr lang="en-US" altLang="ru-RU" sz="1200" smtClean="0">
                <a:cs typeface="Tahoma" panose="020B0604030504040204" pitchFamily="34" charset="0"/>
              </a:rPr>
              <a:t>static</a:t>
            </a:r>
            <a:r>
              <a:rPr lang="ru-RU" altLang="ru-RU" sz="1200" smtClean="0">
                <a:cs typeface="Tahoma" panose="020B0604030504040204" pitchFamily="34" charset="0"/>
              </a:rPr>
              <a:t>;</a:t>
            </a:r>
          </a:p>
          <a:p>
            <a:pPr lvl="2" eaLnBrk="1" hangingPunct="1"/>
            <a:r>
              <a:rPr lang="ru-RU" altLang="ru-RU" sz="1200" smtClean="0">
                <a:cs typeface="Tahoma" panose="020B0604030504040204" pitchFamily="34" charset="0"/>
              </a:rPr>
              <a:t>к регистровым переменным неприменима операция </a:t>
            </a:r>
            <a:r>
              <a:rPr lang="en-US" altLang="ru-RU" sz="1200" smtClean="0">
                <a:cs typeface="Tahoma" panose="020B0604030504040204" pitchFamily="34" charset="0"/>
              </a:rPr>
              <a:t>&amp;</a:t>
            </a:r>
            <a:r>
              <a:rPr lang="ru-RU" altLang="ru-RU" sz="1200" smtClean="0">
                <a:cs typeface="Tahoma" panose="020B0604030504040204" pitchFamily="34" charset="0"/>
              </a:rPr>
              <a:t>;</a:t>
            </a:r>
          </a:p>
          <a:p>
            <a:pPr lvl="2" eaLnBrk="1" hangingPunct="1"/>
            <a:r>
              <a:rPr lang="ru-RU" altLang="ru-RU" sz="1200" smtClean="0">
                <a:cs typeface="Tahoma" panose="020B0604030504040204" pitchFamily="34" charset="0"/>
              </a:rPr>
              <a:t>переменные, имеющие тип памяти </a:t>
            </a:r>
            <a:r>
              <a:rPr lang="en-US" altLang="ru-RU" sz="1200" smtClean="0">
                <a:cs typeface="Tahoma" panose="020B0604030504040204" pitchFamily="34" charset="0"/>
              </a:rPr>
              <a:t>static</a:t>
            </a:r>
            <a:r>
              <a:rPr lang="ru-RU" altLang="ru-RU" sz="1200" smtClean="0">
                <a:cs typeface="Tahoma" panose="020B0604030504040204" pitchFamily="34" charset="0"/>
              </a:rPr>
              <a:t>, могут инициализироваться константными выражениями и не могут инициализироваться, например, адресами автоматических переменных; в отсутствие явной инициализации статическим переменным присваивается нулевое значение; при наличии выражения инициализации глобальной статической переменной квалификатор </a:t>
            </a:r>
            <a:r>
              <a:rPr lang="en-US" altLang="ru-RU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smtClean="0">
                <a:cs typeface="Tahoma" panose="020B0604030504040204" pitchFamily="34" charset="0"/>
              </a:rPr>
              <a:t> разрешается опускать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23998" y="1571612"/>
          <a:ext cx="7405720" cy="25603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62050"/>
                <a:gridCol w="1500198"/>
                <a:gridCol w="1571636"/>
                <a:gridCol w="1500198"/>
                <a:gridCol w="15716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Квали-фикатор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определе-ния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жизни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Область видимости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Место выделения памяти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extern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локально (в блоке, только описание)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выхода из блока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блок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не выделяется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extern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глобально (только описание)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завершения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конца файла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не выделяется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0837EB-2977-4D43-B3F6-38EA2EAD198A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Классы памяти функций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4214813"/>
            <a:ext cx="7885112" cy="2014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000" b="1" smtClean="0">
                <a:cs typeface="Tahoma" panose="020B0604030504040204" pitchFamily="34" charset="0"/>
              </a:rPr>
              <a:t>	Примечание:</a:t>
            </a:r>
          </a:p>
          <a:p>
            <a:pPr lvl="2" eaLnBrk="1" hangingPunct="1"/>
            <a:r>
              <a:rPr lang="ru-RU" altLang="ru-RU" sz="1200" smtClean="0">
                <a:cs typeface="Tahoma" panose="020B0604030504040204" pitchFamily="34" charset="0"/>
              </a:rPr>
              <a:t>по умолчанию функциям назначается класс памяти </a:t>
            </a:r>
            <a:r>
              <a:rPr lang="en-US" altLang="ru-RU" sz="1200" smtClean="0">
                <a:cs typeface="Tahoma" panose="020B0604030504040204" pitchFamily="34" charset="0"/>
              </a:rPr>
              <a:t>extern</a:t>
            </a:r>
            <a:endParaRPr lang="ru-RU" altLang="ru-RU" sz="1200" smtClean="0">
              <a:cs typeface="Tahoma" panose="020B060403050404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523998" y="1571612"/>
          <a:ext cx="7405720" cy="23164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62050"/>
                <a:gridCol w="1500198"/>
                <a:gridCol w="1571636"/>
                <a:gridCol w="1500198"/>
                <a:gridCol w="15716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Квали-фикатор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определе-ния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жизни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Область видимости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Место выделения памяти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static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глобально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до конца файла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extern</a:t>
                      </a:r>
                      <a:endParaRPr lang="ru-RU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глобально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во всех файлах программы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715125" y="285750"/>
            <a:ext cx="242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>
                <a:solidFill>
                  <a:schemeClr val="tx2"/>
                </a:solidFill>
                <a:cs typeface="Tahoma" panose="020B0604030504040204" pitchFamily="34" charset="0"/>
              </a:rPr>
              <a:t>Модуль 8.</a:t>
            </a:r>
            <a:r>
              <a:rPr lang="ru-RU" altLang="ru-RU" sz="1200" b="1">
                <a:solidFill>
                  <a:schemeClr val="tx2"/>
                </a:solidFill>
              </a:rPr>
              <a:t> КЛАССЫ ПАМЯТИ</a:t>
            </a:r>
            <a:endParaRPr lang="ru-RU" altLang="ru-RU" sz="1200" b="1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18465</TotalTime>
  <Words>532</Words>
  <Application>Microsoft Office PowerPoint</Application>
  <PresentationFormat>Экран (4:3)</PresentationFormat>
  <Paragraphs>173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Tahoma</vt:lpstr>
      <vt:lpstr>Arial</vt:lpstr>
      <vt:lpstr>Courier New</vt:lpstr>
      <vt:lpstr>Times New Roman</vt:lpstr>
      <vt:lpstr>ОПРОГ</vt:lpstr>
      <vt:lpstr>Программирование на языке C</vt:lpstr>
      <vt:lpstr>Модуль 8. КЛАССЫ ПАМЯТИ</vt:lpstr>
      <vt:lpstr>Презентация PowerPoint</vt:lpstr>
      <vt:lpstr>Время жизни и область видимости объектов</vt:lpstr>
      <vt:lpstr>Декларации на внутреннем и внешнем уровнях</vt:lpstr>
      <vt:lpstr>Презентация PowerPoint</vt:lpstr>
      <vt:lpstr>Классы памяти переменных (начало)</vt:lpstr>
      <vt:lpstr>Классы памяти переменных (окончание)</vt:lpstr>
      <vt:lpstr>Классы памяти функций</vt:lpstr>
      <vt:lpstr>Презентация PowerPoint</vt:lpstr>
      <vt:lpstr>Создание псевдонимов для типов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794</cp:revision>
  <cp:lastPrinted>1601-01-01T00:00:00Z</cp:lastPrinted>
  <dcterms:created xsi:type="dcterms:W3CDTF">1601-01-01T00:00:00Z</dcterms:created>
  <dcterms:modified xsi:type="dcterms:W3CDTF">2020-09-03T14:11:12Z</dcterms:modified>
</cp:coreProperties>
</file>