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8" r:id="rId3"/>
    <p:sldId id="369" r:id="rId4"/>
    <p:sldId id="370" r:id="rId5"/>
    <p:sldId id="377" r:id="rId6"/>
    <p:sldId id="371" r:id="rId7"/>
    <p:sldId id="378" r:id="rId8"/>
    <p:sldId id="372" r:id="rId9"/>
    <p:sldId id="373" r:id="rId10"/>
    <p:sldId id="374" r:id="rId11"/>
    <p:sldId id="379" r:id="rId12"/>
    <p:sldId id="380" r:id="rId13"/>
    <p:sldId id="381" r:id="rId14"/>
    <p:sldId id="3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>
        <p:scale>
          <a:sx n="100" d="100"/>
          <a:sy n="100" d="100"/>
        </p:scale>
        <p:origin x="4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DFF420-C392-4766-B89F-3157E10FCC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3014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53D53E-6A42-4634-8860-DC9CAB1F9C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96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E561AA-4BBE-45CA-89A9-38BE79E51541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9981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3A46C9-C620-4992-B076-24EFD3D536D3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2042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0482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7495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4245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9960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D45961-7BB1-4A9D-9516-C4AB5D868308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3360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7ECE49-244A-417F-B26C-4B14E9D27465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2051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43BE2F-E67A-401B-AF6A-32D1FE48E9C7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6559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8252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6165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32F9F7A-06BE-49A6-8EDE-26BB326E7CED}" type="slidenum">
              <a:rPr lang="ru-RU" altLang="ru-RU" sz="1200"/>
              <a:pPr algn="r"/>
              <a:t>7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8670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DFA1E0-6253-4D03-BE8F-3AB7174C3AB7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922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2E5DA3-DB7D-4604-8943-F0874B85D4B0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576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9F9D5-98C6-40FF-9670-E362262644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78419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8C83A-766D-4025-8A75-A1F965993D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9321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0947D-F783-4EBE-AAEA-E256F0B46A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23995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14081-4EFF-45DC-BC94-3FE9E74E35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65939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24132-7386-47B6-B246-E7716B2966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08032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48A80-CD59-4EDD-91E5-FD322FAB9A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10281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354F2-57C0-49CE-9866-F1CC177645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19112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4088-18A3-4F43-862C-50D5013C6C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90897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1CAB9-EEA4-464B-B7B2-B29FBDA50D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9529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AA092-2618-4969-9D7D-DA7778F89F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62162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BE676-DBAC-4A65-B42E-2DE5486594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17032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F98FBC6-5908-476A-99C0-F3F36DEDE1A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D15361A-496C-4DF9-821F-95482692F866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08E096-8280-4CBE-8172-48D972075094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Указатель </a:t>
            </a:r>
            <a:r>
              <a:rPr lang="ru-RU" altLang="ru-RU" sz="2400" b="1" dirty="0" smtClean="0">
                <a:cs typeface="Tahoma" panose="020B0604030504040204" pitchFamily="34" charset="0"/>
              </a:rPr>
              <a:t>на функцию (окончание)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80592" y="185048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Допустимые операции над указателями на </a:t>
            </a:r>
            <a:r>
              <a:rPr lang="ru-RU" altLang="ru-RU" sz="2000" b="1" dirty="0" smtClean="0">
                <a:cs typeface="Tahoma" panose="020B0604030504040204" pitchFamily="34" charset="0"/>
              </a:rPr>
              <a:t>функции</a:t>
            </a:r>
          </a:p>
          <a:p>
            <a:pPr eaLnBrk="1" hangingPunct="1"/>
            <a:endParaRPr lang="ru-RU" altLang="ru-RU" sz="2000" b="1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присваивание значения (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600" dirty="0" smtClean="0">
                <a:cs typeface="Tahoma" panose="020B0604030504040204" pitchFamily="34" charset="0"/>
              </a:rPr>
              <a:t>) (только для константных и переменных указателей на функции того же типа — с совпадающими типами всех формальных параметров и возвращаемого значения);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разыменование (косвенная адресация)</a:t>
            </a:r>
            <a:r>
              <a:rPr lang="en-US" altLang="ru-RU" sz="1600" dirty="0" smtClean="0">
                <a:cs typeface="Tahoma" panose="020B0604030504040204" pitchFamily="34" charset="0"/>
              </a:rPr>
              <a:t> (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1600" dirty="0" smtClean="0">
                <a:cs typeface="Tahoma" panose="020B0604030504040204" pitchFamily="34" charset="0"/>
              </a:rPr>
              <a:t>)</a:t>
            </a:r>
            <a:r>
              <a:rPr lang="ru-RU" altLang="ru-RU" sz="1600" dirty="0" smtClean="0">
                <a:cs typeface="Tahoma" panose="020B0604030504040204" pitchFamily="34" charset="0"/>
              </a:rPr>
              <a:t>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получение адреса указателя</a:t>
            </a:r>
            <a:r>
              <a:rPr lang="en-US" altLang="ru-RU" sz="1600" dirty="0" smtClean="0">
                <a:cs typeface="Tahoma" panose="020B0604030504040204" pitchFamily="34" charset="0"/>
              </a:rPr>
              <a:t> (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ru-RU" sz="1600" dirty="0" smtClean="0">
                <a:cs typeface="Tahoma" panose="020B0604030504040204" pitchFamily="34" charset="0"/>
              </a:rPr>
              <a:t>)</a:t>
            </a:r>
            <a:r>
              <a:rPr lang="ru-RU" altLang="ru-RU" sz="1600" dirty="0" smtClean="0">
                <a:cs typeface="Tahoma" panose="020B0604030504040204" pitchFamily="34" charset="0"/>
              </a:rPr>
              <a:t>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операции сравнения с указателями на функции того же типа (см. выше) или константой </a:t>
            </a:r>
            <a:r>
              <a:rPr lang="en-US" altLang="ru-RU" sz="1600" dirty="0" smtClean="0">
                <a:cs typeface="Tahoma" panose="020B0604030504040204" pitchFamily="34" charset="0"/>
              </a:rPr>
              <a:t>NULL</a:t>
            </a:r>
            <a:r>
              <a:rPr lang="ru-RU" altLang="ru-RU" sz="1600" dirty="0" smtClean="0">
                <a:cs typeface="Tahoma" panose="020B0604030504040204" pitchFamily="34" charset="0"/>
              </a:rPr>
              <a:t> (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ru-RU" sz="1600" dirty="0" smtClean="0">
                <a:cs typeface="Tahoma" panose="020B0604030504040204" pitchFamily="34" charset="0"/>
              </a:rPr>
              <a:t>,</a:t>
            </a:r>
            <a:r>
              <a:rPr lang="en-US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altLang="ru-RU" sz="1600" dirty="0" smtClean="0">
                <a:cs typeface="Tahoma" panose="020B0604030504040204" pitchFamily="34" charset="0"/>
              </a:rPr>
              <a:t>)</a:t>
            </a:r>
          </a:p>
          <a:p>
            <a:pPr lvl="1" eaLnBrk="1" hangingPunct="1"/>
            <a:endParaRPr lang="en-US" alt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Арифметические операции над указателями на функции запрещены</a:t>
            </a:r>
            <a:endParaRPr lang="ru-RU" altLang="ru-RU" sz="1200" dirty="0" smtClean="0">
              <a:cs typeface="Tahoma" panose="020B0604030504040204" pitchFamily="34" charset="0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00" y="971910"/>
            <a:ext cx="558504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  /  ДЗ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00" y="191683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Сортировка одномерного массива с использованием функции </a:t>
            </a:r>
            <a:r>
              <a:rPr lang="en-US" sz="2000" b="1" dirty="0" smtClean="0"/>
              <a:t>qsort()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Выполнить сортировку одномерного массива так, чтобы  сначала шли все чётные числа по возрастанию, а затем нечётные по убыванию.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38547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00" y="971910"/>
            <a:ext cx="558504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Строки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00" y="1916832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Строки в Си реализованы как одномерные массивы символов. Последним символом в строке должен быть нулевой байт – </a:t>
            </a:r>
            <a:r>
              <a:rPr lang="en-US" sz="2000" dirty="0" smtClean="0"/>
              <a:t>‘\0’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Примеры объявления строк: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char * s1 = “Hello”;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char  buf[50] = {0};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char * s2 = malloc( length 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char txt[20][80];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char    * s3[20];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87471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00" y="971910"/>
            <a:ext cx="558504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  /  ДЗ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00" y="191683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Написать функцию определения длины строки.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Написать функцию делающую все буквы в строке заглавными.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Написать функцию сложения двух строк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18061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BE7711-85B6-46E7-A11B-9BEC45ACC847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9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C0DAE8B-F229-4FE8-92B9-EA226FDEC0DB}" type="slidenum">
              <a:rPr lang="ru-RU" altLang="ru-RU"/>
              <a:pPr algn="r" eaLnBrk="1" hangingPunct="1"/>
              <a:t>11</a:t>
            </a:fld>
            <a:endParaRPr lang="ru-RU" alt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Кнут08</a:t>
            </a:r>
            <a:r>
              <a:rPr lang="en-US" sz="1600" dirty="0">
                <a:cs typeface="+mn-cs"/>
              </a:rPr>
              <a:t>] </a:t>
            </a:r>
            <a:r>
              <a:rPr lang="ru-RU" sz="1600" dirty="0">
                <a:cs typeface="+mn-cs"/>
              </a:rPr>
              <a:t>Кнут Д.Э. Искусство программирования / Пер. с англ. — Т. </a:t>
            </a:r>
            <a:r>
              <a:rPr lang="en-US" sz="1600" dirty="0">
                <a:cs typeface="+mn-cs"/>
              </a:rPr>
              <a:t>3</a:t>
            </a:r>
            <a:r>
              <a:rPr lang="ru-RU" sz="1600" dirty="0">
                <a:cs typeface="+mn-cs"/>
              </a:rPr>
              <a:t>. Сортировка и поиск. — 2-е изд. — М.: Вильямс, 2008. — 824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  <a:endParaRPr lang="en-US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Уэз82</a:t>
            </a:r>
            <a:r>
              <a:rPr lang="en-US" sz="1600" dirty="0">
                <a:cs typeface="+mn-cs"/>
              </a:rPr>
              <a:t>]</a:t>
            </a:r>
            <a:r>
              <a:rPr lang="ru-RU" sz="1600" dirty="0">
                <a:cs typeface="+mn-cs"/>
              </a:rPr>
              <a:t> Уэзерелл Ч. Этюды для программистов</a:t>
            </a:r>
            <a:r>
              <a:rPr lang="en-US" sz="1600" dirty="0">
                <a:cs typeface="+mn-cs"/>
              </a:rPr>
              <a:t> </a:t>
            </a:r>
            <a:r>
              <a:rPr lang="ru-RU" sz="1600" dirty="0">
                <a:cs typeface="+mn-cs"/>
              </a:rPr>
              <a:t>/ Пер. с англ. — М.: Мир, 1982. — 288 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354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B3C9DE-F522-4D7E-8642-6ED7EA8D0278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</a:t>
            </a:r>
            <a:r>
              <a:rPr lang="en-US" altLang="ru-RU" sz="2000" b="1" dirty="0" smtClean="0">
                <a:cs typeface="Tahoma" panose="020B0604030504040204" pitchFamily="34" charset="0"/>
              </a:rPr>
              <a:t>9</a:t>
            </a:r>
            <a:r>
              <a:rPr lang="ru-RU" altLang="ru-RU" sz="2000" b="1" dirty="0" smtClean="0">
                <a:cs typeface="Tahoma" panose="020B0604030504040204" pitchFamily="34" charset="0"/>
              </a:rPr>
              <a:t>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АДРЕСНАЯ АРИФМЕТИКА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276475"/>
            <a:ext cx="7848600" cy="2900363"/>
          </a:xfrm>
        </p:spPr>
        <p:txBody>
          <a:bodyPr/>
          <a:lstStyle/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Декларация указателей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Операции с указателями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Использование указателей как аргументов функции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Указатели на функции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Указатели и массивы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Указатели и строки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894101-9E23-4FFA-BA33-7D41517AAD15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068" y="764704"/>
            <a:ext cx="7543800" cy="733425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Понятие указателя. Определение указателей на объекты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Указатель</a:t>
            </a:r>
            <a:r>
              <a:rPr lang="ru-RU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1800" dirty="0" smtClean="0">
                <a:cs typeface="Tahoma" panose="020B0604030504040204" pitchFamily="34" charset="0"/>
              </a:rPr>
              <a:t>переменная простого производного типа данных, значением которой выступает </a:t>
            </a:r>
            <a:r>
              <a:rPr lang="ru-RU" altLang="ru-RU" sz="1800" i="1" dirty="0" smtClean="0">
                <a:cs typeface="Tahoma" panose="020B0604030504040204" pitchFamily="34" charset="0"/>
              </a:rPr>
              <a:t>адресное выражение</a:t>
            </a:r>
            <a:r>
              <a:rPr lang="ru-RU" altLang="ru-RU" sz="1800" dirty="0" smtClean="0">
                <a:cs typeface="Tahoma" panose="020B0604030504040204" pitchFamily="34" charset="0"/>
              </a:rPr>
              <a:t>, или </a:t>
            </a:r>
            <a:r>
              <a:rPr lang="ru-RU" altLang="ru-RU" sz="1800" i="1" dirty="0" smtClean="0">
                <a:cs typeface="Tahoma" panose="020B0604030504040204" pitchFamily="34" charset="0"/>
              </a:rPr>
              <a:t>указатель-константа</a:t>
            </a:r>
            <a:r>
              <a:rPr lang="ru-RU" altLang="ru-RU" sz="1800" dirty="0" smtClean="0">
                <a:cs typeface="Tahoma" panose="020B0604030504040204" pitchFamily="34" charset="0"/>
              </a:rPr>
              <a:t>. Значением указателя, как правило, служит </a:t>
            </a:r>
            <a:r>
              <a:rPr lang="ru-RU" altLang="ru-RU" sz="1800" dirty="0" err="1" smtClean="0">
                <a:cs typeface="Tahoma" panose="020B0604030504040204" pitchFamily="34" charset="0"/>
              </a:rPr>
              <a:t>беззнаковый</a:t>
            </a:r>
            <a:r>
              <a:rPr lang="ru-RU" altLang="ru-RU" sz="1800" dirty="0" smtClean="0">
                <a:cs typeface="Tahoma" panose="020B0604030504040204" pitchFamily="34" charset="0"/>
              </a:rPr>
              <a:t> целочисленный адрес другой переменной (ее первого байта), функции (точки входа в нее) либо не равный никакому другому условно «нулевой» адрес, обычно обозначаемый неарифметической константой </a:t>
            </a:r>
            <a:r>
              <a:rPr lang="en-US" altLang="ru-RU" sz="1800" dirty="0" smtClean="0">
                <a:cs typeface="Tahoma" panose="020B0604030504040204" pitchFamily="34" charset="0"/>
              </a:rPr>
              <a:t>NULL</a:t>
            </a:r>
            <a:endParaRPr lang="en-US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Определение указателя </a:t>
            </a:r>
            <a:r>
              <a:rPr lang="ru-RU" altLang="ru-RU" sz="2000" dirty="0" smtClean="0">
                <a:cs typeface="Tahoma" panose="020B0604030504040204" pitchFamily="34" charset="0"/>
              </a:rPr>
              <a:t>на переменную конкретного типа данных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2000" dirty="0" smtClean="0">
                <a:cs typeface="Tahoma" panose="020B0604030504040204" pitchFamily="34" charset="0"/>
              </a:rPr>
              <a:t>&lt;</a:t>
            </a:r>
            <a:r>
              <a:rPr lang="ru-RU" altLang="ru-RU" sz="2000" i="1" dirty="0" smtClean="0">
                <a:cs typeface="Tahoma" panose="020B0604030504040204" pitchFamily="34" charset="0"/>
              </a:rPr>
              <a:t>имя типа</a:t>
            </a:r>
            <a:r>
              <a:rPr lang="en-US" altLang="ru-RU" sz="2000" dirty="0" smtClean="0">
                <a:cs typeface="Tahoma" panose="020B0604030504040204" pitchFamily="34" charset="0"/>
              </a:rPr>
              <a:t>&gt;</a:t>
            </a:r>
            <a:r>
              <a:rPr lang="ru-RU" altLang="ru-RU" sz="2000" dirty="0" smtClean="0">
                <a:cs typeface="Tahoma" panose="020B0604030504040204" pitchFamily="34" charset="0"/>
              </a:rPr>
              <a:t> 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000" dirty="0" smtClean="0">
                <a:cs typeface="Tahoma" panose="020B0604030504040204" pitchFamily="34" charset="0"/>
              </a:rPr>
              <a:t>&lt;</a:t>
            </a:r>
            <a:r>
              <a:rPr lang="ru-RU" altLang="ru-RU" sz="20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2000" dirty="0" smtClean="0">
                <a:cs typeface="Tahoma" panose="020B0604030504040204" pitchFamily="34" charset="0"/>
              </a:rPr>
              <a:t>&gt;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Определение указателя</a:t>
            </a:r>
            <a:r>
              <a:rPr lang="ru-RU" altLang="ru-RU" sz="2000" dirty="0" smtClean="0">
                <a:cs typeface="Tahoma" panose="020B0604030504040204" pitchFamily="34" charset="0"/>
              </a:rPr>
              <a:t> на переменную произвольного типа данных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1600" b="1" dirty="0" smtClean="0">
                <a:cs typeface="Tahoma" panose="020B0604030504040204" pitchFamily="34" charset="0"/>
              </a:rPr>
              <a:t>&lt;</a:t>
            </a:r>
            <a:r>
              <a:rPr lang="ru-RU" altLang="ru-RU" sz="1600" b="1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b="1" dirty="0" smtClean="0">
                <a:cs typeface="Tahoma" panose="020B0604030504040204" pitchFamily="34" charset="0"/>
              </a:rPr>
              <a:t>&gt;</a:t>
            </a:r>
            <a:r>
              <a:rPr lang="ru-RU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7EBCA2-A492-49CD-9123-A317317FFF57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Операции над указателями на объекты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Важнейшими операциями над указателями на объекты являются: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присваивание значения 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cs typeface="Tahoma" pitchFamily="34" charset="0"/>
              </a:rPr>
              <a:t>);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разыменование (косвенная адресация)</a:t>
            </a:r>
            <a:r>
              <a:rPr lang="en-US" sz="1600" dirty="0" smtClean="0">
                <a:cs typeface="Tahoma" pitchFamily="34" charset="0"/>
              </a:rPr>
              <a:t>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>
                <a:cs typeface="Tahoma" pitchFamily="34" charset="0"/>
              </a:rPr>
              <a:t>)</a:t>
            </a:r>
            <a:r>
              <a:rPr lang="ru-RU" sz="1600" dirty="0" smtClean="0">
                <a:cs typeface="Tahoma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получение адреса указателя</a:t>
            </a:r>
            <a:r>
              <a:rPr lang="en-US" sz="1600" dirty="0" smtClean="0">
                <a:cs typeface="Tahoma" pitchFamily="34" charset="0"/>
              </a:rPr>
              <a:t>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cs typeface="Tahoma" pitchFamily="34" charset="0"/>
              </a:rPr>
              <a:t>)</a:t>
            </a:r>
            <a:r>
              <a:rPr lang="ru-RU" sz="1600" dirty="0" smtClean="0">
                <a:cs typeface="Tahoma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изменение значения указателя</a:t>
            </a:r>
            <a:r>
              <a:rPr lang="en-US" sz="1600" dirty="0" smtClean="0">
                <a:cs typeface="Tahoma" pitchFamily="34" charset="0"/>
              </a:rPr>
              <a:t>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600" dirty="0" smtClean="0">
                <a:cs typeface="Tahoma" pitchFamily="34" charset="0"/>
              </a:rPr>
              <a:t>,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600" dirty="0" smtClean="0">
                <a:cs typeface="Tahoma" pitchFamily="34" charset="0"/>
              </a:rPr>
              <a:t>)</a:t>
            </a:r>
            <a:r>
              <a:rPr lang="ru-RU" sz="1600" dirty="0" smtClean="0">
                <a:cs typeface="Tahoma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операции типа «сложение» (адресная арифметика, см. ниже);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операции сравнения с указателями на объекты того же типа или константой </a:t>
            </a:r>
            <a:r>
              <a:rPr lang="en-US" sz="1600" dirty="0" smtClean="0">
                <a:cs typeface="Tahoma" pitchFamily="34" charset="0"/>
              </a:rPr>
              <a:t>NULL</a:t>
            </a:r>
            <a:r>
              <a:rPr lang="ru-RU" sz="1600" dirty="0" smtClean="0">
                <a:cs typeface="Tahoma" pitchFamily="34" charset="0"/>
              </a:rPr>
              <a:t>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smtClean="0">
                <a:cs typeface="Tahoma" pitchFamily="34" charset="0"/>
              </a:rPr>
              <a:t>,</a:t>
            </a:r>
            <a:r>
              <a:rPr lang="en-US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ru-RU" sz="1600" dirty="0" smtClean="0">
                <a:cs typeface="Tahoma" pitchFamily="34" charset="0"/>
              </a:rPr>
              <a:t>,</a:t>
            </a:r>
            <a:r>
              <a:rPr lang="en-US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600" dirty="0" smtClean="0">
                <a:cs typeface="Tahoma" pitchFamily="34" charset="0"/>
              </a:rPr>
              <a:t>,</a:t>
            </a:r>
            <a:r>
              <a:rPr lang="en-US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ru-RU" sz="1600" dirty="0" smtClean="0">
                <a:cs typeface="Tahoma" pitchFamily="34" charset="0"/>
              </a:rPr>
              <a:t>,</a:t>
            </a:r>
            <a:r>
              <a:rPr lang="en-US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1600" dirty="0" smtClean="0">
                <a:cs typeface="Tahoma" pitchFamily="34" charset="0"/>
              </a:rPr>
              <a:t>,</a:t>
            </a:r>
            <a:r>
              <a:rPr lang="en-US" sz="1600" dirty="0" smtClean="0">
                <a:cs typeface="Tahoma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ru-RU" sz="1600" dirty="0" smtClean="0">
                <a:cs typeface="Tahoma" pitchFamily="34" charset="0"/>
              </a:rPr>
              <a:t>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Допустимые арифметические операции над указателями на объекты </a:t>
            </a:r>
            <a:r>
              <a:rPr lang="ru-RU" sz="2000" spc="-100" dirty="0" smtClean="0">
                <a:cs typeface="Tahoma" pitchFamily="34" charset="0"/>
              </a:rPr>
              <a:t>(</a:t>
            </a:r>
            <a:r>
              <a:rPr lang="en-US" sz="2000" spc="-100" dirty="0" smtClean="0">
                <a:cs typeface="Tahoma" pitchFamily="34" charset="0"/>
              </a:rPr>
              <a:t>L</a:t>
            </a:r>
            <a:r>
              <a:rPr lang="ru-RU" sz="2000" spc="-100" dirty="0" smtClean="0">
                <a:cs typeface="Tahoma" pitchFamily="34" charset="0"/>
              </a:rPr>
              <a:t> — левый операнд, </a:t>
            </a:r>
            <a:r>
              <a:rPr lang="en-US" sz="2000" spc="-100" dirty="0" smtClean="0">
                <a:cs typeface="Tahoma" pitchFamily="34" charset="0"/>
              </a:rPr>
              <a:t>R</a:t>
            </a:r>
            <a:r>
              <a:rPr lang="ru-RU" sz="2000" spc="-100" dirty="0" smtClean="0">
                <a:cs typeface="Tahoma" pitchFamily="34" charset="0"/>
              </a:rPr>
              <a:t> — правый):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сложение без знака </a:t>
            </a:r>
            <a:r>
              <a:rPr lang="en-US" sz="1600" dirty="0" smtClean="0">
                <a:cs typeface="Tahoma" pitchFamily="34" charset="0"/>
              </a:rPr>
              <a:t>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dirty="0" smtClean="0">
                <a:cs typeface="Tahoma" pitchFamily="34" charset="0"/>
              </a:rPr>
              <a:t>)</a:t>
            </a:r>
            <a:r>
              <a:rPr lang="ru-RU" sz="1600" dirty="0" smtClean="0">
                <a:cs typeface="Tahoma" pitchFamily="34" charset="0"/>
              </a:rPr>
              <a:t> указателя </a:t>
            </a:r>
            <a:r>
              <a:rPr lang="en-US" sz="1600" dirty="0" smtClean="0">
                <a:cs typeface="Tahoma" pitchFamily="34" charset="0"/>
              </a:rPr>
              <a:t>(L) </a:t>
            </a:r>
            <a:r>
              <a:rPr lang="ru-RU" sz="1600" dirty="0" smtClean="0">
                <a:cs typeface="Tahoma" pitchFamily="34" charset="0"/>
              </a:rPr>
              <a:t>с целочисленным выражением</a:t>
            </a:r>
            <a:r>
              <a:rPr lang="en-US" sz="1600" dirty="0" smtClean="0">
                <a:cs typeface="Tahoma" pitchFamily="34" charset="0"/>
              </a:rPr>
              <a:t> (R)</a:t>
            </a:r>
            <a:r>
              <a:rPr lang="ru-RU" sz="1600" dirty="0" smtClean="0">
                <a:cs typeface="Tahoma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вычитание без знака </a:t>
            </a:r>
            <a:r>
              <a:rPr lang="en-US" sz="1600" dirty="0" smtClean="0">
                <a:cs typeface="Tahoma" pitchFamily="34" charset="0"/>
              </a:rPr>
              <a:t>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cs typeface="Tahoma" pitchFamily="34" charset="0"/>
              </a:rPr>
              <a:t>)</a:t>
            </a:r>
            <a:r>
              <a:rPr lang="ru-RU" sz="1600" dirty="0" smtClean="0">
                <a:cs typeface="Tahoma" pitchFamily="34" charset="0"/>
              </a:rPr>
              <a:t> целочисленного выражения </a:t>
            </a:r>
            <a:r>
              <a:rPr lang="en-US" sz="1600" dirty="0" smtClean="0">
                <a:cs typeface="Tahoma" pitchFamily="34" charset="0"/>
              </a:rPr>
              <a:t>(R</a:t>
            </a:r>
            <a:r>
              <a:rPr lang="ru-RU" sz="1600" dirty="0" smtClean="0">
                <a:cs typeface="Tahoma" pitchFamily="34" charset="0"/>
              </a:rPr>
              <a:t>) из указателя(</a:t>
            </a:r>
            <a:r>
              <a:rPr lang="en-US" sz="1600" dirty="0" smtClean="0">
                <a:cs typeface="Tahoma" pitchFamily="34" charset="0"/>
              </a:rPr>
              <a:t>L)</a:t>
            </a:r>
            <a:r>
              <a:rPr lang="ru-RU" sz="1600" dirty="0" smtClean="0">
                <a:cs typeface="Tahoma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вычитание со знаком </a:t>
            </a:r>
            <a:r>
              <a:rPr lang="en-US" sz="1600" dirty="0" smtClean="0">
                <a:cs typeface="Tahoma" pitchFamily="34" charset="0"/>
              </a:rPr>
              <a:t>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cs typeface="Tahoma" pitchFamily="34" charset="0"/>
              </a:rPr>
              <a:t>)</a:t>
            </a:r>
            <a:r>
              <a:rPr lang="ru-RU" sz="1600" dirty="0" smtClean="0">
                <a:cs typeface="Tahoma" pitchFamily="34" charset="0"/>
              </a:rPr>
              <a:t> указателей на объекты одного типа (</a:t>
            </a:r>
            <a:r>
              <a:rPr lang="en-US" sz="1600" dirty="0" smtClean="0">
                <a:cs typeface="Tahoma" pitchFamily="34" charset="0"/>
              </a:rPr>
              <a:t>L</a:t>
            </a:r>
            <a:r>
              <a:rPr lang="ru-RU" sz="1600" dirty="0" smtClean="0">
                <a:cs typeface="Tahoma" pitchFamily="34" charset="0"/>
              </a:rPr>
              <a:t>, </a:t>
            </a:r>
            <a:r>
              <a:rPr lang="en-US" sz="1600" dirty="0" smtClean="0">
                <a:cs typeface="Tahoma" pitchFamily="34" charset="0"/>
              </a:rPr>
              <a:t>R</a:t>
            </a:r>
            <a:r>
              <a:rPr lang="ru-RU" sz="1600" dirty="0" smtClean="0">
                <a:cs typeface="Tahoma" pitchFamily="34" charset="0"/>
              </a:rPr>
              <a:t>)</a:t>
            </a:r>
          </a:p>
          <a:p>
            <a:pPr lvl="2" eaLnBrk="1" hangingPunct="1">
              <a:defRPr/>
            </a:pPr>
            <a:r>
              <a:rPr lang="ru-RU" sz="1200" dirty="0" smtClean="0">
                <a:cs typeface="Tahoma" pitchFamily="34" charset="0"/>
              </a:rPr>
              <a:t>рекомендуемый тип разности указателей — </a:t>
            </a:r>
            <a:r>
              <a:rPr lang="en-US" sz="1200" dirty="0" smtClean="0">
                <a:cs typeface="Tahoma" pitchFamily="34" charset="0"/>
              </a:rPr>
              <a:t>ptrdiff_t</a:t>
            </a:r>
            <a:r>
              <a:rPr lang="ru-RU" sz="1200" dirty="0" smtClean="0">
                <a:cs typeface="Tahoma" pitchFamily="34" charset="0"/>
              </a:rPr>
              <a:t>, определен в </a:t>
            </a:r>
            <a:r>
              <a:rPr lang="en-US" sz="1200" dirty="0" smtClean="0">
                <a:cs typeface="Tahoma" pitchFamily="34" charset="0"/>
              </a:rPr>
              <a:t>stddef.h</a:t>
            </a:r>
            <a:r>
              <a:rPr lang="ru-RU" sz="1200" dirty="0" smtClean="0">
                <a:cs typeface="Tahoma" pitchFamily="34" charset="0"/>
              </a:rPr>
              <a:t> (не зависит от применяемого транслятора)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00" y="971910"/>
            <a:ext cx="5585048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00" y="1916832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Написать функцию обмена значениями для двух переменных.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Написать функцию вычисления минимума и максимума для одномерного массива.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63828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A85A55-DBD4-4EBE-BB8D-4F38A7C866D5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955306"/>
            <a:ext cx="6894984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Указатели и массивы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8335" y="1863330"/>
            <a:ext cx="7885112" cy="4176464"/>
          </a:xfrm>
        </p:spPr>
        <p:txBody>
          <a:bodyPr/>
          <a:lstStyle/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Согласно синтаксису языка Си идентификатор массива без индексов элементов — это указатель-константа со значением адреса нулевого (имеющего индекс </a:t>
            </a:r>
            <a:r>
              <a:rPr lang="en-US" altLang="ru-RU" sz="2000" dirty="0" smtClean="0">
                <a:cs typeface="Tahoma" panose="020B0604030504040204" pitchFamily="34" charset="0"/>
              </a:rPr>
              <a:t>[0])</a:t>
            </a:r>
            <a:r>
              <a:rPr lang="ru-RU" altLang="ru-RU" sz="2000" dirty="0" smtClean="0">
                <a:cs typeface="Tahoma" panose="020B0604030504040204" pitchFamily="34" charset="0"/>
              </a:rPr>
              <a:t> элемента </a:t>
            </a:r>
            <a:r>
              <a:rPr lang="ru-RU" altLang="ru-RU" sz="2000" dirty="0" smtClean="0">
                <a:cs typeface="Tahoma" panose="020B0604030504040204" pitchFamily="34" charset="0"/>
              </a:rPr>
              <a:t>массива</a:t>
            </a:r>
          </a:p>
          <a:p>
            <a:pPr eaLnBrk="1" hangingPunct="1"/>
            <a:endParaRPr lang="ru-RU" altLang="ru-RU" sz="20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С учетом адресной арифметики, обращение к произвольному элементу массива данных любого типа может производиться одним из двух равнозначных способов, которые допускается комбинировать в случае многомерных массивов</a:t>
            </a:r>
            <a:r>
              <a:rPr lang="ru-RU" altLang="ru-RU" sz="2000" dirty="0" smtClean="0">
                <a:cs typeface="Tahoma" panose="020B0604030504040204" pitchFamily="34" charset="0"/>
              </a:rPr>
              <a:t>:</a:t>
            </a:r>
          </a:p>
          <a:p>
            <a:pPr marL="0" indent="0" eaLnBrk="1" hangingPunct="1">
              <a:buNone/>
            </a:pPr>
            <a:endParaRPr lang="ru-RU" altLang="ru-RU" sz="20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2000" dirty="0" smtClean="0">
                <a:cs typeface="Tahoma" panose="020B0604030504040204" pitchFamily="34" charset="0"/>
              </a:rPr>
              <a:t>&lt;</a:t>
            </a:r>
            <a:r>
              <a:rPr lang="ru-RU" altLang="ru-RU" sz="2000" i="1" dirty="0" smtClean="0">
                <a:cs typeface="Tahoma" panose="020B0604030504040204" pitchFamily="34" charset="0"/>
              </a:rPr>
              <a:t>имя массива</a:t>
            </a:r>
            <a:r>
              <a:rPr lang="en-US" altLang="ru-RU" sz="2000" dirty="0" smtClean="0">
                <a:cs typeface="Tahoma" panose="020B0604030504040204" pitchFamily="34" charset="0"/>
              </a:rPr>
              <a:t>&gt;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smtClean="0">
                <a:cs typeface="Tahoma" panose="020B0604030504040204" pitchFamily="34" charset="0"/>
              </a:rPr>
              <a:t>&lt;</a:t>
            </a:r>
            <a:r>
              <a:rPr lang="ru-RU" altLang="ru-RU" sz="2000" i="1" dirty="0" smtClean="0">
                <a:cs typeface="Tahoma" panose="020B0604030504040204" pitchFamily="34" charset="0"/>
              </a:rPr>
              <a:t>индекс элемента</a:t>
            </a:r>
            <a:r>
              <a:rPr lang="en-US" altLang="ru-RU" sz="2000" dirty="0" smtClean="0">
                <a:cs typeface="Tahoma" panose="020B0604030504040204" pitchFamily="34" charset="0"/>
              </a:rPr>
              <a:t>&gt;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altLang="ru-RU" sz="2000" dirty="0" smtClean="0">
                <a:cs typeface="Tahoma" panose="020B0604030504040204" pitchFamily="34" charset="0"/>
              </a:rPr>
              <a:t>&lt;</a:t>
            </a:r>
            <a:r>
              <a:rPr lang="ru-RU" altLang="ru-RU" sz="2000" i="1" dirty="0" smtClean="0">
                <a:cs typeface="Tahoma" panose="020B0604030504040204" pitchFamily="34" charset="0"/>
              </a:rPr>
              <a:t>имя массива</a:t>
            </a:r>
            <a:r>
              <a:rPr lang="en-US" altLang="ru-RU" sz="2000" dirty="0" smtClean="0">
                <a:cs typeface="Tahoma" panose="020B0604030504040204" pitchFamily="34" charset="0"/>
              </a:rPr>
              <a:t>&gt;</a:t>
            </a:r>
            <a:r>
              <a:rPr lang="ru-RU" altLang="ru-RU" sz="2000" dirty="0" smtClean="0">
                <a:cs typeface="Tahoma" panose="020B0604030504040204" pitchFamily="34" charset="0"/>
              </a:rPr>
              <a:t> 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altLang="ru-RU" sz="2000" dirty="0" smtClean="0">
                <a:cs typeface="Tahoma" panose="020B0604030504040204" pitchFamily="34" charset="0"/>
              </a:rPr>
              <a:t> </a:t>
            </a:r>
            <a:r>
              <a:rPr lang="en-US" altLang="ru-RU" sz="2000" dirty="0" smtClean="0">
                <a:cs typeface="Tahoma" panose="020B0604030504040204" pitchFamily="34" charset="0"/>
              </a:rPr>
              <a:t>&lt;</a:t>
            </a:r>
            <a:r>
              <a:rPr lang="ru-RU" altLang="ru-RU" sz="2000" i="1" dirty="0" smtClean="0">
                <a:cs typeface="Tahoma" panose="020B0604030504040204" pitchFamily="34" charset="0"/>
              </a:rPr>
              <a:t>индекс элемента</a:t>
            </a:r>
            <a:r>
              <a:rPr lang="en-US" altLang="ru-RU" sz="2000" dirty="0" smtClean="0">
                <a:cs typeface="Tahoma" panose="020B0604030504040204" pitchFamily="34" charset="0"/>
              </a:rPr>
              <a:t>&gt;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F9AF221-161C-4F80-9C1E-A07DB1D70DEC}" type="slidenum">
              <a:rPr lang="ru-RU" altLang="ru-RU"/>
              <a:pPr algn="r" eaLnBrk="1" hangingPunct="1"/>
              <a:t>7</a:t>
            </a:fld>
            <a:endParaRPr lang="ru-RU" altLang="ru-RU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124744"/>
            <a:ext cx="7885112" cy="4536504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Одномерный массив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int data[5]</a:t>
            </a:r>
            <a:r>
              <a:rPr lang="ru-RU" altLang="ru-RU" sz="1800" dirty="0" smtClean="0">
                <a:cs typeface="Tahoma" panose="020B0604030504040204" pitchFamily="34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int *p;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p=data</a:t>
            </a:r>
            <a:r>
              <a:rPr lang="ru-RU" altLang="ru-RU" sz="1800" dirty="0" smtClean="0">
                <a:cs typeface="Tahoma" panose="020B0604030504040204" pitchFamily="34" charset="0"/>
              </a:rPr>
              <a:t>;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data[5]  </a:t>
            </a:r>
            <a:r>
              <a:rPr lang="ru-RU" altLang="ru-RU" sz="1800" dirty="0" smtClean="0">
                <a:cs typeface="Tahoma" panose="020B0604030504040204" pitchFamily="34" charset="0"/>
              </a:rPr>
              <a:t>это </a:t>
            </a:r>
            <a:r>
              <a:rPr lang="en-US" altLang="ru-RU" sz="1800" dirty="0" smtClean="0">
                <a:cs typeface="Tahoma" panose="020B0604030504040204" pitchFamily="34" charset="0"/>
              </a:rPr>
              <a:t>*(data+5) </a:t>
            </a:r>
            <a:r>
              <a:rPr lang="ru-RU" altLang="ru-RU" sz="1800" dirty="0" smtClean="0">
                <a:cs typeface="Tahoma" panose="020B0604030504040204" pitchFamily="34" charset="0"/>
              </a:rPr>
              <a:t>это </a:t>
            </a:r>
            <a:r>
              <a:rPr lang="en-US" altLang="ru-RU" sz="1800" dirty="0" smtClean="0">
                <a:cs typeface="Tahoma" panose="020B0604030504040204" pitchFamily="34" charset="0"/>
              </a:rPr>
              <a:t>*(5+data) </a:t>
            </a:r>
            <a:r>
              <a:rPr lang="ru-RU" altLang="ru-RU" sz="1800" dirty="0" smtClean="0">
                <a:cs typeface="Tahoma" panose="020B0604030504040204" pitchFamily="34" charset="0"/>
              </a:rPr>
              <a:t>это </a:t>
            </a:r>
            <a:r>
              <a:rPr lang="en-US" altLang="ru-RU" sz="1800" dirty="0" smtClean="0">
                <a:cs typeface="Tahoma" panose="020B0604030504040204" pitchFamily="34" charset="0"/>
              </a:rPr>
              <a:t>5[data</a:t>
            </a:r>
            <a:r>
              <a:rPr lang="en-US" altLang="ru-RU" sz="1800" dirty="0" smtClean="0">
                <a:cs typeface="Tahoma" panose="020B0604030504040204" pitchFamily="34" charset="0"/>
              </a:rPr>
              <a:t>]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p[5]  </a:t>
            </a:r>
            <a:r>
              <a:rPr lang="ru-RU" altLang="ru-RU" sz="1800" dirty="0" smtClean="0">
                <a:cs typeface="Tahoma" panose="020B0604030504040204" pitchFamily="34" charset="0"/>
              </a:rPr>
              <a:t>это </a:t>
            </a:r>
            <a:r>
              <a:rPr lang="en-US" altLang="ru-RU" sz="1800" dirty="0" smtClean="0">
                <a:cs typeface="Tahoma" panose="020B0604030504040204" pitchFamily="34" charset="0"/>
              </a:rPr>
              <a:t>*(p+5) </a:t>
            </a:r>
            <a:r>
              <a:rPr lang="ru-RU" altLang="ru-RU" sz="1800" dirty="0" smtClean="0">
                <a:cs typeface="Tahoma" panose="020B0604030504040204" pitchFamily="34" charset="0"/>
              </a:rPr>
              <a:t>это </a:t>
            </a:r>
            <a:r>
              <a:rPr lang="en-US" altLang="ru-RU" sz="1800" dirty="0" smtClean="0">
                <a:cs typeface="Tahoma" panose="020B0604030504040204" pitchFamily="34" charset="0"/>
              </a:rPr>
              <a:t>*(5+p) </a:t>
            </a:r>
            <a:r>
              <a:rPr lang="ru-RU" altLang="ru-RU" sz="1800" dirty="0" smtClean="0">
                <a:cs typeface="Tahoma" panose="020B0604030504040204" pitchFamily="34" charset="0"/>
              </a:rPr>
              <a:t>это </a:t>
            </a:r>
            <a:r>
              <a:rPr lang="en-US" altLang="ru-RU" sz="1800" dirty="0" smtClean="0">
                <a:cs typeface="Tahoma" panose="020B0604030504040204" pitchFamily="34" charset="0"/>
              </a:rPr>
              <a:t>5[p]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ru-RU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Массив массивов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int data2[3][7]</a:t>
            </a:r>
            <a:r>
              <a:rPr lang="ru-RU" altLang="ru-RU" sz="1800" dirty="0" smtClean="0">
                <a:cs typeface="Tahoma" panose="020B0604030504040204" pitchFamily="34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??? p2;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p2 = data2;</a:t>
            </a:r>
            <a:endParaRPr lang="ru-RU" altLang="ru-RU" sz="1800" dirty="0" smtClean="0">
              <a:cs typeface="Tahoma" panose="020B060403050404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572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9A5098-F181-425F-9DD7-6C1E33FA8071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4704"/>
            <a:ext cx="7543800" cy="696912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Функция как производный тип. Указатель на функцию (начало)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Функция как производный тип языка введена в Си для решения задач, в которых функция (ее адрес) должна являться операндом некоторых операций, параметром другой функции или возвращаемым другой функцией </a:t>
            </a:r>
            <a:r>
              <a:rPr lang="ru-RU" altLang="ru-RU" sz="2000" dirty="0" smtClean="0">
                <a:cs typeface="Tahoma" panose="020B0604030504040204" pitchFamily="34" charset="0"/>
              </a:rPr>
              <a:t>результатом</a:t>
            </a:r>
          </a:p>
          <a:p>
            <a:pPr eaLnBrk="1" hangingPunct="1"/>
            <a:endParaRPr lang="ru-RU" altLang="ru-RU" sz="20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Указатель на функцию</a:t>
            </a:r>
            <a:r>
              <a:rPr lang="ru-RU" altLang="ru-RU" sz="2000" dirty="0" smtClean="0">
                <a:cs typeface="Tahoma" panose="020B0604030504040204" pitchFamily="34" charset="0"/>
              </a:rPr>
              <a:t> — адресное выражение (в частном случае — переменная-указатель), значением которого выступает адрес первого байта (первого машинного слова) исполнимого кода </a:t>
            </a:r>
            <a:r>
              <a:rPr lang="ru-RU" altLang="ru-RU" sz="2000" dirty="0" smtClean="0">
                <a:cs typeface="Tahoma" panose="020B0604030504040204" pitchFamily="34" charset="0"/>
              </a:rPr>
              <a:t>функции</a:t>
            </a:r>
          </a:p>
          <a:p>
            <a:pPr eaLnBrk="1" hangingPunct="1"/>
            <a:endParaRPr lang="ru-RU" altLang="ru-RU" sz="20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Значением идентификатора любой функции, введенного в ее определении (прототипе), является константный указатель на эту </a:t>
            </a:r>
            <a:r>
              <a:rPr lang="ru-RU" altLang="ru-RU" sz="2000" dirty="0" smtClean="0">
                <a:cs typeface="Tahoma" panose="020B0604030504040204" pitchFamily="34" charset="0"/>
              </a:rPr>
              <a:t>функцию</a:t>
            </a:r>
            <a:endParaRPr lang="ru-RU" altLang="ru-RU" sz="2000" dirty="0" smtClean="0">
              <a:cs typeface="Tahoma" panose="020B0604030504040204" pitchFamily="34" charset="0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847A46-9396-4197-BFA0-AF4C4BAD8727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634" y="692696"/>
            <a:ext cx="7543800" cy="773112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Указатель </a:t>
            </a:r>
            <a:r>
              <a:rPr lang="ru-RU" altLang="ru-RU" sz="2400" b="1" dirty="0" smtClean="0">
                <a:cs typeface="Tahoma" panose="020B0604030504040204" pitchFamily="34" charset="0"/>
              </a:rPr>
              <a:t>на функцию (продолжение)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1640" y="1844824"/>
            <a:ext cx="7781106" cy="4161631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Определение переменной-указателя на функцию с конкретной спецификацией параметров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тип результата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ru-RU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ru-RU" sz="1600" b="1" dirty="0" smtClean="0">
                <a:cs typeface="Tahoma" panose="020B0604030504040204" pitchFamily="34" charset="0"/>
              </a:rPr>
              <a:t>&lt;</a:t>
            </a:r>
            <a:r>
              <a:rPr lang="ru-RU" altLang="ru-RU" sz="1600" b="1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b="1" dirty="0" smtClean="0">
                <a:cs typeface="Tahoma" panose="020B0604030504040204" pitchFamily="34" charset="0"/>
              </a:rPr>
              <a:t>&gt;</a:t>
            </a:r>
            <a:r>
              <a:rPr lang="ru-RU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			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 smtClean="0">
                <a:cs typeface="Tahoma" panose="020B0604030504040204" pitchFamily="34" charset="0"/>
              </a:rPr>
              <a:t>[&lt;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спецификация формальных параметров</a:t>
            </a:r>
            <a:r>
              <a:rPr lang="en-US" altLang="ru-RU" sz="1600" dirty="0" smtClean="0">
                <a:cs typeface="Tahoma" panose="020B0604030504040204" pitchFamily="34" charset="0"/>
              </a:rPr>
              <a:t>&gt;]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Три формы записи операции вызова функции </a:t>
            </a:r>
            <a:r>
              <a:rPr lang="ru-RU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000" b="1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явный вызов по имени (константному указателю)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cs typeface="Tahoma" panose="020B0604030504040204" pitchFamily="34" charset="0"/>
              </a:rPr>
              <a:t>	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имя функции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список фактических параметров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вызов с разыменованием неконстантного указателя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cs typeface="Tahoma" panose="020B0604030504040204" pitchFamily="34" charset="0"/>
              </a:rPr>
              <a:t>	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список фактических параметров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вызов без разыменования неконстантного указателя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cs typeface="Tahoma" panose="020B0604030504040204" pitchFamily="34" charset="0"/>
              </a:rPr>
              <a:t>	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список фактических параметров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6072188" y="285750"/>
            <a:ext cx="307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9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АДРЕСНАЯ АРИФМЕТИКА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18449</TotalTime>
  <Words>765</Words>
  <Application>Microsoft Office PowerPoint</Application>
  <PresentationFormat>Экран (4:3)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Tahoma</vt:lpstr>
      <vt:lpstr>Arial</vt:lpstr>
      <vt:lpstr>Courier New</vt:lpstr>
      <vt:lpstr>ОПРОГ</vt:lpstr>
      <vt:lpstr>Программирование на языке C</vt:lpstr>
      <vt:lpstr>Модуль 9.  АДРЕСНАЯ АРИФМЕТИКА</vt:lpstr>
      <vt:lpstr>Понятие указателя. Определение указателей на объекты</vt:lpstr>
      <vt:lpstr>Операции над указателями на объекты</vt:lpstr>
      <vt:lpstr>Практика</vt:lpstr>
      <vt:lpstr>Указатели и массивы</vt:lpstr>
      <vt:lpstr>Презентация PowerPoint</vt:lpstr>
      <vt:lpstr>Функция как производный тип. Указатель на функцию (начало)</vt:lpstr>
      <vt:lpstr>Указатель на функцию (продолжение)</vt:lpstr>
      <vt:lpstr>Указатель на функцию (окончание)</vt:lpstr>
      <vt:lpstr>Практика  /  ДЗ</vt:lpstr>
      <vt:lpstr>Строки</vt:lpstr>
      <vt:lpstr>Практика  /  ДЗ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794</cp:revision>
  <cp:lastPrinted>1601-01-01T00:00:00Z</cp:lastPrinted>
  <dcterms:created xsi:type="dcterms:W3CDTF">1601-01-01T00:00:00Z</dcterms:created>
  <dcterms:modified xsi:type="dcterms:W3CDTF">2020-09-03T15:42:12Z</dcterms:modified>
</cp:coreProperties>
</file>