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58" r:id="rId5"/>
    <p:sldId id="257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69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384-BFDC-4B2F-A27A-8CC68464646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4DB50AD-3C07-416E-9D06-320E87BD6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7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384-BFDC-4B2F-A27A-8CC68464646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DB50AD-3C07-416E-9D06-320E87BD6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3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384-BFDC-4B2F-A27A-8CC68464646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DB50AD-3C07-416E-9D06-320E87BD67B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5799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384-BFDC-4B2F-A27A-8CC68464646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DB50AD-3C07-416E-9D06-320E87BD6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72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384-BFDC-4B2F-A27A-8CC68464646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DB50AD-3C07-416E-9D06-320E87BD67B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229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384-BFDC-4B2F-A27A-8CC68464646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DB50AD-3C07-416E-9D06-320E87BD6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3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384-BFDC-4B2F-A27A-8CC68464646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50AD-3C07-416E-9D06-320E87BD6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5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384-BFDC-4B2F-A27A-8CC68464646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50AD-3C07-416E-9D06-320E87BD6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5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384-BFDC-4B2F-A27A-8CC68464646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50AD-3C07-416E-9D06-320E87BD6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20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384-BFDC-4B2F-A27A-8CC68464646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DB50AD-3C07-416E-9D06-320E87BD6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7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384-BFDC-4B2F-A27A-8CC68464646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4DB50AD-3C07-416E-9D06-320E87BD6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0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384-BFDC-4B2F-A27A-8CC68464646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4DB50AD-3C07-416E-9D06-320E87BD6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5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384-BFDC-4B2F-A27A-8CC68464646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50AD-3C07-416E-9D06-320E87BD6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8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384-BFDC-4B2F-A27A-8CC68464646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50AD-3C07-416E-9D06-320E87BD6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0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384-BFDC-4B2F-A27A-8CC68464646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50AD-3C07-416E-9D06-320E87BD6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4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384-BFDC-4B2F-A27A-8CC68464646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DB50AD-3C07-416E-9D06-320E87BD6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9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9A384-BFDC-4B2F-A27A-8CC68464646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4DB50AD-3C07-416E-9D06-320E87BD6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3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files.matlabsite.com/docs/papers/sp/pso-paper-120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Adaptive Particle Swarm Clustering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113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3" y="483741"/>
            <a:ext cx="8911687" cy="1280890"/>
          </a:xfrm>
        </p:spPr>
        <p:txBody>
          <a:bodyPr/>
          <a:lstStyle/>
          <a:p>
            <a:r>
              <a:rPr lang="en-US" dirty="0"/>
              <a:t>GA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2073" y="1764631"/>
            <a:ext cx="9673389" cy="492492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Fitness function</a:t>
            </a:r>
          </a:p>
          <a:p>
            <a:pPr lvl="1"/>
            <a:r>
              <a:rPr lang="en-US" dirty="0"/>
              <a:t>Magnitude of velocity vector of corresponding particle</a:t>
            </a:r>
          </a:p>
          <a:p>
            <a:pPr lvl="2"/>
            <a:r>
              <a:rPr lang="en-US" dirty="0"/>
              <a:t>Attempting to minimize</a:t>
            </a:r>
          </a:p>
          <a:p>
            <a:r>
              <a:rPr lang="en-US" dirty="0"/>
              <a:t>Selection</a:t>
            </a:r>
          </a:p>
          <a:p>
            <a:pPr lvl="1"/>
            <a:r>
              <a:rPr lang="en-US" dirty="0"/>
              <a:t>Tournament selection with replacement</a:t>
            </a:r>
          </a:p>
          <a:p>
            <a:pPr lvl="1"/>
            <a:r>
              <a:rPr lang="en-US" dirty="0"/>
              <a:t>Select 3 individuals</a:t>
            </a:r>
          </a:p>
          <a:p>
            <a:r>
              <a:rPr lang="en-US" dirty="0"/>
              <a:t>Crossover</a:t>
            </a:r>
          </a:p>
          <a:p>
            <a:pPr lvl="1"/>
            <a:r>
              <a:rPr lang="en-US" dirty="0"/>
              <a:t>Generate random integer between 0 and 3 (inclusive)</a:t>
            </a:r>
          </a:p>
          <a:p>
            <a:pPr lvl="2"/>
            <a:r>
              <a:rPr lang="en-US" dirty="0"/>
              <a:t>0: replace c1 of each parent by random value between the current c1 values of the parents</a:t>
            </a:r>
          </a:p>
          <a:p>
            <a:pPr lvl="2"/>
            <a:r>
              <a:rPr lang="en-US" dirty="0"/>
              <a:t>1: perform crossover on c2</a:t>
            </a:r>
          </a:p>
          <a:p>
            <a:pPr lvl="2"/>
            <a:r>
              <a:rPr lang="en-US" dirty="0"/>
              <a:t>2: perform crossover on both c values</a:t>
            </a:r>
          </a:p>
          <a:p>
            <a:pPr lvl="2"/>
            <a:r>
              <a:rPr lang="en-US" dirty="0"/>
              <a:t>3: perform no crossover</a:t>
            </a:r>
          </a:p>
          <a:p>
            <a:r>
              <a:rPr lang="en-US" dirty="0"/>
              <a:t>Mutation</a:t>
            </a:r>
          </a:p>
          <a:p>
            <a:pPr lvl="1"/>
            <a:r>
              <a:rPr lang="en-US" dirty="0"/>
              <a:t>Replace c value with new random value between 0 and 5</a:t>
            </a:r>
          </a:p>
          <a:p>
            <a:pPr lvl="1"/>
            <a:r>
              <a:rPr lang="en-US" dirty="0"/>
              <a:t>1% chance</a:t>
            </a:r>
          </a:p>
        </p:txBody>
      </p:sp>
    </p:spTree>
    <p:extLst>
      <p:ext uri="{BB962C8B-B14F-4D97-AF65-F5344CB8AC3E}">
        <p14:creationId xmlns:p14="http://schemas.microsoft.com/office/powerpoint/2010/main" val="1289326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Clustering algorithms were ran against 4 data sets</a:t>
            </a:r>
          </a:p>
          <a:p>
            <a:pPr lvl="1"/>
            <a:r>
              <a:rPr lang="en-US" dirty="0"/>
              <a:t>Iris data set</a:t>
            </a:r>
          </a:p>
          <a:p>
            <a:pPr lvl="1"/>
            <a:r>
              <a:rPr lang="en-US" dirty="0"/>
              <a:t>BUPA Data Set</a:t>
            </a:r>
          </a:p>
          <a:p>
            <a:pPr lvl="1"/>
            <a:r>
              <a:rPr lang="en-US" dirty="0"/>
              <a:t>Car Data Set</a:t>
            </a:r>
          </a:p>
          <a:p>
            <a:pPr lvl="1"/>
            <a:r>
              <a:rPr lang="en-US" dirty="0"/>
              <a:t>Wine Data Set</a:t>
            </a:r>
          </a:p>
          <a:p>
            <a:r>
              <a:rPr lang="en-US" dirty="0"/>
              <a:t>K = 4</a:t>
            </a:r>
          </a:p>
          <a:p>
            <a:r>
              <a:rPr lang="en-US" dirty="0"/>
              <a:t>Average </a:t>
            </a:r>
            <a:r>
              <a:rPr lang="en-US" dirty="0" err="1"/>
              <a:t>interclustular</a:t>
            </a:r>
            <a:r>
              <a:rPr lang="en-US" dirty="0"/>
              <a:t> distance, </a:t>
            </a:r>
            <a:r>
              <a:rPr lang="en-US" dirty="0" err="1"/>
              <a:t>intraclustular</a:t>
            </a:r>
            <a:r>
              <a:rPr lang="en-US" dirty="0"/>
              <a:t> distance, convergence iteration and final clustering fitness recorded over 30 iterations</a:t>
            </a:r>
          </a:p>
        </p:txBody>
      </p:sp>
    </p:spTree>
    <p:extLst>
      <p:ext uri="{BB962C8B-B14F-4D97-AF65-F5344CB8AC3E}">
        <p14:creationId xmlns:p14="http://schemas.microsoft.com/office/powerpoint/2010/main" val="1516111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K-Means</a:t>
            </a:r>
          </a:p>
          <a:p>
            <a:pPr lvl="1"/>
            <a:r>
              <a:rPr lang="en-US" dirty="0"/>
              <a:t>Converges very quickly</a:t>
            </a:r>
          </a:p>
          <a:p>
            <a:pPr lvl="1"/>
            <a:r>
              <a:rPr lang="en-US" dirty="0"/>
              <a:t>Provides a decent clustering</a:t>
            </a:r>
          </a:p>
          <a:p>
            <a:r>
              <a:rPr lang="en-US" dirty="0"/>
              <a:t>Particle Swarm Clustering</a:t>
            </a:r>
          </a:p>
          <a:p>
            <a:pPr lvl="1"/>
            <a:r>
              <a:rPr lang="en-US" dirty="0"/>
              <a:t>Slow convergence</a:t>
            </a:r>
          </a:p>
          <a:p>
            <a:pPr lvl="1"/>
            <a:r>
              <a:rPr lang="en-US" dirty="0"/>
              <a:t>Clustering often comparable to K-Means</a:t>
            </a:r>
          </a:p>
          <a:p>
            <a:pPr lvl="2"/>
            <a:r>
              <a:rPr lang="en-US" dirty="0"/>
              <a:t>Depends on data set</a:t>
            </a:r>
          </a:p>
          <a:p>
            <a:pPr lvl="2"/>
            <a:r>
              <a:rPr lang="en-US" dirty="0"/>
              <a:t>Similar to results achieved by Merwe and </a:t>
            </a:r>
            <a:r>
              <a:rPr lang="en-US" dirty="0" err="1"/>
              <a:t>Engelbrecht</a:t>
            </a:r>
            <a:endParaRPr lang="en-US" dirty="0"/>
          </a:p>
          <a:p>
            <a:r>
              <a:rPr lang="en-US" dirty="0"/>
              <a:t>Adaptive Particle Swarm Clustering</a:t>
            </a:r>
          </a:p>
          <a:p>
            <a:pPr lvl="1"/>
            <a:r>
              <a:rPr lang="en-US" dirty="0"/>
              <a:t>Moderate convergence rate</a:t>
            </a:r>
          </a:p>
          <a:p>
            <a:pPr lvl="1"/>
            <a:r>
              <a:rPr lang="en-US" dirty="0"/>
              <a:t>Much worse clustering</a:t>
            </a:r>
          </a:p>
        </p:txBody>
      </p:sp>
    </p:spTree>
    <p:extLst>
      <p:ext uri="{BB962C8B-B14F-4D97-AF65-F5344CB8AC3E}">
        <p14:creationId xmlns:p14="http://schemas.microsoft.com/office/powerpoint/2010/main" val="890719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Seeded Particle Swarm Clustering</a:t>
            </a:r>
          </a:p>
          <a:p>
            <a:pPr lvl="1"/>
            <a:r>
              <a:rPr lang="en-US" dirty="0"/>
              <a:t>Moderate convergence rate</a:t>
            </a:r>
          </a:p>
          <a:p>
            <a:pPr lvl="1"/>
            <a:r>
              <a:rPr lang="en-US" dirty="0"/>
              <a:t>Good clustering</a:t>
            </a:r>
          </a:p>
          <a:p>
            <a:r>
              <a:rPr lang="en-US" dirty="0"/>
              <a:t>K-Means Seeded Adaptive Particle Swarm Clustering</a:t>
            </a:r>
          </a:p>
          <a:p>
            <a:pPr lvl="1"/>
            <a:r>
              <a:rPr lang="en-US" dirty="0"/>
              <a:t>Fast to moderate convergence rate</a:t>
            </a:r>
          </a:p>
          <a:p>
            <a:pPr lvl="2"/>
            <a:r>
              <a:rPr lang="en-US" dirty="0"/>
              <a:t>Consistently faster than seeded PSO</a:t>
            </a:r>
          </a:p>
          <a:p>
            <a:pPr lvl="1"/>
            <a:r>
              <a:rPr lang="en-US" dirty="0"/>
              <a:t>Good clustering</a:t>
            </a:r>
          </a:p>
        </p:txBody>
      </p:sp>
    </p:spTree>
    <p:extLst>
      <p:ext uri="{BB962C8B-B14F-4D97-AF65-F5344CB8AC3E}">
        <p14:creationId xmlns:p14="http://schemas.microsoft.com/office/powerpoint/2010/main" val="1351355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1183" cy="687088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727" y="0"/>
            <a:ext cx="3914273" cy="29357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26145" y="254778"/>
            <a:ext cx="531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K-Means</a:t>
            </a:r>
          </a:p>
        </p:txBody>
      </p:sp>
    </p:spTree>
    <p:extLst>
      <p:ext uri="{BB962C8B-B14F-4D97-AF65-F5344CB8AC3E}">
        <p14:creationId xmlns:p14="http://schemas.microsoft.com/office/powerpoint/2010/main" val="2906150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79680" cy="68580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420" y="1"/>
            <a:ext cx="4919579" cy="36896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30529" y="254777"/>
            <a:ext cx="531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PSO</a:t>
            </a:r>
          </a:p>
        </p:txBody>
      </p:sp>
    </p:spTree>
    <p:extLst>
      <p:ext uri="{BB962C8B-B14F-4D97-AF65-F5344CB8AC3E}">
        <p14:creationId xmlns:p14="http://schemas.microsoft.com/office/powerpoint/2010/main" val="1814821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3999" cy="68580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047" y="0"/>
            <a:ext cx="3844954" cy="28837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26145" y="254778"/>
            <a:ext cx="531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Adaptive</a:t>
            </a:r>
          </a:p>
        </p:txBody>
      </p:sp>
    </p:spTree>
    <p:extLst>
      <p:ext uri="{BB962C8B-B14F-4D97-AF65-F5344CB8AC3E}">
        <p14:creationId xmlns:p14="http://schemas.microsoft.com/office/powerpoint/2010/main" val="3011905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3999" cy="68580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504" y="0"/>
            <a:ext cx="3871495" cy="29036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26145" y="254778"/>
            <a:ext cx="531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Seeded PSO</a:t>
            </a:r>
          </a:p>
        </p:txBody>
      </p:sp>
    </p:spTree>
    <p:extLst>
      <p:ext uri="{BB962C8B-B14F-4D97-AF65-F5344CB8AC3E}">
        <p14:creationId xmlns:p14="http://schemas.microsoft.com/office/powerpoint/2010/main" val="2207004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3999" cy="68580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249" y="0"/>
            <a:ext cx="3847751" cy="28858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26145" y="254778"/>
            <a:ext cx="531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Seeded Adaptive</a:t>
            </a:r>
          </a:p>
        </p:txBody>
      </p:sp>
    </p:spTree>
    <p:extLst>
      <p:ext uri="{BB962C8B-B14F-4D97-AF65-F5344CB8AC3E}">
        <p14:creationId xmlns:p14="http://schemas.microsoft.com/office/powerpoint/2010/main" val="398414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8783" y="1665216"/>
            <a:ext cx="4725988" cy="4601362"/>
          </a:xfrm>
        </p:spPr>
        <p:txBody>
          <a:bodyPr>
            <a:noAutofit/>
          </a:bodyPr>
          <a:lstStyle/>
          <a:p>
            <a:r>
              <a:rPr lang="en-US" sz="800" dirty="0"/>
              <a:t>K Means:</a:t>
            </a:r>
          </a:p>
          <a:p>
            <a:pPr lvl="1"/>
            <a:r>
              <a:rPr lang="en-US" sz="800" dirty="0"/>
              <a:t>Average </a:t>
            </a:r>
            <a:r>
              <a:rPr lang="en-US" sz="800" dirty="0" err="1"/>
              <a:t>Intradistance</a:t>
            </a:r>
            <a:r>
              <a:rPr lang="en-US" sz="800" dirty="0"/>
              <a:t>: 0.36686911919857595 +/- 0.02992332914628612</a:t>
            </a:r>
          </a:p>
          <a:p>
            <a:pPr lvl="1"/>
            <a:r>
              <a:rPr lang="en-US" sz="800" dirty="0"/>
              <a:t>Average </a:t>
            </a:r>
            <a:r>
              <a:rPr lang="en-US" sz="800" dirty="0" err="1"/>
              <a:t>Interdistance</a:t>
            </a:r>
            <a:r>
              <a:rPr lang="en-US" sz="800" dirty="0"/>
              <a:t>: 1.5042910685108886 +/- 0.11354041676223023</a:t>
            </a:r>
          </a:p>
          <a:p>
            <a:pPr lvl="1"/>
            <a:r>
              <a:rPr lang="en-US" sz="800" dirty="0"/>
              <a:t>Average Convergence Iteration: 9.933333333333334 +/- 2.9992591677871974</a:t>
            </a:r>
          </a:p>
          <a:p>
            <a:pPr lvl="1"/>
            <a:r>
              <a:rPr lang="en-US" sz="800" dirty="0"/>
              <a:t>Average Best Fitness: 0.16038352849254867 +/- 0.028698249805282787</a:t>
            </a:r>
          </a:p>
          <a:p>
            <a:endParaRPr lang="en-US" sz="800" dirty="0"/>
          </a:p>
          <a:p>
            <a:r>
              <a:rPr lang="en-US" sz="800" dirty="0"/>
              <a:t>PSO:</a:t>
            </a:r>
          </a:p>
          <a:p>
            <a:pPr lvl="1"/>
            <a:r>
              <a:rPr lang="en-US" sz="800" dirty="0"/>
              <a:t>Average </a:t>
            </a:r>
            <a:r>
              <a:rPr lang="en-US" sz="800" dirty="0" err="1"/>
              <a:t>Intradistance</a:t>
            </a:r>
            <a:r>
              <a:rPr lang="en-US" sz="800" dirty="0"/>
              <a:t>: 0.4064830863149433 +/- 0.04263898482414914</a:t>
            </a:r>
          </a:p>
          <a:p>
            <a:pPr lvl="1"/>
            <a:r>
              <a:rPr lang="en-US" sz="800" dirty="0"/>
              <a:t>Average </a:t>
            </a:r>
            <a:r>
              <a:rPr lang="en-US" sz="800" dirty="0" err="1"/>
              <a:t>Interdistance</a:t>
            </a:r>
            <a:r>
              <a:rPr lang="en-US" sz="800" dirty="0"/>
              <a:t>: 1.4940518030328982 +/- 0.1671370466681281</a:t>
            </a:r>
          </a:p>
          <a:p>
            <a:pPr lvl="1"/>
            <a:r>
              <a:rPr lang="en-US" sz="800" dirty="0"/>
              <a:t>Average Convergence Iteration: 116.5 +/- 43.51225880906054</a:t>
            </a:r>
          </a:p>
          <a:p>
            <a:pPr lvl="1"/>
            <a:r>
              <a:rPr lang="en-US" sz="800" dirty="0"/>
              <a:t>Average Best Fitness: 0.18249843946975478 +/- 0.037521023799538755</a:t>
            </a:r>
          </a:p>
          <a:p>
            <a:endParaRPr lang="en-US" sz="800" dirty="0"/>
          </a:p>
          <a:p>
            <a:r>
              <a:rPr lang="en-US" sz="800" dirty="0"/>
              <a:t>Adaptive PSO:</a:t>
            </a:r>
          </a:p>
          <a:p>
            <a:pPr lvl="1"/>
            <a:r>
              <a:rPr lang="en-US" sz="800" dirty="0"/>
              <a:t>Average </a:t>
            </a:r>
            <a:r>
              <a:rPr lang="en-US" sz="800" dirty="0" err="1"/>
              <a:t>Intradistance</a:t>
            </a:r>
            <a:r>
              <a:rPr lang="en-US" sz="800" dirty="0"/>
              <a:t>: 0.5741560181988249 +/- 0.08454540540357448</a:t>
            </a:r>
          </a:p>
          <a:p>
            <a:pPr lvl="1"/>
            <a:r>
              <a:rPr lang="en-US" sz="800" dirty="0"/>
              <a:t>Average </a:t>
            </a:r>
            <a:r>
              <a:rPr lang="en-US" sz="800" dirty="0" err="1"/>
              <a:t>Interdistance</a:t>
            </a:r>
            <a:r>
              <a:rPr lang="en-US" sz="800" dirty="0"/>
              <a:t>: 1.3024781655641313 +/- 0.25186717705180817</a:t>
            </a:r>
          </a:p>
          <a:p>
            <a:pPr lvl="1"/>
            <a:r>
              <a:rPr lang="en-US" sz="800" dirty="0"/>
              <a:t>Average Convergence Iteration: 78.1 +/- 73.87166800156426</a:t>
            </a:r>
          </a:p>
          <a:p>
            <a:pPr lvl="1"/>
            <a:r>
              <a:rPr lang="en-US" sz="800" dirty="0"/>
              <a:t>Average Best Fitness: 0.34642573199105187 +/- 0.08675018282517878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34771" y="1665216"/>
            <a:ext cx="5311819" cy="4601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Seeded PSO:</a:t>
            </a:r>
          </a:p>
          <a:p>
            <a:pPr lvl="1"/>
            <a:r>
              <a:rPr lang="en-US" sz="800" dirty="0"/>
              <a:t>Average </a:t>
            </a:r>
            <a:r>
              <a:rPr lang="en-US" sz="800" dirty="0" err="1"/>
              <a:t>Intradistance</a:t>
            </a:r>
            <a:r>
              <a:rPr lang="en-US" sz="800" dirty="0"/>
              <a:t>: 0.36715496649420015 +/- 0.029487857112286575</a:t>
            </a:r>
          </a:p>
          <a:p>
            <a:pPr lvl="1"/>
            <a:r>
              <a:rPr lang="en-US" sz="800" dirty="0"/>
              <a:t>Average </a:t>
            </a:r>
            <a:r>
              <a:rPr lang="en-US" sz="800" dirty="0" err="1"/>
              <a:t>Interdistance</a:t>
            </a:r>
            <a:r>
              <a:rPr lang="en-US" sz="800" dirty="0"/>
              <a:t>: 1.486081426297133 +/- 0.09641606071352303</a:t>
            </a:r>
          </a:p>
          <a:p>
            <a:pPr lvl="1"/>
            <a:r>
              <a:rPr lang="en-US" sz="800" dirty="0"/>
              <a:t>Average Convergence Iteration: 79.1 +/- 45.01433105134408</a:t>
            </a:r>
          </a:p>
          <a:p>
            <a:pPr lvl="1"/>
            <a:r>
              <a:rPr lang="en-US" sz="800" dirty="0"/>
              <a:t>Average Best Fitness: 0.1574120776287936 +/- 0.019641920091662535</a:t>
            </a:r>
          </a:p>
          <a:p>
            <a:endParaRPr lang="en-US" sz="800" dirty="0"/>
          </a:p>
          <a:p>
            <a:r>
              <a:rPr lang="en-US" sz="800" dirty="0"/>
              <a:t>Seeded Adaptive PSO:</a:t>
            </a:r>
          </a:p>
          <a:p>
            <a:pPr lvl="1"/>
            <a:r>
              <a:rPr lang="en-US" sz="800" dirty="0"/>
              <a:t>Average </a:t>
            </a:r>
            <a:r>
              <a:rPr lang="en-US" sz="800" dirty="0" err="1"/>
              <a:t>Intradistance</a:t>
            </a:r>
            <a:r>
              <a:rPr lang="en-US" sz="800" dirty="0"/>
              <a:t>: 0.3668847410014177 +/- 0.029999564571498022</a:t>
            </a:r>
          </a:p>
          <a:p>
            <a:pPr lvl="1"/>
            <a:r>
              <a:rPr lang="en-US" sz="800" dirty="0"/>
              <a:t>Average </a:t>
            </a:r>
            <a:r>
              <a:rPr lang="en-US" sz="800" dirty="0" err="1"/>
              <a:t>Interdistance</a:t>
            </a:r>
            <a:r>
              <a:rPr lang="en-US" sz="800" dirty="0"/>
              <a:t>: 1.5017936499844957 +/- 0.11545001998217923</a:t>
            </a:r>
          </a:p>
          <a:p>
            <a:pPr lvl="1"/>
            <a:r>
              <a:rPr lang="en-US" sz="800" dirty="0"/>
              <a:t>Average Convergence Iteration: 55.3 +/- 57.51414318814692</a:t>
            </a:r>
          </a:p>
          <a:p>
            <a:pPr lvl="1"/>
            <a:r>
              <a:rPr lang="en-US" sz="800" dirty="0"/>
              <a:t>Average Best Fitness: 0.1602263384486463 +/- 0.02871122976031806</a:t>
            </a:r>
          </a:p>
        </p:txBody>
      </p:sp>
    </p:spTree>
    <p:extLst>
      <p:ext uri="{BB962C8B-B14F-4D97-AF65-F5344CB8AC3E}">
        <p14:creationId xmlns:p14="http://schemas.microsoft.com/office/powerpoint/2010/main" val="194646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Initialize population of random centroids</a:t>
            </a:r>
          </a:p>
          <a:p>
            <a:pPr lvl="1"/>
            <a:r>
              <a:rPr lang="en-US" dirty="0"/>
              <a:t>Cluster each data point to nearest centroid</a:t>
            </a:r>
          </a:p>
          <a:p>
            <a:pPr lvl="1"/>
            <a:r>
              <a:rPr lang="en-US" dirty="0"/>
              <a:t>Move centroid to the center of its cluster</a:t>
            </a:r>
          </a:p>
          <a:p>
            <a:pPr lvl="1"/>
            <a:r>
              <a:rPr lang="en-US" dirty="0"/>
              <a:t>Repeat until motion stops</a:t>
            </a:r>
          </a:p>
          <a:p>
            <a:r>
              <a:rPr lang="en-US" dirty="0"/>
              <a:t>Very fast convergence</a:t>
            </a:r>
          </a:p>
          <a:p>
            <a:r>
              <a:rPr lang="en-US" dirty="0"/>
              <a:t>Often sub-par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93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BUPA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2926" y="1905000"/>
            <a:ext cx="4776322" cy="3777622"/>
          </a:xfrm>
        </p:spPr>
        <p:txBody>
          <a:bodyPr>
            <a:noAutofit/>
          </a:bodyPr>
          <a:lstStyle/>
          <a:p>
            <a:r>
              <a:rPr lang="en-US" sz="800" dirty="0"/>
              <a:t>K Means:</a:t>
            </a:r>
          </a:p>
          <a:p>
            <a:pPr lvl="1"/>
            <a:r>
              <a:rPr lang="en-US" sz="800" dirty="0"/>
              <a:t>Average </a:t>
            </a:r>
            <a:r>
              <a:rPr lang="en-US" sz="800" dirty="0" err="1"/>
              <a:t>Intradistance</a:t>
            </a:r>
            <a:r>
              <a:rPr lang="en-US" sz="800" dirty="0"/>
              <a:t>: 0.4773215493450503 +/- 0.01706820554094675</a:t>
            </a:r>
          </a:p>
          <a:p>
            <a:pPr lvl="1"/>
            <a:r>
              <a:rPr lang="en-US" sz="800" dirty="0"/>
              <a:t>Average </a:t>
            </a:r>
            <a:r>
              <a:rPr lang="en-US" sz="800" dirty="0" err="1"/>
              <a:t>Interdistance</a:t>
            </a:r>
            <a:r>
              <a:rPr lang="en-US" sz="800" dirty="0"/>
              <a:t>: 1.0632995333463875 +/- 0.19687710207576212</a:t>
            </a:r>
          </a:p>
          <a:p>
            <a:pPr lvl="1"/>
            <a:r>
              <a:rPr lang="en-US" sz="800" dirty="0"/>
              <a:t>Average Convergence Iteration: 15.6 +/- 6.750802421440974</a:t>
            </a:r>
          </a:p>
          <a:p>
            <a:pPr lvl="1"/>
            <a:r>
              <a:rPr lang="en-US" sz="800" dirty="0"/>
              <a:t>Average Best Fitness: 0.4055474314519239 +/- 0.03695450337552676</a:t>
            </a:r>
          </a:p>
          <a:p>
            <a:endParaRPr lang="en-US" sz="800" dirty="0"/>
          </a:p>
          <a:p>
            <a:r>
              <a:rPr lang="en-US" sz="800" dirty="0"/>
              <a:t>PSO:</a:t>
            </a:r>
          </a:p>
          <a:p>
            <a:pPr lvl="1"/>
            <a:r>
              <a:rPr lang="en-US" sz="800" dirty="0"/>
              <a:t>Average </a:t>
            </a:r>
            <a:r>
              <a:rPr lang="en-US" sz="800" dirty="0" err="1"/>
              <a:t>Intradistance</a:t>
            </a:r>
            <a:r>
              <a:rPr lang="en-US" sz="800" dirty="0"/>
              <a:t>: 0.5836688089809727 +/- 0.04031351056590361</a:t>
            </a:r>
          </a:p>
          <a:p>
            <a:pPr lvl="1"/>
            <a:r>
              <a:rPr lang="en-US" sz="800" dirty="0"/>
              <a:t>Average </a:t>
            </a:r>
            <a:r>
              <a:rPr lang="en-US" sz="800" dirty="0" err="1"/>
              <a:t>Interdistance</a:t>
            </a:r>
            <a:r>
              <a:rPr lang="en-US" sz="800" dirty="0"/>
              <a:t>: 0.7680537064316598 +/- 0.5178184729275063</a:t>
            </a:r>
          </a:p>
          <a:p>
            <a:pPr lvl="1"/>
            <a:r>
              <a:rPr lang="en-US" sz="800" dirty="0"/>
              <a:t>Average Convergence Iteration: 135.63333333333333 +/- 73.35006627278685</a:t>
            </a:r>
          </a:p>
          <a:p>
            <a:pPr lvl="1"/>
            <a:r>
              <a:rPr lang="en-US" sz="800" dirty="0"/>
              <a:t>Average Best Fitness: 0.38642401238652524 +/- 0.0768614876827758</a:t>
            </a:r>
          </a:p>
          <a:p>
            <a:endParaRPr lang="en-US" sz="800" dirty="0"/>
          </a:p>
          <a:p>
            <a:r>
              <a:rPr lang="en-US" sz="800" dirty="0"/>
              <a:t>Adaptive PSO:</a:t>
            </a:r>
          </a:p>
          <a:p>
            <a:pPr lvl="1"/>
            <a:r>
              <a:rPr lang="en-US" sz="800" dirty="0"/>
              <a:t>Average </a:t>
            </a:r>
            <a:r>
              <a:rPr lang="en-US" sz="800" dirty="0" err="1"/>
              <a:t>Intradistance</a:t>
            </a:r>
            <a:r>
              <a:rPr lang="en-US" sz="800" dirty="0"/>
              <a:t>: 0.7553025972459746 +/- 0.11191483629917459</a:t>
            </a:r>
          </a:p>
          <a:p>
            <a:pPr lvl="1"/>
            <a:r>
              <a:rPr lang="en-US" sz="800" dirty="0"/>
              <a:t>Average </a:t>
            </a:r>
            <a:r>
              <a:rPr lang="en-US" sz="800" dirty="0" err="1"/>
              <a:t>Interdistance</a:t>
            </a:r>
            <a:r>
              <a:rPr lang="en-US" sz="800" dirty="0"/>
              <a:t>: 1.0984665188178062 +/- 0.4554519897222369</a:t>
            </a:r>
          </a:p>
          <a:p>
            <a:pPr lvl="1"/>
            <a:r>
              <a:rPr lang="en-US" sz="800" dirty="0"/>
              <a:t>Average Convergence Iteration: 78.16666666666667 +/- 79.9850333222132</a:t>
            </a:r>
          </a:p>
          <a:p>
            <a:pPr lvl="1"/>
            <a:r>
              <a:rPr lang="en-US" sz="800" dirty="0"/>
              <a:t>Average Best Fitness: 0.6833011946069811 +/- 0.12881502139877857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59939" y="1905000"/>
            <a:ext cx="4548421" cy="37776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Seeded PSO:</a:t>
            </a:r>
          </a:p>
          <a:p>
            <a:pPr lvl="1"/>
            <a:r>
              <a:rPr lang="en-US" sz="800" dirty="0"/>
              <a:t>Average </a:t>
            </a:r>
            <a:r>
              <a:rPr lang="en-US" sz="800" dirty="0" err="1"/>
              <a:t>Intradistance</a:t>
            </a:r>
            <a:r>
              <a:rPr lang="en-US" sz="800" dirty="0"/>
              <a:t>: 0.47889722627432296 +/- 0.0174454909329435</a:t>
            </a:r>
          </a:p>
          <a:p>
            <a:pPr lvl="1"/>
            <a:r>
              <a:rPr lang="en-US" sz="800" dirty="0"/>
              <a:t>Average </a:t>
            </a:r>
            <a:r>
              <a:rPr lang="en-US" sz="800" dirty="0" err="1"/>
              <a:t>Interdistance</a:t>
            </a:r>
            <a:r>
              <a:rPr lang="en-US" sz="800" dirty="0"/>
              <a:t>: 1.0418901863172598 +/- 0.23745507571715876</a:t>
            </a:r>
          </a:p>
          <a:p>
            <a:pPr lvl="1"/>
            <a:r>
              <a:rPr lang="en-US" sz="800" dirty="0"/>
              <a:t>Average Convergence Iteration: 84.6 +/- 46.53786988392715</a:t>
            </a:r>
          </a:p>
          <a:p>
            <a:pPr lvl="1"/>
            <a:r>
              <a:rPr lang="en-US" sz="800" dirty="0"/>
              <a:t>Average Best Fitness: 0.3830224903628103 +/- 0.03414152952818456</a:t>
            </a:r>
          </a:p>
          <a:p>
            <a:endParaRPr lang="en-US" sz="800" dirty="0"/>
          </a:p>
          <a:p>
            <a:r>
              <a:rPr lang="en-US" sz="800" dirty="0"/>
              <a:t>Seeded Adaptive PSO:</a:t>
            </a:r>
          </a:p>
          <a:p>
            <a:pPr lvl="1"/>
            <a:r>
              <a:rPr lang="en-US" sz="800" dirty="0"/>
              <a:t>Average </a:t>
            </a:r>
            <a:r>
              <a:rPr lang="en-US" sz="800" dirty="0" err="1"/>
              <a:t>Intradistance</a:t>
            </a:r>
            <a:r>
              <a:rPr lang="en-US" sz="800" dirty="0"/>
              <a:t>: 0.47825589304217436 +/- 0.017543016546358967</a:t>
            </a:r>
          </a:p>
          <a:p>
            <a:pPr lvl="1"/>
            <a:r>
              <a:rPr lang="en-US" sz="800" dirty="0"/>
              <a:t>Average </a:t>
            </a:r>
            <a:r>
              <a:rPr lang="en-US" sz="800" dirty="0" err="1"/>
              <a:t>Interdistance</a:t>
            </a:r>
            <a:r>
              <a:rPr lang="en-US" sz="800" dirty="0"/>
              <a:t>: 1.0603673825995314 +/- 0.19910333845643516</a:t>
            </a:r>
          </a:p>
          <a:p>
            <a:pPr lvl="1"/>
            <a:r>
              <a:rPr lang="en-US" sz="800" dirty="0"/>
              <a:t>Average Convergence Iteration: 47.43333333333333 +/- 39.46701857951213</a:t>
            </a:r>
          </a:p>
          <a:p>
            <a:pPr lvl="1"/>
            <a:r>
              <a:rPr lang="en-US" sz="800" dirty="0"/>
              <a:t>Average Best Fitness: 0.39883701196722676 +/- 0.03478977872293728</a:t>
            </a:r>
          </a:p>
        </p:txBody>
      </p:sp>
    </p:spTree>
    <p:extLst>
      <p:ext uri="{BB962C8B-B14F-4D97-AF65-F5344CB8AC3E}">
        <p14:creationId xmlns:p14="http://schemas.microsoft.com/office/powerpoint/2010/main" val="2208656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7970" y="1905000"/>
            <a:ext cx="4604157" cy="3777622"/>
          </a:xfrm>
        </p:spPr>
        <p:txBody>
          <a:bodyPr>
            <a:normAutofit/>
          </a:bodyPr>
          <a:lstStyle/>
          <a:p>
            <a:r>
              <a:rPr lang="en-US" sz="800" dirty="0"/>
              <a:t>Seeded PSO:</a:t>
            </a:r>
          </a:p>
          <a:p>
            <a:pPr lvl="1"/>
            <a:r>
              <a:rPr lang="en-US" sz="800" dirty="0"/>
              <a:t>Average </a:t>
            </a:r>
            <a:r>
              <a:rPr lang="en-US" sz="800" dirty="0" err="1"/>
              <a:t>Intradistance</a:t>
            </a:r>
            <a:r>
              <a:rPr lang="en-US" sz="800" dirty="0"/>
              <a:t>: 1.590127834313939 +/- 0.00861848285391794</a:t>
            </a:r>
          </a:p>
          <a:p>
            <a:pPr lvl="1"/>
            <a:r>
              <a:rPr lang="en-US" sz="800" dirty="0"/>
              <a:t>Average </a:t>
            </a:r>
            <a:r>
              <a:rPr lang="en-US" sz="800" dirty="0" err="1"/>
              <a:t>Interdistance</a:t>
            </a:r>
            <a:r>
              <a:rPr lang="en-US" sz="800" dirty="0"/>
              <a:t>: 1.6769304333113 +/- 0.03434869054231797</a:t>
            </a:r>
          </a:p>
          <a:p>
            <a:pPr lvl="1"/>
            <a:r>
              <a:rPr lang="en-US" sz="800" dirty="0"/>
              <a:t>Average Convergence Iteration: 27.2 +/- 9.689857240090449</a:t>
            </a:r>
          </a:p>
          <a:p>
            <a:pPr lvl="1"/>
            <a:r>
              <a:rPr lang="en-US" sz="800" dirty="0"/>
              <a:t>Average Best Fitness: 2.6156691904469103 +/- 0.030131694739331454</a:t>
            </a:r>
          </a:p>
          <a:p>
            <a:endParaRPr lang="en-US" sz="800" dirty="0"/>
          </a:p>
          <a:p>
            <a:r>
              <a:rPr lang="en-US" sz="800" dirty="0"/>
              <a:t>Seeded Adaptive PSO:</a:t>
            </a:r>
          </a:p>
          <a:p>
            <a:pPr lvl="1"/>
            <a:r>
              <a:rPr lang="en-US" sz="800" dirty="0"/>
              <a:t>Average </a:t>
            </a:r>
            <a:r>
              <a:rPr lang="en-US" sz="800" dirty="0" err="1"/>
              <a:t>Intradistance</a:t>
            </a:r>
            <a:r>
              <a:rPr lang="en-US" sz="800" dirty="0"/>
              <a:t>: 1.5895979793678991 +/- 0.008538753228991908</a:t>
            </a:r>
          </a:p>
          <a:p>
            <a:pPr lvl="1"/>
            <a:r>
              <a:rPr lang="en-US" sz="800" dirty="0"/>
              <a:t>Average </a:t>
            </a:r>
            <a:r>
              <a:rPr lang="en-US" sz="800" dirty="0" err="1"/>
              <a:t>Interdistance</a:t>
            </a:r>
            <a:r>
              <a:rPr lang="en-US" sz="800" dirty="0"/>
              <a:t>: 1.67160346697044 +/- 0.02978750560157981</a:t>
            </a:r>
          </a:p>
          <a:p>
            <a:pPr lvl="1"/>
            <a:r>
              <a:rPr lang="en-US" sz="800" dirty="0"/>
              <a:t>Average Convergence Iteration: 19.366666666666667 +/- 20.626008392857354</a:t>
            </a:r>
          </a:p>
          <a:p>
            <a:pPr lvl="1"/>
            <a:r>
              <a:rPr lang="en-US" sz="800" dirty="0"/>
              <a:t>Average Best Fitness: 2.6145477567684994 +/- 0.02821705821532357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78467" y="1905000"/>
            <a:ext cx="4949503" cy="37776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K Means:</a:t>
            </a:r>
          </a:p>
          <a:p>
            <a:pPr lvl="1"/>
            <a:r>
              <a:rPr lang="en-US" sz="800" dirty="0"/>
              <a:t>Average </a:t>
            </a:r>
            <a:r>
              <a:rPr lang="en-US" sz="800" dirty="0" err="1"/>
              <a:t>Intradistance</a:t>
            </a:r>
            <a:r>
              <a:rPr lang="en-US" sz="800" dirty="0"/>
              <a:t>: 1.5896241335181274 +/- 0.008560107946942636</a:t>
            </a:r>
          </a:p>
          <a:p>
            <a:pPr lvl="1"/>
            <a:r>
              <a:rPr lang="en-US" sz="800" dirty="0"/>
              <a:t>Average </a:t>
            </a:r>
            <a:r>
              <a:rPr lang="en-US" sz="800" dirty="0" err="1"/>
              <a:t>Interdistance</a:t>
            </a:r>
            <a:r>
              <a:rPr lang="en-US" sz="800" dirty="0"/>
              <a:t>: 1.6731451513584878 +/- 0.026637705857444356</a:t>
            </a:r>
          </a:p>
          <a:p>
            <a:pPr lvl="1"/>
            <a:r>
              <a:rPr lang="en-US" sz="800" dirty="0"/>
              <a:t>Average Convergence Iteration: 20.233333333333334 +/- 5.245209454561585</a:t>
            </a:r>
          </a:p>
          <a:p>
            <a:pPr lvl="1"/>
            <a:r>
              <a:rPr lang="en-US" sz="800" dirty="0"/>
              <a:t>Average Best Fitness: 2.616548134632532 +/- 0.029858272334579217</a:t>
            </a:r>
          </a:p>
          <a:p>
            <a:endParaRPr lang="en-US" sz="800" dirty="0"/>
          </a:p>
          <a:p>
            <a:r>
              <a:rPr lang="en-US" sz="800" dirty="0"/>
              <a:t>PSO:</a:t>
            </a:r>
          </a:p>
          <a:p>
            <a:pPr lvl="1"/>
            <a:r>
              <a:rPr lang="en-US" sz="800" dirty="0"/>
              <a:t>Average </a:t>
            </a:r>
            <a:r>
              <a:rPr lang="en-US" sz="800" dirty="0" err="1"/>
              <a:t>Intradistance</a:t>
            </a:r>
            <a:r>
              <a:rPr lang="en-US" sz="800" dirty="0"/>
              <a:t>: 1.6489748909214172 +/- 0.029643375267715055</a:t>
            </a:r>
          </a:p>
          <a:p>
            <a:pPr lvl="1"/>
            <a:r>
              <a:rPr lang="en-US" sz="800" dirty="0"/>
              <a:t>Average </a:t>
            </a:r>
            <a:r>
              <a:rPr lang="en-US" sz="800" dirty="0" err="1"/>
              <a:t>Interdistance</a:t>
            </a:r>
            <a:r>
              <a:rPr lang="en-US" sz="800" dirty="0"/>
              <a:t>: 1.7112843225196708 +/- 0.16808107242360265</a:t>
            </a:r>
          </a:p>
          <a:p>
            <a:pPr lvl="1"/>
            <a:r>
              <a:rPr lang="en-US" sz="800" dirty="0"/>
              <a:t>Average Convergence Iteration: 45.46666666666667 +/- 25.246429890624583</a:t>
            </a:r>
          </a:p>
          <a:p>
            <a:pPr lvl="1"/>
            <a:r>
              <a:rPr lang="en-US" sz="800" dirty="0"/>
              <a:t>Average Best Fitness: 2.7144966012963776 +/- 0.08678899908416403</a:t>
            </a:r>
          </a:p>
          <a:p>
            <a:endParaRPr lang="en-US" sz="800" dirty="0"/>
          </a:p>
          <a:p>
            <a:r>
              <a:rPr lang="en-US" sz="800" dirty="0"/>
              <a:t>Adaptive PSO:</a:t>
            </a:r>
          </a:p>
          <a:p>
            <a:pPr lvl="1"/>
            <a:r>
              <a:rPr lang="en-US" sz="800" dirty="0"/>
              <a:t>Average </a:t>
            </a:r>
            <a:r>
              <a:rPr lang="en-US" sz="800" dirty="0" err="1"/>
              <a:t>Intradistance</a:t>
            </a:r>
            <a:r>
              <a:rPr lang="en-US" sz="800" dirty="0"/>
              <a:t>: 1.6541554257437856 +/- 0.024835896566086358</a:t>
            </a:r>
          </a:p>
          <a:p>
            <a:pPr lvl="1"/>
            <a:r>
              <a:rPr lang="en-US" sz="800" dirty="0"/>
              <a:t>Average </a:t>
            </a:r>
            <a:r>
              <a:rPr lang="en-US" sz="800" dirty="0" err="1"/>
              <a:t>Interdistance</a:t>
            </a:r>
            <a:r>
              <a:rPr lang="en-US" sz="800" dirty="0"/>
              <a:t>: 1.548148699385192 +/- 0.1447378808614093</a:t>
            </a:r>
          </a:p>
          <a:p>
            <a:pPr lvl="1"/>
            <a:r>
              <a:rPr lang="en-US" sz="800" dirty="0"/>
              <a:t>Average Convergence Iteration: 23.833333333333332 +/- 25.419262162558706</a:t>
            </a:r>
          </a:p>
          <a:p>
            <a:pPr lvl="1"/>
            <a:r>
              <a:rPr lang="en-US" sz="800" dirty="0"/>
              <a:t>Average Best Fitness: 2.7693236395423515 +/- 0.049643934085839676</a:t>
            </a:r>
          </a:p>
        </p:txBody>
      </p:sp>
    </p:spTree>
    <p:extLst>
      <p:ext uri="{BB962C8B-B14F-4D97-AF65-F5344CB8AC3E}">
        <p14:creationId xmlns:p14="http://schemas.microsoft.com/office/powerpoint/2010/main" val="777703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7091" y="1905000"/>
            <a:ext cx="4916393" cy="3777622"/>
          </a:xfrm>
        </p:spPr>
        <p:txBody>
          <a:bodyPr>
            <a:noAutofit/>
          </a:bodyPr>
          <a:lstStyle/>
          <a:p>
            <a:r>
              <a:rPr lang="en-US" sz="800" dirty="0"/>
              <a:t>K Means:</a:t>
            </a:r>
          </a:p>
          <a:p>
            <a:pPr lvl="1"/>
            <a:r>
              <a:rPr lang="en-US" sz="800" dirty="0"/>
              <a:t>Average </a:t>
            </a:r>
            <a:r>
              <a:rPr lang="en-US" sz="800" dirty="0" err="1"/>
              <a:t>Intradistance</a:t>
            </a:r>
            <a:r>
              <a:rPr lang="en-US" sz="800" dirty="0"/>
              <a:t>: 0.9696285141955782 +/- 0.013450401554651121</a:t>
            </a:r>
          </a:p>
          <a:p>
            <a:pPr lvl="1"/>
            <a:r>
              <a:rPr lang="en-US" sz="800" dirty="0"/>
              <a:t>Average </a:t>
            </a:r>
            <a:r>
              <a:rPr lang="en-US" sz="800" dirty="0" err="1"/>
              <a:t>Interdistance</a:t>
            </a:r>
            <a:r>
              <a:rPr lang="en-US" sz="800" dirty="0"/>
              <a:t>: 1.6610629507743073 +/- 0.05744911278866882</a:t>
            </a:r>
          </a:p>
          <a:p>
            <a:pPr lvl="1"/>
            <a:r>
              <a:rPr lang="en-US" sz="800" dirty="0"/>
              <a:t>Average Convergence Iteration: 11.233333333333333 +/- 3.639444402042097</a:t>
            </a:r>
          </a:p>
          <a:p>
            <a:pPr lvl="1"/>
            <a:r>
              <a:rPr lang="en-US" sz="800" dirty="0"/>
              <a:t>Average Best Fitness: 1.0626744699900954 +/- 0.03214402894241444</a:t>
            </a:r>
          </a:p>
          <a:p>
            <a:endParaRPr lang="en-US" sz="800" dirty="0"/>
          </a:p>
          <a:p>
            <a:r>
              <a:rPr lang="en-US" sz="800" dirty="0"/>
              <a:t>PSO:</a:t>
            </a:r>
          </a:p>
          <a:p>
            <a:pPr lvl="1"/>
            <a:r>
              <a:rPr lang="en-US" sz="800" dirty="0"/>
              <a:t>Average </a:t>
            </a:r>
            <a:r>
              <a:rPr lang="en-US" sz="800" dirty="0" err="1"/>
              <a:t>Intradistance</a:t>
            </a:r>
            <a:r>
              <a:rPr lang="en-US" sz="800" dirty="0"/>
              <a:t>: 1.3290779934996337 +/- 0.09704612508228473</a:t>
            </a:r>
          </a:p>
          <a:p>
            <a:pPr lvl="1"/>
            <a:r>
              <a:rPr lang="en-US" sz="800" dirty="0"/>
              <a:t>Average </a:t>
            </a:r>
            <a:r>
              <a:rPr lang="en-US" sz="800" dirty="0" err="1"/>
              <a:t>Interdistance</a:t>
            </a:r>
            <a:r>
              <a:rPr lang="en-US" sz="800" dirty="0"/>
              <a:t>: 1.4494029092119358 +/- 0.6677807392003811</a:t>
            </a:r>
          </a:p>
          <a:p>
            <a:pPr lvl="1"/>
            <a:r>
              <a:rPr lang="en-US" sz="800" dirty="0"/>
              <a:t>Average Convergence Iteration: 124.46666666666667 +/- 49.40832138640436</a:t>
            </a:r>
          </a:p>
          <a:p>
            <a:pPr lvl="1"/>
            <a:r>
              <a:rPr lang="en-US" sz="800" dirty="0"/>
              <a:t>Average Best Fitness: 1.6476677945389395 +/- 0.27759026214829235</a:t>
            </a:r>
          </a:p>
          <a:p>
            <a:endParaRPr lang="en-US" sz="800" dirty="0"/>
          </a:p>
          <a:p>
            <a:r>
              <a:rPr lang="en-US" sz="800" dirty="0"/>
              <a:t>Adaptive PSO:</a:t>
            </a:r>
          </a:p>
          <a:p>
            <a:pPr lvl="1"/>
            <a:r>
              <a:rPr lang="en-US" sz="800" dirty="0"/>
              <a:t>Average </a:t>
            </a:r>
            <a:r>
              <a:rPr lang="en-US" sz="800" dirty="0" err="1"/>
              <a:t>Intradistance</a:t>
            </a:r>
            <a:r>
              <a:rPr lang="en-US" sz="800" dirty="0"/>
              <a:t>: 1.5527265922995501 +/- 0.10169886838564851</a:t>
            </a:r>
          </a:p>
          <a:p>
            <a:pPr lvl="1"/>
            <a:r>
              <a:rPr lang="en-US" sz="800" dirty="0"/>
              <a:t>Average </a:t>
            </a:r>
            <a:r>
              <a:rPr lang="en-US" sz="800" dirty="0" err="1"/>
              <a:t>Interdistance</a:t>
            </a:r>
            <a:r>
              <a:rPr lang="en-US" sz="800" dirty="0"/>
              <a:t>: 1.701639303640627 +/- 0.4056375802638811</a:t>
            </a:r>
          </a:p>
          <a:p>
            <a:pPr lvl="1"/>
            <a:r>
              <a:rPr lang="en-US" sz="800" dirty="0"/>
              <a:t>Average Convergence Iteration: 62.3 +/- 42.763029203585035</a:t>
            </a:r>
          </a:p>
          <a:p>
            <a:pPr lvl="1"/>
            <a:r>
              <a:rPr lang="en-US" sz="800" dirty="0"/>
              <a:t>Average Best Fitness: 2.339504987522921 +/- 0.2970096366217503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83484" y="1905000"/>
            <a:ext cx="5125673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Seeded PSO:</a:t>
            </a:r>
          </a:p>
          <a:p>
            <a:pPr lvl="1"/>
            <a:r>
              <a:rPr lang="en-US" sz="800" dirty="0"/>
              <a:t>Average </a:t>
            </a:r>
            <a:r>
              <a:rPr lang="en-US" sz="800" dirty="0" err="1"/>
              <a:t>Intradistance</a:t>
            </a:r>
            <a:r>
              <a:rPr lang="en-US" sz="800" dirty="0"/>
              <a:t>: 0.970456694091919 +/- 0.013824010082619468</a:t>
            </a:r>
          </a:p>
          <a:p>
            <a:pPr lvl="1"/>
            <a:r>
              <a:rPr lang="en-US" sz="800" dirty="0"/>
              <a:t>Average </a:t>
            </a:r>
            <a:r>
              <a:rPr lang="en-US" sz="800" dirty="0" err="1"/>
              <a:t>Interdistance</a:t>
            </a:r>
            <a:r>
              <a:rPr lang="en-US" sz="800" dirty="0"/>
              <a:t>: 1.6681872449645097 +/- 0.06997102719642145</a:t>
            </a:r>
          </a:p>
          <a:p>
            <a:pPr lvl="1"/>
            <a:r>
              <a:rPr lang="en-US" sz="800" dirty="0"/>
              <a:t>Average Convergence Iteration: 60.6 +/- 17.88593488377576</a:t>
            </a:r>
          </a:p>
          <a:p>
            <a:pPr lvl="1"/>
            <a:r>
              <a:rPr lang="en-US" sz="800" dirty="0"/>
              <a:t>Average Best Fitness: 1.0573722213686831 +/- 0.026255938773130958</a:t>
            </a:r>
          </a:p>
          <a:p>
            <a:endParaRPr lang="en-US" sz="800" dirty="0"/>
          </a:p>
          <a:p>
            <a:r>
              <a:rPr lang="en-US" sz="800" dirty="0"/>
              <a:t>Seeded Adaptive PSO:</a:t>
            </a:r>
          </a:p>
          <a:p>
            <a:pPr lvl="1"/>
            <a:r>
              <a:rPr lang="en-US" sz="800" dirty="0"/>
              <a:t>Average </a:t>
            </a:r>
            <a:r>
              <a:rPr lang="en-US" sz="800" dirty="0" err="1"/>
              <a:t>Intradistance</a:t>
            </a:r>
            <a:r>
              <a:rPr lang="en-US" sz="800" dirty="0"/>
              <a:t>: 0.9700845930148934 +/- 0.013288500889394287</a:t>
            </a:r>
          </a:p>
          <a:p>
            <a:pPr lvl="1"/>
            <a:r>
              <a:rPr lang="en-US" sz="800" dirty="0"/>
              <a:t>Average </a:t>
            </a:r>
            <a:r>
              <a:rPr lang="en-US" sz="800" dirty="0" err="1"/>
              <a:t>Interdistance</a:t>
            </a:r>
            <a:r>
              <a:rPr lang="en-US" sz="800" dirty="0"/>
              <a:t>: 1.664335567975143 +/- 0.05760456669812304</a:t>
            </a:r>
          </a:p>
          <a:p>
            <a:pPr lvl="1"/>
            <a:r>
              <a:rPr lang="en-US" sz="800" dirty="0"/>
              <a:t>Average Convergence Iteration: 57.46666666666667 +/- 59.95650275176349</a:t>
            </a:r>
          </a:p>
          <a:p>
            <a:pPr lvl="1"/>
            <a:r>
              <a:rPr lang="en-US" sz="800" dirty="0"/>
              <a:t>Average Best Fitness: 1.0604970183226796 +/- 0.03222618212910561</a:t>
            </a:r>
          </a:p>
        </p:txBody>
      </p:sp>
    </p:spTree>
    <p:extLst>
      <p:ext uri="{BB962C8B-B14F-4D97-AF65-F5344CB8AC3E}">
        <p14:creationId xmlns:p14="http://schemas.microsoft.com/office/powerpoint/2010/main" val="1625802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seeding, the adaptive algorithm performs poorly</a:t>
            </a:r>
          </a:p>
          <a:p>
            <a:pPr lvl="1"/>
            <a:r>
              <a:rPr lang="en-US" dirty="0"/>
              <a:t>Likely converging too quickly to find good solution</a:t>
            </a:r>
          </a:p>
          <a:p>
            <a:r>
              <a:rPr lang="en-US" dirty="0"/>
              <a:t>Seeded algorithm yields good clusters and converges relatively quickly</a:t>
            </a:r>
          </a:p>
          <a:p>
            <a:pPr lvl="1"/>
            <a:r>
              <a:rPr lang="en-US" dirty="0"/>
              <a:t>Convergence rate and cluster fitness often somewhere in between non-adaptive approaches and normal k-means</a:t>
            </a:r>
          </a:p>
        </p:txBody>
      </p:sp>
    </p:spTree>
    <p:extLst>
      <p:ext uri="{BB962C8B-B14F-4D97-AF65-F5344CB8AC3E}">
        <p14:creationId xmlns:p14="http://schemas.microsoft.com/office/powerpoint/2010/main" val="536521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http://files.matlabsite.com/docs/papers/sp/pso-paper-120.pdf</a:t>
            </a:r>
            <a:endParaRPr lang="en-US" dirty="0"/>
          </a:p>
          <a:p>
            <a:r>
              <a:rPr lang="en-US" dirty="0"/>
              <a:t>http://www.cs.tufts.edu/comp/150GA/homeworks/hw3/_reading6%201995%20particle%20swarming.pdf</a:t>
            </a:r>
          </a:p>
          <a:p>
            <a:r>
              <a:rPr lang="en-US" dirty="0"/>
              <a:t>https://www.researchgate.net/profile/Siti_Mariyam_Shamsuddin/publication/49607433_Particle_Swarm_Optimization_Technique_System_and_Challenges/links/00b7d5230fdae9e511000000.pdf</a:t>
            </a:r>
          </a:p>
          <a:p>
            <a:r>
              <a:rPr lang="en-US" dirty="0"/>
              <a:t>https://www.tutorialspoint.com/genetic_algorithms/genetic_algorithms_parent_selection.htm</a:t>
            </a:r>
          </a:p>
        </p:txBody>
      </p:sp>
    </p:spTree>
    <p:extLst>
      <p:ext uri="{BB962C8B-B14F-4D97-AF65-F5344CB8AC3E}">
        <p14:creationId xmlns:p14="http://schemas.microsoft.com/office/powerpoint/2010/main" val="130610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Swarm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several populations of centroids</a:t>
            </a:r>
          </a:p>
          <a:p>
            <a:r>
              <a:rPr lang="en-US" dirty="0"/>
              <a:t>Update centroids using PSO procedure</a:t>
            </a:r>
          </a:p>
          <a:p>
            <a:pPr lvl="1"/>
            <a:r>
              <a:rPr lang="en-US" dirty="0"/>
              <a:t>Each centroid corresponds to positional information of respective centroid from other populations</a:t>
            </a:r>
          </a:p>
          <a:p>
            <a:pPr lvl="1"/>
            <a:r>
              <a:rPr lang="en-US" dirty="0"/>
              <a:t>E.g. centroid stored in first position for a given centroid population corresponds to the centroid stored in first position for other populations</a:t>
            </a:r>
          </a:p>
          <a:p>
            <a:r>
              <a:rPr lang="en-US" dirty="0"/>
              <a:t>Return best population when populations converge</a:t>
            </a:r>
          </a:p>
          <a:p>
            <a:r>
              <a:rPr lang="en-US" dirty="0"/>
              <a:t>Often takes a long time to converge but yields better results than K-means</a:t>
            </a:r>
          </a:p>
        </p:txBody>
      </p:sp>
    </p:spTree>
    <p:extLst>
      <p:ext uri="{BB962C8B-B14F-4D97-AF65-F5344CB8AC3E}">
        <p14:creationId xmlns:p14="http://schemas.microsoft.com/office/powerpoint/2010/main" val="165233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Seeded Variation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for increasing convergence discussed in paper by DW van der Merwe and AP </a:t>
            </a:r>
            <a:r>
              <a:rPr lang="en-US" dirty="0" err="1"/>
              <a:t>Engelbrecht</a:t>
            </a:r>
            <a:endParaRPr lang="en-US" dirty="0"/>
          </a:p>
          <a:p>
            <a:r>
              <a:rPr lang="en-US" dirty="0"/>
              <a:t>Seed the PSO clustering algorithm by running k-means on one of the populations</a:t>
            </a:r>
          </a:p>
          <a:p>
            <a:r>
              <a:rPr lang="en-US" dirty="0"/>
              <a:t>Increases convergence rate and still yields results comparable to normal particle swarm clustering</a:t>
            </a:r>
          </a:p>
          <a:p>
            <a:pPr lvl="1"/>
            <a:r>
              <a:rPr lang="en-US" dirty="0"/>
              <a:t>Still takes a while to converge</a:t>
            </a:r>
          </a:p>
        </p:txBody>
      </p:sp>
    </p:spTree>
    <p:extLst>
      <p:ext uri="{BB962C8B-B14F-4D97-AF65-F5344CB8AC3E}">
        <p14:creationId xmlns:p14="http://schemas.microsoft.com/office/powerpoint/2010/main" val="276615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value’s effects on convergence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values, when combined with a </a:t>
            </a:r>
            <a:r>
              <a:rPr lang="en-US" dirty="0" err="1"/>
              <a:t>intertial</a:t>
            </a:r>
            <a:r>
              <a:rPr lang="en-US" dirty="0"/>
              <a:t> weight or constriction coefficient, selected for PSO can have a large effect on how quickly the algorithm converges</a:t>
            </a:r>
          </a:p>
          <a:p>
            <a:r>
              <a:rPr lang="en-US" dirty="0"/>
              <a:t>Selecting these values can become problematic</a:t>
            </a:r>
          </a:p>
          <a:p>
            <a:r>
              <a:rPr lang="en-US" dirty="0"/>
              <a:t>One of the disadvantages of using constriction coefficients is having a fixed multiplier can cause unwanted fluctuations</a:t>
            </a:r>
          </a:p>
          <a:p>
            <a:r>
              <a:rPr lang="en-US" dirty="0"/>
              <a:t>Convergence rates are suboptimal</a:t>
            </a:r>
          </a:p>
        </p:txBody>
      </p:sp>
    </p:spTree>
    <p:extLst>
      <p:ext uri="{BB962C8B-B14F-4D97-AF65-F5344CB8AC3E}">
        <p14:creationId xmlns:p14="http://schemas.microsoft.com/office/powerpoint/2010/main" val="106379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Adjusted c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Proposed solution: Dynamically adjust c values to foster convergence using genetic algorithms</a:t>
            </a:r>
          </a:p>
          <a:p>
            <a:r>
              <a:rPr lang="en-US" dirty="0"/>
              <a:t>Begin with random set of c values for each particle</a:t>
            </a:r>
          </a:p>
          <a:p>
            <a:r>
              <a:rPr lang="en-US" dirty="0"/>
              <a:t>Attempt to minimize velocity vector by adapting c values</a:t>
            </a:r>
          </a:p>
        </p:txBody>
      </p:sp>
    </p:spTree>
    <p:extLst>
      <p:ext uri="{BB962C8B-B14F-4D97-AF65-F5344CB8AC3E}">
        <p14:creationId xmlns:p14="http://schemas.microsoft.com/office/powerpoint/2010/main" val="61525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PSO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v[] = x * (w * v[] + c1 * next(rand) * (</a:t>
            </a:r>
            <a:r>
              <a:rPr lang="en-US" dirty="0" err="1"/>
              <a:t>pbest</a:t>
            </a:r>
            <a:r>
              <a:rPr lang="en-US" dirty="0"/>
              <a:t>[] - present[]) + c2 * next(rand) * (</a:t>
            </a:r>
            <a:r>
              <a:rPr lang="en-US" dirty="0" err="1"/>
              <a:t>gbest</a:t>
            </a:r>
            <a:r>
              <a:rPr lang="en-US" dirty="0"/>
              <a:t>[] - present[]))</a:t>
            </a:r>
          </a:p>
          <a:p>
            <a:r>
              <a:rPr lang="fr-FR" dirty="0" err="1"/>
              <a:t>present</a:t>
            </a:r>
            <a:r>
              <a:rPr lang="fr-FR" dirty="0"/>
              <a:t>[] += v[]</a:t>
            </a:r>
            <a:br>
              <a:rPr lang="fr-FR" dirty="0"/>
            </a:br>
            <a:endParaRPr lang="fr-FR" dirty="0"/>
          </a:p>
          <a:p>
            <a:r>
              <a:rPr lang="en-US" dirty="0"/>
              <a:t>c1 + c2 &lt;= 4</a:t>
            </a:r>
          </a:p>
          <a:p>
            <a:pPr lvl="1"/>
            <a:r>
              <a:rPr lang="en-US" dirty="0"/>
              <a:t>x = 1</a:t>
            </a:r>
          </a:p>
          <a:p>
            <a:pPr lvl="1"/>
            <a:r>
              <a:rPr lang="en-US" dirty="0"/>
              <a:t>w = (c1+ c2) / 4</a:t>
            </a:r>
          </a:p>
          <a:p>
            <a:r>
              <a:rPr lang="en-US" dirty="0"/>
              <a:t>Else</a:t>
            </a:r>
          </a:p>
          <a:p>
            <a:pPr lvl="1"/>
            <a:r>
              <a:rPr lang="en-US" dirty="0"/>
              <a:t>x = 2.0 / (c - 2 + sqrt(c^2 - 4 * c))</a:t>
            </a:r>
          </a:p>
          <a:p>
            <a:pPr lvl="1"/>
            <a:r>
              <a:rPr lang="en-US" dirty="0"/>
              <a:t>w = 1</a:t>
            </a:r>
          </a:p>
          <a:p>
            <a:r>
              <a:rPr lang="en-US" dirty="0" err="1"/>
              <a:t>Gbest</a:t>
            </a:r>
            <a:r>
              <a:rPr lang="en-US" dirty="0"/>
              <a:t> is the set of centroids with the best swarm fitness</a:t>
            </a:r>
          </a:p>
          <a:p>
            <a:r>
              <a:rPr lang="en-US" dirty="0" err="1"/>
              <a:t>Pbest</a:t>
            </a:r>
            <a:r>
              <a:rPr lang="en-US" dirty="0"/>
              <a:t> is the best position of each centroid population</a:t>
            </a:r>
          </a:p>
        </p:txBody>
      </p:sp>
    </p:spTree>
    <p:extLst>
      <p:ext uri="{BB962C8B-B14F-4D97-AF65-F5344CB8AC3E}">
        <p14:creationId xmlns:p14="http://schemas.microsoft.com/office/powerpoint/2010/main" val="38878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Implementational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Values mostly based on ones used in Merwe and </a:t>
            </a:r>
            <a:r>
              <a:rPr lang="en-US" dirty="0" err="1"/>
              <a:t>Engelbrecht</a:t>
            </a:r>
            <a:r>
              <a:rPr lang="en-US" dirty="0"/>
              <a:t> paper</a:t>
            </a:r>
          </a:p>
          <a:p>
            <a:r>
              <a:rPr lang="en-US" dirty="0"/>
              <a:t>Uses c1 = c2 = 1.49</a:t>
            </a:r>
          </a:p>
          <a:p>
            <a:pPr lvl="1"/>
            <a:r>
              <a:rPr lang="en-US" dirty="0"/>
              <a:t>Paper uses w = .72 which is very close to (c1 + c2) / 4</a:t>
            </a:r>
          </a:p>
          <a:p>
            <a:pPr lvl="2"/>
            <a:r>
              <a:rPr lang="en-US" dirty="0"/>
              <a:t>This equation also creates a nice continuous function with the constriction coefficient equation (both equal 1 where c1 + c2 = 4)</a:t>
            </a:r>
          </a:p>
          <a:p>
            <a:pPr lvl="1"/>
            <a:r>
              <a:rPr lang="en-US" dirty="0"/>
              <a:t>c1 = c2 = 2 found to occasionally cause runaway velocities</a:t>
            </a:r>
          </a:p>
          <a:p>
            <a:pPr lvl="2"/>
            <a:r>
              <a:rPr lang="en-US" dirty="0"/>
              <a:t>Possibly due to attribute domain used</a:t>
            </a:r>
          </a:p>
          <a:p>
            <a:r>
              <a:rPr lang="en-US" dirty="0"/>
              <a:t>Attribute domains shifted to range [-1, 1]</a:t>
            </a:r>
          </a:p>
          <a:p>
            <a:r>
              <a:rPr lang="en-US" dirty="0"/>
              <a:t>Fitness determined using sum of square means</a:t>
            </a:r>
          </a:p>
          <a:p>
            <a:pPr lvl="1"/>
            <a:r>
              <a:rPr lang="en-US" dirty="0"/>
              <a:t>Paper uses sum of means rather than sum of square means</a:t>
            </a:r>
          </a:p>
          <a:p>
            <a:r>
              <a:rPr lang="en-US" dirty="0"/>
              <a:t>Set of 10 centroid populations</a:t>
            </a:r>
          </a:p>
          <a:p>
            <a:r>
              <a:rPr lang="en-US" dirty="0"/>
              <a:t>Convergence where change in population fitness less than 2 percent for 5 generations, or stop after 300 generations</a:t>
            </a:r>
          </a:p>
        </p:txBody>
      </p:sp>
    </p:spTree>
    <p:extLst>
      <p:ext uri="{BB962C8B-B14F-4D97-AF65-F5344CB8AC3E}">
        <p14:creationId xmlns:p14="http://schemas.microsoft.com/office/powerpoint/2010/main" val="3253144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 Implementation Used for Adaptive Particle Swarm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 values initialized to random value between 0 and 5</a:t>
            </a:r>
          </a:p>
          <a:p>
            <a:r>
              <a:rPr lang="en-US" dirty="0"/>
              <a:t>At each iteration c values recalculated using genetic algorithms on c values within local centroid group</a:t>
            </a:r>
          </a:p>
          <a:p>
            <a:pPr lvl="1"/>
            <a:r>
              <a:rPr lang="en-US" dirty="0"/>
              <a:t>Also attempted to perform GA over corresponding centroids between groups, but yielded worse results</a:t>
            </a:r>
          </a:p>
        </p:txBody>
      </p:sp>
    </p:spTree>
    <p:extLst>
      <p:ext uri="{BB962C8B-B14F-4D97-AF65-F5344CB8AC3E}">
        <p14:creationId xmlns:p14="http://schemas.microsoft.com/office/powerpoint/2010/main" val="50026055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588</TotalTime>
  <Words>1413</Words>
  <Application>Microsoft Office PowerPoint</Application>
  <PresentationFormat>Widescreen</PresentationFormat>
  <Paragraphs>232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Wisp</vt:lpstr>
      <vt:lpstr>Adaptive Particle Swarm Clustering</vt:lpstr>
      <vt:lpstr>K-Means Clustering</vt:lpstr>
      <vt:lpstr>Particle Swarm Clustering</vt:lpstr>
      <vt:lpstr>K Means Seeded Variation</vt:lpstr>
      <vt:lpstr>C value’s effects on convergence</vt:lpstr>
      <vt:lpstr>Dynamically Adjusted c values</vt:lpstr>
      <vt:lpstr>PSO Implementation</vt:lpstr>
      <vt:lpstr>Implementational Details</vt:lpstr>
      <vt:lpstr>GA Implementation Used for Adaptive Particle Swarm Clustering</vt:lpstr>
      <vt:lpstr>GA Operations</vt:lpstr>
      <vt:lpstr>Data Sets</vt:lpstr>
      <vt:lpstr>General Results</vt:lpstr>
      <vt:lpstr>General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Iris Dataset</vt:lpstr>
      <vt:lpstr>BUPA Dataset</vt:lpstr>
      <vt:lpstr>Car Dataset</vt:lpstr>
      <vt:lpstr>Wine Dataset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Particle Swarm Clustering</dc:title>
  <dc:creator>Jard</dc:creator>
  <cp:lastModifiedBy>Jard</cp:lastModifiedBy>
  <cp:revision>23</cp:revision>
  <dcterms:created xsi:type="dcterms:W3CDTF">2017-04-25T01:30:38Z</dcterms:created>
  <dcterms:modified xsi:type="dcterms:W3CDTF">2017-04-25T11:26:42Z</dcterms:modified>
</cp:coreProperties>
</file>