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Ife Ify"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15.xml" Type="http://schemas.openxmlformats.org/officeDocument/2006/relationships/slide" Id="rId21"/><Relationship Target="presProps.xml" Type="http://schemas.openxmlformats.org/officeDocument/2006/relationships/presProps" Id="rId2"/><Relationship Target="slides/slide6.xml" Type="http://schemas.openxmlformats.org/officeDocument/2006/relationships/slide" Id="rId12"/><Relationship Target="slides/slide16.xml" Type="http://schemas.openxmlformats.org/officeDocument/2006/relationships/slide" Id="rId22"/><Relationship Target="theme/theme1.xml" Type="http://schemas.openxmlformats.org/officeDocument/2006/relationships/theme" Id="rId1"/><Relationship Target="slides/slide7.xml" Type="http://schemas.openxmlformats.org/officeDocument/2006/relationships/slide" Id="rId13"/><Relationship Target="slides/slide17.xml" Type="http://schemas.openxmlformats.org/officeDocument/2006/relationships/slide" Id="rId23"/><Relationship Target="commentAuthors.xml" Type="http://schemas.openxmlformats.org/officeDocument/2006/relationships/commentAuthors" Id="rId4"/><Relationship Target="slides/slide4.xml" Type="http://schemas.openxmlformats.org/officeDocument/2006/relationships/slide" Id="rId10"/><Relationship Target="tableStyles.xml" Type="http://schemas.openxmlformats.org/officeDocument/2006/relationships/tableStyles" Id="rId3"/><Relationship Target="slides/slide5.xml" Type="http://schemas.openxmlformats.org/officeDocument/2006/relationships/slide" Id="rId11"/><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Hey Jared, there's too much information on this slide</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Jared - present through iteration goals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Jared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Jared</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p:nvPr/>
        </p:nvSpPr>
        <p:spPr>
          <a:xfrm>
            <a:off y="311039" x="372035"/>
            <a:ext cy="4440899" cx="8399999"/>
          </a:xfrm>
          <a:prstGeom prst="roundRect">
            <a:avLst>
              <a:gd fmla="val 3653" name="adj"/>
            </a:avLst>
          </a:prstGeom>
          <a:solidFill>
            <a:srgbClr val="FFFFFF"/>
          </a:solidFill>
          <a:ln>
            <a:noFill/>
          </a:ln>
        </p:spPr>
        <p:txBody>
          <a:bodyPr bIns="45700" rIns="91425" lIns="91425" tIns="45700" anchor="ctr" anchorCtr="0">
            <a:noAutofit/>
          </a:bodyPr>
          <a:lstStyle/>
          <a:p/>
        </p:txBody>
      </p:sp>
      <p:sp>
        <p:nvSpPr>
          <p:cNvPr id="9" name="Shape 9"/>
          <p:cNvSpPr/>
          <p:nvPr/>
        </p:nvSpPr>
        <p:spPr>
          <a:xfrm>
            <a:off y="4904401" x="372035"/>
            <a:ext cy="1206600" cx="8399999"/>
          </a:xfrm>
          <a:prstGeom prst="roundRect">
            <a:avLst>
              <a:gd fmla="val 15243" name="adj"/>
            </a:avLst>
          </a:prstGeom>
          <a:solidFill>
            <a:srgbClr val="FFFFFF"/>
          </a:solidFill>
          <a:ln>
            <a:noFill/>
          </a:ln>
        </p:spPr>
        <p:txBody>
          <a:bodyPr bIns="45700" rIns="91425" lIns="91425" tIns="45700" anchor="ctr" anchorCtr="0">
            <a:noAutofit/>
          </a:bodyPr>
          <a:lstStyle/>
          <a:p/>
        </p:txBody>
      </p:sp>
      <p:sp>
        <p:nvSpPr>
          <p:cNvPr id="10" name="Shape 10"/>
          <p:cNvSpPr txBox="1"/>
          <p:nvPr>
            <p:ph type="ctrTitle"/>
          </p:nvPr>
        </p:nvSpPr>
        <p:spPr>
          <a:xfrm>
            <a:off y="630810" x="685800"/>
            <a:ext cy="3789300" cx="7772400"/>
          </a:xfrm>
          <a:prstGeom prst="rect">
            <a:avLst/>
          </a:prstGeom>
          <a:noFill/>
          <a:ln>
            <a:noFill/>
          </a:ln>
        </p:spPr>
        <p:txBody>
          <a:bodyPr bIns="91425" rIns="91425" lIns="91425" tIns="91425" anchor="b" anchorCtr="0"/>
          <a:lstStyle>
            <a:lvl1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1" name="Shape 11"/>
          <p:cNvSpPr txBox="1"/>
          <p:nvPr>
            <p:ph idx="1" type="subTitle"/>
          </p:nvPr>
        </p:nvSpPr>
        <p:spPr>
          <a:xfrm>
            <a:off y="5195894" x="685800"/>
            <a:ext cy="614099" cx="7772400"/>
          </a:xfrm>
          <a:prstGeom prst="rect">
            <a:avLst/>
          </a:prstGeom>
          <a:noFill/>
          <a:ln>
            <a:noFill/>
          </a:ln>
        </p:spPr>
        <p:txBody>
          <a:bodyPr bIns="91425" rIns="91425" lIns="91425" tIns="91425" anchor="ctr" anchorCtr="0"/>
          <a:lstStyle>
            <a:lvl1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1pPr>
            <a:lvl2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2pPr>
            <a:lvl3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3pPr>
            <a:lvl4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4pPr>
            <a:lvl5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5pPr>
            <a:lvl6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6pPr>
            <a:lvl7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7pPr>
            <a:lvl8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8pPr>
            <a:lvl9pPr algn="l" rtl="0" indent="190500" marL="0">
              <a:spcBef>
                <a:spcPts val="0"/>
              </a:spcBef>
              <a:buClr>
                <a:schemeClr val="dk1"/>
              </a:buClr>
              <a:buSzPct val="100000"/>
              <a:buFont typeface="Arial"/>
              <a:buNone/>
              <a:defRPr strike="noStrike" u="none" b="0" cap="none" baseline="0" sz="30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2" name="Shape 12"/>
        <p:cNvGrpSpPr/>
        <p:nvPr/>
      </p:nvGrpSpPr>
      <p:grpSpPr>
        <a:xfrm>
          <a:off y="0" x="0"/>
          <a:ext cy="0" cx="0"/>
          <a:chOff y="0" x="0"/>
          <a:chExt cy="0" cx="0"/>
        </a:xfrm>
      </p:grpSpPr>
      <p:sp>
        <p:nvSpPr>
          <p:cNvPr id="13" name="Shape 13"/>
          <p:cNvSpPr/>
          <p:nvPr/>
        </p:nvSpPr>
        <p:spPr>
          <a:xfrm>
            <a:off y="1550894" x="372035"/>
            <a:ext cy="5170500" cx="8399999"/>
          </a:xfrm>
          <a:prstGeom prst="roundRect">
            <a:avLst>
              <a:gd fmla="val 2970" name="adj"/>
            </a:avLst>
          </a:prstGeom>
          <a:solidFill>
            <a:srgbClr val="FFFFFF"/>
          </a:solidFill>
          <a:ln>
            <a:noFill/>
          </a:ln>
        </p:spPr>
        <p:txBody>
          <a:bodyPr bIns="45700" rIns="91425" lIns="91425" tIns="45700" anchor="ctr" anchorCtr="0">
            <a:noAutofit/>
          </a:bodyPr>
          <a:lstStyle/>
          <a:p/>
        </p:txBody>
      </p:sp>
      <p:sp>
        <p:nvSpPr>
          <p:cNvPr id="14" name="Shape 14"/>
          <p:cNvSpPr/>
          <p:nvPr/>
        </p:nvSpPr>
        <p:spPr>
          <a:xfrm rot="10800000" flipH="1">
            <a:off y="-120" x="372035"/>
            <a:ext cy="13998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p:txBody>
      </p:sp>
      <p:sp>
        <p:nvSpPr>
          <p:cNvPr id="15" name="Shape 15"/>
          <p:cNvSpPr txBox="1"/>
          <p:nvPr>
            <p:ph type="title"/>
          </p:nvPr>
        </p:nvSpPr>
        <p:spPr>
          <a:xfrm>
            <a:off y="186035" x="457200"/>
            <a:ext cy="1143000" cx="8229600"/>
          </a:xfrm>
          <a:prstGeom prst="rect">
            <a:avLst/>
          </a:prstGeom>
          <a:noFill/>
          <a:ln>
            <a:noFill/>
          </a:ln>
        </p:spPr>
        <p:txBody>
          <a:bodyPr bIns="91425" rIns="91425" lIns="91425" t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p:txBody>
      </p:sp>
      <p:sp>
        <p:nvSpPr>
          <p:cNvPr id="16" name="Shape 1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7" name="Shape 17"/>
        <p:cNvGrpSpPr/>
        <p:nvPr/>
      </p:nvGrpSpPr>
      <p:grpSpPr>
        <a:xfrm>
          <a:off y="0" x="0"/>
          <a:ext cy="0" cx="0"/>
          <a:chOff y="0" x="0"/>
          <a:chExt cy="0" cx="0"/>
        </a:xfrm>
      </p:grpSpPr>
      <p:sp>
        <p:nvSpPr>
          <p:cNvPr id="18" name="Shape 18"/>
          <p:cNvSpPr/>
          <p:nvPr/>
        </p:nvSpPr>
        <p:spPr>
          <a:xfrm>
            <a:off y="1550894" x="372035"/>
            <a:ext cy="5170500" cx="4114800"/>
          </a:xfrm>
          <a:prstGeom prst="roundRect">
            <a:avLst>
              <a:gd fmla="val 3784" name="adj"/>
            </a:avLst>
          </a:prstGeom>
          <a:solidFill>
            <a:srgbClr val="FFFFFF"/>
          </a:solidFill>
          <a:ln>
            <a:noFill/>
          </a:ln>
        </p:spPr>
        <p:txBody>
          <a:bodyPr bIns="45700" rIns="91425" lIns="91425" tIns="45700" anchor="ctr" anchorCtr="0">
            <a:noAutofit/>
          </a:bodyPr>
          <a:lstStyle/>
          <a:p/>
        </p:txBody>
      </p:sp>
      <p:sp>
        <p:nvSpPr>
          <p:cNvPr id="19" name="Shape 19"/>
          <p:cNvSpPr/>
          <p:nvPr/>
        </p:nvSpPr>
        <p:spPr>
          <a:xfrm rot="10800000" flipH="1">
            <a:off y="-120" x="372035"/>
            <a:ext cy="13998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p:txBody>
      </p:sp>
      <p:sp>
        <p:nvSpPr>
          <p:cNvPr id="20" name="Shape 20"/>
          <p:cNvSpPr txBox="1"/>
          <p:nvPr>
            <p:ph type="title"/>
          </p:nvPr>
        </p:nvSpPr>
        <p:spPr>
          <a:xfrm>
            <a:off y="186035" x="457200"/>
            <a:ext cy="1143000" cx="8229600"/>
          </a:xfrm>
          <a:prstGeom prst="rect">
            <a:avLst/>
          </a:prstGeom>
          <a:noFill/>
          <a:ln>
            <a:noFill/>
          </a:ln>
        </p:spPr>
        <p:txBody>
          <a:bodyPr bIns="91425" rIns="91425" lIns="91425" t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p:txBody>
      </p:sp>
      <p:sp>
        <p:nvSpPr>
          <p:cNvPr id="21" name="Shape 21"/>
          <p:cNvSpPr txBox="1"/>
          <p:nvPr>
            <p:ph idx="1" type="body"/>
          </p:nvPr>
        </p:nvSpPr>
        <p:spPr>
          <a:xfrm>
            <a:off y="1600200" x="457200"/>
            <a:ext cy="4967700" cx="3925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2" name="Shape 22"/>
          <p:cNvSpPr/>
          <p:nvPr/>
        </p:nvSpPr>
        <p:spPr>
          <a:xfrm>
            <a:off y="1550894" x="4657164"/>
            <a:ext cy="5170500" cx="4114800"/>
          </a:xfrm>
          <a:prstGeom prst="roundRect">
            <a:avLst>
              <a:gd fmla="val 3784" name="adj"/>
            </a:avLst>
          </a:prstGeom>
          <a:solidFill>
            <a:srgbClr val="FFFFFF"/>
          </a:solidFill>
          <a:ln>
            <a:noFill/>
          </a:ln>
        </p:spPr>
        <p:txBody>
          <a:bodyPr bIns="45700" rIns="91425" lIns="91425" tIns="45700" anchor="ctr" anchorCtr="0">
            <a:noAutofit/>
          </a:bodyPr>
          <a:lstStyle/>
          <a:p/>
        </p:txBody>
      </p:sp>
      <p:sp>
        <p:nvSpPr>
          <p:cNvPr id="23" name="Shape 23"/>
          <p:cNvSpPr txBox="1"/>
          <p:nvPr>
            <p:ph idx="2" type="body"/>
          </p:nvPr>
        </p:nvSpPr>
        <p:spPr>
          <a:xfrm>
            <a:off y="1600200" x="4761353"/>
            <a:ext cy="4967700" cx="3925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4" name="Shape 24"/>
        <p:cNvGrpSpPr/>
        <p:nvPr/>
      </p:nvGrpSpPr>
      <p:grpSpPr>
        <a:xfrm>
          <a:off y="0" x="0"/>
          <a:ext cy="0" cx="0"/>
          <a:chOff y="0" x="0"/>
          <a:chExt cy="0" cx="0"/>
        </a:xfrm>
      </p:grpSpPr>
      <p:sp>
        <p:nvSpPr>
          <p:cNvPr id="25" name="Shape 25"/>
          <p:cNvSpPr/>
          <p:nvPr/>
        </p:nvSpPr>
        <p:spPr>
          <a:xfrm>
            <a:off y="1550894" x="372035"/>
            <a:ext cy="5170500" cx="8399999"/>
          </a:xfrm>
          <a:prstGeom prst="roundRect">
            <a:avLst>
              <a:gd fmla="val 2970" name="adj"/>
            </a:avLst>
          </a:prstGeom>
          <a:solidFill>
            <a:srgbClr val="FFFFFF"/>
          </a:solidFill>
          <a:ln>
            <a:noFill/>
          </a:ln>
        </p:spPr>
        <p:txBody>
          <a:bodyPr bIns="45700" rIns="91425" lIns="91425" tIns="45700" anchor="ctr" anchorCtr="0">
            <a:noAutofit/>
          </a:bodyPr>
          <a:lstStyle/>
          <a:p/>
        </p:txBody>
      </p:sp>
      <p:sp>
        <p:nvSpPr>
          <p:cNvPr id="26" name="Shape 26"/>
          <p:cNvSpPr/>
          <p:nvPr/>
        </p:nvSpPr>
        <p:spPr>
          <a:xfrm rot="10800000" flipH="1">
            <a:off y="-120" x="372035"/>
            <a:ext cy="13998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p:txBody>
      </p:sp>
      <p:sp>
        <p:nvSpPr>
          <p:cNvPr id="27" name="Shape 27"/>
          <p:cNvSpPr txBox="1"/>
          <p:nvPr>
            <p:ph type="title"/>
          </p:nvPr>
        </p:nvSpPr>
        <p:spPr>
          <a:xfrm>
            <a:off y="186035" x="457200"/>
            <a:ext cy="1143000" cx="8229600"/>
          </a:xfrm>
          <a:prstGeom prst="rect">
            <a:avLst/>
          </a:prstGeom>
          <a:noFill/>
          <a:ln>
            <a:noFill/>
          </a:ln>
        </p:spPr>
        <p:txBody>
          <a:bodyPr bIns="91425" rIns="91425" lIns="91425" t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8" name="Shape 28"/>
        <p:cNvGrpSpPr/>
        <p:nvPr/>
      </p:nvGrpSpPr>
      <p:grpSpPr>
        <a:xfrm>
          <a:off y="0" x="0"/>
          <a:ext cy="0" cx="0"/>
          <a:chOff y="0" x="0"/>
          <a:chExt cy="0" cx="0"/>
        </a:xfrm>
      </p:grpSpPr>
      <p:sp>
        <p:nvSpPr>
          <p:cNvPr id="29" name="Shape 29"/>
          <p:cNvSpPr txBox="1"/>
          <p:nvPr>
            <p:ph idx="1" type="body"/>
          </p:nvPr>
        </p:nvSpPr>
        <p:spPr>
          <a:xfrm>
            <a:off y="5702203" x="372035"/>
            <a:ext cy="865500" cx="8399999"/>
          </a:xfrm>
          <a:prstGeom prst="rect">
            <a:avLst/>
          </a:prstGeom>
          <a:noFill/>
          <a:ln>
            <a:noFill/>
          </a:ln>
        </p:spPr>
        <p:txBody>
          <a:bodyPr bIns="91425" rIns="91425" lIns="91425" tIns="91425" anchor="t" anchorCtr="0"/>
          <a:lstStyle>
            <a:lvl1pPr algn="l" rtl="0" indent="-342900" marL="342900">
              <a:lnSpc>
                <a:spcPct val="100000"/>
              </a:lnSpc>
              <a:spcBef>
                <a:spcPts val="0"/>
              </a:spcBef>
              <a:spcAft>
                <a:spcPts val="0"/>
              </a:spcAft>
              <a:buClr>
                <a:schemeClr val="lt1"/>
              </a:buClr>
              <a:buSzPct val="166666"/>
              <a:buFont typeface="Arial"/>
              <a:buChar char="•"/>
              <a:defRPr b="1" sz="2400">
                <a:solidFill>
                  <a:schemeClr val="lt1"/>
                </a:solidFill>
              </a:defRPr>
            </a:lvl1pPr>
            <a:lvl2pPr algn="l" rtl="0" indent="-342900" marL="342900">
              <a:lnSpc>
                <a:spcPct val="100000"/>
              </a:lnSpc>
              <a:spcBef>
                <a:spcPts val="0"/>
              </a:spcBef>
              <a:spcAft>
                <a:spcPts val="0"/>
              </a:spcAft>
              <a:buClr>
                <a:schemeClr val="lt1"/>
              </a:buClr>
              <a:buSzPct val="100000"/>
              <a:buFont typeface="Courier New"/>
              <a:buChar char="o"/>
              <a:defRPr b="1" sz="2400">
                <a:solidFill>
                  <a:schemeClr val="lt1"/>
                </a:solidFill>
              </a:defRPr>
            </a:lvl2pPr>
            <a:lvl3pPr algn="l" rtl="0" indent="-342900" marL="342900">
              <a:lnSpc>
                <a:spcPct val="100000"/>
              </a:lnSpc>
              <a:spcBef>
                <a:spcPts val="0"/>
              </a:spcBef>
              <a:spcAft>
                <a:spcPts val="0"/>
              </a:spcAft>
              <a:buClr>
                <a:schemeClr val="lt1"/>
              </a:buClr>
              <a:buSzPct val="100000"/>
              <a:buFont typeface="Wingdings"/>
              <a:buChar char="§"/>
              <a:defRPr b="1" sz="2400">
                <a:solidFill>
                  <a:schemeClr val="lt1"/>
                </a:solidFill>
              </a:defRPr>
            </a:lvl3pPr>
            <a:lvl4pPr algn="l" rtl="0" indent="-342900" marL="342900">
              <a:lnSpc>
                <a:spcPct val="100000"/>
              </a:lnSpc>
              <a:spcBef>
                <a:spcPts val="0"/>
              </a:spcBef>
              <a:spcAft>
                <a:spcPts val="0"/>
              </a:spcAft>
              <a:buClr>
                <a:schemeClr val="lt1"/>
              </a:buClr>
              <a:buSzPct val="166666"/>
              <a:buFont typeface="Arial"/>
              <a:buChar char="•"/>
              <a:defRPr b="1" sz="2400">
                <a:solidFill>
                  <a:schemeClr val="lt1"/>
                </a:solidFill>
              </a:defRPr>
            </a:lvl4pPr>
            <a:lvl5pPr algn="l" rtl="0" indent="-342900" marL="342900">
              <a:lnSpc>
                <a:spcPct val="100000"/>
              </a:lnSpc>
              <a:spcBef>
                <a:spcPts val="0"/>
              </a:spcBef>
              <a:spcAft>
                <a:spcPts val="0"/>
              </a:spcAft>
              <a:buClr>
                <a:schemeClr val="lt1"/>
              </a:buClr>
              <a:buSzPct val="100000"/>
              <a:buFont typeface="Courier New"/>
              <a:buChar char="o"/>
              <a:defRPr b="1" sz="2400">
                <a:solidFill>
                  <a:schemeClr val="lt1"/>
                </a:solidFill>
              </a:defRPr>
            </a:lvl5pPr>
            <a:lvl6pPr algn="l" rtl="0" indent="-342900" marL="342900">
              <a:lnSpc>
                <a:spcPct val="100000"/>
              </a:lnSpc>
              <a:spcBef>
                <a:spcPts val="0"/>
              </a:spcBef>
              <a:spcAft>
                <a:spcPts val="0"/>
              </a:spcAft>
              <a:buClr>
                <a:schemeClr val="lt1"/>
              </a:buClr>
              <a:buSzPct val="100000"/>
              <a:buFont typeface="Wingdings"/>
              <a:buChar char="§"/>
              <a:defRPr b="1" sz="2400">
                <a:solidFill>
                  <a:schemeClr val="lt1"/>
                </a:solidFill>
              </a:defRPr>
            </a:lvl6pPr>
            <a:lvl7pPr algn="l" rtl="0" indent="-342900" marL="342900">
              <a:lnSpc>
                <a:spcPct val="100000"/>
              </a:lnSpc>
              <a:spcBef>
                <a:spcPts val="0"/>
              </a:spcBef>
              <a:spcAft>
                <a:spcPts val="0"/>
              </a:spcAft>
              <a:buClr>
                <a:schemeClr val="lt1"/>
              </a:buClr>
              <a:buSzPct val="166666"/>
              <a:buFont typeface="Arial"/>
              <a:buChar char="•"/>
              <a:defRPr b="1" sz="2400">
                <a:solidFill>
                  <a:schemeClr val="lt1"/>
                </a:solidFill>
              </a:defRPr>
            </a:lvl7pPr>
            <a:lvl8pPr algn="l" rtl="0" indent="-342900" marL="342900">
              <a:lnSpc>
                <a:spcPct val="100000"/>
              </a:lnSpc>
              <a:spcBef>
                <a:spcPts val="0"/>
              </a:spcBef>
              <a:spcAft>
                <a:spcPts val="0"/>
              </a:spcAft>
              <a:buClr>
                <a:schemeClr val="lt1"/>
              </a:buClr>
              <a:buSzPct val="100000"/>
              <a:buFont typeface="Courier New"/>
              <a:buChar char="o"/>
              <a:defRPr b="1" sz="2400">
                <a:solidFill>
                  <a:schemeClr val="lt1"/>
                </a:solidFill>
              </a:defRPr>
            </a:lvl8pPr>
            <a:lvl9pPr algn="l" rtl="0" indent="-342900" marL="342900">
              <a:lnSpc>
                <a:spcPct val="100000"/>
              </a:lnSpc>
              <a:spcBef>
                <a:spcPts val="0"/>
              </a:spcBef>
              <a:spcAft>
                <a:spcPts val="0"/>
              </a:spcAft>
              <a:buClr>
                <a:schemeClr val="lt1"/>
              </a:buClr>
              <a:buSzPct val="100000"/>
              <a:buFont typeface="Wingdings"/>
              <a:buChar char="§"/>
              <a:defRPr b="1" sz="2400">
                <a:solidFill>
                  <a:schemeClr val="lt1"/>
                </a:solidFill>
              </a:defRPr>
            </a:lvl9pPr>
          </a:lstStyle>
          <a:p/>
        </p:txBody>
      </p:sp>
      <p:sp>
        <p:nvSpPr>
          <p:cNvPr id="30" name="Shape 30"/>
          <p:cNvSpPr/>
          <p:nvPr/>
        </p:nvSpPr>
        <p:spPr>
          <a:xfrm>
            <a:off y="311039" x="372035"/>
            <a:ext cy="5158200" cx="8399999"/>
          </a:xfrm>
          <a:prstGeom prst="roundRect">
            <a:avLst>
              <a:gd fmla="val 2776" name="adj"/>
            </a:avLst>
          </a:prstGeom>
          <a:solidFill>
            <a:srgbClr val="FFFFFF"/>
          </a:solidFill>
          <a:ln>
            <a:noFill/>
          </a:ln>
        </p:spPr>
        <p:txBody>
          <a:bodyPr bIns="45700" rIns="91425" lIns="91425" tIns="45700" anchor="ctr"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31" name="Shape 31"/>
        <p:cNvGrpSpPr/>
        <p:nvPr/>
      </p:nvGrpSpPr>
      <p:grpSpPr>
        <a:xfrm>
          <a:off y="0" x="0"/>
          <a:ext cy="0" cx="0"/>
          <a:chOff y="0" x="0"/>
          <a:chExt cy="0" cx="0"/>
        </a:xfrm>
      </p:grpSpPr>
      <p:sp>
        <p:nvSpPr>
          <p:cNvPr id="32" name="Shape 32"/>
          <p:cNvSpPr/>
          <p:nvPr/>
        </p:nvSpPr>
        <p:spPr>
          <a:xfrm>
            <a:off y="314112" x="372035"/>
            <a:ext cy="6229800" cx="8399999"/>
          </a:xfrm>
          <a:prstGeom prst="roundRect">
            <a:avLst>
              <a:gd fmla="val 2255" name="adj"/>
            </a:avLst>
          </a:prstGeom>
          <a:solidFill>
            <a:srgbClr val="FFFFFF"/>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86035"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1pPr>
            <a:lvl2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2pPr>
            <a:lvl3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3pPr>
            <a:lvl4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4pPr>
            <a:lvl5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5pPr>
            <a:lvl6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6pPr>
            <a:lvl7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7pPr>
            <a:lvl8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8pPr>
            <a:lvl9pPr algn="l" rtl="0" indent="228600" mar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630810" x="685800"/>
            <a:ext cy="3789300" cx="7772400"/>
          </a:xfrm>
          <a:prstGeom prst="rect">
            <a:avLst/>
          </a:prstGeom>
        </p:spPr>
        <p:txBody>
          <a:bodyPr bIns="91425" rIns="91425" lIns="91425" tIns="91425" anchor="b" anchorCtr="0">
            <a:noAutofit/>
          </a:bodyPr>
          <a:lstStyle/>
          <a:p>
            <a:pPr rtl="0" lvl="0">
              <a:buNone/>
            </a:pPr>
            <a:r>
              <a:rPr lang="en"/>
              <a:t>IRC AdminBot Chat Application</a:t>
            </a:r>
          </a:p>
          <a:p>
            <a:r>
              <a:t/>
            </a:r>
          </a:p>
          <a:p>
            <a:pPr rtl="0" lvl="0">
              <a:buNone/>
            </a:pPr>
            <a:r>
              <a:rPr sz="3000" lang="en"/>
              <a:t>A presentation by Team J.I.T.</a:t>
            </a:r>
          </a:p>
          <a:p>
            <a:pPr rtl="0" lvl="0">
              <a:buNone/>
            </a:pPr>
            <a:r>
              <a:rPr sz="3000" lang="en"/>
              <a:t>May 09, 2013</a:t>
            </a:r>
          </a:p>
        </p:txBody>
      </p:sp>
      <p:sp>
        <p:nvSpPr>
          <p:cNvPr id="35" name="Shape 35"/>
          <p:cNvSpPr txBox="1"/>
          <p:nvPr>
            <p:ph idx="1" type="subTitle"/>
          </p:nvPr>
        </p:nvSpPr>
        <p:spPr>
          <a:xfrm>
            <a:off y="5195894" x="685800"/>
            <a:ext cy="614099" cx="7772400"/>
          </a:xfrm>
          <a:prstGeom prst="rect">
            <a:avLst/>
          </a:prstGeom>
        </p:spPr>
        <p:txBody>
          <a:bodyPr bIns="91425" rIns="91425" lIns="91425" tIns="91425" anchor="ctr" anchorCtr="0">
            <a:noAutofit/>
          </a:bodyPr>
          <a:lstStyle/>
          <a:p>
            <a:pPr>
              <a:buNone/>
            </a:pPr>
            <a:r>
              <a:rPr lang="en"/>
              <a:t>Jared Hess, Taylor Russell and Ife Ify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Cohesion and Coupling (continued..)</a:t>
            </a:r>
          </a:p>
        </p:txBody>
      </p:sp>
      <p:sp>
        <p:nvSpPr>
          <p:cNvPr id="89" name="Shape 8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Refactored to use data coupling</a:t>
            </a:r>
          </a:p>
          <a:p>
            <a:pPr rtl="0" lvl="1" indent="-381000" marL="914400">
              <a:spcBef>
                <a:spcPts val="480"/>
              </a:spcBef>
              <a:buClr>
                <a:schemeClr val="dk1"/>
              </a:buClr>
              <a:buSzPct val="100000"/>
              <a:buFont typeface="Courier New"/>
              <a:buChar char="o"/>
            </a:pPr>
            <a:r>
              <a:rPr sz="2400" lang="en"/>
              <a:t>Only passing the necessary data to appropriate functions</a:t>
            </a:r>
          </a:p>
          <a:p>
            <a:r>
              <a:t/>
            </a:r>
          </a:p>
          <a:p>
            <a:pPr rtl="0" lvl="1" indent="-381000" marL="914400">
              <a:spcBef>
                <a:spcPts val="480"/>
              </a:spcBef>
              <a:buClr>
                <a:schemeClr val="dk1"/>
              </a:buClr>
              <a:buSzPct val="100000"/>
              <a:buFont typeface="Courier New"/>
              <a:buChar char="o"/>
            </a:pPr>
            <a:r>
              <a:rPr sz="2400" lang="en"/>
              <a:t>Have message handlers return info to the Bot methods to have the Bot methods handle responses</a:t>
            </a:r>
          </a:p>
          <a:p>
            <a:r>
              <a:t/>
            </a:r>
          </a:p>
          <a:p>
            <a:pPr rtl="0" lvl="0" indent="-419100" marL="457200">
              <a:buClr>
                <a:schemeClr val="dk1"/>
              </a:buClr>
              <a:buSzPct val="166666"/>
              <a:buFont typeface="Arial"/>
              <a:buChar char="•"/>
            </a:pPr>
            <a:r>
              <a:rPr lang="en"/>
              <a:t>Cohesion is now mostly communicational</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Test Units</a:t>
            </a:r>
          </a:p>
        </p:txBody>
      </p:sp>
      <p:sp>
        <p:nvSpPr>
          <p:cNvPr id="95" name="Shape 9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Test Driven Development used in iteration 2</a:t>
            </a:r>
          </a:p>
          <a:p>
            <a:r>
              <a:t/>
            </a:r>
          </a:p>
          <a:p>
            <a:pPr rtl="0" lvl="0" indent="-419100" marL="457200">
              <a:buClr>
                <a:schemeClr val="dk1"/>
              </a:buClr>
              <a:buSzPct val="166666"/>
              <a:buFont typeface="Arial"/>
              <a:buChar char="•"/>
            </a:pPr>
            <a:r>
              <a:rPr lang="en"/>
              <a:t>Forces you to think deeply about the requirements and the possible scenarios that will cause an error</a:t>
            </a:r>
          </a:p>
          <a:p>
            <a:r>
              <a:t/>
            </a:r>
          </a:p>
          <a:p>
            <a:pPr lvl="0" indent="-419100" marL="457200">
              <a:buClr>
                <a:schemeClr val="dk1"/>
              </a:buClr>
              <a:buSzPct val="166666"/>
              <a:buFont typeface="Arial"/>
              <a:buChar char="•"/>
            </a:pPr>
            <a:r>
              <a:rPr lang="en"/>
              <a:t>Consider the </a:t>
            </a:r>
            <a:r>
              <a:rPr b="1" lang="en"/>
              <a:t>changePayPeriodEndDate </a:t>
            </a:r>
            <a:r>
              <a:rPr lang="en"/>
              <a:t>user story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Four Scenarios that will cause an exception</a:t>
            </a:r>
          </a:p>
        </p:txBody>
      </p:sp>
      <p:sp>
        <p:nvSpPr>
          <p:cNvPr id="101" name="Shape 10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The </a:t>
            </a:r>
            <a:r>
              <a:rPr b="1" lang="en"/>
              <a:t>user </a:t>
            </a:r>
            <a:r>
              <a:rPr lang="en"/>
              <a:t>is not authorized/not a </a:t>
            </a:r>
            <a:r>
              <a:rPr b="1" lang="en"/>
              <a:t>supervisor</a:t>
            </a:r>
          </a:p>
          <a:p>
            <a:r>
              <a:t/>
            </a:r>
          </a:p>
          <a:p>
            <a:pPr rtl="0" lvl="0" indent="-419100" marL="457200">
              <a:buClr>
                <a:schemeClr val="dk1"/>
              </a:buClr>
              <a:buSzPct val="166666"/>
              <a:buFont typeface="Arial"/>
              <a:buChar char="•"/>
            </a:pPr>
            <a:r>
              <a:rPr lang="en"/>
              <a:t>Date is not in the correct format </a:t>
            </a:r>
          </a:p>
          <a:p>
            <a:pPr rtl="0" lvl="0">
              <a:buNone/>
            </a:pPr>
            <a:r>
              <a:rPr lang="en"/>
              <a:t>							</a:t>
            </a:r>
            <a:r>
              <a:rPr b="1" lang="en"/>
              <a:t>e.g mm/dd/yy</a:t>
            </a:r>
          </a:p>
          <a:p>
            <a:r>
              <a:t/>
            </a:r>
          </a:p>
          <a:p>
            <a:pPr rtl="0" lvl="0" indent="-419100" marL="457200">
              <a:buClr>
                <a:schemeClr val="dk1"/>
              </a:buClr>
              <a:buSzPct val="166666"/>
              <a:buFont typeface="Arial"/>
              <a:buChar char="•"/>
            </a:pPr>
            <a:r>
              <a:rPr lang="en"/>
              <a:t>Date is not valid </a:t>
            </a:r>
            <a:r>
              <a:rPr b="1" lang="en"/>
              <a:t>e.g 99/99/99</a:t>
            </a:r>
          </a:p>
          <a:p>
            <a:r>
              <a:t/>
            </a:r>
          </a:p>
          <a:p>
            <a:pPr lvl="0" indent="-419100" marL="457200">
              <a:buClr>
                <a:schemeClr val="dk1"/>
              </a:buClr>
              <a:buSzPct val="166666"/>
              <a:buFont typeface="Arial"/>
              <a:buChar char="•"/>
            </a:pPr>
            <a:r>
              <a:rPr lang="en"/>
              <a:t>The new date has already passed/is less than today's date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Project Demo</a:t>
            </a:r>
          </a:p>
        </p:txBody>
      </p:sp>
      <p:sp>
        <p:nvSpPr>
          <p:cNvPr id="107" name="Shape 10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p>
          <a:p>
            <a:r>
              <a:t/>
            </a:r>
          </a:p>
          <a:p>
            <a:r>
              <a:t/>
            </a:r>
          </a:p>
          <a:p>
            <a:pPr algn="ctr">
              <a:buNone/>
            </a:pPr>
            <a:r>
              <a:rPr lang="en"/>
              <a:t>www.github.com/jared-hess/adminbot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Challenges we faced...</a:t>
            </a:r>
          </a:p>
        </p:txBody>
      </p:sp>
      <p:sp>
        <p:nvSpPr>
          <p:cNvPr id="113" name="Shape 11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Setting up a Wiki site</a:t>
            </a:r>
          </a:p>
          <a:p>
            <a:r>
              <a:t/>
            </a:r>
          </a:p>
          <a:p>
            <a:pPr lvl="0" indent="-419100" marL="457200">
              <a:buClr>
                <a:schemeClr val="dk1"/>
              </a:buClr>
              <a:buSzPct val="166666"/>
              <a:buFont typeface="Arial"/>
              <a:buChar char="•"/>
            </a:pPr>
            <a:r>
              <a:rPr lang="en"/>
              <a:t>Cohesion/Coupling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Lessons Learned</a:t>
            </a:r>
          </a:p>
        </p:txBody>
      </p:sp>
      <p:sp>
        <p:nvSpPr>
          <p:cNvPr id="119" name="Shape 11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Git/eGit</a:t>
            </a:r>
          </a:p>
          <a:p>
            <a:r>
              <a:t/>
            </a:r>
          </a:p>
          <a:p>
            <a:pPr rtl="0" lvl="0" indent="-419100" marL="457200">
              <a:buClr>
                <a:schemeClr val="dk1"/>
              </a:buClr>
              <a:buSzPct val="166666"/>
              <a:buFont typeface="Arial"/>
              <a:buChar char="•"/>
            </a:pPr>
            <a:r>
              <a:rPr lang="en"/>
              <a:t>PyUnit</a:t>
            </a:r>
          </a:p>
          <a:p>
            <a:r>
              <a:t/>
            </a:r>
          </a:p>
          <a:p>
            <a:pPr rtl="0" lvl="0" indent="-419100" marL="457200">
              <a:buClr>
                <a:schemeClr val="dk1"/>
              </a:buClr>
              <a:buSzPct val="166666"/>
              <a:buFont typeface="Arial"/>
              <a:buChar char="•"/>
            </a:pPr>
            <a:r>
              <a:rPr lang="en"/>
              <a:t>PyDev</a:t>
            </a:r>
          </a:p>
          <a:p>
            <a:r>
              <a:t/>
            </a:r>
          </a:p>
          <a:p>
            <a:pPr rtl="0" lvl="0" indent="-419100" marL="457200">
              <a:buClr>
                <a:schemeClr val="dk1"/>
              </a:buClr>
              <a:buSzPct val="166666"/>
              <a:buFont typeface="Arial"/>
              <a:buChar char="•"/>
            </a:pPr>
            <a:r>
              <a:rPr lang="en"/>
              <a:t>Iteration Planning/Feature Tracking</a:t>
            </a:r>
          </a:p>
          <a:p>
            <a:r>
              <a:t/>
            </a:r>
          </a:p>
          <a:p>
            <a:pPr rtl="0" lvl="0" indent="-419100" marL="457200">
              <a:buClr>
                <a:schemeClr val="dk1"/>
              </a:buClr>
              <a:buSzPct val="166666"/>
              <a:buFont typeface="Arial"/>
              <a:buChar char="•"/>
            </a:pPr>
            <a:r>
              <a:rPr b="1" lang="en"/>
              <a:t>Enhancement</a:t>
            </a:r>
            <a:r>
              <a:rPr lang="en"/>
              <a:t> - use a MySQL database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Conclusion</a:t>
            </a:r>
          </a:p>
        </p:txBody>
      </p:sp>
      <p:sp>
        <p:nvSpPr>
          <p:cNvPr id="125" name="Shape 12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Shoot for lower coupling from the beginning, makes things much less frustrating.</a:t>
            </a:r>
          </a:p>
          <a:p>
            <a:r>
              <a:t/>
            </a:r>
          </a:p>
          <a:p>
            <a:pPr lvl="0" indent="-419100" marL="457200">
              <a:buClr>
                <a:schemeClr val="dk1"/>
              </a:buClr>
              <a:buSzPct val="166666"/>
              <a:buFont typeface="Arial"/>
              <a:buChar char="•"/>
            </a:pPr>
            <a:r>
              <a:rPr lang="en"/>
              <a:t>Eclipse was useful in some cases, but overall was not ideal. Something simpler would mean less time trying to figure out problems with the IDE and more time coding.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Questions...</a:t>
            </a:r>
          </a:p>
        </p:txBody>
      </p:sp>
      <p:sp>
        <p:nvSpPr>
          <p:cNvPr id="131" name="Shape 131"/>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Project Description</a:t>
            </a:r>
          </a:p>
        </p:txBody>
      </p:sp>
      <p:sp>
        <p:nvSpPr>
          <p:cNvPr id="41" name="Shape 41"/>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lang="en"/>
              <a:t>To create an administrator bot that connects to an IRC chat channel and monitors users.  The bot will automatically log sign on and sign off times and notify the supervisor of late or absent employees.  The bot will also be configurable by sending it various commands via private messages.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Iteration goals</a:t>
            </a:r>
          </a:p>
        </p:txBody>
      </p:sp>
      <p:sp>
        <p:nvSpPr>
          <p:cNvPr id="47" name="Shape 4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a:t>Iteration 1:</a:t>
            </a:r>
          </a:p>
          <a:p>
            <a:pPr rtl="0" lvl="0" indent="-342900" marL="914400">
              <a:lnSpc>
                <a:spcPct val="115000"/>
              </a:lnSpc>
              <a:spcBef>
                <a:spcPts val="0"/>
              </a:spcBef>
              <a:buClr>
                <a:schemeClr val="dk1"/>
              </a:buClr>
              <a:buSzPct val="166666"/>
              <a:buFont typeface="Arial"/>
              <a:buChar char="•"/>
            </a:pPr>
            <a:r>
              <a:rPr sz="1800" lang="en"/>
              <a:t>User List</a:t>
            </a:r>
          </a:p>
          <a:p>
            <a:pPr rtl="0" lvl="0" indent="0" marL="914400">
              <a:lnSpc>
                <a:spcPct val="115000"/>
              </a:lnSpc>
              <a:spcBef>
                <a:spcPts val="0"/>
              </a:spcBef>
              <a:buNone/>
            </a:pPr>
            <a:r>
              <a:rPr sz="1800" lang="en"/>
              <a:t>Bot should be configurable to keep a list of current valid employees.</a:t>
            </a:r>
          </a:p>
          <a:p>
            <a:pPr rtl="0" lvl="0" indent="0" marL="914400">
              <a:lnSpc>
                <a:spcPct val="115000"/>
              </a:lnSpc>
              <a:spcBef>
                <a:spcPts val="0"/>
              </a:spcBef>
              <a:buNone/>
            </a:pPr>
            <a:r>
              <a:rPr sz="1800" lang="en"/>
              <a:t>Time estimate: 6 days</a:t>
            </a:r>
          </a:p>
          <a:p>
            <a:r>
              <a:t/>
            </a:r>
          </a:p>
          <a:p>
            <a:pPr rtl="0" lvl="0" indent="-342900" marL="914400">
              <a:lnSpc>
                <a:spcPct val="115000"/>
              </a:lnSpc>
              <a:spcBef>
                <a:spcPts val="0"/>
              </a:spcBef>
              <a:buClr>
                <a:schemeClr val="dk1"/>
              </a:buClr>
              <a:buSzPct val="166666"/>
              <a:buFont typeface="Arial"/>
              <a:buChar char="•"/>
            </a:pPr>
            <a:r>
              <a:rPr sz="1800" lang="en"/>
              <a:t>Timekeeping</a:t>
            </a:r>
          </a:p>
          <a:p>
            <a:pPr rtl="0" lvl="0" indent="0" marL="914400">
              <a:lnSpc>
                <a:spcPct val="115000"/>
              </a:lnSpc>
              <a:spcBef>
                <a:spcPts val="0"/>
              </a:spcBef>
              <a:buNone/>
            </a:pPr>
            <a:r>
              <a:rPr sz="1800" lang="en"/>
              <a:t>Bot should monitor what users are currently logged into the IRC chat room and be able to display them in a list.</a:t>
            </a:r>
          </a:p>
          <a:p>
            <a:pPr rtl="0" lvl="0" indent="0" marL="914400">
              <a:lnSpc>
                <a:spcPct val="115000"/>
              </a:lnSpc>
              <a:spcBef>
                <a:spcPts val="0"/>
              </a:spcBef>
              <a:buNone/>
            </a:pPr>
            <a:r>
              <a:rPr sz="1800" lang="en"/>
              <a:t>Time estimate: 7 days</a:t>
            </a:r>
          </a:p>
          <a:p>
            <a:r>
              <a:t/>
            </a:r>
          </a:p>
          <a:p>
            <a:pPr rtl="0" lvl="0" indent="-342900" marL="914400">
              <a:lnSpc>
                <a:spcPct val="115000"/>
              </a:lnSpc>
              <a:spcBef>
                <a:spcPts val="0"/>
              </a:spcBef>
              <a:buClr>
                <a:schemeClr val="dk1"/>
              </a:buClr>
              <a:buSzPct val="166666"/>
              <a:buFont typeface="Arial"/>
              <a:buChar char="•"/>
            </a:pPr>
            <a:r>
              <a:rPr sz="1800" lang="en"/>
              <a:t>Recording</a:t>
            </a:r>
          </a:p>
          <a:p>
            <a:pPr rtl="0" lvl="0" indent="0" marL="914400">
              <a:lnSpc>
                <a:spcPct val="115000"/>
              </a:lnSpc>
              <a:spcBef>
                <a:spcPts val="0"/>
              </a:spcBef>
              <a:buNone/>
            </a:pPr>
            <a:r>
              <a:rPr sz="1800" lang="en"/>
              <a:t>Bot should record times users log in and out of the chat.</a:t>
            </a:r>
          </a:p>
          <a:p>
            <a:pPr rtl="0" lvl="0" indent="0" marL="914400">
              <a:lnSpc>
                <a:spcPct val="115000"/>
              </a:lnSpc>
              <a:spcBef>
                <a:spcPts val="0"/>
              </a:spcBef>
              <a:buNone/>
            </a:pPr>
            <a:r>
              <a:rPr sz="1800" lang="en"/>
              <a:t>Time estimate: 6 days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86035" x="457200"/>
            <a:ext cy="1143000" cx="8229600"/>
          </a:xfrm>
          <a:prstGeom prst="rect">
            <a:avLst/>
          </a:prstGeom>
        </p:spPr>
        <p:txBody>
          <a:bodyPr bIns="91425" rIns="91425" lIns="91425" tIns="91425" anchor="b" anchorCtr="0">
            <a:noAutofit/>
          </a:bodyPr>
          <a:lstStyle/>
          <a:p>
            <a:pPr rtl="0" lvl="0">
              <a:buNone/>
            </a:pPr>
            <a:r>
              <a:rPr lang="en"/>
              <a:t>Iteration goals</a:t>
            </a:r>
          </a:p>
        </p:txBody>
      </p:sp>
      <p:sp>
        <p:nvSpPr>
          <p:cNvPr id="53" name="Shape 53"/>
          <p:cNvSpPr txBox="1"/>
          <p:nvPr>
            <p:ph idx="1" type="body"/>
          </p:nvPr>
        </p:nvSpPr>
        <p:spPr>
          <a:xfrm>
            <a:off y="1600200" x="457200"/>
            <a:ext cy="5211300" cx="8389200"/>
          </a:xfrm>
          <a:prstGeom prst="rect">
            <a:avLst/>
          </a:prstGeom>
        </p:spPr>
        <p:txBody>
          <a:bodyPr bIns="91425" rIns="91425" lIns="91425" tIns="91425" anchor="t" anchorCtr="0">
            <a:noAutofit/>
          </a:bodyPr>
          <a:lstStyle/>
          <a:p>
            <a:pPr rtl="0" lvl="0">
              <a:buNone/>
            </a:pPr>
            <a:r>
              <a:rPr sz="2400" lang="en"/>
              <a:t>Iteration 2:</a:t>
            </a:r>
          </a:p>
          <a:p>
            <a:pPr rtl="0" lvl="0" indent="-342900" marL="914400">
              <a:lnSpc>
                <a:spcPct val="115000"/>
              </a:lnSpc>
              <a:spcBef>
                <a:spcPts val="0"/>
              </a:spcBef>
              <a:buClr>
                <a:schemeClr val="dk1"/>
              </a:buClr>
              <a:buSzPct val="166666"/>
              <a:buFont typeface="Arial"/>
              <a:buChar char="•"/>
            </a:pPr>
            <a:r>
              <a:rPr sz="1800" lang="en"/>
              <a:t>Pay Period</a:t>
            </a:r>
          </a:p>
          <a:p>
            <a:pPr rtl="0" lvl="0" indent="0" marL="914400">
              <a:lnSpc>
                <a:spcPct val="115000"/>
              </a:lnSpc>
              <a:spcBef>
                <a:spcPts val="0"/>
              </a:spcBef>
              <a:buNone/>
            </a:pPr>
            <a:r>
              <a:rPr sz="1800" lang="en"/>
              <a:t>Admin should be able to configure pay period end date via command</a:t>
            </a:r>
          </a:p>
          <a:p>
            <a:pPr rtl="0" lvl="0" indent="0" marL="914400">
              <a:lnSpc>
                <a:spcPct val="115000"/>
              </a:lnSpc>
              <a:spcBef>
                <a:spcPts val="0"/>
              </a:spcBef>
              <a:buNone/>
            </a:pPr>
            <a:r>
              <a:rPr sz="1800" lang="en"/>
              <a:t>Time estimate: 7 days</a:t>
            </a:r>
          </a:p>
          <a:p>
            <a:r>
              <a:t/>
            </a:r>
          </a:p>
          <a:p>
            <a:pPr rtl="0" lvl="0" indent="-342900" marL="914400">
              <a:lnSpc>
                <a:spcPct val="115000"/>
              </a:lnSpc>
              <a:spcBef>
                <a:spcPts val="0"/>
              </a:spcBef>
              <a:buClr>
                <a:schemeClr val="dk1"/>
              </a:buClr>
              <a:buSzPct val="166666"/>
              <a:buFont typeface="Arial"/>
              <a:buChar char="•"/>
            </a:pPr>
            <a:r>
              <a:rPr sz="1800" lang="en"/>
              <a:t>Schedule Input</a:t>
            </a:r>
          </a:p>
          <a:p>
            <a:pPr rtl="0" lvl="0" indent="0" marL="914400">
              <a:lnSpc>
                <a:spcPct val="115000"/>
              </a:lnSpc>
              <a:spcBef>
                <a:spcPts val="0"/>
              </a:spcBef>
              <a:buNone/>
            </a:pPr>
            <a:r>
              <a:rPr sz="1800" lang="en"/>
              <a:t>Admin should be able to configure a schedule for each employee</a:t>
            </a:r>
          </a:p>
          <a:p>
            <a:pPr rtl="0" lvl="0" indent="0" marL="914400">
              <a:lnSpc>
                <a:spcPct val="115000"/>
              </a:lnSpc>
              <a:spcBef>
                <a:spcPts val="0"/>
              </a:spcBef>
              <a:buNone/>
            </a:pPr>
            <a:r>
              <a:rPr sz="1800" lang="en"/>
              <a:t>Time estimate: 5 days</a:t>
            </a:r>
          </a:p>
          <a:p>
            <a:r>
              <a:t/>
            </a:r>
          </a:p>
          <a:p>
            <a:pPr rtl="0" lvl="0" indent="-342900" marL="914400">
              <a:lnSpc>
                <a:spcPct val="115000"/>
              </a:lnSpc>
              <a:spcBef>
                <a:spcPts val="0"/>
              </a:spcBef>
              <a:buClr>
                <a:schemeClr val="dk1"/>
              </a:buClr>
              <a:buSzPct val="166666"/>
              <a:buFont typeface="Arial"/>
              <a:buChar char="•"/>
            </a:pPr>
            <a:r>
              <a:rPr sz="1800" lang="en"/>
              <a:t>Late notification</a:t>
            </a:r>
          </a:p>
          <a:p>
            <a:pPr rtl="0" lvl="0" indent="0" marL="914400">
              <a:lnSpc>
                <a:spcPct val="115000"/>
              </a:lnSpc>
              <a:spcBef>
                <a:spcPts val="0"/>
              </a:spcBef>
              <a:buNone/>
            </a:pPr>
            <a:r>
              <a:rPr sz="1800" lang="en"/>
              <a:t>Bot should notify the supervisor when an employee is late for their shift.</a:t>
            </a:r>
          </a:p>
          <a:p>
            <a:pPr rtl="0" lvl="0" indent="0" marL="914400">
              <a:lnSpc>
                <a:spcPct val="115000"/>
              </a:lnSpc>
              <a:spcBef>
                <a:spcPts val="0"/>
              </a:spcBef>
              <a:buNone/>
            </a:pPr>
            <a:r>
              <a:rPr sz="1800" lang="en"/>
              <a:t>Time estimate: 4 days</a:t>
            </a:r>
          </a:p>
          <a:p>
            <a:r>
              <a:t/>
            </a:r>
          </a:p>
          <a:p>
            <a:pPr rtl="0" lvl="0" indent="-342900" marL="914400">
              <a:lnSpc>
                <a:spcPct val="115000"/>
              </a:lnSpc>
              <a:spcBef>
                <a:spcPts val="0"/>
              </a:spcBef>
              <a:buClr>
                <a:schemeClr val="dk1"/>
              </a:buClr>
              <a:buSzPct val="166666"/>
              <a:buFont typeface="Arial"/>
              <a:buChar char="•"/>
            </a:pPr>
            <a:r>
              <a:rPr sz="1800" lang="en"/>
              <a:t>Absent Notification</a:t>
            </a:r>
          </a:p>
          <a:p>
            <a:pPr rtl="0" lvl="0">
              <a:lnSpc>
                <a:spcPct val="115000"/>
              </a:lnSpc>
              <a:spcBef>
                <a:spcPts val="0"/>
              </a:spcBef>
              <a:buNone/>
            </a:pPr>
            <a:r>
              <a:rPr sz="1800" lang="en"/>
              <a:t>		Bot should notify the supervisor when an employee is absent from work</a:t>
            </a:r>
          </a:p>
          <a:p>
            <a:pPr rtl="0" lvl="0">
              <a:lnSpc>
                <a:spcPct val="115000"/>
              </a:lnSpc>
              <a:spcBef>
                <a:spcPts val="0"/>
              </a:spcBef>
              <a:buNone/>
            </a:pPr>
            <a:r>
              <a:rPr sz="1800" lang="en"/>
              <a:t>		Time estimate: 2 days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86035" x="457200"/>
            <a:ext cy="1143000" cx="8229600"/>
          </a:xfrm>
          <a:prstGeom prst="rect">
            <a:avLst/>
          </a:prstGeom>
        </p:spPr>
        <p:txBody>
          <a:bodyPr bIns="91425" rIns="91425" lIns="91425" tIns="91425" anchor="b" anchorCtr="0">
            <a:noAutofit/>
          </a:bodyPr>
          <a:lstStyle/>
          <a:p>
            <a:pPr rtl="0" lvl="0">
              <a:buNone/>
            </a:pPr>
            <a:r>
              <a:rPr lang="en"/>
              <a:t>Iteration goals</a:t>
            </a:r>
          </a:p>
        </p:txBody>
      </p:sp>
      <p:sp>
        <p:nvSpPr>
          <p:cNvPr id="59" name="Shape 59"/>
          <p:cNvSpPr txBox="1"/>
          <p:nvPr>
            <p:ph idx="1" type="body"/>
          </p:nvPr>
        </p:nvSpPr>
        <p:spPr>
          <a:xfrm>
            <a:off y="1600200" x="457200"/>
            <a:ext cy="5211300" cx="8389200"/>
          </a:xfrm>
          <a:prstGeom prst="rect">
            <a:avLst/>
          </a:prstGeom>
        </p:spPr>
        <p:txBody>
          <a:bodyPr bIns="91425" rIns="91425" lIns="91425" tIns="91425" anchor="t" anchorCtr="0">
            <a:noAutofit/>
          </a:bodyPr>
          <a:lstStyle/>
          <a:p>
            <a:pPr rtl="0" lvl="0">
              <a:buNone/>
            </a:pPr>
            <a:r>
              <a:rPr sz="2400" lang="en"/>
              <a:t>Milestone 1.0:</a:t>
            </a:r>
          </a:p>
          <a:p>
            <a:pPr rtl="0" lvl="0" indent="-342900" marL="914400">
              <a:lnSpc>
                <a:spcPct val="115000"/>
              </a:lnSpc>
              <a:spcBef>
                <a:spcPts val="0"/>
              </a:spcBef>
              <a:buClr>
                <a:schemeClr val="dk1"/>
              </a:buClr>
              <a:buSzPct val="166666"/>
              <a:buFont typeface="Arial"/>
              <a:buChar char="•"/>
            </a:pPr>
            <a:r>
              <a:rPr sz="1800" lang="en"/>
              <a:t>Output Format</a:t>
            </a:r>
          </a:p>
          <a:p>
            <a:pPr rtl="0" lvl="0" indent="0" marL="914400">
              <a:lnSpc>
                <a:spcPct val="115000"/>
              </a:lnSpc>
              <a:spcBef>
                <a:spcPts val="0"/>
              </a:spcBef>
              <a:buNone/>
            </a:pPr>
            <a:r>
              <a:rPr sz="1800" lang="en"/>
              <a:t>Bot should be able to write any output in various formats, such as flat text files or to an online wiki.</a:t>
            </a:r>
          </a:p>
          <a:p>
            <a:pPr rtl="0" lvl="0" indent="0" marL="914400">
              <a:lnSpc>
                <a:spcPct val="115000"/>
              </a:lnSpc>
              <a:spcBef>
                <a:spcPts val="0"/>
              </a:spcBef>
              <a:buNone/>
            </a:pPr>
            <a:r>
              <a:rPr sz="1800" lang="en"/>
              <a:t>Time estimate: 10 days</a:t>
            </a:r>
          </a:p>
          <a:p>
            <a:r>
              <a:t/>
            </a:r>
          </a:p>
          <a:p>
            <a:pPr rtl="0" lvl="0" indent="-342900" marL="914400">
              <a:lnSpc>
                <a:spcPct val="115000"/>
              </a:lnSpc>
              <a:spcBef>
                <a:spcPts val="0"/>
              </a:spcBef>
              <a:buClr>
                <a:schemeClr val="dk1"/>
              </a:buClr>
              <a:buSzPct val="166666"/>
              <a:buFont typeface="Arial"/>
              <a:buChar char="•"/>
            </a:pPr>
            <a:r>
              <a:rPr sz="1800" lang="en"/>
              <a:t>Check Pay Period</a:t>
            </a:r>
          </a:p>
          <a:p>
            <a:pPr rtl="0" lvl="0" indent="0" marL="914400">
              <a:lnSpc>
                <a:spcPct val="115000"/>
              </a:lnSpc>
              <a:spcBef>
                <a:spcPts val="0"/>
              </a:spcBef>
              <a:buNone/>
            </a:pPr>
            <a:r>
              <a:rPr sz="1800" lang="en"/>
              <a:t>Employees should be able to view hours worked for the current pay period</a:t>
            </a:r>
          </a:p>
          <a:p>
            <a:pPr rtl="0" lvl="0" indent="0" marL="914400">
              <a:lnSpc>
                <a:spcPct val="115000"/>
              </a:lnSpc>
              <a:spcBef>
                <a:spcPts val="0"/>
              </a:spcBef>
              <a:buNone/>
            </a:pPr>
            <a:r>
              <a:rPr sz="1800" lang="en"/>
              <a:t>Time estimate: 7 days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UML Class Diagram</a:t>
            </a:r>
          </a:p>
        </p:txBody>
      </p:sp>
      <p:sp>
        <p:nvSpPr>
          <p:cNvPr id="65" name="Shape 65"/>
          <p:cNvSpPr/>
          <p:nvPr/>
        </p:nvSpPr>
        <p:spPr>
          <a:xfrm>
            <a:off y="1329036" x="247650"/>
            <a:ext cy="5591175" cx="8648700"/>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86035" x="457200"/>
            <a:ext cy="1143000" cx="8229600"/>
          </a:xfrm>
          <a:prstGeom prst="rect">
            <a:avLst/>
          </a:prstGeom>
        </p:spPr>
        <p:txBody>
          <a:bodyPr bIns="91425" rIns="91425" lIns="91425" tIns="91425" anchor="b" anchorCtr="0">
            <a:noAutofit/>
          </a:bodyPr>
          <a:lstStyle/>
          <a:p>
            <a:pPr rtl="0" lvl="0">
              <a:buNone/>
            </a:pPr>
            <a:r>
              <a:rPr lang="en"/>
              <a:t>Sequence Diagram</a:t>
            </a:r>
          </a:p>
        </p:txBody>
      </p:sp>
      <p:sp>
        <p:nvSpPr>
          <p:cNvPr id="71" name="Shape 71"/>
          <p:cNvSpPr/>
          <p:nvPr/>
        </p:nvSpPr>
        <p:spPr>
          <a:xfrm>
            <a:off y="1625600" x="390525"/>
            <a:ext cy="5638800" cx="8362950"/>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86035" x="457200"/>
            <a:ext cy="1143000" cx="8229600"/>
          </a:xfrm>
          <a:prstGeom prst="rect">
            <a:avLst/>
          </a:prstGeom>
        </p:spPr>
        <p:txBody>
          <a:bodyPr bIns="91425" rIns="91425" lIns="91425" tIns="91425" anchor="b" anchorCtr="0">
            <a:noAutofit/>
          </a:bodyPr>
          <a:lstStyle/>
          <a:p>
            <a:pPr>
              <a:buNone/>
            </a:pPr>
            <a:r>
              <a:rPr lang="en"/>
              <a:t>Sequence Diagram</a:t>
            </a:r>
          </a:p>
        </p:txBody>
      </p:sp>
      <p:sp>
        <p:nvSpPr>
          <p:cNvPr id="77" name="Shape 77"/>
          <p:cNvSpPr/>
          <p:nvPr/>
        </p:nvSpPr>
        <p:spPr>
          <a:xfrm>
            <a:off y="1951302" x="1265460"/>
            <a:ext cy="5551311" cx="6613079"/>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86035" x="457200"/>
            <a:ext cy="1143000" cx="8229600"/>
          </a:xfrm>
          <a:prstGeom prst="rect">
            <a:avLst/>
          </a:prstGeom>
        </p:spPr>
        <p:txBody>
          <a:bodyPr bIns="91425" rIns="91425" lIns="91425" tIns="91425" anchor="b" anchorCtr="0">
            <a:noAutofit/>
          </a:bodyPr>
          <a:lstStyle/>
          <a:p>
            <a:pPr rtl="0" lvl="0">
              <a:buNone/>
            </a:pPr>
            <a:r>
              <a:rPr lang="en"/>
              <a:t>Cohesion and Coupling</a:t>
            </a:r>
          </a:p>
        </p:txBody>
      </p:sp>
      <p:sp>
        <p:nvSpPr>
          <p:cNvPr id="83" name="Shape 8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Originally used common coupling (and some instances of content coupling)</a:t>
            </a:r>
          </a:p>
          <a:p>
            <a:r>
              <a:t/>
            </a:r>
          </a:p>
          <a:p>
            <a:pPr rtl="0" lvl="1" indent="-381000" marL="914400">
              <a:buClr>
                <a:schemeClr val="dk1"/>
              </a:buClr>
              <a:buSzPct val="80000"/>
              <a:buFont typeface="Courier New"/>
              <a:buChar char="o"/>
            </a:pPr>
            <a:r>
              <a:rPr lang="en"/>
              <a:t>Common: Global Setting variables</a:t>
            </a:r>
          </a:p>
          <a:p>
            <a:r>
              <a:t/>
            </a:r>
          </a:p>
          <a:p>
            <a:pPr rtl="0" lvl="1" indent="-381000" marL="914400">
              <a:buClr>
                <a:schemeClr val="dk1"/>
              </a:buClr>
              <a:buSzPct val="80000"/>
              <a:buFont typeface="Courier New"/>
              <a:buChar char="o"/>
            </a:pPr>
            <a:r>
              <a:rPr lang="en"/>
              <a:t>Content: Bot methods passed the bot object into corresponding message handler functions to facilitate responses, and these handlers relied on the Bot send methods (IE: pathological coupling.This is pretty bad)</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