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70" r:id="rId9"/>
    <p:sldId id="263" r:id="rId10"/>
    <p:sldId id="264" r:id="rId11"/>
    <p:sldId id="265" r:id="rId12"/>
    <p:sldId id="268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4660"/>
  </p:normalViewPr>
  <p:slideViewPr>
    <p:cSldViewPr snapToGrid="0">
      <p:cViewPr varScale="1">
        <p:scale>
          <a:sx n="51" d="100"/>
          <a:sy n="51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F7299-5314-45A5-97D8-B84F0837420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8571C-606D-4A03-A0F0-C2AD8E468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6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8571C-606D-4A03-A0F0-C2AD8E468F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8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B942-EE32-4E19-926A-10D7839EE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CF0E-7AB5-4389-99F9-E0EAD87CE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877B-F986-4B8F-8F7D-9739061C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E119F-2223-4E51-8E00-7040AD8B3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C926-64D8-4960-A4BF-6A12D5B7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4E9DC5-498B-47ED-B3EA-CEF719D7A144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38FC-C152-4DC0-BB30-287CAC07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4B549-FCCA-4BEF-BC37-CBED512C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16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921ADF93-FB6C-4EA4-B28B-08CE255F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73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05547-B8FF-43AF-939E-CC382FA3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6BA01-023B-4FFB-804A-47038B8E9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100B-07C0-4514-9BDE-58D3EC8F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4E9DC5-498B-47ED-B3EA-CEF719D7A144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D5A0-43FC-412B-AFF9-BDB8F146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C882-8D31-4A41-897F-7DEEBA37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16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921ADF93-FB6C-4EA4-B28B-08CE255F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3435-218B-4AE1-AA89-0FD7C013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FB42-B32D-442C-913D-421549924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1A0D-EF12-4EA6-A34E-3CD0CF50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CC7E-CC54-4D25-9B5C-9175350D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EFF9-AE90-42DF-A4D8-42505E38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4E9DC5-498B-47ED-B3EA-CEF719D7A144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D30C-5DCB-4F71-8882-047DC7D8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9FBE-D1A3-4230-A0D7-A887A516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16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921ADF93-FB6C-4EA4-B28B-08CE255F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3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6E81-B0E0-4F49-982E-EAAF5B23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DF3F-114D-4E4C-BC51-0D79AA17E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AC927-5E05-4893-A546-29818C11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48385-FB84-4D65-899B-F90D4A0F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4E9DC5-498B-47ED-B3EA-CEF719D7A144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1C56-748F-4BD2-BF6B-1F7FD05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B8019-FBC2-496D-B38C-3D0EAAFD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16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921ADF93-FB6C-4EA4-B28B-08CE255F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0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B267-C486-4B22-BE93-F00A1576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263F6-5BCD-4C93-B80F-75C1EF90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8A69E-6D50-4E8F-B964-313706571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1F5BC-AA08-4DF4-8C4C-A7C78C4C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A7F11-5275-4001-89BB-7BE7481B9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39AE4-85D0-438D-AB10-ECE55D5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4E9DC5-498B-47ED-B3EA-CEF719D7A144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3FC1A-6868-4208-8D45-6645F9F8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1C7D-5FED-4962-9B2F-F22EEC2C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16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921ADF93-FB6C-4EA4-B28B-08CE255F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82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82AC-EA57-41C8-A71C-54BD91CA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FDBE6-F51B-4C6A-8E47-A5BA348F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4E9DC5-498B-47ED-B3EA-CEF719D7A144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277BE-96F1-4B7C-812B-7B66711C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8EFD0-48E5-43F8-9583-889BBCD0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16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921ADF93-FB6C-4EA4-B28B-08CE255F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8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6C3F8-B296-4FB2-81F4-0433F5AA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4E9DC5-498B-47ED-B3EA-CEF719D7A144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7A681-F645-4006-A9E5-341F7510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2AC38-0F3F-47E6-837C-9293CA67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16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921ADF93-FB6C-4EA4-B28B-08CE255F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7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8D95-8B61-41FD-94DA-860C27AE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0A52-7A4D-458E-A509-D826A9B8E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2AE1E-C021-43F5-B19E-D151F6BF2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84D5-742B-47E9-9075-5D093529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4E9DC5-498B-47ED-B3EA-CEF719D7A144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AB018-01E7-4575-A3C6-52DE30B2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050AE-4B09-4F29-839C-51DD2FF3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16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921ADF93-FB6C-4EA4-B28B-08CE255F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6B1-BB2A-4AC3-9536-402DA3B0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7E569-0C8B-4C59-9455-AC3796FB3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E4946-68BC-4AE4-A36C-DE8053E3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196D4-D445-48D3-83A1-678D5FF5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4E9DC5-498B-47ED-B3EA-CEF719D7A144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9A52D-7909-46F7-9B04-4D1EB78B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F9021-3035-425F-AE35-29DC68A7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16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921ADF93-FB6C-4EA4-B28B-08CE255F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2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3CBC9-114B-4E0E-B6A6-08A5911A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25EB-F517-4EEA-86D1-979EB53E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52D25-F1CD-49C6-95DB-6802188BDF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" y="36946"/>
            <a:ext cx="2180581" cy="656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4F8D-09C7-4F0D-B9AA-BB46632F425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792" y="6300887"/>
            <a:ext cx="1529468" cy="478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04E78B-9AE4-4CC8-94EA-213D44D9404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" y="6300886"/>
            <a:ext cx="1214578" cy="478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1F873F-4FD8-43C8-A914-A63BED67183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13" y="6300887"/>
            <a:ext cx="1230937" cy="478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8AB375-83DB-48E4-9AF2-E82D638243E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90" y="6300887"/>
            <a:ext cx="1095983" cy="478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F582DB-1D65-48A6-AA1E-CD6726F5C0F1}"/>
              </a:ext>
            </a:extLst>
          </p:cNvPr>
          <p:cNvSpPr txBox="1"/>
          <p:nvPr userDrawn="1"/>
        </p:nvSpPr>
        <p:spPr>
          <a:xfrm>
            <a:off x="8635980" y="6395559"/>
            <a:ext cx="339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Jared Holgate – 29 July 2021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B0A96C1-89FB-43B3-B90C-306E27EBDC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053" y="53789"/>
            <a:ext cx="1284194" cy="72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1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.png"/><Relationship Id="rId17" Type="http://schemas.openxmlformats.org/officeDocument/2006/relationships/image" Target="../media/image11.png"/><Relationship Id="rId2" Type="http://schemas.openxmlformats.org/officeDocument/2006/relationships/image" Target="../media/image20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3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7.svg"/><Relationship Id="rId19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red-holgate-hashicor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sul.io/docs/agent/options#example-configuration-file-with-tls" TargetMode="External"/><Relationship Id="rId3" Type="http://schemas.openxmlformats.org/officeDocument/2006/relationships/hyperlink" Target="https://learn.hashicorp.com/tutorials/vault/autounseal-azure-keyvault" TargetMode="External"/><Relationship Id="rId7" Type="http://schemas.openxmlformats.org/officeDocument/2006/relationships/hyperlink" Target="https://www.vaultproject.io/docs/configuration/ui" TargetMode="External"/><Relationship Id="rId2" Type="http://schemas.openxmlformats.org/officeDocument/2006/relationships/hyperlink" Target="https://learn.hashicorp.com/tutorials/vault/ha-with-consu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terraform.io/providers/hashicorp/vault/latest/docs" TargetMode="External"/><Relationship Id="rId5" Type="http://schemas.openxmlformats.org/officeDocument/2006/relationships/hyperlink" Target="https://www.vaultproject.io/docs/secrets/azure" TargetMode="External"/><Relationship Id="rId10" Type="http://schemas.openxmlformats.org/officeDocument/2006/relationships/hyperlink" Target="https://www.vaultproject.io/docs/configuration/listener/tcp" TargetMode="External"/><Relationship Id="rId4" Type="http://schemas.openxmlformats.org/officeDocument/2006/relationships/hyperlink" Target="https://github.com/hashicorp/vault-guides/blob/master/operations/azure-keyvault-unseal/setup.tpl" TargetMode="External"/><Relationship Id="rId9" Type="http://schemas.openxmlformats.org/officeDocument/2006/relationships/hyperlink" Target="https://learn.hashicorp.com/tutorials/consul/tls-encryption-secur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C4F2416-333E-4698-AD9D-E4D9EAD35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Getting Started with HashiCorp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5CBECEA-CEB6-4264-BABB-B05A2A93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Jared Holgate</a:t>
            </a:r>
          </a:p>
          <a:p>
            <a:r>
              <a:rPr lang="en-GB" dirty="0"/>
              <a:t>29 July 2021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62CE83-EAED-4930-8933-AE1363DF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33" y="1317808"/>
            <a:ext cx="243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4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A153460-8E63-4691-ABD6-5C2CD3DEBBD6}"/>
              </a:ext>
            </a:extLst>
          </p:cNvPr>
          <p:cNvSpPr/>
          <p:nvPr/>
        </p:nvSpPr>
        <p:spPr>
          <a:xfrm>
            <a:off x="9366217" y="2238667"/>
            <a:ext cx="2340370" cy="1295622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1B8B7-3448-450B-AD3D-ECD6E502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BCA79-C9B0-4A71-81A4-527FDF268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19" y="1845618"/>
            <a:ext cx="812719" cy="333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F48BB7-A793-4162-8434-6AADC2FEC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98" y="1836087"/>
            <a:ext cx="342746" cy="34274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2FC228-C1AD-4540-9027-1B3AB902560D}"/>
              </a:ext>
            </a:extLst>
          </p:cNvPr>
          <p:cNvSpPr/>
          <p:nvPr/>
        </p:nvSpPr>
        <p:spPr>
          <a:xfrm>
            <a:off x="452679" y="2406112"/>
            <a:ext cx="1740332" cy="767166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Virtual Machine Definitions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0876AB-E781-4A9B-89E1-31E0AF65C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09" y="1759058"/>
            <a:ext cx="2164862" cy="56698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C5A40A-109F-4AD0-B7F7-AFB55F202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7031" y="1862320"/>
            <a:ext cx="273003" cy="273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1116C-262F-4A58-B199-433336F762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/>
          <a:stretch/>
        </p:blipFill>
        <p:spPr>
          <a:xfrm>
            <a:off x="8500819" y="1862320"/>
            <a:ext cx="1635837" cy="273002"/>
          </a:xfrm>
          <a:prstGeom prst="rect">
            <a:avLst/>
          </a:prstGeom>
        </p:spPr>
      </p:pic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53E724E5-C82C-4EB7-BA54-A63167A42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9" t="15404" r="51006" b="15958"/>
          <a:stretch/>
        </p:blipFill>
        <p:spPr bwMode="auto">
          <a:xfrm>
            <a:off x="9450232" y="2312273"/>
            <a:ext cx="287224" cy="28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575D85-A60C-4E92-B98D-508DDAE98BF6}"/>
              </a:ext>
            </a:extLst>
          </p:cNvPr>
          <p:cNvSpPr/>
          <p:nvPr/>
        </p:nvSpPr>
        <p:spPr>
          <a:xfrm>
            <a:off x="263471" y="1759058"/>
            <a:ext cx="3440624" cy="451000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9B6F0-123E-4014-BA6B-C61305240382}"/>
              </a:ext>
            </a:extLst>
          </p:cNvPr>
          <p:cNvSpPr/>
          <p:nvPr/>
        </p:nvSpPr>
        <p:spPr>
          <a:xfrm>
            <a:off x="3856495" y="1759057"/>
            <a:ext cx="3440624" cy="45100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DAEB46-DB5D-460E-9CD1-CA932CDFE77E}"/>
              </a:ext>
            </a:extLst>
          </p:cNvPr>
          <p:cNvSpPr/>
          <p:nvPr/>
        </p:nvSpPr>
        <p:spPr>
          <a:xfrm>
            <a:off x="7449519" y="1759058"/>
            <a:ext cx="4404302" cy="451000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A7739E4-FFF8-46E1-B75D-7F9F877587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1756" y="2878348"/>
            <a:ext cx="294467" cy="2944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F34C57-2AD6-41D1-9219-0BD38C08D4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8" y="2406112"/>
            <a:ext cx="861272" cy="33928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95F84C-C185-4942-8D97-7F0078219270}"/>
              </a:ext>
            </a:extLst>
          </p:cNvPr>
          <p:cNvSpPr/>
          <p:nvPr/>
        </p:nvSpPr>
        <p:spPr>
          <a:xfrm>
            <a:off x="452679" y="3345434"/>
            <a:ext cx="1740332" cy="1156824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 err="1">
                <a:solidFill>
                  <a:schemeClr val="tx1"/>
                </a:solidFill>
              </a:rPr>
              <a:t>IaC</a:t>
            </a:r>
            <a:r>
              <a:rPr lang="en-GB" sz="1400" dirty="0">
                <a:solidFill>
                  <a:schemeClr val="tx1"/>
                </a:solidFill>
              </a:rPr>
              <a:t> to Bootstrap Terraform Cloud, GitHub and Azure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57786A7-9E2C-4DFB-A933-C9A45AB802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1755" y="4189630"/>
            <a:ext cx="294467" cy="2944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10A7A1-DA6C-49BC-A85D-43A401AB9E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3" y="3345434"/>
            <a:ext cx="1065145" cy="333214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C40825-DEE9-4908-9FE4-025EBB8E55CA}"/>
              </a:ext>
            </a:extLst>
          </p:cNvPr>
          <p:cNvSpPr/>
          <p:nvPr/>
        </p:nvSpPr>
        <p:spPr>
          <a:xfrm>
            <a:off x="452679" y="4672391"/>
            <a:ext cx="1740332" cy="1156824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 err="1">
                <a:solidFill>
                  <a:schemeClr val="tx1"/>
                </a:solidFill>
              </a:rPr>
              <a:t>IaC</a:t>
            </a:r>
            <a:r>
              <a:rPr lang="en-GB" sz="1400" dirty="0">
                <a:solidFill>
                  <a:schemeClr val="tx1"/>
                </a:solidFill>
              </a:rPr>
              <a:t> to Deploy the Vault Stack </a:t>
            </a:r>
          </a:p>
          <a:p>
            <a:r>
              <a:rPr lang="en-GB" sz="1400" dirty="0">
                <a:solidFill>
                  <a:schemeClr val="tx1"/>
                </a:solidFill>
              </a:rPr>
              <a:t>to Azure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C4481D9-8E9D-4065-90CD-B2B59A97F8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1755" y="5516587"/>
            <a:ext cx="294467" cy="2944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C1B1C0-3285-45E9-8D72-9CFEF7B458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3" y="4672391"/>
            <a:ext cx="1065145" cy="333214"/>
          </a:xfrm>
          <a:prstGeom prst="rect">
            <a:avLst/>
          </a:prstGeom>
        </p:spPr>
      </p:pic>
      <p:pic>
        <p:nvPicPr>
          <p:cNvPr id="6148" name="Picture 4" descr="@actions">
            <a:extLst>
              <a:ext uri="{FF2B5EF4-FFF2-40B4-BE49-F238E27FC236}">
                <a16:creationId xmlns:a16="http://schemas.microsoft.com/office/drawing/2014/main" id="{71494433-8C5D-4E9C-B59A-572BD34B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2" y="2839603"/>
            <a:ext cx="273481" cy="27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36D155-F335-41A7-B0F2-A020B2940F53}"/>
              </a:ext>
            </a:extLst>
          </p:cNvPr>
          <p:cNvSpPr/>
          <p:nvPr/>
        </p:nvSpPr>
        <p:spPr>
          <a:xfrm>
            <a:off x="2328624" y="2406112"/>
            <a:ext cx="1290230" cy="767166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Build </a:t>
            </a:r>
          </a:p>
          <a:p>
            <a:r>
              <a:rPr lang="en-GB" sz="1400" dirty="0">
                <a:solidFill>
                  <a:schemeClr val="tx1"/>
                </a:solidFill>
              </a:rPr>
              <a:t>Templates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79C25DA-0C78-43C0-95C9-6A090E3A93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69" y="2406112"/>
            <a:ext cx="861272" cy="339289"/>
          </a:xfrm>
          <a:prstGeom prst="rect">
            <a:avLst/>
          </a:prstGeom>
        </p:spPr>
      </p:pic>
      <p:pic>
        <p:nvPicPr>
          <p:cNvPr id="36" name="Picture 4" descr="@actions">
            <a:extLst>
              <a:ext uri="{FF2B5EF4-FFF2-40B4-BE49-F238E27FC236}">
                <a16:creationId xmlns:a16="http://schemas.microsoft.com/office/drawing/2014/main" id="{49B3B20C-10ED-4E28-943F-754C7DFA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2" y="4161377"/>
            <a:ext cx="273481" cy="27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1DF6B8-A128-4CE4-B857-A6743B30BA25}"/>
              </a:ext>
            </a:extLst>
          </p:cNvPr>
          <p:cNvSpPr/>
          <p:nvPr/>
        </p:nvSpPr>
        <p:spPr>
          <a:xfrm>
            <a:off x="2328624" y="3343142"/>
            <a:ext cx="1290230" cy="1156823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Deploy Bootstrap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A978685-E663-4ED7-99DA-699FA11D9F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69" y="3352392"/>
            <a:ext cx="1065145" cy="333214"/>
          </a:xfrm>
          <a:prstGeom prst="rect">
            <a:avLst/>
          </a:prstGeom>
        </p:spPr>
      </p:pic>
      <p:pic>
        <p:nvPicPr>
          <p:cNvPr id="39" name="Picture 4" descr="@actions">
            <a:extLst>
              <a:ext uri="{FF2B5EF4-FFF2-40B4-BE49-F238E27FC236}">
                <a16:creationId xmlns:a16="http://schemas.microsoft.com/office/drawing/2014/main" id="{7232A50F-A251-4A76-BB5D-29506280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14" y="5497314"/>
            <a:ext cx="273481" cy="27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429F645-407D-4A8F-8748-C49BA1418F25}"/>
              </a:ext>
            </a:extLst>
          </p:cNvPr>
          <p:cNvSpPr/>
          <p:nvPr/>
        </p:nvSpPr>
        <p:spPr>
          <a:xfrm>
            <a:off x="2331906" y="4679079"/>
            <a:ext cx="1290230" cy="1156823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Deploy Infrastructure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CDB134-9734-4A07-965B-6CF318FC49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51" y="4688329"/>
            <a:ext cx="1065145" cy="333214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87A97647-B2CF-4382-8A08-E464107FD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8179" y="5912430"/>
            <a:ext cx="294467" cy="2944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E3CC6C-ACC8-4F2D-950E-4DF7B23A6280}"/>
              </a:ext>
            </a:extLst>
          </p:cNvPr>
          <p:cNvSpPr txBox="1"/>
          <p:nvPr/>
        </p:nvSpPr>
        <p:spPr>
          <a:xfrm>
            <a:off x="632646" y="5917154"/>
            <a:ext cx="183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GitHub Repository</a:t>
            </a:r>
          </a:p>
        </p:txBody>
      </p:sp>
      <p:pic>
        <p:nvPicPr>
          <p:cNvPr id="45" name="Picture 4" descr="@actions">
            <a:extLst>
              <a:ext uri="{FF2B5EF4-FFF2-40B4-BE49-F238E27FC236}">
                <a16:creationId xmlns:a16="http://schemas.microsoft.com/office/drawing/2014/main" id="{155C89F1-7D8B-4ABB-BAEF-CC2E81B3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22" y="5912538"/>
            <a:ext cx="273481" cy="27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84563B6-D082-445B-935A-504898C87DCB}"/>
              </a:ext>
            </a:extLst>
          </p:cNvPr>
          <p:cNvSpPr txBox="1"/>
          <p:nvPr/>
        </p:nvSpPr>
        <p:spPr>
          <a:xfrm>
            <a:off x="2449703" y="5906161"/>
            <a:ext cx="183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GitHub Actions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E8C012-E9D4-4031-817C-73C2D37E20DD}"/>
              </a:ext>
            </a:extLst>
          </p:cNvPr>
          <p:cNvSpPr txBox="1"/>
          <p:nvPr/>
        </p:nvSpPr>
        <p:spPr>
          <a:xfrm>
            <a:off x="9671004" y="2275449"/>
            <a:ext cx="183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Shared Image Gallery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1D40A96-1FB6-4B41-9B33-2091090008F7}"/>
              </a:ext>
            </a:extLst>
          </p:cNvPr>
          <p:cNvSpPr/>
          <p:nvPr/>
        </p:nvSpPr>
        <p:spPr>
          <a:xfrm>
            <a:off x="3978537" y="5363142"/>
            <a:ext cx="3228175" cy="820018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Production Workspace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5EC23A9-884E-4DA5-BEEB-742C14A69A08}"/>
              </a:ext>
            </a:extLst>
          </p:cNvPr>
          <p:cNvSpPr/>
          <p:nvPr/>
        </p:nvSpPr>
        <p:spPr>
          <a:xfrm>
            <a:off x="3978537" y="4474863"/>
            <a:ext cx="3228175" cy="820018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Acceptance Workspace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E630A01-4641-4B04-8BA5-B16294871783}"/>
              </a:ext>
            </a:extLst>
          </p:cNvPr>
          <p:cNvSpPr/>
          <p:nvPr/>
        </p:nvSpPr>
        <p:spPr>
          <a:xfrm>
            <a:off x="3978537" y="3573440"/>
            <a:ext cx="3228175" cy="820018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Test Workspace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96CBEFD-B487-4691-B2E6-4A11880991E0}"/>
              </a:ext>
            </a:extLst>
          </p:cNvPr>
          <p:cNvSpPr/>
          <p:nvPr/>
        </p:nvSpPr>
        <p:spPr>
          <a:xfrm>
            <a:off x="10760012" y="1487838"/>
            <a:ext cx="235226" cy="82443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FDB4BC-6AC3-4100-937A-C9B2B272CB86}"/>
              </a:ext>
            </a:extLst>
          </p:cNvPr>
          <p:cNvSpPr/>
          <p:nvPr/>
        </p:nvSpPr>
        <p:spPr>
          <a:xfrm>
            <a:off x="3349917" y="1487837"/>
            <a:ext cx="7491271" cy="143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F042AB5-952B-4EA1-A422-B7C5BD39B850}"/>
              </a:ext>
            </a:extLst>
          </p:cNvPr>
          <p:cNvSpPr/>
          <p:nvPr/>
        </p:nvSpPr>
        <p:spPr>
          <a:xfrm>
            <a:off x="3349918" y="1572988"/>
            <a:ext cx="119251" cy="1019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50" name="Picture 6" descr="Image">
            <a:extLst>
              <a:ext uri="{FF2B5EF4-FFF2-40B4-BE49-F238E27FC236}">
                <a16:creationId xmlns:a16="http://schemas.microsoft.com/office/drawing/2014/main" id="{207C3409-27CD-4E22-BE5D-4542262BE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5" t="14957" r="8882" b="13042"/>
          <a:stretch/>
        </p:blipFill>
        <p:spPr bwMode="auto">
          <a:xfrm>
            <a:off x="9935139" y="2791231"/>
            <a:ext cx="271220" cy="2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7154505-C32E-4802-B9E2-687B86794C6D}"/>
              </a:ext>
            </a:extLst>
          </p:cNvPr>
          <p:cNvSpPr/>
          <p:nvPr/>
        </p:nvSpPr>
        <p:spPr>
          <a:xfrm>
            <a:off x="3978537" y="2664667"/>
            <a:ext cx="3228175" cy="820018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Bootstrap Workspace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7A7D40C-D62C-4D0C-BCA0-E4CC0676716F}"/>
              </a:ext>
            </a:extLst>
          </p:cNvPr>
          <p:cNvSpPr/>
          <p:nvPr/>
        </p:nvSpPr>
        <p:spPr>
          <a:xfrm>
            <a:off x="4304456" y="3081459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3E737E1-3587-4792-8C7C-097400D31C1D}"/>
              </a:ext>
            </a:extLst>
          </p:cNvPr>
          <p:cNvSpPr/>
          <p:nvPr/>
        </p:nvSpPr>
        <p:spPr>
          <a:xfrm>
            <a:off x="5167194" y="3081458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3A8D773-3617-4415-A97F-7D1501F0CFA0}"/>
              </a:ext>
            </a:extLst>
          </p:cNvPr>
          <p:cNvSpPr/>
          <p:nvPr/>
        </p:nvSpPr>
        <p:spPr>
          <a:xfrm>
            <a:off x="4304456" y="4009182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B828335-50A8-4AA0-81AA-BCFCC2FB5898}"/>
              </a:ext>
            </a:extLst>
          </p:cNvPr>
          <p:cNvSpPr/>
          <p:nvPr/>
        </p:nvSpPr>
        <p:spPr>
          <a:xfrm>
            <a:off x="5167194" y="4009181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2E7C4F1-EF66-406E-9A8F-79A9BEFB6D1D}"/>
              </a:ext>
            </a:extLst>
          </p:cNvPr>
          <p:cNvSpPr/>
          <p:nvPr/>
        </p:nvSpPr>
        <p:spPr>
          <a:xfrm>
            <a:off x="4304456" y="4923669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309CFCC-C955-4BAA-8B8C-3B3C4981F52C}"/>
              </a:ext>
            </a:extLst>
          </p:cNvPr>
          <p:cNvSpPr/>
          <p:nvPr/>
        </p:nvSpPr>
        <p:spPr>
          <a:xfrm>
            <a:off x="5167194" y="4923668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3709ACE-9C63-4956-8597-F77968EA090E}"/>
              </a:ext>
            </a:extLst>
          </p:cNvPr>
          <p:cNvSpPr/>
          <p:nvPr/>
        </p:nvSpPr>
        <p:spPr>
          <a:xfrm>
            <a:off x="4304456" y="5811055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C31E377-4A23-4217-AA26-B4B092EEFF21}"/>
              </a:ext>
            </a:extLst>
          </p:cNvPr>
          <p:cNvSpPr/>
          <p:nvPr/>
        </p:nvSpPr>
        <p:spPr>
          <a:xfrm>
            <a:off x="5167194" y="5811054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8F8D1D-EE56-4ACC-A70B-614F3E208A84}"/>
              </a:ext>
            </a:extLst>
          </p:cNvPr>
          <p:cNvSpPr txBox="1"/>
          <p:nvPr/>
        </p:nvSpPr>
        <p:spPr>
          <a:xfrm>
            <a:off x="10206359" y="2778207"/>
            <a:ext cx="183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Consul VM Template</a:t>
            </a:r>
          </a:p>
        </p:txBody>
      </p:sp>
      <p:pic>
        <p:nvPicPr>
          <p:cNvPr id="77" name="Picture 6" descr="Image">
            <a:extLst>
              <a:ext uri="{FF2B5EF4-FFF2-40B4-BE49-F238E27FC236}">
                <a16:creationId xmlns:a16="http://schemas.microsoft.com/office/drawing/2014/main" id="{07307081-D643-4C4C-BAE2-C65B5200F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5" t="14957" r="8882" b="13042"/>
          <a:stretch/>
        </p:blipFill>
        <p:spPr bwMode="auto">
          <a:xfrm>
            <a:off x="9935139" y="3122803"/>
            <a:ext cx="271220" cy="2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B6D3AE1-190E-41A1-9902-6084A2CA6853}"/>
              </a:ext>
            </a:extLst>
          </p:cNvPr>
          <p:cNvSpPr txBox="1"/>
          <p:nvPr/>
        </p:nvSpPr>
        <p:spPr>
          <a:xfrm>
            <a:off x="10206359" y="3109779"/>
            <a:ext cx="183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Vault VM Template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13D834F-F226-495A-991C-FDED93D76BD8}"/>
              </a:ext>
            </a:extLst>
          </p:cNvPr>
          <p:cNvSpPr/>
          <p:nvPr/>
        </p:nvSpPr>
        <p:spPr>
          <a:xfrm>
            <a:off x="7532631" y="3672450"/>
            <a:ext cx="4173956" cy="2449381"/>
          </a:xfrm>
          <a:prstGeom prst="roundRect">
            <a:avLst>
              <a:gd name="adj" fmla="val 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          Test Resource Group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9AD310EB-44C2-4E37-8985-27D9661D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9097" y="3735494"/>
            <a:ext cx="325624" cy="3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Arrow: Right 63">
            <a:extLst>
              <a:ext uri="{FF2B5EF4-FFF2-40B4-BE49-F238E27FC236}">
                <a16:creationId xmlns:a16="http://schemas.microsoft.com/office/drawing/2014/main" id="{CF39B354-9B76-4708-8186-4EDD829364D0}"/>
              </a:ext>
            </a:extLst>
          </p:cNvPr>
          <p:cNvSpPr/>
          <p:nvPr/>
        </p:nvSpPr>
        <p:spPr>
          <a:xfrm>
            <a:off x="2140187" y="2660580"/>
            <a:ext cx="273481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813268EC-94D2-45F6-855E-9049A13F4EDC}"/>
              </a:ext>
            </a:extLst>
          </p:cNvPr>
          <p:cNvSpPr/>
          <p:nvPr/>
        </p:nvSpPr>
        <p:spPr>
          <a:xfrm>
            <a:off x="2139382" y="3744713"/>
            <a:ext cx="273481" cy="23525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2DDCB383-355C-4065-99FE-BCF6507B1AF4}"/>
              </a:ext>
            </a:extLst>
          </p:cNvPr>
          <p:cNvSpPr/>
          <p:nvPr/>
        </p:nvSpPr>
        <p:spPr>
          <a:xfrm>
            <a:off x="2137147" y="5100256"/>
            <a:ext cx="273481" cy="2352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4F2F0DFF-5548-41CE-9506-8712483ED2CF}"/>
              </a:ext>
            </a:extLst>
          </p:cNvPr>
          <p:cNvSpPr/>
          <p:nvPr/>
        </p:nvSpPr>
        <p:spPr>
          <a:xfrm rot="19541339">
            <a:off x="3471443" y="3266887"/>
            <a:ext cx="752321" cy="235253"/>
          </a:xfrm>
          <a:prstGeom prst="rightArrow">
            <a:avLst>
              <a:gd name="adj1" fmla="val 50001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2E3F8165-2787-46B4-940F-5DC31DD67BDA}"/>
              </a:ext>
            </a:extLst>
          </p:cNvPr>
          <p:cNvSpPr/>
          <p:nvPr/>
        </p:nvSpPr>
        <p:spPr>
          <a:xfrm rot="5400000">
            <a:off x="6646993" y="3471960"/>
            <a:ext cx="377107" cy="23525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341D34C-2953-483C-A080-38EB39F4764D}"/>
              </a:ext>
            </a:extLst>
          </p:cNvPr>
          <p:cNvSpPr/>
          <p:nvPr/>
        </p:nvSpPr>
        <p:spPr>
          <a:xfrm rot="18708987">
            <a:off x="3232413" y="4297518"/>
            <a:ext cx="1078977" cy="2352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9E852A6-BED8-4F85-8D00-CA074C3C36FA}"/>
              </a:ext>
            </a:extLst>
          </p:cNvPr>
          <p:cNvSpPr/>
          <p:nvPr/>
        </p:nvSpPr>
        <p:spPr>
          <a:xfrm>
            <a:off x="6029932" y="4009181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Agent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4E2A42F-33DB-42EF-B17E-1A472D771EDD}"/>
              </a:ext>
            </a:extLst>
          </p:cNvPr>
          <p:cNvSpPr/>
          <p:nvPr/>
        </p:nvSpPr>
        <p:spPr>
          <a:xfrm>
            <a:off x="6029931" y="4919560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Agent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41FE847-705E-42F7-B4D3-9B18F40C34E3}"/>
              </a:ext>
            </a:extLst>
          </p:cNvPr>
          <p:cNvSpPr/>
          <p:nvPr/>
        </p:nvSpPr>
        <p:spPr>
          <a:xfrm>
            <a:off x="6029930" y="5811054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Agent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E0C94517-FF9E-4117-BF73-DDF95160C1CA}"/>
              </a:ext>
            </a:extLst>
          </p:cNvPr>
          <p:cNvSpPr/>
          <p:nvPr/>
        </p:nvSpPr>
        <p:spPr>
          <a:xfrm rot="1846832">
            <a:off x="7016388" y="4081010"/>
            <a:ext cx="748942" cy="2352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7F10030F-57BA-41F5-99F1-23252D499110}"/>
              </a:ext>
            </a:extLst>
          </p:cNvPr>
          <p:cNvSpPr/>
          <p:nvPr/>
        </p:nvSpPr>
        <p:spPr>
          <a:xfrm rot="5400000">
            <a:off x="9247806" y="4159689"/>
            <a:ext cx="1645881" cy="2352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4A02A2EA-0257-4D00-9AD8-2D916724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789" y="5335886"/>
            <a:ext cx="384672" cy="3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:a16="http://schemas.microsoft.com/office/drawing/2014/main" id="{D5ED9963-61C8-400E-9D21-24676752C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189" y="5488286"/>
            <a:ext cx="384672" cy="3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2">
            <a:extLst>
              <a:ext uri="{FF2B5EF4-FFF2-40B4-BE49-F238E27FC236}">
                <a16:creationId xmlns:a16="http://schemas.microsoft.com/office/drawing/2014/main" id="{FA3E74FB-6868-4336-B2AB-FD5E5223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589" y="5640686"/>
            <a:ext cx="384672" cy="3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>
            <a:extLst>
              <a:ext uri="{FF2B5EF4-FFF2-40B4-BE49-F238E27FC236}">
                <a16:creationId xmlns:a16="http://schemas.microsoft.com/office/drawing/2014/main" id="{69C582F4-1CA8-4C4F-8F91-DA3F8912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554" y="5335886"/>
            <a:ext cx="384672" cy="3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:a16="http://schemas.microsoft.com/office/drawing/2014/main" id="{0ECC387C-33F5-489A-A792-3E89D580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954" y="5488286"/>
            <a:ext cx="384672" cy="3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2">
            <a:extLst>
              <a:ext uri="{FF2B5EF4-FFF2-40B4-BE49-F238E27FC236}">
                <a16:creationId xmlns:a16="http://schemas.microsoft.com/office/drawing/2014/main" id="{D3C9A1F5-B33F-41C7-AA12-08F3434E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354" y="5640686"/>
            <a:ext cx="384672" cy="3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49807FD-0D8D-42F7-8F10-251C1C0E8A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05" y="4426455"/>
            <a:ext cx="276999" cy="27699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053DDE6-CC12-4CBD-B45C-4EBB310F8F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69" y="4376896"/>
            <a:ext cx="344691" cy="34469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34638-B066-4C3B-976A-7F38219F396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" t="6597" r="68802" b="11348"/>
          <a:stretch/>
        </p:blipFill>
        <p:spPr>
          <a:xfrm>
            <a:off x="6879938" y="3164681"/>
            <a:ext cx="371978" cy="365337"/>
          </a:xfrm>
          <a:prstGeom prst="rect">
            <a:avLst/>
          </a:prstGeom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8B05EA8-8812-4290-9886-5C5D34885344}"/>
              </a:ext>
            </a:extLst>
          </p:cNvPr>
          <p:cNvSpPr/>
          <p:nvPr/>
        </p:nvSpPr>
        <p:spPr>
          <a:xfrm>
            <a:off x="6029930" y="3081458"/>
            <a:ext cx="789123" cy="256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Agent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32DF0D6-809C-4A04-BD34-1293AC3D141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" t="6597" r="68802" b="11348"/>
          <a:stretch/>
        </p:blipFill>
        <p:spPr>
          <a:xfrm>
            <a:off x="6875219" y="4061118"/>
            <a:ext cx="371978" cy="36533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B26C1F4-5E56-4DC9-AD18-90AF33E24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" t="6597" r="68802" b="11348"/>
          <a:stretch/>
        </p:blipFill>
        <p:spPr>
          <a:xfrm>
            <a:off x="6898464" y="4958983"/>
            <a:ext cx="371978" cy="36533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C2D67D59-3348-46B3-8358-1249F6FD653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" t="6597" r="68802" b="11348"/>
          <a:stretch/>
        </p:blipFill>
        <p:spPr>
          <a:xfrm>
            <a:off x="6902165" y="5830359"/>
            <a:ext cx="371978" cy="36533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58DC635-D1EF-4F6B-BCB5-D45A7B6D381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6"/>
          <a:stretch/>
        </p:blipFill>
        <p:spPr>
          <a:xfrm>
            <a:off x="10208570" y="5105606"/>
            <a:ext cx="475534" cy="43393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F4AA4AD-DDEA-4D1F-8F0E-15CC40CDDE2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42"/>
          <a:stretch/>
        </p:blipFill>
        <p:spPr>
          <a:xfrm>
            <a:off x="9206215" y="5105476"/>
            <a:ext cx="467487" cy="411111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EFAC0A5D-9E94-41C8-9187-DFBBB87AA13E}"/>
              </a:ext>
            </a:extLst>
          </p:cNvPr>
          <p:cNvSpPr txBox="1"/>
          <p:nvPr/>
        </p:nvSpPr>
        <p:spPr>
          <a:xfrm>
            <a:off x="7788617" y="4656949"/>
            <a:ext cx="183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Virtual Network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697C37-B4D9-47C3-8171-EB65A2D8F519}"/>
              </a:ext>
            </a:extLst>
          </p:cNvPr>
          <p:cNvSpPr txBox="1"/>
          <p:nvPr/>
        </p:nvSpPr>
        <p:spPr>
          <a:xfrm>
            <a:off x="10645782" y="4690446"/>
            <a:ext cx="76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Key Vault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F430BB-3A22-4521-AC18-8120295FDC7A}"/>
              </a:ext>
            </a:extLst>
          </p:cNvPr>
          <p:cNvSpPr txBox="1"/>
          <p:nvPr/>
        </p:nvSpPr>
        <p:spPr>
          <a:xfrm>
            <a:off x="10496598" y="5406138"/>
            <a:ext cx="76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Vault Cluster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76C8F-0F76-4F18-973E-1BCFAD9DEA95}"/>
              </a:ext>
            </a:extLst>
          </p:cNvPr>
          <p:cNvSpPr txBox="1"/>
          <p:nvPr/>
        </p:nvSpPr>
        <p:spPr>
          <a:xfrm>
            <a:off x="8192289" y="5449789"/>
            <a:ext cx="76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Consul</a:t>
            </a:r>
          </a:p>
          <a:p>
            <a:r>
              <a:rPr lang="en-GB" sz="1200" dirty="0"/>
              <a:t>Cluster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A706078B-E714-478D-9B0D-AADFA21397D1}"/>
              </a:ext>
            </a:extLst>
          </p:cNvPr>
          <p:cNvSpPr/>
          <p:nvPr/>
        </p:nvSpPr>
        <p:spPr>
          <a:xfrm rot="1908686">
            <a:off x="7041148" y="3258011"/>
            <a:ext cx="1288187" cy="23525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A2EA5566-9D4F-4540-9046-A755463689FA}"/>
              </a:ext>
            </a:extLst>
          </p:cNvPr>
          <p:cNvSpPr/>
          <p:nvPr/>
        </p:nvSpPr>
        <p:spPr>
          <a:xfrm rot="5400000">
            <a:off x="6635900" y="4375115"/>
            <a:ext cx="377107" cy="23525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15F6017B-19D8-41FE-B2CB-311A0EA21C3C}"/>
              </a:ext>
            </a:extLst>
          </p:cNvPr>
          <p:cNvSpPr/>
          <p:nvPr/>
        </p:nvSpPr>
        <p:spPr>
          <a:xfrm rot="5400000">
            <a:off x="6641039" y="5271159"/>
            <a:ext cx="377107" cy="23525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54C598D-1A5E-42C5-B8F7-AE065EE30628}"/>
              </a:ext>
            </a:extLst>
          </p:cNvPr>
          <p:cNvSpPr/>
          <p:nvPr/>
        </p:nvSpPr>
        <p:spPr>
          <a:xfrm rot="8765893">
            <a:off x="1873946" y="4005177"/>
            <a:ext cx="2559546" cy="23525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8" grpId="0" animBg="1"/>
      <p:bldP spid="59" grpId="0" animBg="1"/>
      <p:bldP spid="64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91" grpId="0" animBg="1"/>
      <p:bldP spid="92" grpId="0" animBg="1"/>
      <p:bldP spid="93" grpId="0" animBg="1"/>
      <p:bldP spid="94" grpId="0" animBg="1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5FC9-B43D-4E28-B537-8EC76DCA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D15C-3315-49FE-B90A-DA51FB5F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HashiCorp Packer</a:t>
            </a:r>
          </a:p>
          <a:p>
            <a:r>
              <a:rPr lang="en-GB" dirty="0"/>
              <a:t>Bootstrap Environments</a:t>
            </a:r>
          </a:p>
          <a:p>
            <a:r>
              <a:rPr lang="en-GB" dirty="0"/>
              <a:t>Terraform Deployment</a:t>
            </a:r>
          </a:p>
          <a:p>
            <a:r>
              <a:rPr lang="en-GB" dirty="0"/>
              <a:t>Vault Configuration and Azure Credential Automation</a:t>
            </a:r>
          </a:p>
        </p:txBody>
      </p:sp>
    </p:spTree>
    <p:extLst>
      <p:ext uri="{BB962C8B-B14F-4D97-AF65-F5344CB8AC3E}">
        <p14:creationId xmlns:p14="http://schemas.microsoft.com/office/powerpoint/2010/main" val="276220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4F6C-1E7B-4484-A661-7CA62D42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3998-430A-4094-AA77-F3EC3F03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Arrange follow up session(s) to deep dive with the technical team.</a:t>
            </a:r>
          </a:p>
          <a:p>
            <a:r>
              <a:rPr lang="en-GB" dirty="0"/>
              <a:t>Provide further examples and PoC as needed.</a:t>
            </a:r>
          </a:p>
          <a:p>
            <a:r>
              <a:rPr lang="en-GB" dirty="0"/>
              <a:t>Here to help you succeed, please ask me anything.</a:t>
            </a:r>
          </a:p>
          <a:p>
            <a:endParaRPr lang="en-GB" dirty="0"/>
          </a:p>
          <a:p>
            <a:r>
              <a:rPr lang="en-GB" dirty="0"/>
              <a:t>Things to do for a production ready cluster;</a:t>
            </a:r>
          </a:p>
          <a:p>
            <a:pPr lvl="1"/>
            <a:r>
              <a:rPr lang="en-GB" dirty="0"/>
              <a:t>Configure Vault Azure Authentication and IAM</a:t>
            </a:r>
          </a:p>
          <a:p>
            <a:pPr lvl="1"/>
            <a:r>
              <a:rPr lang="en-GB" dirty="0"/>
              <a:t>Configure SSL and IAM for Consul</a:t>
            </a:r>
          </a:p>
          <a:p>
            <a:pPr lvl="1"/>
            <a:r>
              <a:rPr lang="en-GB" dirty="0"/>
              <a:t>Configure Network with NSG / Firewall</a:t>
            </a:r>
          </a:p>
          <a:p>
            <a:pPr lvl="1"/>
            <a:r>
              <a:rPr lang="en-GB" dirty="0"/>
              <a:t>Configure DNS / Load Balancer</a:t>
            </a:r>
          </a:p>
          <a:p>
            <a:pPr lvl="1"/>
            <a:r>
              <a:rPr lang="en-GB" dirty="0"/>
              <a:t>Expose end point and / or peer networks</a:t>
            </a:r>
          </a:p>
        </p:txBody>
      </p:sp>
    </p:spTree>
    <p:extLst>
      <p:ext uri="{BB962C8B-B14F-4D97-AF65-F5344CB8AC3E}">
        <p14:creationId xmlns:p14="http://schemas.microsoft.com/office/powerpoint/2010/main" val="1719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F061-B323-4ED1-B779-909A0217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Appendix: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7492-361C-4359-BC39-7AC1E64A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source code from the demo is available to you here;</a:t>
            </a:r>
          </a:p>
          <a:p>
            <a:r>
              <a:rPr lang="en-GB" dirty="0">
                <a:hlinkClick r:id="rId2"/>
              </a:rPr>
              <a:t>https://github.com/jared-holgate-hashicorp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C07-AEBE-41CA-BCC7-8536AC35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Appendix: 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E04E-951F-4C01-B0D2-90675EB9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https://learn.hashicorp.com/tutorials/vault/deployment-guide</a:t>
            </a:r>
          </a:p>
          <a:p>
            <a:r>
              <a:rPr lang="en-GB" dirty="0">
                <a:hlinkClick r:id="rId2"/>
              </a:rPr>
              <a:t>https://learn.hashicorp.com/tutorials/vault/ha-with-consul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https://learn.hashicorp.com/tutorials/vault/autounseal-azure-keyvault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https://github.com/hashicorp/vault-guides/blob/master/operations/azure-keyvault-unseal/setup.tpl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https://www.vaultproject.io/docs/secrets/azure</a:t>
            </a:r>
            <a:endParaRPr lang="en-GB" dirty="0"/>
          </a:p>
          <a:p>
            <a:r>
              <a:rPr lang="en-GB" dirty="0">
                <a:hlinkClick r:id="rId6"/>
              </a:rPr>
              <a:t>https://registry.terraform.io/providers/hashicorp/vault/latest/docs</a:t>
            </a:r>
            <a:endParaRPr lang="en-GB" dirty="0"/>
          </a:p>
          <a:p>
            <a:r>
              <a:rPr lang="en-GB" dirty="0">
                <a:hlinkClick r:id="rId7"/>
              </a:rPr>
              <a:t>https://www.vaultproject.io/docs/configuration/ui</a:t>
            </a:r>
            <a:endParaRPr lang="en-GB" dirty="0"/>
          </a:p>
          <a:p>
            <a:r>
              <a:rPr lang="en-GB" dirty="0">
                <a:hlinkClick r:id="rId8"/>
              </a:rPr>
              <a:t>https://www.consul.io/docs/agent/options#example-configuration-file-with-tls</a:t>
            </a:r>
            <a:endParaRPr lang="en-GB" dirty="0"/>
          </a:p>
          <a:p>
            <a:r>
              <a:rPr lang="en-GB" dirty="0">
                <a:hlinkClick r:id="rId9"/>
              </a:rPr>
              <a:t>https://learn.hashicorp.com/tutorials/consul/tls-encryption-secure</a:t>
            </a:r>
            <a:endParaRPr lang="en-GB" dirty="0"/>
          </a:p>
          <a:p>
            <a:r>
              <a:rPr lang="en-GB" dirty="0">
                <a:hlinkClick r:id="rId10"/>
              </a:rPr>
              <a:t>https://www.vaultproject.io/docs/configuration/listener/tcp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09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1153-5DC7-4855-B41B-AEF54BD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Appendix: Continuous Delivery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001F-033D-4CA5-B5DB-D5E77FCF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075"/>
            <a:ext cx="10515600" cy="457288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VM Templates with HashiCorp Packer, install Consul and Vault. Push them to Shared Image Gallery.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Bootstrap Terraform Cloud and Azure Resource Groups. Share credentials with Terraform Cloud and GitHub without exposing them.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Deploy the Network, Key Vault and Virtual 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Managed Identity for Vault VM’s and grant it permissions to create Service Principals.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Configure the Virtual Machines using Cloud Init.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Configure Consul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Run Consul as a Service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Create SSL Cert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Configure Vault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Run Vault as a Service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Wait to Auto Unseal and for Vault to be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Get Vault Root Token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Login to Vault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Configure Azure Secrets Engine</a:t>
            </a:r>
          </a:p>
        </p:txBody>
      </p:sp>
    </p:spTree>
    <p:extLst>
      <p:ext uri="{BB962C8B-B14F-4D97-AF65-F5344CB8AC3E}">
        <p14:creationId xmlns:p14="http://schemas.microsoft.com/office/powerpoint/2010/main" val="61268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CA2-1359-46E8-B7E7-A341DDF1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33A4-0513-4234-8F3C-2D600406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Introduction and Goals</a:t>
            </a:r>
          </a:p>
          <a:p>
            <a:r>
              <a:rPr lang="en-GB" dirty="0"/>
              <a:t>The First Use Case</a:t>
            </a:r>
          </a:p>
          <a:p>
            <a:r>
              <a:rPr lang="en-GB" dirty="0"/>
              <a:t>HashiCorp Products High Level Overview</a:t>
            </a:r>
          </a:p>
          <a:p>
            <a:r>
              <a:rPr lang="en-GB" dirty="0"/>
              <a:t>High Level Architectural Design Overview</a:t>
            </a:r>
          </a:p>
          <a:p>
            <a:r>
              <a:rPr lang="en-GB" dirty="0"/>
              <a:t>Continuous Delivery Pipeline Overview</a:t>
            </a:r>
          </a:p>
          <a:p>
            <a:r>
              <a:rPr lang="en-GB" dirty="0"/>
              <a:t>Demos</a:t>
            </a:r>
          </a:p>
          <a:p>
            <a:pPr lvl="1"/>
            <a:r>
              <a:rPr lang="en-GB" dirty="0"/>
              <a:t>Packer</a:t>
            </a:r>
          </a:p>
          <a:p>
            <a:pPr lvl="1"/>
            <a:r>
              <a:rPr lang="en-GB" dirty="0"/>
              <a:t>Terraform Cloud</a:t>
            </a:r>
          </a:p>
          <a:p>
            <a:pPr lvl="1"/>
            <a:r>
              <a:rPr lang="en-GB" dirty="0"/>
              <a:t>Vault</a:t>
            </a:r>
          </a:p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01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3F4C-0F87-459E-B58D-83890FB2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D766-43DA-4D7F-A385-B2D58C2B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About me</a:t>
            </a:r>
          </a:p>
          <a:p>
            <a:pPr lvl="1"/>
            <a:r>
              <a:rPr lang="en-GB" dirty="0"/>
              <a:t>17 years of Software Engineering and 12 of Continuous Delivery.</a:t>
            </a:r>
          </a:p>
          <a:p>
            <a:pPr lvl="1"/>
            <a:r>
              <a:rPr lang="en-GB" dirty="0"/>
              <a:t>Delivered working software at Enterprise scale.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Goals For Today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 high level understanding of the HashiCorp products in use.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 proposed solution to the Vault deployment use case.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 deep dive knowledge share on the technical implementation.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Provide lots of artifacts and a working set of code samples.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Opportunity for questions and getting clarification.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Decide on next steps.</a:t>
            </a:r>
          </a:p>
        </p:txBody>
      </p:sp>
    </p:spTree>
    <p:extLst>
      <p:ext uri="{BB962C8B-B14F-4D97-AF65-F5344CB8AC3E}">
        <p14:creationId xmlns:p14="http://schemas.microsoft.com/office/powerpoint/2010/main" val="131289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C97-282F-47C2-8931-D4151306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Vault on IaaS in 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FCD3-81B1-42CF-A5FA-5B48A818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Automated deployment of Vault onto Azure Linux IaaS</a:t>
            </a:r>
          </a:p>
          <a:p>
            <a:r>
              <a:rPr lang="en-GB" dirty="0"/>
              <a:t>Production ready HA cluster.</a:t>
            </a:r>
          </a:p>
          <a:p>
            <a:r>
              <a:rPr lang="en-GB" dirty="0"/>
              <a:t>Backed by Consul, also in a HA cluster.</a:t>
            </a:r>
          </a:p>
          <a:p>
            <a:r>
              <a:rPr lang="en-GB" dirty="0"/>
              <a:t>Test, Acceptance and Production environments.</a:t>
            </a:r>
          </a:p>
          <a:p>
            <a:r>
              <a:rPr lang="en-GB" dirty="0"/>
              <a:t>Provide on demand Azure Secrets for Custom Apps.</a:t>
            </a:r>
          </a:p>
          <a:p>
            <a:r>
              <a:rPr lang="en-GB" dirty="0"/>
              <a:t>Production like Test environments on demand.</a:t>
            </a:r>
          </a:p>
        </p:txBody>
      </p:sp>
    </p:spTree>
    <p:extLst>
      <p:ext uri="{BB962C8B-B14F-4D97-AF65-F5344CB8AC3E}">
        <p14:creationId xmlns:p14="http://schemas.microsoft.com/office/powerpoint/2010/main" val="424164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031D-D2BE-4B33-921A-867E8D6A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HashiCorp Products we will use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53D5-7E9F-41F4-8C07-B0844E60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539" y="1820158"/>
            <a:ext cx="8570259" cy="5498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Virtual Machine Images as Code</a:t>
            </a:r>
          </a:p>
          <a:p>
            <a:pPr marL="0" indent="0">
              <a:buNone/>
            </a:pPr>
            <a:r>
              <a:rPr lang="en-GB" dirty="0"/>
              <a:t>Value: Standardised, re-usable, repeatable, fast and secure virtual machine deployments.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6D5AF-818E-46A7-A1F8-C9FC051F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2" y="2576370"/>
            <a:ext cx="1956307" cy="61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1C37E-5DA5-4FF3-B86F-506F93B06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2" y="4083896"/>
            <a:ext cx="1574462" cy="61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0BA03-7F7A-4FA5-86F4-CA5D980A9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2" y="4896820"/>
            <a:ext cx="1401846" cy="612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6EE2B2-29E6-472A-AF8F-BCC151FD8477}"/>
              </a:ext>
            </a:extLst>
          </p:cNvPr>
          <p:cNvSpPr txBox="1">
            <a:spLocks/>
          </p:cNvSpPr>
          <p:nvPr/>
        </p:nvSpPr>
        <p:spPr>
          <a:xfrm>
            <a:off x="2783538" y="2638549"/>
            <a:ext cx="8570259" cy="549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Infrastructure as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Value: Re-usable modules, multi-platform, fast and secure infrastructure deployments.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6A0037-CF43-4153-A421-A4F59510C708}"/>
              </a:ext>
            </a:extLst>
          </p:cNvPr>
          <p:cNvSpPr txBox="1">
            <a:spLocks/>
          </p:cNvSpPr>
          <p:nvPr/>
        </p:nvSpPr>
        <p:spPr>
          <a:xfrm>
            <a:off x="2783538" y="4151542"/>
            <a:ext cx="8570259" cy="549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Service Discovery and State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Value: Dynamic infrastructure networking, centralised policies and zero trust.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6C9729-7012-4284-964A-AB73A90CAE9A}"/>
              </a:ext>
            </a:extLst>
          </p:cNvPr>
          <p:cNvSpPr txBox="1">
            <a:spLocks/>
          </p:cNvSpPr>
          <p:nvPr/>
        </p:nvSpPr>
        <p:spPr>
          <a:xfrm>
            <a:off x="2783537" y="4958999"/>
            <a:ext cx="8570259" cy="549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Advanced Secrets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Value: Dynamic secrets management across multiple cloud and on prem platforms.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52BC4A-6A12-4F85-B620-9FE8726C8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2" y="1757980"/>
            <a:ext cx="1553535" cy="611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403176-ECD0-425F-9150-096B9EBBF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3" y="3392254"/>
            <a:ext cx="1841606" cy="48232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83E75F-D4F5-4820-8A43-D8315F37AA7D}"/>
              </a:ext>
            </a:extLst>
          </p:cNvPr>
          <p:cNvSpPr txBox="1">
            <a:spLocks/>
          </p:cNvSpPr>
          <p:nvPr/>
        </p:nvSpPr>
        <p:spPr>
          <a:xfrm>
            <a:off x="2783536" y="3392254"/>
            <a:ext cx="8570259" cy="549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Infrastructure as Code SaaS Platform (Software as a Service)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Value: Zero maintenance management of modules, state and secrets for Terraform.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9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8E92-9948-474D-8D2A-9216DEB7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Packer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46C6C-AF82-429A-8335-F6955A33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33" y="3557464"/>
            <a:ext cx="1553535" cy="61199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14D420-9873-4781-8D5E-0AB4F2D29BBD}"/>
              </a:ext>
            </a:extLst>
          </p:cNvPr>
          <p:cNvSpPr/>
          <p:nvPr/>
        </p:nvSpPr>
        <p:spPr>
          <a:xfrm>
            <a:off x="1353861" y="4721721"/>
            <a:ext cx="2015512" cy="1084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Custom Virtual Machine Image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ACBC4C-1860-4669-828A-BFD70BA30DBD}"/>
              </a:ext>
            </a:extLst>
          </p:cNvPr>
          <p:cNvSpPr/>
          <p:nvPr/>
        </p:nvSpPr>
        <p:spPr>
          <a:xfrm>
            <a:off x="2628306" y="1675344"/>
            <a:ext cx="2547369" cy="1084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Vendor Virtual Machine Image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(e.g. Windows, Ubuntu, Azure, AWS, Etc)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78F083-9905-457B-BDE2-01F810FB242A}"/>
              </a:ext>
            </a:extLst>
          </p:cNvPr>
          <p:cNvSpPr/>
          <p:nvPr/>
        </p:nvSpPr>
        <p:spPr>
          <a:xfrm>
            <a:off x="263471" y="1814399"/>
            <a:ext cx="1635070" cy="980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Packer Configuration File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E45DC0-8988-4F3D-A49F-160A9CF101F1}"/>
              </a:ext>
            </a:extLst>
          </p:cNvPr>
          <p:cNvSpPr/>
          <p:nvPr/>
        </p:nvSpPr>
        <p:spPr>
          <a:xfrm rot="2382380">
            <a:off x="1195389" y="3058393"/>
            <a:ext cx="828608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D2EA351-9703-4F2C-A661-DEE6FE33067B}"/>
              </a:ext>
            </a:extLst>
          </p:cNvPr>
          <p:cNvSpPr/>
          <p:nvPr/>
        </p:nvSpPr>
        <p:spPr>
          <a:xfrm rot="5400000">
            <a:off x="2115574" y="4270326"/>
            <a:ext cx="492086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2159B4-0D36-40BD-B280-246D453C839B}"/>
              </a:ext>
            </a:extLst>
          </p:cNvPr>
          <p:cNvSpPr/>
          <p:nvPr/>
        </p:nvSpPr>
        <p:spPr>
          <a:xfrm rot="8084845">
            <a:off x="2595328" y="3049649"/>
            <a:ext cx="828608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BE1A80-4F8B-4C22-ADB5-9BF20B591C4F}"/>
              </a:ext>
            </a:extLst>
          </p:cNvPr>
          <p:cNvSpPr/>
          <p:nvPr/>
        </p:nvSpPr>
        <p:spPr>
          <a:xfrm>
            <a:off x="7549238" y="1383632"/>
            <a:ext cx="1031344" cy="63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Packer Configuration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9E9C47-9553-4FF5-B65C-9E9F6F51C9D0}"/>
              </a:ext>
            </a:extLst>
          </p:cNvPr>
          <p:cNvSpPr/>
          <p:nvPr/>
        </p:nvSpPr>
        <p:spPr>
          <a:xfrm>
            <a:off x="9030574" y="475700"/>
            <a:ext cx="1031345" cy="636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Vendor Virtual Machine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E2ACD7-6D19-4770-91BB-65D9874C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74" y="1482430"/>
            <a:ext cx="1118745" cy="44071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BBC946-8027-40CC-BDAD-0ED4AF6542A3}"/>
              </a:ext>
            </a:extLst>
          </p:cNvPr>
          <p:cNvSpPr/>
          <p:nvPr/>
        </p:nvSpPr>
        <p:spPr>
          <a:xfrm>
            <a:off x="7549238" y="3115853"/>
            <a:ext cx="1031344" cy="63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Packer Configuration 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C107A0-2B6F-4684-A02C-E25E6F208928}"/>
              </a:ext>
            </a:extLst>
          </p:cNvPr>
          <p:cNvSpPr/>
          <p:nvPr/>
        </p:nvSpPr>
        <p:spPr>
          <a:xfrm>
            <a:off x="9030574" y="2185967"/>
            <a:ext cx="1031345" cy="636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Secured Virtual Machine Image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498448-D7B1-46F8-ADE7-C71B741024E2}"/>
              </a:ext>
            </a:extLst>
          </p:cNvPr>
          <p:cNvSpPr/>
          <p:nvPr/>
        </p:nvSpPr>
        <p:spPr>
          <a:xfrm>
            <a:off x="7549238" y="4813349"/>
            <a:ext cx="1031344" cy="63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Packer Configuration 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8A7EA9-CFC2-4D7D-90E9-2B7695A396C7}"/>
              </a:ext>
            </a:extLst>
          </p:cNvPr>
          <p:cNvSpPr/>
          <p:nvPr/>
        </p:nvSpPr>
        <p:spPr>
          <a:xfrm>
            <a:off x="9030574" y="3929235"/>
            <a:ext cx="1031345" cy="636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Standard Virtual Machine Image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75EC92-4E02-474E-8150-A75F14D0F794}"/>
              </a:ext>
            </a:extLst>
          </p:cNvPr>
          <p:cNvSpPr/>
          <p:nvPr/>
        </p:nvSpPr>
        <p:spPr>
          <a:xfrm>
            <a:off x="9030573" y="5646748"/>
            <a:ext cx="1031345" cy="636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Custom Virtual Machine Image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C80ADD-6D30-4742-8E1B-06B06163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73" y="3194340"/>
            <a:ext cx="1118745" cy="4407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1FEE1D-4561-4336-85D5-280998DB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72" y="4912147"/>
            <a:ext cx="1118745" cy="440718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B887F5-8EF9-4A57-9E17-834DBAA66013}"/>
              </a:ext>
            </a:extLst>
          </p:cNvPr>
          <p:cNvSpPr/>
          <p:nvPr/>
        </p:nvSpPr>
        <p:spPr>
          <a:xfrm>
            <a:off x="8629228" y="1579271"/>
            <a:ext cx="396876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71E8304-9139-460F-AF8B-47EC3BE2C7ED}"/>
              </a:ext>
            </a:extLst>
          </p:cNvPr>
          <p:cNvSpPr/>
          <p:nvPr/>
        </p:nvSpPr>
        <p:spPr>
          <a:xfrm rot="5400000">
            <a:off x="9430759" y="1244726"/>
            <a:ext cx="302147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A0E0E16-7E89-4404-A32E-6DEAFEDB7568}"/>
              </a:ext>
            </a:extLst>
          </p:cNvPr>
          <p:cNvSpPr/>
          <p:nvPr/>
        </p:nvSpPr>
        <p:spPr>
          <a:xfrm rot="5400000">
            <a:off x="9430758" y="1884782"/>
            <a:ext cx="302147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25CD95E-01E5-4985-A6E5-7CC751AE2D1F}"/>
              </a:ext>
            </a:extLst>
          </p:cNvPr>
          <p:cNvSpPr/>
          <p:nvPr/>
        </p:nvSpPr>
        <p:spPr>
          <a:xfrm rot="5400000">
            <a:off x="9430757" y="2937389"/>
            <a:ext cx="302147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878D10C-C758-4AE5-8DD9-FF6D8B85FA43}"/>
              </a:ext>
            </a:extLst>
          </p:cNvPr>
          <p:cNvSpPr/>
          <p:nvPr/>
        </p:nvSpPr>
        <p:spPr>
          <a:xfrm rot="5400000">
            <a:off x="9430757" y="3583537"/>
            <a:ext cx="302147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BACF5FB-2353-406E-93D6-1FEDD1699B86}"/>
              </a:ext>
            </a:extLst>
          </p:cNvPr>
          <p:cNvSpPr/>
          <p:nvPr/>
        </p:nvSpPr>
        <p:spPr>
          <a:xfrm rot="5400000">
            <a:off x="9421486" y="4666423"/>
            <a:ext cx="302147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06D8293-5668-45A9-8B37-94F036D9CE40}"/>
              </a:ext>
            </a:extLst>
          </p:cNvPr>
          <p:cNvSpPr/>
          <p:nvPr/>
        </p:nvSpPr>
        <p:spPr>
          <a:xfrm rot="5400000">
            <a:off x="9430757" y="5333620"/>
            <a:ext cx="302147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56628D-6151-43CE-A869-62C3B1EB2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30" y="1292142"/>
            <a:ext cx="610321" cy="51477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5B316A-AC81-45DF-94BA-1D36D2A2BAA0}"/>
              </a:ext>
            </a:extLst>
          </p:cNvPr>
          <p:cNvSpPr txBox="1"/>
          <p:nvPr/>
        </p:nvSpPr>
        <p:spPr>
          <a:xfrm>
            <a:off x="6104040" y="1793978"/>
            <a:ext cx="147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Info Sec Team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76102A4-84B9-4A51-B931-C476EACA2C33}"/>
              </a:ext>
            </a:extLst>
          </p:cNvPr>
          <p:cNvSpPr/>
          <p:nvPr/>
        </p:nvSpPr>
        <p:spPr>
          <a:xfrm>
            <a:off x="8629228" y="3297072"/>
            <a:ext cx="396876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611AECF-FE78-403A-9C36-16299D7AF7CF}"/>
              </a:ext>
            </a:extLst>
          </p:cNvPr>
          <p:cNvSpPr/>
          <p:nvPr/>
        </p:nvSpPr>
        <p:spPr>
          <a:xfrm>
            <a:off x="8629228" y="5028909"/>
            <a:ext cx="396876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E02ED80-EBC8-44E3-8A48-8387C8F4D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06" y="3082467"/>
            <a:ext cx="610321" cy="5147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B3882FA-AE33-4A63-B45D-8D8832F3A0B7}"/>
              </a:ext>
            </a:extLst>
          </p:cNvPr>
          <p:cNvSpPr txBox="1"/>
          <p:nvPr/>
        </p:nvSpPr>
        <p:spPr>
          <a:xfrm>
            <a:off x="6098316" y="3584303"/>
            <a:ext cx="147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Platform Team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68A5F6-2A7C-420E-AFAD-B9E8E677F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06" y="4776955"/>
            <a:ext cx="610321" cy="5147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26EAEEB-398B-49C4-AFEC-89BF9C2DBF51}"/>
              </a:ext>
            </a:extLst>
          </p:cNvPr>
          <p:cNvSpPr txBox="1"/>
          <p:nvPr/>
        </p:nvSpPr>
        <p:spPr>
          <a:xfrm>
            <a:off x="6098316" y="5278791"/>
            <a:ext cx="147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 Team</a:t>
            </a:r>
          </a:p>
        </p:txBody>
      </p:sp>
    </p:spTree>
    <p:extLst>
      <p:ext uri="{BB962C8B-B14F-4D97-AF65-F5344CB8AC3E}">
        <p14:creationId xmlns:p14="http://schemas.microsoft.com/office/powerpoint/2010/main" val="4158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/>
      <p:bldP spid="35" grpId="0" animBg="1"/>
      <p:bldP spid="36" grpId="0" animBg="1"/>
      <p:bldP spid="38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03D0C7E-F955-4E00-B6EA-94B5070F709E}"/>
              </a:ext>
            </a:extLst>
          </p:cNvPr>
          <p:cNvSpPr/>
          <p:nvPr/>
        </p:nvSpPr>
        <p:spPr>
          <a:xfrm>
            <a:off x="7201557" y="4586944"/>
            <a:ext cx="1441343" cy="1528056"/>
          </a:xfrm>
          <a:prstGeom prst="roundRect">
            <a:avLst>
              <a:gd name="adj" fmla="val 661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F360DA7-7268-4157-8523-9E4F71F85690}"/>
              </a:ext>
            </a:extLst>
          </p:cNvPr>
          <p:cNvSpPr/>
          <p:nvPr/>
        </p:nvSpPr>
        <p:spPr>
          <a:xfrm>
            <a:off x="4878390" y="4586944"/>
            <a:ext cx="1441343" cy="1528056"/>
          </a:xfrm>
          <a:prstGeom prst="roundRect">
            <a:avLst>
              <a:gd name="adj" fmla="val 661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CEA23F5-C84C-4805-8E99-2463D7BFF49A}"/>
              </a:ext>
            </a:extLst>
          </p:cNvPr>
          <p:cNvSpPr/>
          <p:nvPr/>
        </p:nvSpPr>
        <p:spPr>
          <a:xfrm>
            <a:off x="2545248" y="4586944"/>
            <a:ext cx="1441343" cy="1528056"/>
          </a:xfrm>
          <a:prstGeom prst="roundRect">
            <a:avLst>
              <a:gd name="adj" fmla="val 661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2F25DAB-65A2-4C1A-9AA0-0C462D231D84}"/>
              </a:ext>
            </a:extLst>
          </p:cNvPr>
          <p:cNvSpPr/>
          <p:nvPr/>
        </p:nvSpPr>
        <p:spPr>
          <a:xfrm>
            <a:off x="7204312" y="1774560"/>
            <a:ext cx="1441343" cy="2269594"/>
          </a:xfrm>
          <a:prstGeom prst="roundRect">
            <a:avLst>
              <a:gd name="adj" fmla="val 661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3C9D01D-0080-4A45-96A7-42E5BDF76D84}"/>
              </a:ext>
            </a:extLst>
          </p:cNvPr>
          <p:cNvSpPr/>
          <p:nvPr/>
        </p:nvSpPr>
        <p:spPr>
          <a:xfrm>
            <a:off x="4878390" y="1774560"/>
            <a:ext cx="1441343" cy="2269594"/>
          </a:xfrm>
          <a:prstGeom prst="roundRect">
            <a:avLst>
              <a:gd name="adj" fmla="val 661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B36C08-CB8C-4B2F-8413-4A0A427F022B}"/>
              </a:ext>
            </a:extLst>
          </p:cNvPr>
          <p:cNvSpPr/>
          <p:nvPr/>
        </p:nvSpPr>
        <p:spPr>
          <a:xfrm>
            <a:off x="2549470" y="1774560"/>
            <a:ext cx="1441343" cy="2269594"/>
          </a:xfrm>
          <a:prstGeom prst="roundRect">
            <a:avLst>
              <a:gd name="adj" fmla="val 661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F12F-48AA-46D0-97AC-34DEC78D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Design – HA Vault Cluster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353ED4-0748-492E-994D-1A06FE48DE15}"/>
              </a:ext>
            </a:extLst>
          </p:cNvPr>
          <p:cNvSpPr/>
          <p:nvPr/>
        </p:nvSpPr>
        <p:spPr>
          <a:xfrm>
            <a:off x="1929538" y="4230591"/>
            <a:ext cx="7524427" cy="1945480"/>
          </a:xfrm>
          <a:prstGeom prst="roundRect">
            <a:avLst>
              <a:gd name="adj" fmla="val 585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Consul Cluster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26416A-BE8F-44A2-A101-7FC95D54F300}"/>
              </a:ext>
            </a:extLst>
          </p:cNvPr>
          <p:cNvSpPr/>
          <p:nvPr/>
        </p:nvSpPr>
        <p:spPr>
          <a:xfrm>
            <a:off x="1929538" y="1379351"/>
            <a:ext cx="7524427" cy="2767367"/>
          </a:xfrm>
          <a:prstGeom prst="roundRect">
            <a:avLst>
              <a:gd name="adj" fmla="val 58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Vault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69365-311F-43E0-8A5E-8B023A564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42"/>
          <a:stretch/>
        </p:blipFill>
        <p:spPr>
          <a:xfrm>
            <a:off x="2934229" y="4725606"/>
            <a:ext cx="687322" cy="604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AF61B-43C0-4668-81AB-14C0A09F67FD}"/>
              </a:ext>
            </a:extLst>
          </p:cNvPr>
          <p:cNvSpPr txBox="1"/>
          <p:nvPr/>
        </p:nvSpPr>
        <p:spPr>
          <a:xfrm>
            <a:off x="2440982" y="5309997"/>
            <a:ext cx="167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Consul Server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consul-server-0</a:t>
            </a: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10.1.0.10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BFA7CE-E6C0-47B8-A9B2-87B275C34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42"/>
          <a:stretch/>
        </p:blipFill>
        <p:spPr>
          <a:xfrm>
            <a:off x="5260151" y="4724232"/>
            <a:ext cx="687322" cy="604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E8C77B-6FC7-4EDB-9A93-8F2CF27BEAAB}"/>
              </a:ext>
            </a:extLst>
          </p:cNvPr>
          <p:cNvSpPr txBox="1"/>
          <p:nvPr/>
        </p:nvSpPr>
        <p:spPr>
          <a:xfrm>
            <a:off x="4766904" y="5308623"/>
            <a:ext cx="167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Consul Server</a:t>
            </a: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consul-server-1</a:t>
            </a: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10.1.0.11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6C5666-8F10-42D4-A106-46E8F1D2A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42"/>
          <a:stretch/>
        </p:blipFill>
        <p:spPr>
          <a:xfrm>
            <a:off x="7586073" y="4699612"/>
            <a:ext cx="687322" cy="604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94A525-3F95-4E2A-8DE6-77949A7E5E8B}"/>
              </a:ext>
            </a:extLst>
          </p:cNvPr>
          <p:cNvSpPr txBox="1"/>
          <p:nvPr/>
        </p:nvSpPr>
        <p:spPr>
          <a:xfrm>
            <a:off x="7092826" y="5284003"/>
            <a:ext cx="167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Consul Server</a:t>
            </a: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consul-server-2</a:t>
            </a: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10.1.0.12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2C54C9-099D-409C-BFB5-3FE6AE3CB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6"/>
          <a:stretch/>
        </p:blipFill>
        <p:spPr>
          <a:xfrm>
            <a:off x="2910520" y="1863515"/>
            <a:ext cx="734740" cy="6704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09345D-6A2A-4EDD-B028-BD72ECEAC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42"/>
          <a:stretch/>
        </p:blipFill>
        <p:spPr>
          <a:xfrm>
            <a:off x="2934229" y="2677089"/>
            <a:ext cx="687322" cy="6044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295FAF-216E-4E8D-8C42-A3C3125A646A}"/>
              </a:ext>
            </a:extLst>
          </p:cNvPr>
          <p:cNvSpPr txBox="1"/>
          <p:nvPr/>
        </p:nvSpPr>
        <p:spPr>
          <a:xfrm>
            <a:off x="2440982" y="3227281"/>
            <a:ext cx="167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Consul Agent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vault-server-0</a:t>
            </a: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10.1.1.10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15C32-A025-472C-954F-30377B073E8E}"/>
              </a:ext>
            </a:extLst>
          </p:cNvPr>
          <p:cNvSpPr txBox="1"/>
          <p:nvPr/>
        </p:nvSpPr>
        <p:spPr>
          <a:xfrm>
            <a:off x="2440982" y="2444354"/>
            <a:ext cx="167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Vault Server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EE94DD-2480-4EBA-82CB-56FD63B284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6"/>
          <a:stretch/>
        </p:blipFill>
        <p:spPr>
          <a:xfrm>
            <a:off x="5236442" y="1863515"/>
            <a:ext cx="734740" cy="6704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2F34EF-DC37-436B-BCCE-1633D43F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42"/>
          <a:stretch/>
        </p:blipFill>
        <p:spPr>
          <a:xfrm>
            <a:off x="5260151" y="2677089"/>
            <a:ext cx="687322" cy="6044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67931F-951A-4F07-A90F-EF5A0CA282D4}"/>
              </a:ext>
            </a:extLst>
          </p:cNvPr>
          <p:cNvSpPr txBox="1"/>
          <p:nvPr/>
        </p:nvSpPr>
        <p:spPr>
          <a:xfrm>
            <a:off x="4766904" y="3227281"/>
            <a:ext cx="167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Consul Agent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vault-server-1</a:t>
            </a: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10.1.1.11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1CF62D-2255-4D08-BF09-0730F16561F9}"/>
              </a:ext>
            </a:extLst>
          </p:cNvPr>
          <p:cNvSpPr txBox="1"/>
          <p:nvPr/>
        </p:nvSpPr>
        <p:spPr>
          <a:xfrm>
            <a:off x="4766904" y="2444354"/>
            <a:ext cx="167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Vault Server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730566-52BC-4557-AD0F-10AC5E3AF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6"/>
          <a:stretch/>
        </p:blipFill>
        <p:spPr>
          <a:xfrm>
            <a:off x="7562364" y="1849391"/>
            <a:ext cx="734740" cy="6704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F14666-3F8A-415B-8CCD-BB89838D3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42"/>
          <a:stretch/>
        </p:blipFill>
        <p:spPr>
          <a:xfrm>
            <a:off x="7586073" y="2662965"/>
            <a:ext cx="687322" cy="6044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13C321F-7338-49CC-B61C-362E68D64F82}"/>
              </a:ext>
            </a:extLst>
          </p:cNvPr>
          <p:cNvSpPr txBox="1"/>
          <p:nvPr/>
        </p:nvSpPr>
        <p:spPr>
          <a:xfrm>
            <a:off x="7092826" y="3213157"/>
            <a:ext cx="167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Consul Agent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vault-server-2</a:t>
            </a: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10.1.1.12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88233D-299D-4A66-90F4-288FDE19B8CF}"/>
              </a:ext>
            </a:extLst>
          </p:cNvPr>
          <p:cNvSpPr txBox="1"/>
          <p:nvPr/>
        </p:nvSpPr>
        <p:spPr>
          <a:xfrm>
            <a:off x="7092826" y="2430230"/>
            <a:ext cx="167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Vault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9913FC-7CEF-4155-AEFE-361C623DEF30}"/>
              </a:ext>
            </a:extLst>
          </p:cNvPr>
          <p:cNvSpPr txBox="1"/>
          <p:nvPr/>
        </p:nvSpPr>
        <p:spPr>
          <a:xfrm>
            <a:off x="2673606" y="1777069"/>
            <a:ext cx="120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VM: Ubuntu 18.04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8D9691-9B29-4A38-808D-902CD91B76A4}"/>
              </a:ext>
            </a:extLst>
          </p:cNvPr>
          <p:cNvSpPr txBox="1"/>
          <p:nvPr/>
        </p:nvSpPr>
        <p:spPr>
          <a:xfrm>
            <a:off x="4994777" y="1782336"/>
            <a:ext cx="120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VM: Ubuntu 18.04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9FA73-54FF-48B8-AC03-1DB2C4E37D43}"/>
              </a:ext>
            </a:extLst>
          </p:cNvPr>
          <p:cNvSpPr txBox="1"/>
          <p:nvPr/>
        </p:nvSpPr>
        <p:spPr>
          <a:xfrm>
            <a:off x="7315948" y="1774560"/>
            <a:ext cx="120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VM: Ubuntu 18.04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7BFE3E-D829-44CD-8E9B-4AD96E8D1811}"/>
              </a:ext>
            </a:extLst>
          </p:cNvPr>
          <p:cNvSpPr txBox="1"/>
          <p:nvPr/>
        </p:nvSpPr>
        <p:spPr>
          <a:xfrm>
            <a:off x="7325450" y="4586841"/>
            <a:ext cx="120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VM: Ubuntu 18.04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2855D6-1DAD-4B4C-8AB2-427B22042075}"/>
              </a:ext>
            </a:extLst>
          </p:cNvPr>
          <p:cNvSpPr txBox="1"/>
          <p:nvPr/>
        </p:nvSpPr>
        <p:spPr>
          <a:xfrm>
            <a:off x="4994777" y="4586841"/>
            <a:ext cx="120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VM: Ubuntu 18.04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2031BB-CF96-4BCF-A3E2-95382222327E}"/>
              </a:ext>
            </a:extLst>
          </p:cNvPr>
          <p:cNvSpPr txBox="1"/>
          <p:nvPr/>
        </p:nvSpPr>
        <p:spPr>
          <a:xfrm>
            <a:off x="2661635" y="4586714"/>
            <a:ext cx="120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VM: Ubuntu 18.04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971A0E7-1BCF-4517-AB1A-8EE8AA713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99" y="1429869"/>
            <a:ext cx="344691" cy="3446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8D5127B-12D0-431B-9F64-DBBB4F031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40" y="4242023"/>
            <a:ext cx="344691" cy="3446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0C3B888-570B-4B0A-B590-F1C0B5623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962" y="2041994"/>
            <a:ext cx="276999" cy="2769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E6E66C5-E684-4F63-A8F3-0EC67B725134}"/>
              </a:ext>
            </a:extLst>
          </p:cNvPr>
          <p:cNvSpPr txBox="1"/>
          <p:nvPr/>
        </p:nvSpPr>
        <p:spPr>
          <a:xfrm>
            <a:off x="10400961" y="1949660"/>
            <a:ext cx="123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Azure Key Vault for Auto Unseal</a:t>
            </a:r>
          </a:p>
        </p:txBody>
      </p:sp>
    </p:spTree>
    <p:extLst>
      <p:ext uri="{BB962C8B-B14F-4D97-AF65-F5344CB8AC3E}">
        <p14:creationId xmlns:p14="http://schemas.microsoft.com/office/powerpoint/2010/main" val="10224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B36C08-CB8C-4B2F-8413-4A0A427F022B}"/>
              </a:ext>
            </a:extLst>
          </p:cNvPr>
          <p:cNvSpPr/>
          <p:nvPr/>
        </p:nvSpPr>
        <p:spPr>
          <a:xfrm>
            <a:off x="4734731" y="2184395"/>
            <a:ext cx="1441343" cy="2269594"/>
          </a:xfrm>
          <a:prstGeom prst="roundRect">
            <a:avLst>
              <a:gd name="adj" fmla="val 661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F12F-48AA-46D0-97AC-34DEC78D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Design –Vault Azure Secrets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2C54C9-099D-409C-BFB5-3FE6AE3CB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6"/>
          <a:stretch/>
        </p:blipFill>
        <p:spPr>
          <a:xfrm>
            <a:off x="5095781" y="2273350"/>
            <a:ext cx="734740" cy="6704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C15C32-A025-472C-954F-30377B073E8E}"/>
              </a:ext>
            </a:extLst>
          </p:cNvPr>
          <p:cNvSpPr txBox="1"/>
          <p:nvPr/>
        </p:nvSpPr>
        <p:spPr>
          <a:xfrm>
            <a:off x="4626243" y="2854189"/>
            <a:ext cx="167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Vault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9913FC-7CEF-4155-AEFE-361C623DEF30}"/>
              </a:ext>
            </a:extLst>
          </p:cNvPr>
          <p:cNvSpPr txBox="1"/>
          <p:nvPr/>
        </p:nvSpPr>
        <p:spPr>
          <a:xfrm>
            <a:off x="4858867" y="2186904"/>
            <a:ext cx="120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VM: Ubuntu 18.04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0ABC20F-9221-4097-A0FC-617836667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1508" y="3395652"/>
            <a:ext cx="467788" cy="61551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92C936-409B-43CA-8A95-16D5A90E6F16}"/>
              </a:ext>
            </a:extLst>
          </p:cNvPr>
          <p:cNvSpPr txBox="1"/>
          <p:nvPr/>
        </p:nvSpPr>
        <p:spPr>
          <a:xfrm>
            <a:off x="4829016" y="4032381"/>
            <a:ext cx="141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Managed Identity</a:t>
            </a:r>
          </a:p>
        </p:txBody>
      </p:sp>
      <p:pic>
        <p:nvPicPr>
          <p:cNvPr id="1028" name="Picture 4" descr="Pricing - Active Directory | Microsoft Azure">
            <a:extLst>
              <a:ext uri="{FF2B5EF4-FFF2-40B4-BE49-F238E27FC236}">
                <a16:creationId xmlns:a16="http://schemas.microsoft.com/office/drawing/2014/main" id="{0DC73ECF-1596-4211-9A27-3C8DCB33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43" y="2514591"/>
            <a:ext cx="1202717" cy="63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32DB53F-8FBC-43F3-9EBB-CE3A0AC9C73D}"/>
              </a:ext>
            </a:extLst>
          </p:cNvPr>
          <p:cNvSpPr txBox="1"/>
          <p:nvPr/>
        </p:nvSpPr>
        <p:spPr>
          <a:xfrm>
            <a:off x="9341418" y="3151134"/>
            <a:ext cx="1668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Azure Active Directory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2656A9-FBE5-4CBA-80C1-482C7B481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259" y="2980464"/>
            <a:ext cx="541463" cy="54146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2C422B-F05D-4E48-9629-E39D0E728616}"/>
              </a:ext>
            </a:extLst>
          </p:cNvPr>
          <p:cNvSpPr txBox="1"/>
          <p:nvPr/>
        </p:nvSpPr>
        <p:spPr>
          <a:xfrm>
            <a:off x="1680422" y="3541243"/>
            <a:ext cx="1668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143344E-DD09-4713-92F8-EE802B2B7199}"/>
              </a:ext>
            </a:extLst>
          </p:cNvPr>
          <p:cNvSpPr/>
          <p:nvPr/>
        </p:nvSpPr>
        <p:spPr>
          <a:xfrm>
            <a:off x="2529652" y="2660580"/>
            <a:ext cx="2096592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1BE5759-BCBC-490E-AD38-2E911EF35FB3}"/>
              </a:ext>
            </a:extLst>
          </p:cNvPr>
          <p:cNvSpPr/>
          <p:nvPr/>
        </p:nvSpPr>
        <p:spPr>
          <a:xfrm>
            <a:off x="6393049" y="2625818"/>
            <a:ext cx="2745693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FB9DFB-D5C5-4A2E-9CF1-2F8125C8E854}"/>
              </a:ext>
            </a:extLst>
          </p:cNvPr>
          <p:cNvSpPr txBox="1"/>
          <p:nvPr/>
        </p:nvSpPr>
        <p:spPr>
          <a:xfrm>
            <a:off x="9559769" y="4028925"/>
            <a:ext cx="123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Service Principal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88F1332-9DC8-41E4-8544-222474F93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4966" y="3468940"/>
            <a:ext cx="581567" cy="581567"/>
          </a:xfrm>
          <a:prstGeom prst="rect">
            <a:avLst/>
          </a:prstGeom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BD79F902-E678-4603-A3BA-C1337E4D0E8D}"/>
              </a:ext>
            </a:extLst>
          </p:cNvPr>
          <p:cNvSpPr/>
          <p:nvPr/>
        </p:nvSpPr>
        <p:spPr>
          <a:xfrm rot="10800000">
            <a:off x="6393050" y="3901857"/>
            <a:ext cx="2745692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39E7E3-9B29-42D6-B9DB-B5C4542BA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2268" y="3785298"/>
            <a:ext cx="487254" cy="487254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F67C60F8-E0A1-4356-91BD-EFBA125B247C}"/>
              </a:ext>
            </a:extLst>
          </p:cNvPr>
          <p:cNvSpPr/>
          <p:nvPr/>
        </p:nvSpPr>
        <p:spPr>
          <a:xfrm rot="10800000">
            <a:off x="2544571" y="3902874"/>
            <a:ext cx="2096592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A43D7EB-C5AC-4EDE-A12E-574096E828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3899" y="3794485"/>
            <a:ext cx="487254" cy="48725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1C8A9A0-8D80-43D5-BEA7-563710B0C49D}"/>
              </a:ext>
            </a:extLst>
          </p:cNvPr>
          <p:cNvSpPr txBox="1"/>
          <p:nvPr/>
        </p:nvSpPr>
        <p:spPr>
          <a:xfrm>
            <a:off x="2481400" y="2805311"/>
            <a:ext cx="206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 Requests a Secret at run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376018-ED3A-42C9-A8F6-A0430C176C96}"/>
              </a:ext>
            </a:extLst>
          </p:cNvPr>
          <p:cNvSpPr txBox="1"/>
          <p:nvPr/>
        </p:nvSpPr>
        <p:spPr>
          <a:xfrm>
            <a:off x="6694161" y="2757333"/>
            <a:ext cx="20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Vault Creates a Service Principal In AzureAD using the Managed Identity Credentials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9B46FA-A4F5-4EE7-92B0-3125F1D77736}"/>
              </a:ext>
            </a:extLst>
          </p:cNvPr>
          <p:cNvSpPr txBox="1"/>
          <p:nvPr/>
        </p:nvSpPr>
        <p:spPr>
          <a:xfrm>
            <a:off x="2643943" y="4195744"/>
            <a:ext cx="20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Vault Sends the Client ID and Client Secret back to the Application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7512961-7B41-42F4-A778-9AC83EFF0E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088" y="4518909"/>
            <a:ext cx="750595" cy="750595"/>
          </a:xfrm>
          <a:prstGeom prst="rect">
            <a:avLst/>
          </a:prstGeom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06DD26C2-1726-4C1B-B928-C4FEB8A00A9C}"/>
              </a:ext>
            </a:extLst>
          </p:cNvPr>
          <p:cNvSpPr/>
          <p:nvPr/>
        </p:nvSpPr>
        <p:spPr>
          <a:xfrm rot="7749841">
            <a:off x="1236212" y="4063360"/>
            <a:ext cx="829062" cy="23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63B5AC-47AB-431D-A3C4-A567D9C9A89C}"/>
              </a:ext>
            </a:extLst>
          </p:cNvPr>
          <p:cNvSpPr txBox="1"/>
          <p:nvPr/>
        </p:nvSpPr>
        <p:spPr>
          <a:xfrm>
            <a:off x="645743" y="3807658"/>
            <a:ext cx="110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 uses the Secret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5C7616F-1FA3-4622-A09A-BE387EDDB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889" y="3892488"/>
            <a:ext cx="487254" cy="4872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477376A-1F24-495C-82B4-1B9E6AC20A1D}"/>
              </a:ext>
            </a:extLst>
          </p:cNvPr>
          <p:cNvSpPr txBox="1"/>
          <p:nvPr/>
        </p:nvSpPr>
        <p:spPr>
          <a:xfrm>
            <a:off x="6697889" y="4196964"/>
            <a:ext cx="2067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Vault stores the secret and manages the lifecycle of the Service Principal. Create, Delete and Rotate.</a:t>
            </a:r>
          </a:p>
        </p:txBody>
      </p:sp>
    </p:spTree>
    <p:extLst>
      <p:ext uri="{BB962C8B-B14F-4D97-AF65-F5344CB8AC3E}">
        <p14:creationId xmlns:p14="http://schemas.microsoft.com/office/powerpoint/2010/main" val="42697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3" grpId="0" animBg="1"/>
      <p:bldP spid="55" grpId="0" animBg="1"/>
      <p:bldP spid="57" grpId="0"/>
      <p:bldP spid="58" grpId="0"/>
      <p:bldP spid="59" grpId="0"/>
      <p:bldP spid="63" grpId="0" animBg="1"/>
      <p:bldP spid="64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94FD-1D23-4B0A-A3DD-827D2EA3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Design – Features of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895-04E7-4DC7-BF99-7EE6B721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3" y="1604075"/>
            <a:ext cx="10834607" cy="4572888"/>
          </a:xfrm>
        </p:spPr>
        <p:txBody>
          <a:bodyPr>
            <a:normAutofit/>
          </a:bodyPr>
          <a:lstStyle/>
          <a:p>
            <a:r>
              <a:rPr lang="en-GB" b="1" dirty="0"/>
              <a:t>Fully Automated: </a:t>
            </a:r>
            <a:r>
              <a:rPr lang="en-GB" dirty="0"/>
              <a:t>Auto Unseal of HashiCorp Vault using Azure Key Vault</a:t>
            </a:r>
          </a:p>
          <a:p>
            <a:r>
              <a:rPr lang="en-GB" b="1" dirty="0"/>
              <a:t>Secure: </a:t>
            </a:r>
            <a:r>
              <a:rPr lang="en-GB" dirty="0"/>
              <a:t>Use of Azure Managed Identity for Azure Authentication from HashiCorp Vault</a:t>
            </a:r>
          </a:p>
          <a:p>
            <a:r>
              <a:rPr lang="en-GB" b="1" dirty="0"/>
              <a:t>Fast: </a:t>
            </a:r>
            <a:r>
              <a:rPr lang="en-GB" dirty="0"/>
              <a:t>Use HashiCorp Packer to pre-install HashiCorp Vault and HashiCorp Consul in the VM template.</a:t>
            </a:r>
          </a:p>
          <a:p>
            <a:r>
              <a:rPr lang="en-GB" b="1" dirty="0"/>
              <a:t>Reuse: </a:t>
            </a:r>
            <a:r>
              <a:rPr lang="en-GB" dirty="0"/>
              <a:t>Use Terraform Modules to provide re-usable building blocks</a:t>
            </a:r>
          </a:p>
          <a:p>
            <a:r>
              <a:rPr lang="en-GB" b="1" dirty="0"/>
              <a:t>Visibility: </a:t>
            </a:r>
            <a:r>
              <a:rPr lang="en-GB" dirty="0"/>
              <a:t>Use Terraform Cloud to provide central state management and secure secrets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18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1003</Words>
  <Application>Microsoft Office PowerPoint</Application>
  <PresentationFormat>Widescreen</PresentationFormat>
  <Paragraphs>191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Getting Started with HashiCorp</vt:lpstr>
      <vt:lpstr>Agenda</vt:lpstr>
      <vt:lpstr>Introduction</vt:lpstr>
      <vt:lpstr>Use Case: Vault on IaaS in Microsoft Azure</vt:lpstr>
      <vt:lpstr>HashiCorp Products we will use today</vt:lpstr>
      <vt:lpstr>Packer Overview</vt:lpstr>
      <vt:lpstr>High Level Design – HA Vault Cluster</vt:lpstr>
      <vt:lpstr>High Level Design –Vault Azure Secrets</vt:lpstr>
      <vt:lpstr>High Level Design – Features of Note</vt:lpstr>
      <vt:lpstr>Continuous Delivery Pipeline</vt:lpstr>
      <vt:lpstr>Demos</vt:lpstr>
      <vt:lpstr>Next Steps and Questions</vt:lpstr>
      <vt:lpstr>Appendix: Artifacts</vt:lpstr>
      <vt:lpstr>Appendix: Reference Material</vt:lpstr>
      <vt:lpstr>Appendix: Continuous Delivery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Holgate</dc:creator>
  <cp:lastModifiedBy>Jared Holgate</cp:lastModifiedBy>
  <cp:revision>44</cp:revision>
  <dcterms:created xsi:type="dcterms:W3CDTF">2021-07-22T20:18:17Z</dcterms:created>
  <dcterms:modified xsi:type="dcterms:W3CDTF">2021-07-29T08:55:57Z</dcterms:modified>
</cp:coreProperties>
</file>