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1" r:id="rId6"/>
    <p:sldId id="322" r:id="rId7"/>
    <p:sldId id="321" r:id="rId8"/>
    <p:sldId id="323" r:id="rId9"/>
    <p:sldId id="313" r:id="rId10"/>
    <p:sldId id="324" r:id="rId11"/>
    <p:sldId id="314" r:id="rId12"/>
    <p:sldId id="315" r:id="rId13"/>
    <p:sldId id="316" r:id="rId14"/>
    <p:sldId id="317" r:id="rId15"/>
    <p:sldId id="318" r:id="rId16"/>
    <p:sldId id="319" r:id="rId17"/>
    <p:sldId id="3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jared-m-murphy/Springboard/blob/main/Capstone_1/Capstone_Final.ipyn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2150962"/>
          </a:xfrm>
        </p:spPr>
        <p:txBody>
          <a:bodyPr>
            <a:normAutofit fontScale="90000"/>
          </a:bodyPr>
          <a:lstStyle/>
          <a:p>
            <a:r>
              <a:rPr lang="en-US" sz="4400" dirty="0">
                <a:solidFill>
                  <a:schemeClr val="tx1"/>
                </a:solidFill>
              </a:rPr>
              <a:t>Is there any reason to doubt the </a:t>
            </a:r>
            <a:r>
              <a:rPr lang="en-US" sz="4400" dirty="0" err="1">
                <a:solidFill>
                  <a:schemeClr val="tx1"/>
                </a:solidFill>
              </a:rPr>
              <a:t>cDC</a:t>
            </a:r>
            <a:r>
              <a:rPr lang="en-US" sz="4400" dirty="0">
                <a:solidFill>
                  <a:schemeClr val="tx1"/>
                </a:solidFill>
              </a:rPr>
              <a:t> and JHU covid-19 death count?</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3A804-37E9-473C-B549-AF90E489EB91}"/>
              </a:ext>
            </a:extLst>
          </p:cNvPr>
          <p:cNvSpPr txBox="1"/>
          <p:nvPr/>
        </p:nvSpPr>
        <p:spPr>
          <a:xfrm>
            <a:off x="3214254" y="3028890"/>
            <a:ext cx="5763491" cy="400110"/>
          </a:xfrm>
          <a:prstGeom prst="rect">
            <a:avLst/>
          </a:prstGeom>
          <a:noFill/>
          <a:effectLst>
            <a:outerShdw blurRad="50800" dist="50800" dir="5400000" algn="ctr" rotWithShape="0">
              <a:schemeClr val="bg1"/>
            </a:outerShdw>
          </a:effectLst>
        </p:spPr>
        <p:txBody>
          <a:bodyPr wrap="square" rtlCol="0">
            <a:spAutoFit/>
          </a:bodyPr>
          <a:lstStyle/>
          <a:p>
            <a:pPr algn="ctr"/>
            <a:r>
              <a:rPr lang="en-US" sz="2000" dirty="0"/>
              <a:t>Here is what was found</a:t>
            </a:r>
          </a:p>
        </p:txBody>
      </p:sp>
    </p:spTree>
    <p:extLst>
      <p:ext uri="{BB962C8B-B14F-4D97-AF65-F5344CB8AC3E}">
        <p14:creationId xmlns:p14="http://schemas.microsoft.com/office/powerpoint/2010/main" val="175976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A0424-7D2C-4A6D-9732-8E1B75870AC5}"/>
              </a:ext>
            </a:extLst>
          </p:cNvPr>
          <p:cNvSpPr txBox="1"/>
          <p:nvPr/>
        </p:nvSpPr>
        <p:spPr>
          <a:xfrm>
            <a:off x="467557" y="1551373"/>
            <a:ext cx="11256885" cy="400110"/>
          </a:xfrm>
          <a:prstGeom prst="rect">
            <a:avLst/>
          </a:prstGeom>
          <a:solidFill>
            <a:schemeClr val="accent1"/>
          </a:solidFill>
        </p:spPr>
        <p:txBody>
          <a:bodyPr wrap="square" rtlCol="0">
            <a:spAutoFit/>
          </a:bodyPr>
          <a:lstStyle/>
          <a:p>
            <a:pPr algn="ctr"/>
            <a:r>
              <a:rPr lang="en-US" sz="2000" dirty="0"/>
              <a:t>Estimated Excess Deaths: 210,900</a:t>
            </a:r>
          </a:p>
        </p:txBody>
      </p:sp>
      <p:sp>
        <p:nvSpPr>
          <p:cNvPr id="4" name="TextBox 3">
            <a:extLst>
              <a:ext uri="{FF2B5EF4-FFF2-40B4-BE49-F238E27FC236}">
                <a16:creationId xmlns:a16="http://schemas.microsoft.com/office/drawing/2014/main" id="{FC410CCB-3F33-4AB8-9558-EF9759DF9A89}"/>
              </a:ext>
            </a:extLst>
          </p:cNvPr>
          <p:cNvSpPr txBox="1"/>
          <p:nvPr/>
        </p:nvSpPr>
        <p:spPr>
          <a:xfrm>
            <a:off x="467557" y="2627790"/>
            <a:ext cx="11256885" cy="400110"/>
          </a:xfrm>
          <a:prstGeom prst="rect">
            <a:avLst/>
          </a:prstGeom>
          <a:solidFill>
            <a:schemeClr val="accent1">
              <a:lumMod val="75000"/>
            </a:schemeClr>
          </a:solidFill>
        </p:spPr>
        <p:txBody>
          <a:bodyPr wrap="square" rtlCol="0">
            <a:spAutoFit/>
          </a:bodyPr>
          <a:lstStyle/>
          <a:p>
            <a:pPr algn="ctr"/>
            <a:r>
              <a:rPr lang="en-US" sz="2000" dirty="0"/>
              <a:t>Johns Hopkins Provisional Deaths Due to Covid-19: 210,533</a:t>
            </a:r>
          </a:p>
        </p:txBody>
      </p:sp>
      <p:sp>
        <p:nvSpPr>
          <p:cNvPr id="6" name="TextBox 5">
            <a:extLst>
              <a:ext uri="{FF2B5EF4-FFF2-40B4-BE49-F238E27FC236}">
                <a16:creationId xmlns:a16="http://schemas.microsoft.com/office/drawing/2014/main" id="{97240E0A-62AA-4590-B90A-B9A13113E47D}"/>
              </a:ext>
            </a:extLst>
          </p:cNvPr>
          <p:cNvSpPr txBox="1"/>
          <p:nvPr/>
        </p:nvSpPr>
        <p:spPr>
          <a:xfrm>
            <a:off x="467557" y="3860879"/>
            <a:ext cx="11256884" cy="400110"/>
          </a:xfrm>
          <a:prstGeom prst="rect">
            <a:avLst/>
          </a:prstGeom>
          <a:solidFill>
            <a:schemeClr val="tx2">
              <a:lumMod val="60000"/>
              <a:lumOff val="40000"/>
            </a:schemeClr>
          </a:solidFill>
        </p:spPr>
        <p:txBody>
          <a:bodyPr wrap="square" rtlCol="0">
            <a:spAutoFit/>
          </a:bodyPr>
          <a:lstStyle/>
          <a:p>
            <a:pPr algn="ctr"/>
            <a:r>
              <a:rPr lang="en-US" sz="2000" dirty="0"/>
              <a:t>CDC Provisional Deaths Due to Covid-19: 211,106</a:t>
            </a:r>
          </a:p>
        </p:txBody>
      </p:sp>
    </p:spTree>
    <p:extLst>
      <p:ext uri="{BB962C8B-B14F-4D97-AF65-F5344CB8AC3E}">
        <p14:creationId xmlns:p14="http://schemas.microsoft.com/office/powerpoint/2010/main" val="328495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10013-D54C-4FDE-B627-616E7A829BC3}"/>
              </a:ext>
            </a:extLst>
          </p:cNvPr>
          <p:cNvSpPr txBox="1"/>
          <p:nvPr/>
        </p:nvSpPr>
        <p:spPr>
          <a:xfrm>
            <a:off x="506027" y="2743199"/>
            <a:ext cx="11203619" cy="707886"/>
          </a:xfrm>
          <a:prstGeom prst="rect">
            <a:avLst/>
          </a:prstGeom>
          <a:noFill/>
        </p:spPr>
        <p:txBody>
          <a:bodyPr wrap="square" rtlCol="0">
            <a:spAutoFit/>
          </a:bodyPr>
          <a:lstStyle/>
          <a:p>
            <a:pPr algn="ctr"/>
            <a:r>
              <a:rPr lang="en-US" sz="2000" dirty="0"/>
              <a:t>As can be seen, Estimated Excess Deaths are within a small margin of both the CDC’s and JHU’s provisional deaths due to Covid-19</a:t>
            </a:r>
          </a:p>
        </p:txBody>
      </p:sp>
    </p:spTree>
    <p:extLst>
      <p:ext uri="{BB962C8B-B14F-4D97-AF65-F5344CB8AC3E}">
        <p14:creationId xmlns:p14="http://schemas.microsoft.com/office/powerpoint/2010/main" val="69579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C9D35-2F7D-4F07-A00E-8735C8668373}"/>
              </a:ext>
            </a:extLst>
          </p:cNvPr>
          <p:cNvSpPr txBox="1"/>
          <p:nvPr/>
        </p:nvSpPr>
        <p:spPr>
          <a:xfrm>
            <a:off x="506027" y="2974019"/>
            <a:ext cx="11168109" cy="707886"/>
          </a:xfrm>
          <a:prstGeom prst="rect">
            <a:avLst/>
          </a:prstGeom>
          <a:noFill/>
        </p:spPr>
        <p:txBody>
          <a:bodyPr wrap="square" rtlCol="0">
            <a:spAutoFit/>
          </a:bodyPr>
          <a:lstStyle/>
          <a:p>
            <a:pPr algn="ctr"/>
            <a:r>
              <a:rPr lang="en-US" sz="2000" dirty="0"/>
              <a:t>Based on our model of Excess Deaths, we can conclude that there is currently no reason to doubt the Covid-19 death count reported by the CDC. </a:t>
            </a:r>
          </a:p>
        </p:txBody>
      </p:sp>
    </p:spTree>
    <p:extLst>
      <p:ext uri="{BB962C8B-B14F-4D97-AF65-F5344CB8AC3E}">
        <p14:creationId xmlns:p14="http://schemas.microsoft.com/office/powerpoint/2010/main" val="271316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D32F7-78E5-4FDA-8B0B-EFD6EC0552CD}"/>
              </a:ext>
            </a:extLst>
          </p:cNvPr>
          <p:cNvSpPr txBox="1"/>
          <p:nvPr/>
        </p:nvSpPr>
        <p:spPr>
          <a:xfrm>
            <a:off x="523783" y="2971800"/>
            <a:ext cx="11185864" cy="707886"/>
          </a:xfrm>
          <a:prstGeom prst="rect">
            <a:avLst/>
          </a:prstGeom>
          <a:noFill/>
        </p:spPr>
        <p:txBody>
          <a:bodyPr wrap="square" rtlCol="0">
            <a:spAutoFit/>
          </a:bodyPr>
          <a:lstStyle/>
          <a:p>
            <a:pPr algn="ctr"/>
            <a:r>
              <a:rPr lang="en-US" sz="2000" dirty="0"/>
              <a:t>For sources and full in-depth technical analysis, please visit </a:t>
            </a:r>
            <a:r>
              <a:rPr lang="en-US" sz="2000" dirty="0">
                <a:solidFill>
                  <a:schemeClr val="accent1">
                    <a:lumMod val="75000"/>
                  </a:schemeClr>
                </a:solidFill>
                <a:hlinkClick r:id="rId2">
                  <a:extLst>
                    <a:ext uri="{A12FA001-AC4F-418D-AE19-62706E023703}">
                      <ahyp:hlinkClr xmlns:ahyp="http://schemas.microsoft.com/office/drawing/2018/hyperlinkcolor" val="tx"/>
                    </a:ext>
                  </a:extLst>
                </a:hlinkClick>
              </a:rPr>
              <a:t>https://github.com/jared-m-murphy/Springboard/blob/main/Capstone_1/Capstone_Final.ipynb</a:t>
            </a:r>
            <a:r>
              <a:rPr lang="en-US" sz="2000" dirty="0">
                <a:solidFill>
                  <a:schemeClr val="accent1">
                    <a:lumMod val="75000"/>
                  </a:schemeClr>
                </a:solidFill>
              </a:rPr>
              <a:t>  </a:t>
            </a:r>
          </a:p>
        </p:txBody>
      </p:sp>
    </p:spTree>
    <p:extLst>
      <p:ext uri="{BB962C8B-B14F-4D97-AF65-F5344CB8AC3E}">
        <p14:creationId xmlns:p14="http://schemas.microsoft.com/office/powerpoint/2010/main" val="377657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4003B42-F17E-473C-9366-9369C0471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149DDF01-2EFB-49D0-864E-0CE29F33A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9686D0FB-8B6C-4E8B-A021-247476831AF9}"/>
              </a:ext>
            </a:extLst>
          </p:cNvPr>
          <p:cNvSpPr txBox="1"/>
          <p:nvPr/>
        </p:nvSpPr>
        <p:spPr>
          <a:xfrm>
            <a:off x="1209040" y="1754659"/>
            <a:ext cx="9860547" cy="3005463"/>
          </a:xfrm>
          <a:prstGeom prst="rect">
            <a:avLst/>
          </a:prstGeom>
        </p:spPr>
        <p:txBody>
          <a:bodyPr vert="horz" lIns="91440" tIns="45720" rIns="91440" bIns="45720" rtlCol="0" anchor="ctr">
            <a:normAutofit/>
          </a:bodyPr>
          <a:lstStyle/>
          <a:p>
            <a:pPr algn="ctr">
              <a:lnSpc>
                <a:spcPct val="83000"/>
              </a:lnSpc>
              <a:spcBef>
                <a:spcPct val="0"/>
              </a:spcBef>
              <a:spcAft>
                <a:spcPts val="600"/>
              </a:spcAft>
            </a:pPr>
            <a:r>
              <a:rPr lang="en-US" sz="4300" cap="all" spc="-100">
                <a:solidFill>
                  <a:schemeClr val="bg1"/>
                </a:solidFill>
                <a:latin typeface="+mj-lt"/>
              </a:rPr>
              <a:t>Based on estimates of  excess deaths between February 1st and October 31st of this year, the answer is no.  </a:t>
            </a:r>
          </a:p>
        </p:txBody>
      </p:sp>
      <p:sp>
        <p:nvSpPr>
          <p:cNvPr id="26" name="Rectangle 25">
            <a:extLst>
              <a:ext uri="{FF2B5EF4-FFF2-40B4-BE49-F238E27FC236}">
                <a16:creationId xmlns:a16="http://schemas.microsoft.com/office/drawing/2014/main" id="{8EEA5BB7-5B71-4B52-AD7F-3BA82A617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A1BDD5A-B952-463D-8BF6-F89EC6F21C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55369"/>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2C2EF86-4721-4AC5-AC3A-5343FE12B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55369"/>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42A6C7C-49DA-4D7E-9647-1696C74DF8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100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21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4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5" name="Group 4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6" name="Straight Connector 4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50" name="Rectangle 49">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4003B42-F17E-473C-9366-9369C0471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4" name="Rectangle 53">
            <a:extLst>
              <a:ext uri="{FF2B5EF4-FFF2-40B4-BE49-F238E27FC236}">
                <a16:creationId xmlns:a16="http://schemas.microsoft.com/office/drawing/2014/main" id="{149DDF01-2EFB-49D0-864E-0CE29F33A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accent1"/>
          </a:solidFill>
          <a:ln w="6350" cap="sq" cmpd="sng" algn="ctr">
            <a:noFill/>
            <a:prstDash val="solid"/>
            <a:miter lim="800000"/>
          </a:ln>
          <a:effectLst/>
        </p:spPr>
      </p:sp>
      <p:sp>
        <p:nvSpPr>
          <p:cNvPr id="2" name="TextBox 1">
            <a:extLst>
              <a:ext uri="{FF2B5EF4-FFF2-40B4-BE49-F238E27FC236}">
                <a16:creationId xmlns:a16="http://schemas.microsoft.com/office/drawing/2014/main" id="{D2B06567-675F-4597-8CC4-55C9D503A33F}"/>
              </a:ext>
            </a:extLst>
          </p:cNvPr>
          <p:cNvSpPr txBox="1"/>
          <p:nvPr/>
        </p:nvSpPr>
        <p:spPr>
          <a:xfrm>
            <a:off x="1209040" y="1754659"/>
            <a:ext cx="9860547" cy="3005463"/>
          </a:xfrm>
          <a:prstGeom prst="rect">
            <a:avLst/>
          </a:prstGeom>
        </p:spPr>
        <p:txBody>
          <a:bodyPr vert="horz" lIns="91440" tIns="45720" rIns="91440" bIns="45720" rtlCol="0" anchor="ctr">
            <a:normAutofit/>
          </a:bodyPr>
          <a:lstStyle/>
          <a:p>
            <a:pPr algn="ctr">
              <a:lnSpc>
                <a:spcPct val="83000"/>
              </a:lnSpc>
              <a:spcBef>
                <a:spcPct val="0"/>
              </a:spcBef>
              <a:spcAft>
                <a:spcPts val="600"/>
              </a:spcAft>
            </a:pPr>
            <a:r>
              <a:rPr lang="en-US" sz="6800" cap="all" spc="-100">
                <a:solidFill>
                  <a:srgbClr val="FFFFFF"/>
                </a:solidFill>
                <a:latin typeface="+mj-lt"/>
              </a:rPr>
              <a:t>Let’s describe how we arrived at this conclusion</a:t>
            </a:r>
          </a:p>
        </p:txBody>
      </p:sp>
      <p:sp>
        <p:nvSpPr>
          <p:cNvPr id="56" name="Rectangle 55">
            <a:extLst>
              <a:ext uri="{FF2B5EF4-FFF2-40B4-BE49-F238E27FC236}">
                <a16:creationId xmlns:a16="http://schemas.microsoft.com/office/drawing/2014/main" id="{8EEA5BB7-5B71-4B52-AD7F-3BA82A617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a:extLst>
              <a:ext uri="{FF2B5EF4-FFF2-40B4-BE49-F238E27FC236}">
                <a16:creationId xmlns:a16="http://schemas.microsoft.com/office/drawing/2014/main" id="{2A1BDD5A-B952-463D-8BF6-F89EC6F21C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55369"/>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2C2EF86-4721-4AC5-AC3A-5343FE12B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55369"/>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42A6C7C-49DA-4D7E-9647-1696C74DF8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100664"/>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99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F9E77-7D93-4DA4-B454-56BE8F212D1D}"/>
              </a:ext>
            </a:extLst>
          </p:cNvPr>
          <p:cNvSpPr txBox="1"/>
          <p:nvPr/>
        </p:nvSpPr>
        <p:spPr>
          <a:xfrm>
            <a:off x="471996" y="805186"/>
            <a:ext cx="11248008" cy="923330"/>
          </a:xfrm>
          <a:prstGeom prst="rect">
            <a:avLst/>
          </a:prstGeom>
          <a:noFill/>
        </p:spPr>
        <p:txBody>
          <a:bodyPr wrap="square" rtlCol="0">
            <a:spAutoFit/>
          </a:bodyPr>
          <a:lstStyle/>
          <a:p>
            <a:pPr algn="ctr"/>
            <a:r>
              <a:rPr lang="en-US" dirty="0"/>
              <a:t>First, we used weekly mortality data released by the CDC for 122 US cities, and found that the average percentage of yearly deaths to occur between February 1</a:t>
            </a:r>
            <a:r>
              <a:rPr lang="en-US" baseline="30000" dirty="0"/>
              <a:t>st</a:t>
            </a:r>
            <a:r>
              <a:rPr lang="en-US" dirty="0"/>
              <a:t> and October 31</a:t>
            </a:r>
            <a:r>
              <a:rPr lang="en-US" baseline="30000" dirty="0"/>
              <a:t>st</a:t>
            </a:r>
            <a:r>
              <a:rPr lang="en-US" dirty="0"/>
              <a:t> likely lay somewhere between 72% and 75%  </a:t>
            </a:r>
          </a:p>
        </p:txBody>
      </p:sp>
      <p:pic>
        <p:nvPicPr>
          <p:cNvPr id="1026" name="Picture 2">
            <a:extLst>
              <a:ext uri="{FF2B5EF4-FFF2-40B4-BE49-F238E27FC236}">
                <a16:creationId xmlns:a16="http://schemas.microsoft.com/office/drawing/2014/main" id="{94010D60-5D14-4813-B8E7-28BB0BC18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2" y="1856780"/>
            <a:ext cx="8296275" cy="419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77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ACEA0C-045C-4591-94D6-F8A973D223C9}"/>
              </a:ext>
            </a:extLst>
          </p:cNvPr>
          <p:cNvSpPr txBox="1"/>
          <p:nvPr/>
        </p:nvSpPr>
        <p:spPr>
          <a:xfrm>
            <a:off x="533400" y="2782669"/>
            <a:ext cx="11125200" cy="646331"/>
          </a:xfrm>
          <a:prstGeom prst="rect">
            <a:avLst/>
          </a:prstGeom>
          <a:noFill/>
        </p:spPr>
        <p:txBody>
          <a:bodyPr wrap="square" rtlCol="0">
            <a:spAutoFit/>
          </a:bodyPr>
          <a:lstStyle/>
          <a:p>
            <a:pPr algn="ctr"/>
            <a:r>
              <a:rPr lang="en-US" dirty="0"/>
              <a:t>After bootstrapping our sample, it was reasonable to conclude that, on average, approximately 73.82% of yearly deaths in a US municipality were likely to occur between February 1</a:t>
            </a:r>
            <a:r>
              <a:rPr lang="en-US" baseline="30000" dirty="0"/>
              <a:t>st</a:t>
            </a:r>
            <a:r>
              <a:rPr lang="en-US" dirty="0"/>
              <a:t> and October 31</a:t>
            </a:r>
            <a:r>
              <a:rPr lang="en-US" baseline="30000" dirty="0"/>
              <a:t>st</a:t>
            </a:r>
            <a:endParaRPr lang="en-US" dirty="0"/>
          </a:p>
        </p:txBody>
      </p:sp>
      <p:sp>
        <p:nvSpPr>
          <p:cNvPr id="3" name="TextBox 2">
            <a:extLst>
              <a:ext uri="{FF2B5EF4-FFF2-40B4-BE49-F238E27FC236}">
                <a16:creationId xmlns:a16="http://schemas.microsoft.com/office/drawing/2014/main" id="{DCAE66BC-7BE9-4212-8EA6-788426E62EAE}"/>
              </a:ext>
            </a:extLst>
          </p:cNvPr>
          <p:cNvSpPr txBox="1"/>
          <p:nvPr/>
        </p:nvSpPr>
        <p:spPr>
          <a:xfrm>
            <a:off x="4442222" y="4045073"/>
            <a:ext cx="3307556" cy="369332"/>
          </a:xfrm>
          <a:prstGeom prst="rect">
            <a:avLst/>
          </a:prstGeom>
          <a:solidFill>
            <a:schemeClr val="accent1"/>
          </a:solidFill>
        </p:spPr>
        <p:txBody>
          <a:bodyPr wrap="square" rtlCol="0">
            <a:spAutoFit/>
          </a:bodyPr>
          <a:lstStyle/>
          <a:p>
            <a:pPr algn="ctr"/>
            <a:r>
              <a:rPr lang="en-US" dirty="0"/>
              <a:t>Death </a:t>
            </a:r>
            <a:r>
              <a:rPr lang="en-US" dirty="0" err="1"/>
              <a:t>Propotion</a:t>
            </a:r>
            <a:r>
              <a:rPr lang="en-US" dirty="0"/>
              <a:t>=73.82%</a:t>
            </a:r>
          </a:p>
        </p:txBody>
      </p:sp>
    </p:spTree>
    <p:extLst>
      <p:ext uri="{BB962C8B-B14F-4D97-AF65-F5344CB8AC3E}">
        <p14:creationId xmlns:p14="http://schemas.microsoft.com/office/powerpoint/2010/main" val="249017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7" name="Rectangle 7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9" name="Group 7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80" name="Straight Connector 79">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4" name="Rectangle 83">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67F7472-538E-4E49-8514-26B44EB7EF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4384" y="645106"/>
            <a:ext cx="5919854" cy="5564663"/>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92" name="Rectangle 91">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bg1"/>
            </a:solidFill>
            <a:prstDash val="solid"/>
            <a:miter lim="800000"/>
          </a:ln>
          <a:effectLst/>
        </p:spPr>
      </p:sp>
      <p:sp>
        <p:nvSpPr>
          <p:cNvPr id="4" name="TextBox 3">
            <a:extLst>
              <a:ext uri="{FF2B5EF4-FFF2-40B4-BE49-F238E27FC236}">
                <a16:creationId xmlns:a16="http://schemas.microsoft.com/office/drawing/2014/main" id="{D39590E3-077D-4548-AB97-517D56B84377}"/>
              </a:ext>
            </a:extLst>
          </p:cNvPr>
          <p:cNvSpPr txBox="1"/>
          <p:nvPr/>
        </p:nvSpPr>
        <p:spPr>
          <a:xfrm>
            <a:off x="7957225" y="1559768"/>
            <a:ext cx="2978281" cy="3135379"/>
          </a:xfrm>
          <a:prstGeom prst="rect">
            <a:avLst/>
          </a:prstGeom>
        </p:spPr>
        <p:txBody>
          <a:bodyPr vert="horz" lIns="91440" tIns="45720" rIns="91440" bIns="45720" rtlCol="0" anchor="ctr">
            <a:normAutofit/>
          </a:bodyPr>
          <a:lstStyle/>
          <a:p>
            <a:pPr algn="ctr">
              <a:lnSpc>
                <a:spcPct val="83000"/>
              </a:lnSpc>
              <a:spcBef>
                <a:spcPct val="0"/>
              </a:spcBef>
              <a:spcAft>
                <a:spcPts val="600"/>
              </a:spcAft>
            </a:pPr>
            <a:r>
              <a:rPr lang="en-US" sz="1900" cap="all" spc="-100" dirty="0">
                <a:solidFill>
                  <a:schemeClr val="bg1"/>
                </a:solidFill>
                <a:latin typeface="+mj-lt"/>
              </a:rPr>
              <a:t>Next we used an ARIMA(5,1) model on yearly CDC mortality data to estimate the expected Total deaths for 1221 US counties  in the year 2020</a:t>
            </a:r>
          </a:p>
        </p:txBody>
      </p:sp>
      <p:sp>
        <p:nvSpPr>
          <p:cNvPr id="94" name="Rectangle 93">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6" name="Straight Connector 95">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70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FC80C3-EAEA-4F16-B01A-D6E14E9D4B4D}"/>
              </a:ext>
            </a:extLst>
          </p:cNvPr>
          <p:cNvSpPr txBox="1"/>
          <p:nvPr/>
        </p:nvSpPr>
        <p:spPr>
          <a:xfrm>
            <a:off x="581026" y="2228671"/>
            <a:ext cx="11144250" cy="646331"/>
          </a:xfrm>
          <a:prstGeom prst="rect">
            <a:avLst/>
          </a:prstGeom>
          <a:noFill/>
        </p:spPr>
        <p:txBody>
          <a:bodyPr wrap="square" rtlCol="0">
            <a:spAutoFit/>
          </a:bodyPr>
          <a:lstStyle/>
          <a:p>
            <a:pPr algn="ctr"/>
            <a:r>
              <a:rPr lang="en-US" dirty="0"/>
              <a:t>Multiplying the Death </a:t>
            </a:r>
            <a:r>
              <a:rPr lang="en-US" dirty="0" err="1"/>
              <a:t>Proporion</a:t>
            </a:r>
            <a:r>
              <a:rPr lang="en-US" dirty="0"/>
              <a:t> for February 1</a:t>
            </a:r>
            <a:r>
              <a:rPr lang="en-US" baseline="30000" dirty="0"/>
              <a:t>st</a:t>
            </a:r>
            <a:r>
              <a:rPr lang="en-US" dirty="0"/>
              <a:t> – October 31</a:t>
            </a:r>
            <a:r>
              <a:rPr lang="en-US" baseline="30000" dirty="0"/>
              <a:t>st</a:t>
            </a:r>
            <a:r>
              <a:rPr lang="en-US" dirty="0"/>
              <a:t> by Expected Deaths for 2020, we obtain the Expected Deaths for each county for the time period</a:t>
            </a:r>
          </a:p>
        </p:txBody>
      </p:sp>
      <p:sp>
        <p:nvSpPr>
          <p:cNvPr id="3" name="TextBox 2">
            <a:extLst>
              <a:ext uri="{FF2B5EF4-FFF2-40B4-BE49-F238E27FC236}">
                <a16:creationId xmlns:a16="http://schemas.microsoft.com/office/drawing/2014/main" id="{EB7066AF-0462-4CD4-A8EA-59EAB5261F72}"/>
              </a:ext>
            </a:extLst>
          </p:cNvPr>
          <p:cNvSpPr txBox="1"/>
          <p:nvPr/>
        </p:nvSpPr>
        <p:spPr>
          <a:xfrm>
            <a:off x="884807" y="3941685"/>
            <a:ext cx="10422383" cy="369332"/>
          </a:xfrm>
          <a:prstGeom prst="rect">
            <a:avLst/>
          </a:prstGeom>
          <a:solidFill>
            <a:schemeClr val="accent1"/>
          </a:solidFill>
        </p:spPr>
        <p:txBody>
          <a:bodyPr wrap="square" rtlCol="0">
            <a:spAutoFit/>
          </a:bodyPr>
          <a:lstStyle/>
          <a:p>
            <a:pPr algn="ctr"/>
            <a:r>
              <a:rPr lang="en-US" dirty="0"/>
              <a:t>Death Proportion * Expected Deaths 2020 = Expected Deaths Feb 1</a:t>
            </a:r>
            <a:r>
              <a:rPr lang="en-US" baseline="30000" dirty="0"/>
              <a:t>st</a:t>
            </a:r>
            <a:r>
              <a:rPr lang="en-US" dirty="0"/>
              <a:t> through Oct 31</a:t>
            </a:r>
            <a:r>
              <a:rPr lang="en-US" baseline="30000" dirty="0"/>
              <a:t>st</a:t>
            </a:r>
            <a:r>
              <a:rPr lang="en-US" dirty="0"/>
              <a:t> </a:t>
            </a:r>
          </a:p>
        </p:txBody>
      </p:sp>
    </p:spTree>
    <p:extLst>
      <p:ext uri="{BB962C8B-B14F-4D97-AF65-F5344CB8AC3E}">
        <p14:creationId xmlns:p14="http://schemas.microsoft.com/office/powerpoint/2010/main" val="66311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587B42-A0F2-4BC1-9D5D-9B294667AFD9}"/>
              </a:ext>
            </a:extLst>
          </p:cNvPr>
          <p:cNvSpPr txBox="1"/>
          <p:nvPr/>
        </p:nvSpPr>
        <p:spPr>
          <a:xfrm>
            <a:off x="526472" y="2203974"/>
            <a:ext cx="11139055" cy="1015663"/>
          </a:xfrm>
          <a:prstGeom prst="rect">
            <a:avLst/>
          </a:prstGeom>
          <a:noFill/>
        </p:spPr>
        <p:txBody>
          <a:bodyPr wrap="square" rtlCol="0">
            <a:spAutoFit/>
          </a:bodyPr>
          <a:lstStyle/>
          <a:p>
            <a:pPr algn="ctr"/>
            <a:r>
              <a:rPr lang="en-US" sz="2000" dirty="0"/>
              <a:t>The estimated expected deaths during this time period were then compared to the actual deaths reported by the CDC, and the difference between these two values was marked as  Estimated Excess Deaths </a:t>
            </a:r>
          </a:p>
        </p:txBody>
      </p:sp>
      <p:sp>
        <p:nvSpPr>
          <p:cNvPr id="3" name="TextBox 2">
            <a:extLst>
              <a:ext uri="{FF2B5EF4-FFF2-40B4-BE49-F238E27FC236}">
                <a16:creationId xmlns:a16="http://schemas.microsoft.com/office/drawing/2014/main" id="{53A0A2F0-E3B0-4D91-A3A1-5DA747233D27}"/>
              </a:ext>
            </a:extLst>
          </p:cNvPr>
          <p:cNvSpPr txBox="1"/>
          <p:nvPr/>
        </p:nvSpPr>
        <p:spPr>
          <a:xfrm>
            <a:off x="772357" y="3705039"/>
            <a:ext cx="10653203" cy="369332"/>
          </a:xfrm>
          <a:prstGeom prst="rect">
            <a:avLst/>
          </a:prstGeom>
          <a:solidFill>
            <a:schemeClr val="accent1"/>
          </a:solidFill>
        </p:spPr>
        <p:txBody>
          <a:bodyPr wrap="square" rtlCol="0">
            <a:spAutoFit/>
          </a:bodyPr>
          <a:lstStyle/>
          <a:p>
            <a:pPr algn="ctr"/>
            <a:r>
              <a:rPr lang="en-US" dirty="0"/>
              <a:t>Estimated Expected Deaths – Total Reported Deaths = Estimated Excess Deaths </a:t>
            </a:r>
          </a:p>
        </p:txBody>
      </p:sp>
    </p:spTree>
    <p:extLst>
      <p:ext uri="{BB962C8B-B14F-4D97-AF65-F5344CB8AC3E}">
        <p14:creationId xmlns:p14="http://schemas.microsoft.com/office/powerpoint/2010/main" val="9877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B7197D-66AB-4AF1-83E4-48CA6218DDAC}"/>
              </a:ext>
            </a:extLst>
          </p:cNvPr>
          <p:cNvSpPr txBox="1"/>
          <p:nvPr/>
        </p:nvSpPr>
        <p:spPr>
          <a:xfrm>
            <a:off x="554181" y="2971800"/>
            <a:ext cx="11097491" cy="707886"/>
          </a:xfrm>
          <a:prstGeom prst="rect">
            <a:avLst/>
          </a:prstGeom>
          <a:noFill/>
        </p:spPr>
        <p:txBody>
          <a:bodyPr wrap="square" rtlCol="0">
            <a:spAutoFit/>
          </a:bodyPr>
          <a:lstStyle/>
          <a:p>
            <a:pPr algn="ctr"/>
            <a:r>
              <a:rPr lang="en-US" sz="2000" dirty="0"/>
              <a:t>Estimated Excess Deaths for these 1221 US counties were then combined and compared to the deaths due to Covid-19  released by the CDC and Johns Hopkins University</a:t>
            </a:r>
          </a:p>
        </p:txBody>
      </p:sp>
    </p:spTree>
    <p:extLst>
      <p:ext uri="{BB962C8B-B14F-4D97-AF65-F5344CB8AC3E}">
        <p14:creationId xmlns:p14="http://schemas.microsoft.com/office/powerpoint/2010/main" val="172821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TotalTime>
  <Words>378</Words>
  <Application>Microsoft Office PowerPoint</Application>
  <PresentationFormat>Widescreen</PresentationFormat>
  <Paragraphs>19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Garamond</vt:lpstr>
      <vt:lpstr>Sagona Book</vt:lpstr>
      <vt:lpstr>Sagona ExtraLight</vt:lpstr>
      <vt:lpstr>SavonVTI</vt:lpstr>
      <vt:lpstr>Is there any reason to doubt the cDC and JHU covid-19 death 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there any reason to doubt the cDC and JHU covid-19 death count?</dc:title>
  <dc:creator>Jared Murphy</dc:creator>
  <cp:lastModifiedBy>Jared Murphy</cp:lastModifiedBy>
  <cp:revision>4</cp:revision>
  <dcterms:created xsi:type="dcterms:W3CDTF">2020-12-04T03:51:29Z</dcterms:created>
  <dcterms:modified xsi:type="dcterms:W3CDTF">2020-12-05T03:22:32Z</dcterms:modified>
</cp:coreProperties>
</file>