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1" r:id="rId6"/>
    <p:sldId id="312" r:id="rId7"/>
    <p:sldId id="313" r:id="rId8"/>
    <p:sldId id="314" r:id="rId9"/>
    <p:sldId id="315" r:id="rId10"/>
    <p:sldId id="316" r:id="rId11"/>
    <p:sldId id="317" r:id="rId12"/>
    <p:sldId id="318" r:id="rId13"/>
    <p:sldId id="319" r:id="rId14"/>
    <p:sldId id="32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11/30/2020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11/30/2020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11/30/2020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11/30/2020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11/30/2020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jared-m-murphy/Springboard/blob/main/Capstone_1/Capstone_Final.ipynb"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2150962"/>
          </a:xfrm>
        </p:spPr>
        <p:txBody>
          <a:bodyPr>
            <a:normAutofit fontScale="90000"/>
          </a:bodyPr>
          <a:lstStyle/>
          <a:p>
            <a:r>
              <a:rPr lang="en-US" sz="4400" dirty="0">
                <a:solidFill>
                  <a:schemeClr val="tx1"/>
                </a:solidFill>
              </a:rPr>
              <a:t>Is there any reason to doubt the </a:t>
            </a:r>
            <a:r>
              <a:rPr lang="en-US" sz="4400" dirty="0" err="1">
                <a:solidFill>
                  <a:schemeClr val="tx1"/>
                </a:solidFill>
              </a:rPr>
              <a:t>cDC</a:t>
            </a:r>
            <a:r>
              <a:rPr lang="en-US" sz="4400" dirty="0">
                <a:solidFill>
                  <a:schemeClr val="tx1"/>
                </a:solidFill>
              </a:rPr>
              <a:t> covid-19 death count?</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C9D35-2F7D-4F07-A00E-8735C8668373}"/>
              </a:ext>
            </a:extLst>
          </p:cNvPr>
          <p:cNvSpPr txBox="1"/>
          <p:nvPr/>
        </p:nvSpPr>
        <p:spPr>
          <a:xfrm>
            <a:off x="506027" y="2974019"/>
            <a:ext cx="11168109" cy="707886"/>
          </a:xfrm>
          <a:prstGeom prst="rect">
            <a:avLst/>
          </a:prstGeom>
          <a:noFill/>
        </p:spPr>
        <p:txBody>
          <a:bodyPr wrap="square" rtlCol="0">
            <a:spAutoFit/>
          </a:bodyPr>
          <a:lstStyle/>
          <a:p>
            <a:pPr algn="ctr"/>
            <a:r>
              <a:rPr lang="en-US" sz="2000" dirty="0"/>
              <a:t>Based on our models, we can conclude that there is no significant reason to doubt the Covid-19 death count reported by the CDC. </a:t>
            </a:r>
          </a:p>
        </p:txBody>
      </p:sp>
    </p:spTree>
    <p:extLst>
      <p:ext uri="{BB962C8B-B14F-4D97-AF65-F5344CB8AC3E}">
        <p14:creationId xmlns:p14="http://schemas.microsoft.com/office/powerpoint/2010/main" val="271316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3D32F7-78E5-4FDA-8B0B-EFD6EC0552CD}"/>
              </a:ext>
            </a:extLst>
          </p:cNvPr>
          <p:cNvSpPr txBox="1"/>
          <p:nvPr/>
        </p:nvSpPr>
        <p:spPr>
          <a:xfrm>
            <a:off x="523783" y="2971800"/>
            <a:ext cx="11185864" cy="707886"/>
          </a:xfrm>
          <a:prstGeom prst="rect">
            <a:avLst/>
          </a:prstGeom>
          <a:noFill/>
        </p:spPr>
        <p:txBody>
          <a:bodyPr wrap="square" rtlCol="0">
            <a:spAutoFit/>
          </a:bodyPr>
          <a:lstStyle/>
          <a:p>
            <a:pPr algn="ctr"/>
            <a:r>
              <a:rPr lang="en-US" sz="2000" dirty="0"/>
              <a:t>For sources and full in-depth technical analysis, please visit </a:t>
            </a:r>
            <a:r>
              <a:rPr lang="en-US" sz="2000" dirty="0">
                <a:solidFill>
                  <a:schemeClr val="accent1">
                    <a:lumMod val="75000"/>
                  </a:schemeClr>
                </a:solidFill>
                <a:hlinkClick r:id="rId2">
                  <a:extLst>
                    <a:ext uri="{A12FA001-AC4F-418D-AE19-62706E023703}">
                      <ahyp:hlinkClr xmlns:ahyp="http://schemas.microsoft.com/office/drawing/2018/hyperlinkcolor" val="tx"/>
                    </a:ext>
                  </a:extLst>
                </a:hlinkClick>
              </a:rPr>
              <a:t>https://github.com/jared-m-murphy/Springboard/blob/main/Capstone_1/Capstone_Final.ipynb</a:t>
            </a:r>
            <a:r>
              <a:rPr lang="en-US" sz="2000" dirty="0">
                <a:solidFill>
                  <a:schemeClr val="accent1">
                    <a:lumMod val="75000"/>
                  </a:schemeClr>
                </a:solidFill>
              </a:rPr>
              <a:t>  </a:t>
            </a:r>
          </a:p>
        </p:txBody>
      </p:sp>
    </p:spTree>
    <p:extLst>
      <p:ext uri="{BB962C8B-B14F-4D97-AF65-F5344CB8AC3E}">
        <p14:creationId xmlns:p14="http://schemas.microsoft.com/office/powerpoint/2010/main" val="377657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86D0FB-8B6C-4E8B-A021-247476831AF9}"/>
              </a:ext>
            </a:extLst>
          </p:cNvPr>
          <p:cNvSpPr txBox="1"/>
          <p:nvPr/>
        </p:nvSpPr>
        <p:spPr>
          <a:xfrm>
            <a:off x="1882065" y="2804743"/>
            <a:ext cx="8691239" cy="707886"/>
          </a:xfrm>
          <a:prstGeom prst="rect">
            <a:avLst/>
          </a:prstGeom>
          <a:noFill/>
        </p:spPr>
        <p:txBody>
          <a:bodyPr wrap="square" rtlCol="0" anchor="ctr">
            <a:spAutoFit/>
          </a:bodyPr>
          <a:lstStyle/>
          <a:p>
            <a:pPr algn="ctr"/>
            <a:r>
              <a:rPr lang="en-US" sz="2000" dirty="0"/>
              <a:t>Based on estimates of  excess deaths between February 1</a:t>
            </a:r>
            <a:r>
              <a:rPr lang="en-US" sz="2000" baseline="30000" dirty="0"/>
              <a:t>st</a:t>
            </a:r>
            <a:r>
              <a:rPr lang="en-US" sz="2000" dirty="0"/>
              <a:t> and October 31</a:t>
            </a:r>
            <a:r>
              <a:rPr lang="en-US" sz="2000" baseline="30000" dirty="0"/>
              <a:t>st</a:t>
            </a:r>
            <a:r>
              <a:rPr lang="en-US" sz="2000" dirty="0"/>
              <a:t> of this year, the answer is no.  </a:t>
            </a:r>
          </a:p>
        </p:txBody>
      </p:sp>
    </p:spTree>
    <p:extLst>
      <p:ext uri="{BB962C8B-B14F-4D97-AF65-F5344CB8AC3E}">
        <p14:creationId xmlns:p14="http://schemas.microsoft.com/office/powerpoint/2010/main" val="400121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185B74-A9C5-47AF-8E93-31757E1CE87E}"/>
              </a:ext>
            </a:extLst>
          </p:cNvPr>
          <p:cNvSpPr txBox="1"/>
          <p:nvPr/>
        </p:nvSpPr>
        <p:spPr>
          <a:xfrm>
            <a:off x="401782" y="3020290"/>
            <a:ext cx="11333018" cy="707886"/>
          </a:xfrm>
          <a:prstGeom prst="rect">
            <a:avLst/>
          </a:prstGeom>
          <a:noFill/>
        </p:spPr>
        <p:txBody>
          <a:bodyPr wrap="square" rtlCol="0">
            <a:spAutoFit/>
          </a:bodyPr>
          <a:lstStyle/>
          <a:p>
            <a:pPr algn="ctr"/>
            <a:r>
              <a:rPr lang="en-US" sz="2000" dirty="0"/>
              <a:t>Using ARIMA modeling, several models were trained with historical mortality data released by the CDC</a:t>
            </a:r>
          </a:p>
        </p:txBody>
      </p:sp>
    </p:spTree>
    <p:extLst>
      <p:ext uri="{BB962C8B-B14F-4D97-AF65-F5344CB8AC3E}">
        <p14:creationId xmlns:p14="http://schemas.microsoft.com/office/powerpoint/2010/main" val="851273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9590E3-077D-4548-AB97-517D56B84377}"/>
              </a:ext>
            </a:extLst>
          </p:cNvPr>
          <p:cNvSpPr txBox="1"/>
          <p:nvPr/>
        </p:nvSpPr>
        <p:spPr>
          <a:xfrm>
            <a:off x="554182" y="2971800"/>
            <a:ext cx="11125200" cy="707886"/>
          </a:xfrm>
          <a:prstGeom prst="rect">
            <a:avLst/>
          </a:prstGeom>
          <a:noFill/>
        </p:spPr>
        <p:txBody>
          <a:bodyPr wrap="square" rtlCol="0">
            <a:spAutoFit/>
          </a:bodyPr>
          <a:lstStyle/>
          <a:p>
            <a:pPr algn="ctr"/>
            <a:r>
              <a:rPr lang="en-US" sz="2000" dirty="0"/>
              <a:t>These models were then used to estimate the expected deaths for 1221 US counties during the time period of February 1</a:t>
            </a:r>
            <a:r>
              <a:rPr lang="en-US" sz="2000" baseline="30000" dirty="0"/>
              <a:t>st</a:t>
            </a:r>
            <a:r>
              <a:rPr lang="en-US" sz="2000" dirty="0"/>
              <a:t> 2020 – October 31</a:t>
            </a:r>
            <a:r>
              <a:rPr lang="en-US" sz="2000" baseline="30000" dirty="0"/>
              <a:t>st</a:t>
            </a:r>
            <a:r>
              <a:rPr lang="en-US" sz="2000" dirty="0"/>
              <a:t> 2020</a:t>
            </a:r>
          </a:p>
        </p:txBody>
      </p:sp>
    </p:spTree>
    <p:extLst>
      <p:ext uri="{BB962C8B-B14F-4D97-AF65-F5344CB8AC3E}">
        <p14:creationId xmlns:p14="http://schemas.microsoft.com/office/powerpoint/2010/main" val="311670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587B42-A0F2-4BC1-9D5D-9B294667AFD9}"/>
              </a:ext>
            </a:extLst>
          </p:cNvPr>
          <p:cNvSpPr txBox="1"/>
          <p:nvPr/>
        </p:nvSpPr>
        <p:spPr>
          <a:xfrm>
            <a:off x="540327" y="2971800"/>
            <a:ext cx="11139055" cy="1015663"/>
          </a:xfrm>
          <a:prstGeom prst="rect">
            <a:avLst/>
          </a:prstGeom>
          <a:noFill/>
        </p:spPr>
        <p:txBody>
          <a:bodyPr wrap="square" rtlCol="0">
            <a:spAutoFit/>
          </a:bodyPr>
          <a:lstStyle/>
          <a:p>
            <a:pPr algn="ctr"/>
            <a:r>
              <a:rPr lang="en-US" sz="2000" dirty="0"/>
              <a:t>The estimated expected deaths during this time period were then compared to the actual deaths reported by the CDC, and the difference between these two values was marked as  Estimated Excess Deaths </a:t>
            </a:r>
          </a:p>
        </p:txBody>
      </p:sp>
    </p:spTree>
    <p:extLst>
      <p:ext uri="{BB962C8B-B14F-4D97-AF65-F5344CB8AC3E}">
        <p14:creationId xmlns:p14="http://schemas.microsoft.com/office/powerpoint/2010/main" val="987781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B7197D-66AB-4AF1-83E4-48CA6218DDAC}"/>
              </a:ext>
            </a:extLst>
          </p:cNvPr>
          <p:cNvSpPr txBox="1"/>
          <p:nvPr/>
        </p:nvSpPr>
        <p:spPr>
          <a:xfrm>
            <a:off x="554181" y="2971800"/>
            <a:ext cx="11097491" cy="707886"/>
          </a:xfrm>
          <a:prstGeom prst="rect">
            <a:avLst/>
          </a:prstGeom>
          <a:noFill/>
        </p:spPr>
        <p:txBody>
          <a:bodyPr wrap="square" rtlCol="0">
            <a:spAutoFit/>
          </a:bodyPr>
          <a:lstStyle/>
          <a:p>
            <a:pPr algn="ctr"/>
            <a:r>
              <a:rPr lang="en-US" sz="2000" dirty="0"/>
              <a:t>Estimated Excess Deaths for these 1221 US counties were then combined and compared to the deaths due to Covid-19  released by the CDC and Johns Hopkins University</a:t>
            </a:r>
          </a:p>
        </p:txBody>
      </p:sp>
    </p:spTree>
    <p:extLst>
      <p:ext uri="{BB962C8B-B14F-4D97-AF65-F5344CB8AC3E}">
        <p14:creationId xmlns:p14="http://schemas.microsoft.com/office/powerpoint/2010/main" val="17282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03A804-37E9-473C-B549-AF90E489EB91}"/>
              </a:ext>
            </a:extLst>
          </p:cNvPr>
          <p:cNvSpPr txBox="1"/>
          <p:nvPr/>
        </p:nvSpPr>
        <p:spPr>
          <a:xfrm>
            <a:off x="3352799" y="2971800"/>
            <a:ext cx="5763491" cy="400110"/>
          </a:xfrm>
          <a:prstGeom prst="rect">
            <a:avLst/>
          </a:prstGeom>
          <a:noFill/>
        </p:spPr>
        <p:txBody>
          <a:bodyPr wrap="square" rtlCol="0">
            <a:spAutoFit/>
          </a:bodyPr>
          <a:lstStyle/>
          <a:p>
            <a:pPr algn="ctr"/>
            <a:r>
              <a:rPr lang="en-US" sz="2000" dirty="0"/>
              <a:t>Here is what was found</a:t>
            </a:r>
          </a:p>
        </p:txBody>
      </p:sp>
    </p:spTree>
    <p:extLst>
      <p:ext uri="{BB962C8B-B14F-4D97-AF65-F5344CB8AC3E}">
        <p14:creationId xmlns:p14="http://schemas.microsoft.com/office/powerpoint/2010/main" val="1759761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A0424-7D2C-4A6D-9732-8E1B75870AC5}"/>
              </a:ext>
            </a:extLst>
          </p:cNvPr>
          <p:cNvSpPr txBox="1"/>
          <p:nvPr/>
        </p:nvSpPr>
        <p:spPr>
          <a:xfrm>
            <a:off x="467557" y="1551373"/>
            <a:ext cx="11256885" cy="400110"/>
          </a:xfrm>
          <a:prstGeom prst="rect">
            <a:avLst/>
          </a:prstGeom>
          <a:noFill/>
        </p:spPr>
        <p:txBody>
          <a:bodyPr wrap="square" rtlCol="0">
            <a:spAutoFit/>
          </a:bodyPr>
          <a:lstStyle/>
          <a:p>
            <a:pPr algn="ctr"/>
            <a:r>
              <a:rPr lang="en-US" sz="2000" dirty="0"/>
              <a:t>Estimated Excess Deaths: 210,900</a:t>
            </a:r>
          </a:p>
        </p:txBody>
      </p:sp>
      <p:sp>
        <p:nvSpPr>
          <p:cNvPr id="4" name="TextBox 3">
            <a:extLst>
              <a:ext uri="{FF2B5EF4-FFF2-40B4-BE49-F238E27FC236}">
                <a16:creationId xmlns:a16="http://schemas.microsoft.com/office/drawing/2014/main" id="{FC410CCB-3F33-4AB8-9558-EF9759DF9A89}"/>
              </a:ext>
            </a:extLst>
          </p:cNvPr>
          <p:cNvSpPr txBox="1"/>
          <p:nvPr/>
        </p:nvSpPr>
        <p:spPr>
          <a:xfrm>
            <a:off x="467557" y="2627790"/>
            <a:ext cx="11256885" cy="400110"/>
          </a:xfrm>
          <a:prstGeom prst="rect">
            <a:avLst/>
          </a:prstGeom>
          <a:noFill/>
        </p:spPr>
        <p:txBody>
          <a:bodyPr wrap="square" rtlCol="0">
            <a:spAutoFit/>
          </a:bodyPr>
          <a:lstStyle/>
          <a:p>
            <a:pPr algn="ctr"/>
            <a:r>
              <a:rPr lang="en-US" sz="2000" dirty="0"/>
              <a:t>Johns Hopkins Provisional Deaths Due to Covid-19: 210,533</a:t>
            </a:r>
          </a:p>
        </p:txBody>
      </p:sp>
      <p:sp>
        <p:nvSpPr>
          <p:cNvPr id="6" name="TextBox 5">
            <a:extLst>
              <a:ext uri="{FF2B5EF4-FFF2-40B4-BE49-F238E27FC236}">
                <a16:creationId xmlns:a16="http://schemas.microsoft.com/office/drawing/2014/main" id="{97240E0A-62AA-4590-B90A-B9A13113E47D}"/>
              </a:ext>
            </a:extLst>
          </p:cNvPr>
          <p:cNvSpPr txBox="1"/>
          <p:nvPr/>
        </p:nvSpPr>
        <p:spPr>
          <a:xfrm>
            <a:off x="467557" y="3860879"/>
            <a:ext cx="11256884" cy="400110"/>
          </a:xfrm>
          <a:prstGeom prst="rect">
            <a:avLst/>
          </a:prstGeom>
          <a:noFill/>
        </p:spPr>
        <p:txBody>
          <a:bodyPr wrap="square" rtlCol="0">
            <a:spAutoFit/>
          </a:bodyPr>
          <a:lstStyle/>
          <a:p>
            <a:pPr algn="ctr"/>
            <a:r>
              <a:rPr lang="en-US" sz="2000" dirty="0"/>
              <a:t>CDC Provisional Deaths Due to Covid-19: 211,106</a:t>
            </a:r>
          </a:p>
        </p:txBody>
      </p:sp>
    </p:spTree>
    <p:extLst>
      <p:ext uri="{BB962C8B-B14F-4D97-AF65-F5344CB8AC3E}">
        <p14:creationId xmlns:p14="http://schemas.microsoft.com/office/powerpoint/2010/main" val="328495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10013-D54C-4FDE-B627-616E7A829BC3}"/>
              </a:ext>
            </a:extLst>
          </p:cNvPr>
          <p:cNvSpPr txBox="1"/>
          <p:nvPr/>
        </p:nvSpPr>
        <p:spPr>
          <a:xfrm>
            <a:off x="506027" y="2743199"/>
            <a:ext cx="11203619" cy="707886"/>
          </a:xfrm>
          <a:prstGeom prst="rect">
            <a:avLst/>
          </a:prstGeom>
          <a:noFill/>
        </p:spPr>
        <p:txBody>
          <a:bodyPr wrap="square" rtlCol="0">
            <a:spAutoFit/>
          </a:bodyPr>
          <a:lstStyle/>
          <a:p>
            <a:pPr algn="ctr"/>
            <a:r>
              <a:rPr lang="en-US" sz="2000" dirty="0"/>
              <a:t>As can be seen, Estimated Excess Deaths are within a small margin of both the CDC’s and JHU’s provisional deaths due to Covid-19</a:t>
            </a:r>
          </a:p>
        </p:txBody>
      </p:sp>
    </p:spTree>
    <p:extLst>
      <p:ext uri="{BB962C8B-B14F-4D97-AF65-F5344CB8AC3E}">
        <p14:creationId xmlns:p14="http://schemas.microsoft.com/office/powerpoint/2010/main" val="695795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Monochromatic horizon</Template>
  <TotalTime>71</TotalTime>
  <Words>244</Words>
  <Application>Microsoft Office PowerPoint</Application>
  <PresentationFormat>Widescreen</PresentationFormat>
  <Paragraphs>13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Garamond</vt:lpstr>
      <vt:lpstr>Sagona Book</vt:lpstr>
      <vt:lpstr>Sagona ExtraLight</vt:lpstr>
      <vt:lpstr>SavonVTI</vt:lpstr>
      <vt:lpstr>Is there any reason to doubt the cDC covid-19 death 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there any reason to doubt the cDC covid-19 death count?</dc:title>
  <dc:creator>Jared Murphy</dc:creator>
  <cp:lastModifiedBy>Jared Murphy</cp:lastModifiedBy>
  <cp:revision>8</cp:revision>
  <dcterms:created xsi:type="dcterms:W3CDTF">2020-11-30T20:11:03Z</dcterms:created>
  <dcterms:modified xsi:type="dcterms:W3CDTF">2020-11-30T21:23:01Z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