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48" r:id="rId3"/>
    <p:sldId id="357" r:id="rId4"/>
    <p:sldId id="361" r:id="rId5"/>
    <p:sldId id="363" r:id="rId6"/>
    <p:sldId id="362" r:id="rId7"/>
    <p:sldId id="3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F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1BAA2-2024-46D1-98B9-4D4F5586F1B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2B941-CF09-4A58-8550-71CBE5D4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9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  <a:endParaRPr lang="en-AU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4DF539A-5136-4B2B-BCD7-1520D3FD22D2}" type="datetime3">
              <a:rPr lang="en-AU" smtClean="0"/>
              <a:t>14 November, 2021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</a:t>
            </a:r>
            <a:r>
              <a:rPr lang="en-AU" dirty="0"/>
              <a:t>3 </a:t>
            </a:r>
            <a:r>
              <a:rPr lang="en-AU"/>
              <a:t>— Arithmetic for Computers</a:t>
            </a:r>
            <a:endParaRPr lang="en-A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02031-FD8A-40EF-8624-05E47526AFD7}" type="slidenum">
              <a:rPr lang="en-AU"/>
              <a:pPr/>
              <a:t>2</a:t>
            </a:fld>
            <a:endParaRPr lang="en-AU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2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618B-759F-42AD-AC74-06D9A0983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9F378-C899-4EE6-B7FB-B0AEF10F8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31FC-FB97-4C0C-B104-C675A2BF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1F43F-12B8-44E2-A643-99AD9D18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9ED1-6EB1-4820-87C9-3904272A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32EB-478D-4B46-A077-CAE0B628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34317-1023-4F70-8054-610DDAC70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2977-F3B1-4865-AE4E-85B1369D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7091-E73D-43BE-AE81-19291947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AC47-CC7A-44AE-8DB4-8AFE8F12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73EDF-EEEE-4A3E-995A-32CE64695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A2F05-5DEA-41A9-B5A9-83971C648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02C5-E733-4412-82E6-09851FCF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3A66-5C53-42EE-9C94-D4953E29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75D5-F7D8-4076-8FD2-2C090312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6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D253-3361-4D68-804F-0327E722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C079-287E-4164-8151-C27FDA56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8754-11DC-4886-8456-D45055A6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65D0-7983-4334-B6C6-449FF755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C3F56-C7D6-4672-8AC1-57CA7A73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3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4E82-34B8-4C36-9627-3AB17E54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6CEF4-3DFA-4BB7-B30C-400F27DA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5561F-14EB-4CD6-88DE-55DC991C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5B0A6-4623-4D13-AD17-C7627F8A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2B82-B927-4F31-B4BA-79045A15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7E23-1C81-440B-9155-78208C31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9254-4891-4E21-ABED-F5A64DBE5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9D2AB-0078-497D-B06E-7E539BF13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2101B-982C-43DE-A343-5284E92C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15A7-F3E6-4121-B4A3-19EF6437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8C28-591D-4D00-AF1F-297095C9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CB10-E0BD-42E0-9033-AC450668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F8616-C890-4B51-B1B2-3C7CE789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503E-493B-45EF-94AA-FAE5AE223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C6CBF-04C9-484A-8E29-DAB51D177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B94C9-78DF-4A43-9767-B476BB5F9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95F70-49ED-4C63-AB97-66CAEDAC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E809A-9667-40A6-8905-4D0E6DF1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4A5E4-FAB2-458E-8732-EF7BE541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62BB-4BD6-4A8B-8FF1-977C5EAB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413FE-D616-4BF6-B86D-A396D1D5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16768-8D9B-4953-9F0C-2C906299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8D9EE-8A42-4105-8E00-E21D3FF8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BE1F0-2F21-41B3-A828-C975B220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163F9-1288-4A98-9932-03D8FE58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D6D0C-A649-4F94-8B03-FBE7F30D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4788-9079-4DAF-94DD-D47705CF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0D35-8FE3-4CC7-AB6E-06FD45D8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15414-E994-4D71-B01A-32726DD4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D51DB-0A56-47ED-ADB5-FDBF3E6F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45780-EBC7-4D30-9BBC-5BD8EF70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24F85-EC04-4629-9198-C722BDE8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D012-4FC3-4E43-B762-30D16A16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9C9E1-2301-4E57-BD1B-2BB2A3C36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5C1B8-F3B1-4A9A-A724-101B11421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C5465-FED2-4478-A5A1-C7ACF05A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67C0B-3FFA-4335-BDD7-7B82FA01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CCF1-09B4-4277-A6B8-8871A60A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4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EB477-8B14-4A32-B6F5-ED5F5A3D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465B2-461B-4F44-BF25-9D5359F1D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F1A99-B8C6-4B96-8EEA-ED9BA5524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DF6A-4F74-47D3-8543-8EB3D58845A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307FE-1EE2-4AC3-92D9-16E1335FB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081B8-A7F1-40AA-A98A-6598B7492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1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9A46F-58C9-401B-8DC9-3ED1A8B9A978}"/>
              </a:ext>
            </a:extLst>
          </p:cNvPr>
          <p:cNvSpPr txBox="1"/>
          <p:nvPr/>
        </p:nvSpPr>
        <p:spPr>
          <a:xfrm>
            <a:off x="3275283" y="2525397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Division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372B9-6DC7-46A3-A31A-87656A5F269A}"/>
              </a:ext>
            </a:extLst>
          </p:cNvPr>
          <p:cNvSpPr txBox="1"/>
          <p:nvPr/>
        </p:nvSpPr>
        <p:spPr>
          <a:xfrm>
            <a:off x="4931543" y="4676836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Created by: Prof. Caiwen Ding at UConn</a:t>
            </a:r>
          </a:p>
        </p:txBody>
      </p:sp>
    </p:spTree>
    <p:extLst>
      <p:ext uri="{BB962C8B-B14F-4D97-AF65-F5344CB8AC3E}">
        <p14:creationId xmlns:p14="http://schemas.microsoft.com/office/powerpoint/2010/main" val="8211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5621"/>
          </a:xfrm>
        </p:spPr>
        <p:txBody>
          <a:bodyPr/>
          <a:lstStyle/>
          <a:p>
            <a:r>
              <a:rPr lang="en-US" dirty="0"/>
              <a:t>Division Hardware for 4 bits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10C00-9387-40CA-AE58-38B68AC99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99EE8F-E3D8-454B-ACE0-779D16A85918}"/>
              </a:ext>
            </a:extLst>
          </p:cNvPr>
          <p:cNvGrpSpPr/>
          <p:nvPr/>
        </p:nvGrpSpPr>
        <p:grpSpPr>
          <a:xfrm>
            <a:off x="4203865" y="2167852"/>
            <a:ext cx="4641016" cy="2990850"/>
            <a:chOff x="790575" y="3429000"/>
            <a:chExt cx="4641016" cy="299085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75F6A7-93FA-49EC-93DA-3BBCD6B2C6FF}"/>
                </a:ext>
              </a:extLst>
            </p:cNvPr>
            <p:cNvSpPr/>
            <p:nvPr/>
          </p:nvSpPr>
          <p:spPr bwMode="auto">
            <a:xfrm>
              <a:off x="1187624" y="4507631"/>
              <a:ext cx="1656184" cy="504056"/>
            </a:xfrm>
            <a:custGeom>
              <a:avLst/>
              <a:gdLst>
                <a:gd name="connsiteX0" fmla="*/ 0 w 1656184"/>
                <a:gd name="connsiteY0" fmla="*/ 0 h 504056"/>
                <a:gd name="connsiteX1" fmla="*/ 684077 w 1656184"/>
                <a:gd name="connsiteY1" fmla="*/ 0 h 504056"/>
                <a:gd name="connsiteX2" fmla="*/ 828092 w 1656184"/>
                <a:gd name="connsiteY2" fmla="*/ 162017 h 504056"/>
                <a:gd name="connsiteX3" fmla="*/ 972108 w 1656184"/>
                <a:gd name="connsiteY3" fmla="*/ 0 h 504056"/>
                <a:gd name="connsiteX4" fmla="*/ 1656184 w 1656184"/>
                <a:gd name="connsiteY4" fmla="*/ 0 h 504056"/>
                <a:gd name="connsiteX5" fmla="*/ 1324947 w 1656184"/>
                <a:gd name="connsiteY5" fmla="*/ 504056 h 504056"/>
                <a:gd name="connsiteX6" fmla="*/ 331237 w 1656184"/>
                <a:gd name="connsiteY6" fmla="*/ 5040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184" h="504056">
                  <a:moveTo>
                    <a:pt x="0" y="0"/>
                  </a:moveTo>
                  <a:lnTo>
                    <a:pt x="684077" y="0"/>
                  </a:lnTo>
                  <a:lnTo>
                    <a:pt x="828092" y="162017"/>
                  </a:lnTo>
                  <a:lnTo>
                    <a:pt x="972108" y="0"/>
                  </a:lnTo>
                  <a:lnTo>
                    <a:pt x="1656184" y="0"/>
                  </a:lnTo>
                  <a:lnTo>
                    <a:pt x="1324947" y="504056"/>
                  </a:lnTo>
                  <a:lnTo>
                    <a:pt x="331237" y="504056"/>
                  </a:ln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Tahoma" pitchFamily="34" charset="0"/>
                </a:rPr>
                <a:t>8-bit ALU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BDEEE2-CA17-4443-A64F-444C4D771978}"/>
                </a:ext>
              </a:extLst>
            </p:cNvPr>
            <p:cNvSpPr txBox="1"/>
            <p:nvPr/>
          </p:nvSpPr>
          <p:spPr>
            <a:xfrm>
              <a:off x="1115616" y="5517232"/>
              <a:ext cx="1800200" cy="504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Remainder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r"/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Write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390B5A-6552-407B-809A-BB0CE1E01919}"/>
                </a:ext>
              </a:extLst>
            </p:cNvPr>
            <p:cNvSpPr txBox="1"/>
            <p:nvPr/>
          </p:nvSpPr>
          <p:spPr>
            <a:xfrm>
              <a:off x="1619672" y="3498030"/>
              <a:ext cx="1800200" cy="50405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Divisor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r"/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Shift right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25E6446-2B64-4BB6-95CB-499654F0E787}"/>
                </a:ext>
              </a:extLst>
            </p:cNvPr>
            <p:cNvCxnSpPr>
              <a:endCxn id="21" idx="0"/>
            </p:cNvCxnSpPr>
            <p:nvPr/>
          </p:nvCxnSpPr>
          <p:spPr bwMode="auto">
            <a:xfrm>
              <a:off x="2015716" y="5011687"/>
              <a:ext cx="0" cy="5055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D76B365-6917-4BE8-A0DD-6ED5B82E868A}"/>
                </a:ext>
              </a:extLst>
            </p:cNvPr>
            <p:cNvCxnSpPr>
              <a:cxnSpLocks/>
              <a:stCxn id="22" idx="2"/>
            </p:cNvCxnSpPr>
            <p:nvPr/>
          </p:nvCxnSpPr>
          <p:spPr bwMode="auto">
            <a:xfrm>
              <a:off x="2519772" y="4002086"/>
              <a:ext cx="0" cy="5055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9C798AF-DFA6-4AE5-8891-0DAAACD375D6}"/>
                </a:ext>
              </a:extLst>
            </p:cNvPr>
            <p:cNvSpPr/>
            <p:nvPr/>
          </p:nvSpPr>
          <p:spPr bwMode="auto">
            <a:xfrm>
              <a:off x="3635896" y="5411688"/>
              <a:ext cx="1368149" cy="60960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Control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</a:b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test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01C095-AE46-4CFD-99F0-77E790F1873C}"/>
                </a:ext>
              </a:extLst>
            </p:cNvPr>
            <p:cNvSpPr txBox="1"/>
            <p:nvPr/>
          </p:nvSpPr>
          <p:spPr>
            <a:xfrm>
              <a:off x="4283968" y="4507631"/>
              <a:ext cx="972105" cy="504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Quotient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r"/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Shift left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40FC8D8-0765-4FFD-B656-3C5DF2C92A8D}"/>
                </a:ext>
              </a:extLst>
            </p:cNvPr>
            <p:cNvSpPr/>
            <p:nvPr/>
          </p:nvSpPr>
          <p:spPr bwMode="auto">
            <a:xfrm>
              <a:off x="5019472" y="4863830"/>
              <a:ext cx="412119" cy="865761"/>
            </a:xfrm>
            <a:custGeom>
              <a:avLst/>
              <a:gdLst>
                <a:gd name="connsiteX0" fmla="*/ 0 w 992222"/>
                <a:gd name="connsiteY0" fmla="*/ 865761 h 865761"/>
                <a:gd name="connsiteX1" fmla="*/ 992222 w 992222"/>
                <a:gd name="connsiteY1" fmla="*/ 865761 h 865761"/>
                <a:gd name="connsiteX2" fmla="*/ 992222 w 992222"/>
                <a:gd name="connsiteY2" fmla="*/ 0 h 865761"/>
                <a:gd name="connsiteX3" fmla="*/ 252919 w 992222"/>
                <a:gd name="connsiteY3" fmla="*/ 0 h 865761"/>
                <a:gd name="connsiteX0" fmla="*/ 0 w 992222"/>
                <a:gd name="connsiteY0" fmla="*/ 865761 h 865761"/>
                <a:gd name="connsiteX1" fmla="*/ 992222 w 992222"/>
                <a:gd name="connsiteY1" fmla="*/ 865761 h 865761"/>
                <a:gd name="connsiteX2" fmla="*/ 992222 w 992222"/>
                <a:gd name="connsiteY2" fmla="*/ 0 h 865761"/>
                <a:gd name="connsiteX3" fmla="*/ 608374 w 992222"/>
                <a:gd name="connsiteY3" fmla="*/ 0 h 86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222" h="865761">
                  <a:moveTo>
                    <a:pt x="0" y="865761"/>
                  </a:moveTo>
                  <a:lnTo>
                    <a:pt x="992222" y="865761"/>
                  </a:lnTo>
                  <a:lnTo>
                    <a:pt x="992222" y="0"/>
                  </a:lnTo>
                  <a:lnTo>
                    <a:pt x="608374" y="0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2A4EB48F-9A5F-43CA-AE69-5FB3D046B223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2859658" y="4578205"/>
              <a:ext cx="746474" cy="1143615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D5F7C2D-FB13-4C7B-A104-5E866B863C1D}"/>
                </a:ext>
              </a:extLst>
            </p:cNvPr>
            <p:cNvSpPr/>
            <p:nvPr/>
          </p:nvSpPr>
          <p:spPr bwMode="auto">
            <a:xfrm>
              <a:off x="3419872" y="3892550"/>
              <a:ext cx="688578" cy="1524000"/>
            </a:xfrm>
            <a:custGeom>
              <a:avLst/>
              <a:gdLst>
                <a:gd name="connsiteX0" fmla="*/ 654050 w 654050"/>
                <a:gd name="connsiteY0" fmla="*/ 1524000 h 1524000"/>
                <a:gd name="connsiteX1" fmla="*/ 654050 w 654050"/>
                <a:gd name="connsiteY1" fmla="*/ 0 h 1524000"/>
                <a:gd name="connsiteX2" fmla="*/ 0 w 654050"/>
                <a:gd name="connsiteY2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050" h="1524000">
                  <a:moveTo>
                    <a:pt x="654050" y="1524000"/>
                  </a:moveTo>
                  <a:lnTo>
                    <a:pt x="654050" y="0"/>
                  </a:lnTo>
                  <a:lnTo>
                    <a:pt x="0" y="0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BCC5A5-BCC6-43F1-89F5-BAE8168A7E6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9992" y="4437112"/>
              <a:ext cx="5194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FD0CB32-BEAE-45F5-87C9-6B49001FBB5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915816" y="5877272"/>
              <a:ext cx="79208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C4AB0C-6850-4A54-BFEE-F2A7C6D3E2DA}"/>
                </a:ext>
              </a:extLst>
            </p:cNvPr>
            <p:cNvSpPr/>
            <p:nvPr/>
          </p:nvSpPr>
          <p:spPr bwMode="auto">
            <a:xfrm>
              <a:off x="790575" y="4191000"/>
              <a:ext cx="1219200" cy="2124075"/>
            </a:xfrm>
            <a:custGeom>
              <a:avLst/>
              <a:gdLst>
                <a:gd name="connsiteX0" fmla="*/ 1219200 w 1219200"/>
                <a:gd name="connsiteY0" fmla="*/ 1828800 h 2124075"/>
                <a:gd name="connsiteX1" fmla="*/ 1219200 w 1219200"/>
                <a:gd name="connsiteY1" fmla="*/ 2124075 h 2124075"/>
                <a:gd name="connsiteX2" fmla="*/ 0 w 1219200"/>
                <a:gd name="connsiteY2" fmla="*/ 2124075 h 2124075"/>
                <a:gd name="connsiteX3" fmla="*/ 0 w 1219200"/>
                <a:gd name="connsiteY3" fmla="*/ 0 h 2124075"/>
                <a:gd name="connsiteX4" fmla="*/ 790575 w 1219200"/>
                <a:gd name="connsiteY4" fmla="*/ 0 h 2124075"/>
                <a:gd name="connsiteX5" fmla="*/ 790575 w 1219200"/>
                <a:gd name="connsiteY5" fmla="*/ 314325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2124075">
                  <a:moveTo>
                    <a:pt x="1219200" y="1828800"/>
                  </a:moveTo>
                  <a:lnTo>
                    <a:pt x="1219200" y="2124075"/>
                  </a:lnTo>
                  <a:lnTo>
                    <a:pt x="0" y="212407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314325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659469-0C1D-4367-A538-D38BCA58E06E}"/>
                </a:ext>
              </a:extLst>
            </p:cNvPr>
            <p:cNvSpPr txBox="1"/>
            <p:nvPr/>
          </p:nvSpPr>
          <p:spPr>
            <a:xfrm>
              <a:off x="2003862" y="602094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 bits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376F99-8C42-4805-B2C6-59A057265675}"/>
                </a:ext>
              </a:extLst>
            </p:cNvPr>
            <p:cNvSpPr txBox="1"/>
            <p:nvPr/>
          </p:nvSpPr>
          <p:spPr>
            <a:xfrm>
              <a:off x="2519772" y="4009593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 bits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AC2CEE3-36BA-4418-9596-D963334C908E}"/>
                </a:ext>
              </a:extLst>
            </p:cNvPr>
            <p:cNvCxnSpPr/>
            <p:nvPr/>
          </p:nvCxnSpPr>
          <p:spPr bwMode="auto">
            <a:xfrm>
              <a:off x="2123728" y="3429000"/>
              <a:ext cx="95728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0BAC3FD-43F7-4E3C-A716-B0AC206630CB}"/>
                </a:ext>
              </a:extLst>
            </p:cNvPr>
            <p:cNvSpPr/>
            <p:nvPr/>
          </p:nvSpPr>
          <p:spPr bwMode="auto">
            <a:xfrm>
              <a:off x="981075" y="4848225"/>
              <a:ext cx="3352800" cy="1571625"/>
            </a:xfrm>
            <a:custGeom>
              <a:avLst/>
              <a:gdLst>
                <a:gd name="connsiteX0" fmla="*/ 438150 w 3352800"/>
                <a:gd name="connsiteY0" fmla="*/ 0 h 1571625"/>
                <a:gd name="connsiteX1" fmla="*/ 0 w 3352800"/>
                <a:gd name="connsiteY1" fmla="*/ 0 h 1571625"/>
                <a:gd name="connsiteX2" fmla="*/ 0 w 3352800"/>
                <a:gd name="connsiteY2" fmla="*/ 1571625 h 1571625"/>
                <a:gd name="connsiteX3" fmla="*/ 3352800 w 3352800"/>
                <a:gd name="connsiteY3" fmla="*/ 1571625 h 1571625"/>
                <a:gd name="connsiteX4" fmla="*/ 3352800 w 3352800"/>
                <a:gd name="connsiteY4" fmla="*/ 1181100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571625">
                  <a:moveTo>
                    <a:pt x="438150" y="0"/>
                  </a:moveTo>
                  <a:lnTo>
                    <a:pt x="0" y="0"/>
                  </a:lnTo>
                  <a:lnTo>
                    <a:pt x="0" y="1571625"/>
                  </a:lnTo>
                  <a:lnTo>
                    <a:pt x="3352800" y="1571625"/>
                  </a:lnTo>
                  <a:lnTo>
                    <a:pt x="3352800" y="1181100"/>
                  </a:lnTo>
                </a:path>
              </a:pathLst>
            </a:cu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BBC5A8-9D79-4A2E-B6B3-612BFA86C813}"/>
                </a:ext>
              </a:extLst>
            </p:cNvPr>
            <p:cNvSpPr txBox="1"/>
            <p:nvPr/>
          </p:nvSpPr>
          <p:spPr>
            <a:xfrm>
              <a:off x="4450087" y="501971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 bits</a:t>
              </a:r>
            </a:p>
          </p:txBody>
        </p:sp>
      </p:grpSp>
      <p:sp>
        <p:nvSpPr>
          <p:cNvPr id="38" name="AutoShape 6">
            <a:extLst>
              <a:ext uri="{FF2B5EF4-FFF2-40B4-BE49-F238E27FC236}">
                <a16:creationId xmlns:a16="http://schemas.microsoft.com/office/drawing/2014/main" id="{2288B1B1-3969-4A8D-AD2A-A799C09369A5}"/>
              </a:ext>
            </a:extLst>
          </p:cNvPr>
          <p:cNvSpPr>
            <a:spLocks/>
          </p:cNvSpPr>
          <p:nvPr/>
        </p:nvSpPr>
        <p:spPr bwMode="auto">
          <a:xfrm>
            <a:off x="4240799" y="1236622"/>
            <a:ext cx="1584325" cy="576262"/>
          </a:xfrm>
          <a:prstGeom prst="callout1">
            <a:avLst>
              <a:gd name="adj1" fmla="val 89648"/>
              <a:gd name="adj2" fmla="val 52453"/>
              <a:gd name="adj3" fmla="val 164830"/>
              <a:gd name="adj4" fmla="val 60520"/>
            </a:avLst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Initially divisor in left half</a:t>
            </a:r>
            <a:endParaRPr lang="en-AU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B585276-8316-4E0E-8835-704CDEABD200}"/>
              </a:ext>
            </a:extLst>
          </p:cNvPr>
          <p:cNvSpPr>
            <a:spLocks/>
          </p:cNvSpPr>
          <p:nvPr/>
        </p:nvSpPr>
        <p:spPr bwMode="auto">
          <a:xfrm>
            <a:off x="5320398" y="5322164"/>
            <a:ext cx="1728788" cy="576734"/>
          </a:xfrm>
          <a:prstGeom prst="callout1">
            <a:avLst>
              <a:gd name="adj1" fmla="val -8237"/>
              <a:gd name="adj2" fmla="val 51312"/>
              <a:gd name="adj3" fmla="val -94891"/>
              <a:gd name="adj4" fmla="val 47336"/>
            </a:avLst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Initially dividend</a:t>
            </a:r>
          </a:p>
          <a:p>
            <a:pPr algn="ctr"/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+mn-lt"/>
              </a:rPr>
              <a:t>in right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half</a:t>
            </a:r>
            <a:endParaRPr lang="en-AU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0" name="AutoShape 5">
            <a:extLst>
              <a:ext uri="{FF2B5EF4-FFF2-40B4-BE49-F238E27FC236}">
                <a16:creationId xmlns:a16="http://schemas.microsoft.com/office/drawing/2014/main" id="{E5C723D2-52CB-4496-8ED4-D3CAA64C2B44}"/>
              </a:ext>
            </a:extLst>
          </p:cNvPr>
          <p:cNvSpPr>
            <a:spLocks/>
          </p:cNvSpPr>
          <p:nvPr/>
        </p:nvSpPr>
        <p:spPr bwMode="auto">
          <a:xfrm>
            <a:off x="7361304" y="5426420"/>
            <a:ext cx="1368152" cy="346421"/>
          </a:xfrm>
          <a:prstGeom prst="callout1">
            <a:avLst>
              <a:gd name="adj1" fmla="val -8268"/>
              <a:gd name="adj2" fmla="val -2289"/>
              <a:gd name="adj3" fmla="val -225815"/>
              <a:gd name="adj4" fmla="val -44273"/>
            </a:avLst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Update?</a:t>
            </a:r>
            <a:endParaRPr lang="en-AU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9D585B-A4CD-4E58-9DC5-B11284C11263}"/>
              </a:ext>
            </a:extLst>
          </p:cNvPr>
          <p:cNvGrpSpPr/>
          <p:nvPr/>
        </p:nvGrpSpPr>
        <p:grpSpPr>
          <a:xfrm>
            <a:off x="8504226" y="1672695"/>
            <a:ext cx="3286819" cy="1434655"/>
            <a:chOff x="5933062" y="2254288"/>
            <a:chExt cx="5844117" cy="255088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BAF9474-0982-400A-976D-C89C4FA38D72}"/>
                </a:ext>
              </a:extLst>
            </p:cNvPr>
            <p:cNvGrpSpPr/>
            <p:nvPr/>
          </p:nvGrpSpPr>
          <p:grpSpPr>
            <a:xfrm>
              <a:off x="5933062" y="2254288"/>
              <a:ext cx="1816155" cy="2462586"/>
              <a:chOff x="6300192" y="2564904"/>
              <a:chExt cx="1816155" cy="2462586"/>
            </a:xfrm>
          </p:grpSpPr>
          <p:sp>
            <p:nvSpPr>
              <p:cNvPr id="42" name="Text Box 4">
                <a:extLst>
                  <a:ext uri="{FF2B5EF4-FFF2-40B4-BE49-F238E27FC236}">
                    <a16:creationId xmlns:a16="http://schemas.microsoft.com/office/drawing/2014/main" id="{2C6EC6D8-F792-4C19-BD3C-B9E8A025C2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0192" y="2564904"/>
                <a:ext cx="1816155" cy="2462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Lucida Console" pitchFamily="49" charset="0"/>
                  </a:rPr>
                  <a:t>     0011</a:t>
                </a:r>
              </a:p>
              <a:p>
                <a:r>
                  <a:rPr lang="en-US" sz="1200" dirty="0">
                    <a:latin typeface="Lucida Console" pitchFamily="49" charset="0"/>
                  </a:rPr>
                  <a:t>0010 </a:t>
                </a:r>
                <a:r>
                  <a:rPr lang="en-US" sz="1200" dirty="0">
                    <a:solidFill>
                      <a:schemeClr val="accent2"/>
                    </a:solidFill>
                    <a:latin typeface="Lucida Console" pitchFamily="49" charset="0"/>
                  </a:rPr>
                  <a:t>011</a:t>
                </a:r>
                <a:r>
                  <a:rPr lang="en-US" sz="1200" dirty="0">
                    <a:latin typeface="Lucida Console" pitchFamily="49" charset="0"/>
                  </a:rPr>
                  <a:t>1</a:t>
                </a:r>
              </a:p>
              <a:p>
                <a:r>
                  <a:rPr lang="en-US" sz="1200" dirty="0">
                    <a:latin typeface="Lucida Console" pitchFamily="49" charset="0"/>
                  </a:rPr>
                  <a:t>    -010</a:t>
                </a:r>
              </a:p>
              <a:p>
                <a:r>
                  <a:rPr lang="en-US" sz="1200" dirty="0">
                    <a:latin typeface="Lucida Console" pitchFamily="49" charset="0"/>
                  </a:rPr>
                  <a:t>       </a:t>
                </a:r>
                <a:r>
                  <a:rPr lang="en-US" sz="1200" dirty="0">
                    <a:solidFill>
                      <a:srgbClr val="C00000"/>
                    </a:solidFill>
                    <a:latin typeface="Lucida Console" pitchFamily="49" charset="0"/>
                  </a:rPr>
                  <a:t>11</a:t>
                </a:r>
              </a:p>
              <a:p>
                <a:r>
                  <a:rPr lang="en-US" sz="1200" dirty="0">
                    <a:latin typeface="Lucida Console" pitchFamily="49" charset="0"/>
                  </a:rPr>
                  <a:t>      -10</a:t>
                </a:r>
              </a:p>
              <a:p>
                <a:r>
                  <a:rPr lang="en-US" sz="1200" dirty="0">
                    <a:latin typeface="Lucida Console" pitchFamily="49" charset="0"/>
                  </a:rPr>
                  <a:t>        1</a:t>
                </a:r>
              </a:p>
              <a:p>
                <a:r>
                  <a:rPr lang="en-US" sz="1200" dirty="0">
                    <a:latin typeface="Lucida Console" pitchFamily="49" charset="0"/>
                  </a:rPr>
                  <a:t>         </a:t>
                </a:r>
                <a:endParaRPr lang="en-AU" sz="1200" dirty="0">
                  <a:latin typeface="Lucida Console" pitchFamily="49" charset="0"/>
                </a:endParaRPr>
              </a:p>
            </p:txBody>
          </p:sp>
          <p:sp>
            <p:nvSpPr>
              <p:cNvPr id="43" name="Line 5">
                <a:extLst>
                  <a:ext uri="{FF2B5EF4-FFF2-40B4-BE49-F238E27FC236}">
                    <a16:creationId xmlns:a16="http://schemas.microsoft.com/office/drawing/2014/main" id="{54919A3D-1C6C-4F00-805C-67E7CDAB8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47904" y="2923679"/>
                <a:ext cx="815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44" name="Line 6">
                <a:extLst>
                  <a:ext uri="{FF2B5EF4-FFF2-40B4-BE49-F238E27FC236}">
                    <a16:creationId xmlns:a16="http://schemas.microsoft.com/office/drawing/2014/main" id="{0E070209-08D6-4862-A12F-5B20D39C7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92682" y="3647745"/>
                <a:ext cx="647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45" name="Line 11">
                <a:extLst>
                  <a:ext uri="{FF2B5EF4-FFF2-40B4-BE49-F238E27FC236}">
                    <a16:creationId xmlns:a16="http://schemas.microsoft.com/office/drawing/2014/main" id="{F489A45B-18CE-4227-B09F-C6F3C606C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24946" y="4269528"/>
                <a:ext cx="647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46" name="Arc 12">
                <a:extLst>
                  <a:ext uri="{FF2B5EF4-FFF2-40B4-BE49-F238E27FC236}">
                    <a16:creationId xmlns:a16="http://schemas.microsoft.com/office/drawing/2014/main" id="{E68B2653-7D58-49EF-9BD6-D245835C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7904" y="2923679"/>
                <a:ext cx="73025" cy="14446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47" name="Arc 13">
                <a:extLst>
                  <a:ext uri="{FF2B5EF4-FFF2-40B4-BE49-F238E27FC236}">
                    <a16:creationId xmlns:a16="http://schemas.microsoft.com/office/drawing/2014/main" id="{0763666F-349B-47E1-A7FF-0425CA6254D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047904" y="3068142"/>
                <a:ext cx="73025" cy="14446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F3B1A31-D405-43F0-84F7-A48E105147A6}"/>
                </a:ext>
              </a:extLst>
            </p:cNvPr>
            <p:cNvSpPr txBox="1"/>
            <p:nvPr/>
          </p:nvSpPr>
          <p:spPr>
            <a:xfrm>
              <a:off x="7881290" y="4340017"/>
              <a:ext cx="3895889" cy="465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Dividend becomes remainder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EA2DC3F-DF8E-44A7-909F-C44B9430E5C0}"/>
                </a:ext>
              </a:extLst>
            </p:cNvPr>
            <p:cNvCxnSpPr>
              <a:cxnSpLocks/>
              <a:stCxn id="56" idx="1"/>
            </p:cNvCxnSpPr>
            <p:nvPr/>
          </p:nvCxnSpPr>
          <p:spPr bwMode="auto">
            <a:xfrm flipH="1" flipV="1">
              <a:off x="7495962" y="4118551"/>
              <a:ext cx="385327" cy="4540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9545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352197-0E7A-41EE-A853-9245523CEA60}"/>
              </a:ext>
            </a:extLst>
          </p:cNvPr>
          <p:cNvGrpSpPr/>
          <p:nvPr/>
        </p:nvGrpSpPr>
        <p:grpSpPr>
          <a:xfrm>
            <a:off x="3402754" y="2216404"/>
            <a:ext cx="4641016" cy="2990850"/>
            <a:chOff x="790575" y="3429000"/>
            <a:chExt cx="4641016" cy="29908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66C56EC-B279-477D-B387-B0E529A3D508}"/>
                </a:ext>
              </a:extLst>
            </p:cNvPr>
            <p:cNvSpPr/>
            <p:nvPr/>
          </p:nvSpPr>
          <p:spPr bwMode="auto">
            <a:xfrm>
              <a:off x="1187624" y="4507631"/>
              <a:ext cx="1656184" cy="504056"/>
            </a:xfrm>
            <a:custGeom>
              <a:avLst/>
              <a:gdLst>
                <a:gd name="connsiteX0" fmla="*/ 0 w 1656184"/>
                <a:gd name="connsiteY0" fmla="*/ 0 h 504056"/>
                <a:gd name="connsiteX1" fmla="*/ 684077 w 1656184"/>
                <a:gd name="connsiteY1" fmla="*/ 0 h 504056"/>
                <a:gd name="connsiteX2" fmla="*/ 828092 w 1656184"/>
                <a:gd name="connsiteY2" fmla="*/ 162017 h 504056"/>
                <a:gd name="connsiteX3" fmla="*/ 972108 w 1656184"/>
                <a:gd name="connsiteY3" fmla="*/ 0 h 504056"/>
                <a:gd name="connsiteX4" fmla="*/ 1656184 w 1656184"/>
                <a:gd name="connsiteY4" fmla="*/ 0 h 504056"/>
                <a:gd name="connsiteX5" fmla="*/ 1324947 w 1656184"/>
                <a:gd name="connsiteY5" fmla="*/ 504056 h 504056"/>
                <a:gd name="connsiteX6" fmla="*/ 331237 w 1656184"/>
                <a:gd name="connsiteY6" fmla="*/ 5040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184" h="504056">
                  <a:moveTo>
                    <a:pt x="0" y="0"/>
                  </a:moveTo>
                  <a:lnTo>
                    <a:pt x="684077" y="0"/>
                  </a:lnTo>
                  <a:lnTo>
                    <a:pt x="828092" y="162017"/>
                  </a:lnTo>
                  <a:lnTo>
                    <a:pt x="972108" y="0"/>
                  </a:lnTo>
                  <a:lnTo>
                    <a:pt x="1656184" y="0"/>
                  </a:lnTo>
                  <a:lnTo>
                    <a:pt x="1324947" y="504056"/>
                  </a:lnTo>
                  <a:lnTo>
                    <a:pt x="331237" y="504056"/>
                  </a:ln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Tahoma" pitchFamily="34" charset="0"/>
                </a:rPr>
                <a:t>8-bit ALU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E4AEBB-7B7F-40B0-8A89-3C3E952AC688}"/>
                </a:ext>
              </a:extLst>
            </p:cNvPr>
            <p:cNvSpPr txBox="1"/>
            <p:nvPr/>
          </p:nvSpPr>
          <p:spPr>
            <a:xfrm>
              <a:off x="1115616" y="5517232"/>
              <a:ext cx="1800200" cy="504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Remainder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r"/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Write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BC8858-403C-480F-85DE-279DC13FBEC4}"/>
                </a:ext>
              </a:extLst>
            </p:cNvPr>
            <p:cNvSpPr txBox="1"/>
            <p:nvPr/>
          </p:nvSpPr>
          <p:spPr>
            <a:xfrm>
              <a:off x="1619672" y="3498030"/>
              <a:ext cx="1800200" cy="50405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Divisor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r"/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Shift right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72F9CC5-4370-4AC5-A453-8F3E577E0F48}"/>
                </a:ext>
              </a:extLst>
            </p:cNvPr>
            <p:cNvCxnSpPr>
              <a:endCxn id="5" idx="0"/>
            </p:cNvCxnSpPr>
            <p:nvPr/>
          </p:nvCxnSpPr>
          <p:spPr bwMode="auto">
            <a:xfrm>
              <a:off x="2015716" y="5011687"/>
              <a:ext cx="0" cy="5055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0AE886E-E6D6-4C84-A2F1-C9DAF1C18EA3}"/>
                </a:ext>
              </a:extLst>
            </p:cNvPr>
            <p:cNvCxnSpPr>
              <a:cxnSpLocks/>
              <a:stCxn id="6" idx="2"/>
            </p:cNvCxnSpPr>
            <p:nvPr/>
          </p:nvCxnSpPr>
          <p:spPr bwMode="auto">
            <a:xfrm>
              <a:off x="2519772" y="4002086"/>
              <a:ext cx="0" cy="5055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ADC243-10C9-406C-8526-59227B661656}"/>
                </a:ext>
              </a:extLst>
            </p:cNvPr>
            <p:cNvSpPr/>
            <p:nvPr/>
          </p:nvSpPr>
          <p:spPr bwMode="auto">
            <a:xfrm>
              <a:off x="3635896" y="5411688"/>
              <a:ext cx="1368149" cy="60960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Control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</a:b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test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CBD2BD-75FC-4A77-B46F-AA380821E116}"/>
                </a:ext>
              </a:extLst>
            </p:cNvPr>
            <p:cNvSpPr txBox="1"/>
            <p:nvPr/>
          </p:nvSpPr>
          <p:spPr>
            <a:xfrm>
              <a:off x="4283968" y="4507631"/>
              <a:ext cx="972105" cy="504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Quotient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r"/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Shift left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4CC668F-879F-47F2-8A7D-63B0ED2B8038}"/>
                </a:ext>
              </a:extLst>
            </p:cNvPr>
            <p:cNvSpPr/>
            <p:nvPr/>
          </p:nvSpPr>
          <p:spPr bwMode="auto">
            <a:xfrm>
              <a:off x="5019472" y="4863830"/>
              <a:ext cx="412119" cy="865761"/>
            </a:xfrm>
            <a:custGeom>
              <a:avLst/>
              <a:gdLst>
                <a:gd name="connsiteX0" fmla="*/ 0 w 992222"/>
                <a:gd name="connsiteY0" fmla="*/ 865761 h 865761"/>
                <a:gd name="connsiteX1" fmla="*/ 992222 w 992222"/>
                <a:gd name="connsiteY1" fmla="*/ 865761 h 865761"/>
                <a:gd name="connsiteX2" fmla="*/ 992222 w 992222"/>
                <a:gd name="connsiteY2" fmla="*/ 0 h 865761"/>
                <a:gd name="connsiteX3" fmla="*/ 252919 w 992222"/>
                <a:gd name="connsiteY3" fmla="*/ 0 h 865761"/>
                <a:gd name="connsiteX0" fmla="*/ 0 w 992222"/>
                <a:gd name="connsiteY0" fmla="*/ 865761 h 865761"/>
                <a:gd name="connsiteX1" fmla="*/ 992222 w 992222"/>
                <a:gd name="connsiteY1" fmla="*/ 865761 h 865761"/>
                <a:gd name="connsiteX2" fmla="*/ 992222 w 992222"/>
                <a:gd name="connsiteY2" fmla="*/ 0 h 865761"/>
                <a:gd name="connsiteX3" fmla="*/ 608374 w 992222"/>
                <a:gd name="connsiteY3" fmla="*/ 0 h 86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222" h="865761">
                  <a:moveTo>
                    <a:pt x="0" y="865761"/>
                  </a:moveTo>
                  <a:lnTo>
                    <a:pt x="992222" y="865761"/>
                  </a:lnTo>
                  <a:lnTo>
                    <a:pt x="992222" y="0"/>
                  </a:lnTo>
                  <a:lnTo>
                    <a:pt x="608374" y="0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418219E8-0A7D-4BEF-A4B1-F5D8C789267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2859658" y="4578205"/>
              <a:ext cx="746474" cy="1143615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A750CFF-7657-47BA-81D7-4063D902A78B}"/>
                </a:ext>
              </a:extLst>
            </p:cNvPr>
            <p:cNvSpPr/>
            <p:nvPr/>
          </p:nvSpPr>
          <p:spPr bwMode="auto">
            <a:xfrm>
              <a:off x="3419872" y="3892550"/>
              <a:ext cx="688578" cy="1524000"/>
            </a:xfrm>
            <a:custGeom>
              <a:avLst/>
              <a:gdLst>
                <a:gd name="connsiteX0" fmla="*/ 654050 w 654050"/>
                <a:gd name="connsiteY0" fmla="*/ 1524000 h 1524000"/>
                <a:gd name="connsiteX1" fmla="*/ 654050 w 654050"/>
                <a:gd name="connsiteY1" fmla="*/ 0 h 1524000"/>
                <a:gd name="connsiteX2" fmla="*/ 0 w 654050"/>
                <a:gd name="connsiteY2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050" h="1524000">
                  <a:moveTo>
                    <a:pt x="654050" y="1524000"/>
                  </a:moveTo>
                  <a:lnTo>
                    <a:pt x="654050" y="0"/>
                  </a:lnTo>
                  <a:lnTo>
                    <a:pt x="0" y="0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A820E59-8F43-4FA4-B3CE-0E8D142A57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9992" y="4437112"/>
              <a:ext cx="5194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354A88B-0C1A-46A6-8952-551A3F532F5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915816" y="5877272"/>
              <a:ext cx="79208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78FA3B3-97D3-4B64-AD60-C420DCB34FEA}"/>
                </a:ext>
              </a:extLst>
            </p:cNvPr>
            <p:cNvSpPr/>
            <p:nvPr/>
          </p:nvSpPr>
          <p:spPr bwMode="auto">
            <a:xfrm>
              <a:off x="790575" y="4191000"/>
              <a:ext cx="1219200" cy="2124075"/>
            </a:xfrm>
            <a:custGeom>
              <a:avLst/>
              <a:gdLst>
                <a:gd name="connsiteX0" fmla="*/ 1219200 w 1219200"/>
                <a:gd name="connsiteY0" fmla="*/ 1828800 h 2124075"/>
                <a:gd name="connsiteX1" fmla="*/ 1219200 w 1219200"/>
                <a:gd name="connsiteY1" fmla="*/ 2124075 h 2124075"/>
                <a:gd name="connsiteX2" fmla="*/ 0 w 1219200"/>
                <a:gd name="connsiteY2" fmla="*/ 2124075 h 2124075"/>
                <a:gd name="connsiteX3" fmla="*/ 0 w 1219200"/>
                <a:gd name="connsiteY3" fmla="*/ 0 h 2124075"/>
                <a:gd name="connsiteX4" fmla="*/ 790575 w 1219200"/>
                <a:gd name="connsiteY4" fmla="*/ 0 h 2124075"/>
                <a:gd name="connsiteX5" fmla="*/ 790575 w 1219200"/>
                <a:gd name="connsiteY5" fmla="*/ 314325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2124075">
                  <a:moveTo>
                    <a:pt x="1219200" y="1828800"/>
                  </a:moveTo>
                  <a:lnTo>
                    <a:pt x="1219200" y="2124075"/>
                  </a:lnTo>
                  <a:lnTo>
                    <a:pt x="0" y="212407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314325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A0381F-6E87-4C52-9CFC-3DB3E69ABE03}"/>
                </a:ext>
              </a:extLst>
            </p:cNvPr>
            <p:cNvSpPr txBox="1"/>
            <p:nvPr/>
          </p:nvSpPr>
          <p:spPr>
            <a:xfrm>
              <a:off x="2003862" y="602094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 bits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29438E-FFD3-408B-BD16-FE64BC670152}"/>
                </a:ext>
              </a:extLst>
            </p:cNvPr>
            <p:cNvSpPr txBox="1"/>
            <p:nvPr/>
          </p:nvSpPr>
          <p:spPr>
            <a:xfrm>
              <a:off x="2519772" y="4009593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 bits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8747077-86D7-45A6-A026-918E55E85551}"/>
                </a:ext>
              </a:extLst>
            </p:cNvPr>
            <p:cNvCxnSpPr/>
            <p:nvPr/>
          </p:nvCxnSpPr>
          <p:spPr bwMode="auto">
            <a:xfrm>
              <a:off x="2123728" y="3429000"/>
              <a:ext cx="95728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783151B-0120-4D56-BD56-BFECC29AD99E}"/>
                </a:ext>
              </a:extLst>
            </p:cNvPr>
            <p:cNvSpPr/>
            <p:nvPr/>
          </p:nvSpPr>
          <p:spPr bwMode="auto">
            <a:xfrm>
              <a:off x="981075" y="4848225"/>
              <a:ext cx="3352800" cy="1571625"/>
            </a:xfrm>
            <a:custGeom>
              <a:avLst/>
              <a:gdLst>
                <a:gd name="connsiteX0" fmla="*/ 438150 w 3352800"/>
                <a:gd name="connsiteY0" fmla="*/ 0 h 1571625"/>
                <a:gd name="connsiteX1" fmla="*/ 0 w 3352800"/>
                <a:gd name="connsiteY1" fmla="*/ 0 h 1571625"/>
                <a:gd name="connsiteX2" fmla="*/ 0 w 3352800"/>
                <a:gd name="connsiteY2" fmla="*/ 1571625 h 1571625"/>
                <a:gd name="connsiteX3" fmla="*/ 3352800 w 3352800"/>
                <a:gd name="connsiteY3" fmla="*/ 1571625 h 1571625"/>
                <a:gd name="connsiteX4" fmla="*/ 3352800 w 3352800"/>
                <a:gd name="connsiteY4" fmla="*/ 1181100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571625">
                  <a:moveTo>
                    <a:pt x="438150" y="0"/>
                  </a:moveTo>
                  <a:lnTo>
                    <a:pt x="0" y="0"/>
                  </a:lnTo>
                  <a:lnTo>
                    <a:pt x="0" y="1571625"/>
                  </a:lnTo>
                  <a:lnTo>
                    <a:pt x="3352800" y="1571625"/>
                  </a:lnTo>
                  <a:lnTo>
                    <a:pt x="3352800" y="1181100"/>
                  </a:lnTo>
                </a:path>
              </a:pathLst>
            </a:cu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7E903C-5ED5-424E-9669-F33E932F58D4}"/>
                </a:ext>
              </a:extLst>
            </p:cNvPr>
            <p:cNvSpPr txBox="1"/>
            <p:nvPr/>
          </p:nvSpPr>
          <p:spPr>
            <a:xfrm>
              <a:off x="4450087" y="501971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 bits</a:t>
              </a:r>
            </a:p>
          </p:txBody>
        </p:sp>
      </p:grpSp>
      <p:sp>
        <p:nvSpPr>
          <p:cNvPr id="22" name="AutoShape 6">
            <a:extLst>
              <a:ext uri="{FF2B5EF4-FFF2-40B4-BE49-F238E27FC236}">
                <a16:creationId xmlns:a16="http://schemas.microsoft.com/office/drawing/2014/main" id="{A2255934-6D67-4A5E-A2AA-8F3AC05A8BD3}"/>
              </a:ext>
            </a:extLst>
          </p:cNvPr>
          <p:cNvSpPr>
            <a:spLocks/>
          </p:cNvSpPr>
          <p:nvPr/>
        </p:nvSpPr>
        <p:spPr bwMode="auto">
          <a:xfrm>
            <a:off x="3439688" y="1285174"/>
            <a:ext cx="1584325" cy="576262"/>
          </a:xfrm>
          <a:prstGeom prst="callout1">
            <a:avLst>
              <a:gd name="adj1" fmla="val 89648"/>
              <a:gd name="adj2" fmla="val 52453"/>
              <a:gd name="adj3" fmla="val 164830"/>
              <a:gd name="adj4" fmla="val 60520"/>
            </a:avLst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Initially divisor in left half</a:t>
            </a:r>
            <a:endParaRPr lang="en-AU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855DD1EF-B081-4A74-9FF6-7E28459BC0E7}"/>
              </a:ext>
            </a:extLst>
          </p:cNvPr>
          <p:cNvSpPr>
            <a:spLocks/>
          </p:cNvSpPr>
          <p:nvPr/>
        </p:nvSpPr>
        <p:spPr bwMode="auto">
          <a:xfrm>
            <a:off x="4519287" y="5370716"/>
            <a:ext cx="1728788" cy="576734"/>
          </a:xfrm>
          <a:prstGeom prst="callout1">
            <a:avLst>
              <a:gd name="adj1" fmla="val -8237"/>
              <a:gd name="adj2" fmla="val 51312"/>
              <a:gd name="adj3" fmla="val -94891"/>
              <a:gd name="adj4" fmla="val 47336"/>
            </a:avLst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Initially dividend</a:t>
            </a:r>
          </a:p>
          <a:p>
            <a:pPr algn="ctr"/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+mn-lt"/>
              </a:rPr>
              <a:t>in right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half</a:t>
            </a:r>
            <a:endParaRPr lang="en-AU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33C82CF4-3052-4A9C-A26B-536F6AAC08EA}"/>
              </a:ext>
            </a:extLst>
          </p:cNvPr>
          <p:cNvSpPr>
            <a:spLocks/>
          </p:cNvSpPr>
          <p:nvPr/>
        </p:nvSpPr>
        <p:spPr bwMode="auto">
          <a:xfrm>
            <a:off x="6560193" y="5474972"/>
            <a:ext cx="1368152" cy="346421"/>
          </a:xfrm>
          <a:prstGeom prst="callout1">
            <a:avLst>
              <a:gd name="adj1" fmla="val -8268"/>
              <a:gd name="adj2" fmla="val -2289"/>
              <a:gd name="adj3" fmla="val -225815"/>
              <a:gd name="adj4" fmla="val -44273"/>
            </a:avLst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Update?</a:t>
            </a:r>
            <a:endParaRPr lang="en-AU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9C3B54-4A4B-4603-B3CE-6C8517FF37CB}"/>
              </a:ext>
            </a:extLst>
          </p:cNvPr>
          <p:cNvSpPr txBox="1"/>
          <p:nvPr/>
        </p:nvSpPr>
        <p:spPr>
          <a:xfrm>
            <a:off x="4637084" y="2239325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0010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0000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637196-7598-43F1-8561-849F2F27B95F}"/>
              </a:ext>
            </a:extLst>
          </p:cNvPr>
          <p:cNvSpPr txBox="1"/>
          <p:nvPr/>
        </p:nvSpPr>
        <p:spPr>
          <a:xfrm>
            <a:off x="7098958" y="3209482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0000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2E77DE-3258-490D-94E7-61CCE6041880}"/>
              </a:ext>
            </a:extLst>
          </p:cNvPr>
          <p:cNvSpPr/>
          <p:nvPr/>
        </p:nvSpPr>
        <p:spPr>
          <a:xfrm>
            <a:off x="7685918" y="1289266"/>
            <a:ext cx="396865" cy="1404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FAF07B-F4B2-4784-9B7E-270D5C12E4A7}"/>
              </a:ext>
            </a:extLst>
          </p:cNvPr>
          <p:cNvSpPr/>
          <p:nvPr/>
        </p:nvSpPr>
        <p:spPr>
          <a:xfrm>
            <a:off x="8102951" y="1075484"/>
            <a:ext cx="518770" cy="176896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2874287E-8540-41E1-B7C4-4878A991C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5723" y="1033382"/>
            <a:ext cx="102233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     0011</a:t>
            </a:r>
          </a:p>
          <a:p>
            <a:r>
              <a:rPr lang="en-US" sz="1200" dirty="0">
                <a:latin typeface="Lucida Console" pitchFamily="49" charset="0"/>
              </a:rPr>
              <a:t>0010 </a:t>
            </a:r>
            <a:r>
              <a:rPr lang="en-US" sz="1200" dirty="0">
                <a:solidFill>
                  <a:srgbClr val="7030A0"/>
                </a:solidFill>
                <a:latin typeface="Lucida Console" pitchFamily="49" charset="0"/>
              </a:rPr>
              <a:t>0111</a:t>
            </a:r>
          </a:p>
          <a:p>
            <a:r>
              <a:rPr lang="en-US" sz="1200" dirty="0">
                <a:latin typeface="Lucida Console" pitchFamily="49" charset="0"/>
              </a:rPr>
              <a:t>    -010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>
                <a:solidFill>
                  <a:srgbClr val="C00000"/>
                </a:solidFill>
                <a:latin typeface="Lucida Console" pitchFamily="49" charset="0"/>
              </a:rPr>
              <a:t>11</a:t>
            </a:r>
          </a:p>
          <a:p>
            <a:r>
              <a:rPr lang="en-US" sz="1200" dirty="0">
                <a:latin typeface="Lucida Console" pitchFamily="49" charset="0"/>
              </a:rPr>
              <a:t>      -10</a:t>
            </a:r>
          </a:p>
          <a:p>
            <a:r>
              <a:rPr lang="en-US" sz="1200" dirty="0">
                <a:latin typeface="Lucida Console" pitchFamily="49" charset="0"/>
              </a:rPr>
              <a:t>        1</a:t>
            </a:r>
          </a:p>
          <a:p>
            <a:r>
              <a:rPr lang="en-US" sz="1200" dirty="0">
                <a:latin typeface="Lucida Console" pitchFamily="49" charset="0"/>
              </a:rPr>
              <a:t>         </a:t>
            </a:r>
            <a:endParaRPr lang="en-AU" sz="1200" dirty="0">
              <a:latin typeface="Lucida Console" pitchFamily="49" charset="0"/>
            </a:endParaRPr>
          </a:p>
        </p:txBody>
      </p:sp>
      <p:sp>
        <p:nvSpPr>
          <p:cNvPr id="57" name="Line 5">
            <a:extLst>
              <a:ext uri="{FF2B5EF4-FFF2-40B4-BE49-F238E27FC236}">
                <a16:creationId xmlns:a16="http://schemas.microsoft.com/office/drawing/2014/main" id="{271A0F1F-F8F2-4192-9865-A11EC79F0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62249" y="1267196"/>
            <a:ext cx="4584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0"/>
          </a:p>
        </p:txBody>
      </p:sp>
      <p:sp>
        <p:nvSpPr>
          <p:cNvPr id="58" name="Line 6">
            <a:extLst>
              <a:ext uri="{FF2B5EF4-FFF2-40B4-BE49-F238E27FC236}">
                <a16:creationId xmlns:a16="http://schemas.microsoft.com/office/drawing/2014/main" id="{5D0887CB-C125-472A-B561-7F5B5245E5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9916" y="1674422"/>
            <a:ext cx="364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0"/>
          </a:p>
        </p:txBody>
      </p:sp>
      <p:sp>
        <p:nvSpPr>
          <p:cNvPr id="59" name="Line 11">
            <a:extLst>
              <a:ext uri="{FF2B5EF4-FFF2-40B4-BE49-F238E27FC236}">
                <a16:creationId xmlns:a16="http://schemas.microsoft.com/office/drawing/2014/main" id="{FA11DF35-9D14-40AF-9EA4-98F1B9E68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18062" y="2024122"/>
            <a:ext cx="364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0"/>
          </a:p>
        </p:txBody>
      </p:sp>
      <p:sp>
        <p:nvSpPr>
          <p:cNvPr id="60" name="Arc 12">
            <a:extLst>
              <a:ext uri="{FF2B5EF4-FFF2-40B4-BE49-F238E27FC236}">
                <a16:creationId xmlns:a16="http://schemas.microsoft.com/office/drawing/2014/main" id="{39905B46-99DD-4043-9137-EE2BAB8B14F2}"/>
              </a:ext>
            </a:extLst>
          </p:cNvPr>
          <p:cNvSpPr>
            <a:spLocks/>
          </p:cNvSpPr>
          <p:nvPr/>
        </p:nvSpPr>
        <p:spPr bwMode="auto">
          <a:xfrm>
            <a:off x="8062249" y="1267196"/>
            <a:ext cx="41070" cy="8124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61" name="Arc 13">
            <a:extLst>
              <a:ext uri="{FF2B5EF4-FFF2-40B4-BE49-F238E27FC236}">
                <a16:creationId xmlns:a16="http://schemas.microsoft.com/office/drawing/2014/main" id="{FD8AFE29-DF2D-460B-8B93-B833A5589F40}"/>
              </a:ext>
            </a:extLst>
          </p:cNvPr>
          <p:cNvSpPr>
            <a:spLocks/>
          </p:cNvSpPr>
          <p:nvPr/>
        </p:nvSpPr>
        <p:spPr bwMode="auto">
          <a:xfrm flipV="1">
            <a:off x="8062249" y="1348444"/>
            <a:ext cx="41070" cy="8124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4EC320-D5F2-4868-88CE-C47ACF9D27C4}"/>
              </a:ext>
            </a:extLst>
          </p:cNvPr>
          <p:cNvSpPr txBox="1"/>
          <p:nvPr/>
        </p:nvSpPr>
        <p:spPr>
          <a:xfrm>
            <a:off x="8139532" y="2322543"/>
            <a:ext cx="2191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Dividend becomes remainder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3A7A1B-1AFE-4799-8CD8-EA4F8997950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520721" y="2113905"/>
            <a:ext cx="216714" cy="2553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A3D1970-6338-42AE-AADD-E94656490CE5}"/>
              </a:ext>
            </a:extLst>
          </p:cNvPr>
          <p:cNvSpPr/>
          <p:nvPr/>
        </p:nvSpPr>
        <p:spPr>
          <a:xfrm>
            <a:off x="8109502" y="1289266"/>
            <a:ext cx="512220" cy="1489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6" name="AutoShape 5">
            <a:extLst>
              <a:ext uri="{FF2B5EF4-FFF2-40B4-BE49-F238E27FC236}">
                <a16:creationId xmlns:a16="http://schemas.microsoft.com/office/drawing/2014/main" id="{264B5E04-BA6F-4650-BEF2-0B27E553D4DE}"/>
              </a:ext>
            </a:extLst>
          </p:cNvPr>
          <p:cNvSpPr>
            <a:spLocks/>
          </p:cNvSpPr>
          <p:nvPr/>
        </p:nvSpPr>
        <p:spPr bwMode="auto">
          <a:xfrm>
            <a:off x="1889331" y="2758369"/>
            <a:ext cx="1439863" cy="330200"/>
          </a:xfrm>
          <a:prstGeom prst="callout1">
            <a:avLst>
              <a:gd name="adj1" fmla="val 61125"/>
              <a:gd name="adj2" fmla="val 77939"/>
              <a:gd name="adj3" fmla="val 104680"/>
              <a:gd name="adj4" fmla="val 158775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Initially 0</a:t>
            </a:r>
            <a:endParaRPr lang="en-AU" sz="160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67" name="AutoShape 5">
            <a:extLst>
              <a:ext uri="{FF2B5EF4-FFF2-40B4-BE49-F238E27FC236}">
                <a16:creationId xmlns:a16="http://schemas.microsoft.com/office/drawing/2014/main" id="{FE38E3E9-0A8D-4612-B769-3D376EDA9AE0}"/>
              </a:ext>
            </a:extLst>
          </p:cNvPr>
          <p:cNvSpPr>
            <a:spLocks/>
          </p:cNvSpPr>
          <p:nvPr/>
        </p:nvSpPr>
        <p:spPr bwMode="auto">
          <a:xfrm>
            <a:off x="3922018" y="3760524"/>
            <a:ext cx="1439863" cy="330200"/>
          </a:xfrm>
          <a:prstGeom prst="callout1">
            <a:avLst>
              <a:gd name="adj1" fmla="val -1872"/>
              <a:gd name="adj2" fmla="val 37608"/>
              <a:gd name="adj3" fmla="val -30055"/>
              <a:gd name="adj4" fmla="val 48963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Update (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Rem-Divisor&gt;0</a:t>
            </a:r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)?</a:t>
            </a:r>
            <a:endParaRPr lang="en-AU" sz="160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B6424D3-A9F5-49B6-880E-C38767409C15}"/>
              </a:ext>
            </a:extLst>
          </p:cNvPr>
          <p:cNvSpPr/>
          <p:nvPr/>
        </p:nvSpPr>
        <p:spPr>
          <a:xfrm>
            <a:off x="4239062" y="2282448"/>
            <a:ext cx="1792990" cy="4798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782590-A826-4984-B3FA-63287BAABA2B}"/>
              </a:ext>
            </a:extLst>
          </p:cNvPr>
          <p:cNvSpPr/>
          <p:nvPr/>
        </p:nvSpPr>
        <p:spPr>
          <a:xfrm>
            <a:off x="6895409" y="3299275"/>
            <a:ext cx="972105" cy="499815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D4645C-957D-4DCF-BC54-15BD4EF7DF11}"/>
              </a:ext>
            </a:extLst>
          </p:cNvPr>
          <p:cNvSpPr txBox="1"/>
          <p:nvPr/>
        </p:nvSpPr>
        <p:spPr>
          <a:xfrm>
            <a:off x="3885899" y="4462946"/>
            <a:ext cx="1380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0000 0111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70A86F9-3E5B-43A6-91F9-606138A9D7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29621" y="4663968"/>
            <a:ext cx="790463" cy="7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5CE62C0-9D9F-4F9C-8FD3-DB6DCBAB4CF2}"/>
              </a:ext>
            </a:extLst>
          </p:cNvPr>
          <p:cNvCxnSpPr>
            <a:cxnSpLocks/>
          </p:cNvCxnSpPr>
          <p:nvPr/>
        </p:nvCxnSpPr>
        <p:spPr>
          <a:xfrm flipV="1">
            <a:off x="6242379" y="1946592"/>
            <a:ext cx="598979" cy="74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416E6C4-A152-4906-BE22-5541A1FE5200}"/>
              </a:ext>
            </a:extLst>
          </p:cNvPr>
          <p:cNvCxnSpPr>
            <a:cxnSpLocks/>
          </p:cNvCxnSpPr>
          <p:nvPr/>
        </p:nvCxnSpPr>
        <p:spPr>
          <a:xfrm flipH="1" flipV="1">
            <a:off x="7366119" y="1837672"/>
            <a:ext cx="667266" cy="179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F00C583-FE4F-4177-B1CF-CFE8EFD13EE3}"/>
              </a:ext>
            </a:extLst>
          </p:cNvPr>
          <p:cNvSpPr txBox="1"/>
          <p:nvPr/>
        </p:nvSpPr>
        <p:spPr>
          <a:xfrm>
            <a:off x="6180028" y="1725879"/>
            <a:ext cx="176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  <a:latin typeface="Tahoma" pitchFamily="34" charset="0"/>
              </a:rPr>
              <a:t>Shift</a:t>
            </a:r>
            <a:endParaRPr lang="en-AU" sz="1800" dirty="0">
              <a:solidFill>
                <a:srgbClr val="0070C0"/>
              </a:solidFill>
              <a:latin typeface="Tahoma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6052B9-F3D1-48AD-A43F-3CA41CE73975}"/>
              </a:ext>
            </a:extLst>
          </p:cNvPr>
          <p:cNvSpPr/>
          <p:nvPr/>
        </p:nvSpPr>
        <p:spPr>
          <a:xfrm>
            <a:off x="3727796" y="4303223"/>
            <a:ext cx="1800200" cy="4782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90DB4C-3DB2-4ECB-897B-9C88923FF9E9}"/>
              </a:ext>
            </a:extLst>
          </p:cNvPr>
          <p:cNvSpPr txBox="1"/>
          <p:nvPr/>
        </p:nvSpPr>
        <p:spPr>
          <a:xfrm>
            <a:off x="28716" y="33048"/>
            <a:ext cx="1241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CC0-&gt;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CC1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0BAEC5-7A43-434C-A275-C2B5F05FAA15}"/>
              </a:ext>
            </a:extLst>
          </p:cNvPr>
          <p:cNvSpPr txBox="1"/>
          <p:nvPr/>
        </p:nvSpPr>
        <p:spPr>
          <a:xfrm>
            <a:off x="5196315" y="3955937"/>
            <a:ext cx="16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32655D0-E6C9-4E8C-AE64-E160D7BCE6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31084" y="3124342"/>
            <a:ext cx="1541647" cy="652871"/>
          </a:xfrm>
          <a:prstGeom prst="bentConnector3">
            <a:avLst>
              <a:gd name="adj1" fmla="val 10007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53EE8C5-9B1C-407B-88ED-4CF8218AA1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81852" y="4046541"/>
            <a:ext cx="946840" cy="1562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959325F-19D2-408B-94F3-8059B84B2983}"/>
              </a:ext>
            </a:extLst>
          </p:cNvPr>
          <p:cNvSpPr txBox="1"/>
          <p:nvPr/>
        </p:nvSpPr>
        <p:spPr>
          <a:xfrm>
            <a:off x="4622920" y="1924659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0001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0000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4CE92A-F7A9-40A9-AB38-B297274D07F2}"/>
              </a:ext>
            </a:extLst>
          </p:cNvPr>
          <p:cNvSpPr txBox="1"/>
          <p:nvPr/>
        </p:nvSpPr>
        <p:spPr>
          <a:xfrm>
            <a:off x="7103411" y="2958736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0000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7210844-46BB-4419-9313-F0E86313BEF7}"/>
              </a:ext>
            </a:extLst>
          </p:cNvPr>
          <p:cNvSpPr txBox="1"/>
          <p:nvPr/>
        </p:nvSpPr>
        <p:spPr>
          <a:xfrm>
            <a:off x="3983837" y="3396612"/>
            <a:ext cx="1395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-(Rem-Divisor)</a:t>
            </a:r>
            <a:endParaRPr 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1E4CA38-7ECA-4263-913A-BD4C1B25220E}"/>
              </a:ext>
            </a:extLst>
          </p:cNvPr>
          <p:cNvSpPr txBox="1"/>
          <p:nvPr/>
        </p:nvSpPr>
        <p:spPr>
          <a:xfrm>
            <a:off x="3892651" y="4459554"/>
            <a:ext cx="1380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0000 0111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-0.12057 -0.1851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9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4" grpId="0" animBg="1"/>
      <p:bldP spid="64" grpId="0" animBg="1"/>
      <p:bldP spid="67" grpId="0" animBg="1"/>
      <p:bldP spid="71" grpId="0" animBg="1"/>
      <p:bldP spid="72" grpId="0" animBg="1"/>
      <p:bldP spid="73" grpId="0"/>
      <p:bldP spid="80" grpId="0"/>
      <p:bldP spid="83" grpId="0" animBg="1"/>
      <p:bldP spid="85" grpId="0"/>
      <p:bldP spid="95" grpId="0"/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352197-0E7A-41EE-A853-9245523CEA60}"/>
              </a:ext>
            </a:extLst>
          </p:cNvPr>
          <p:cNvGrpSpPr/>
          <p:nvPr/>
        </p:nvGrpSpPr>
        <p:grpSpPr>
          <a:xfrm>
            <a:off x="3402754" y="2216404"/>
            <a:ext cx="4641016" cy="2990850"/>
            <a:chOff x="790575" y="3429000"/>
            <a:chExt cx="4641016" cy="29908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66C56EC-B279-477D-B387-B0E529A3D508}"/>
                </a:ext>
              </a:extLst>
            </p:cNvPr>
            <p:cNvSpPr/>
            <p:nvPr/>
          </p:nvSpPr>
          <p:spPr bwMode="auto">
            <a:xfrm>
              <a:off x="1187624" y="4507631"/>
              <a:ext cx="1656184" cy="504056"/>
            </a:xfrm>
            <a:custGeom>
              <a:avLst/>
              <a:gdLst>
                <a:gd name="connsiteX0" fmla="*/ 0 w 1656184"/>
                <a:gd name="connsiteY0" fmla="*/ 0 h 504056"/>
                <a:gd name="connsiteX1" fmla="*/ 684077 w 1656184"/>
                <a:gd name="connsiteY1" fmla="*/ 0 h 504056"/>
                <a:gd name="connsiteX2" fmla="*/ 828092 w 1656184"/>
                <a:gd name="connsiteY2" fmla="*/ 162017 h 504056"/>
                <a:gd name="connsiteX3" fmla="*/ 972108 w 1656184"/>
                <a:gd name="connsiteY3" fmla="*/ 0 h 504056"/>
                <a:gd name="connsiteX4" fmla="*/ 1656184 w 1656184"/>
                <a:gd name="connsiteY4" fmla="*/ 0 h 504056"/>
                <a:gd name="connsiteX5" fmla="*/ 1324947 w 1656184"/>
                <a:gd name="connsiteY5" fmla="*/ 504056 h 504056"/>
                <a:gd name="connsiteX6" fmla="*/ 331237 w 1656184"/>
                <a:gd name="connsiteY6" fmla="*/ 5040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184" h="504056">
                  <a:moveTo>
                    <a:pt x="0" y="0"/>
                  </a:moveTo>
                  <a:lnTo>
                    <a:pt x="684077" y="0"/>
                  </a:lnTo>
                  <a:lnTo>
                    <a:pt x="828092" y="162017"/>
                  </a:lnTo>
                  <a:lnTo>
                    <a:pt x="972108" y="0"/>
                  </a:lnTo>
                  <a:lnTo>
                    <a:pt x="1656184" y="0"/>
                  </a:lnTo>
                  <a:lnTo>
                    <a:pt x="1324947" y="504056"/>
                  </a:lnTo>
                  <a:lnTo>
                    <a:pt x="331237" y="504056"/>
                  </a:ln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Tahoma" pitchFamily="34" charset="0"/>
                </a:rPr>
                <a:t>8-bit ALU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E4AEBB-7B7F-40B0-8A89-3C3E952AC688}"/>
                </a:ext>
              </a:extLst>
            </p:cNvPr>
            <p:cNvSpPr txBox="1"/>
            <p:nvPr/>
          </p:nvSpPr>
          <p:spPr>
            <a:xfrm>
              <a:off x="1115616" y="5517232"/>
              <a:ext cx="1800200" cy="504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Remainder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r"/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Write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BC8858-403C-480F-85DE-279DC13FBEC4}"/>
                </a:ext>
              </a:extLst>
            </p:cNvPr>
            <p:cNvSpPr txBox="1"/>
            <p:nvPr/>
          </p:nvSpPr>
          <p:spPr>
            <a:xfrm>
              <a:off x="1619672" y="3498030"/>
              <a:ext cx="1800200" cy="50405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Divisor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r"/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Shift right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72F9CC5-4370-4AC5-A453-8F3E577E0F48}"/>
                </a:ext>
              </a:extLst>
            </p:cNvPr>
            <p:cNvCxnSpPr>
              <a:endCxn id="5" idx="0"/>
            </p:cNvCxnSpPr>
            <p:nvPr/>
          </p:nvCxnSpPr>
          <p:spPr bwMode="auto">
            <a:xfrm>
              <a:off x="2015716" y="5011687"/>
              <a:ext cx="0" cy="5055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0AE886E-E6D6-4C84-A2F1-C9DAF1C18EA3}"/>
                </a:ext>
              </a:extLst>
            </p:cNvPr>
            <p:cNvCxnSpPr>
              <a:cxnSpLocks/>
              <a:stCxn id="6" idx="2"/>
            </p:cNvCxnSpPr>
            <p:nvPr/>
          </p:nvCxnSpPr>
          <p:spPr bwMode="auto">
            <a:xfrm>
              <a:off x="2519772" y="4002086"/>
              <a:ext cx="0" cy="5055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ADC243-10C9-406C-8526-59227B661656}"/>
                </a:ext>
              </a:extLst>
            </p:cNvPr>
            <p:cNvSpPr/>
            <p:nvPr/>
          </p:nvSpPr>
          <p:spPr bwMode="auto">
            <a:xfrm>
              <a:off x="3635896" y="5411688"/>
              <a:ext cx="1368149" cy="60960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Control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</a:b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test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CBD2BD-75FC-4A77-B46F-AA380821E116}"/>
                </a:ext>
              </a:extLst>
            </p:cNvPr>
            <p:cNvSpPr txBox="1"/>
            <p:nvPr/>
          </p:nvSpPr>
          <p:spPr>
            <a:xfrm>
              <a:off x="4283968" y="4507631"/>
              <a:ext cx="972105" cy="504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Quotient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r"/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Shift left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4CC668F-879F-47F2-8A7D-63B0ED2B8038}"/>
                </a:ext>
              </a:extLst>
            </p:cNvPr>
            <p:cNvSpPr/>
            <p:nvPr/>
          </p:nvSpPr>
          <p:spPr bwMode="auto">
            <a:xfrm>
              <a:off x="5019472" y="4863830"/>
              <a:ext cx="412119" cy="865761"/>
            </a:xfrm>
            <a:custGeom>
              <a:avLst/>
              <a:gdLst>
                <a:gd name="connsiteX0" fmla="*/ 0 w 992222"/>
                <a:gd name="connsiteY0" fmla="*/ 865761 h 865761"/>
                <a:gd name="connsiteX1" fmla="*/ 992222 w 992222"/>
                <a:gd name="connsiteY1" fmla="*/ 865761 h 865761"/>
                <a:gd name="connsiteX2" fmla="*/ 992222 w 992222"/>
                <a:gd name="connsiteY2" fmla="*/ 0 h 865761"/>
                <a:gd name="connsiteX3" fmla="*/ 252919 w 992222"/>
                <a:gd name="connsiteY3" fmla="*/ 0 h 865761"/>
                <a:gd name="connsiteX0" fmla="*/ 0 w 992222"/>
                <a:gd name="connsiteY0" fmla="*/ 865761 h 865761"/>
                <a:gd name="connsiteX1" fmla="*/ 992222 w 992222"/>
                <a:gd name="connsiteY1" fmla="*/ 865761 h 865761"/>
                <a:gd name="connsiteX2" fmla="*/ 992222 w 992222"/>
                <a:gd name="connsiteY2" fmla="*/ 0 h 865761"/>
                <a:gd name="connsiteX3" fmla="*/ 608374 w 992222"/>
                <a:gd name="connsiteY3" fmla="*/ 0 h 86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222" h="865761">
                  <a:moveTo>
                    <a:pt x="0" y="865761"/>
                  </a:moveTo>
                  <a:lnTo>
                    <a:pt x="992222" y="865761"/>
                  </a:lnTo>
                  <a:lnTo>
                    <a:pt x="992222" y="0"/>
                  </a:lnTo>
                  <a:lnTo>
                    <a:pt x="608374" y="0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418219E8-0A7D-4BEF-A4B1-F5D8C789267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2859658" y="4578205"/>
              <a:ext cx="746474" cy="1143615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A750CFF-7657-47BA-81D7-4063D902A78B}"/>
                </a:ext>
              </a:extLst>
            </p:cNvPr>
            <p:cNvSpPr/>
            <p:nvPr/>
          </p:nvSpPr>
          <p:spPr bwMode="auto">
            <a:xfrm>
              <a:off x="3419872" y="3892550"/>
              <a:ext cx="688578" cy="1524000"/>
            </a:xfrm>
            <a:custGeom>
              <a:avLst/>
              <a:gdLst>
                <a:gd name="connsiteX0" fmla="*/ 654050 w 654050"/>
                <a:gd name="connsiteY0" fmla="*/ 1524000 h 1524000"/>
                <a:gd name="connsiteX1" fmla="*/ 654050 w 654050"/>
                <a:gd name="connsiteY1" fmla="*/ 0 h 1524000"/>
                <a:gd name="connsiteX2" fmla="*/ 0 w 654050"/>
                <a:gd name="connsiteY2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050" h="1524000">
                  <a:moveTo>
                    <a:pt x="654050" y="1524000"/>
                  </a:moveTo>
                  <a:lnTo>
                    <a:pt x="654050" y="0"/>
                  </a:lnTo>
                  <a:lnTo>
                    <a:pt x="0" y="0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A820E59-8F43-4FA4-B3CE-0E8D142A57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9992" y="4437112"/>
              <a:ext cx="5194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354A88B-0C1A-46A6-8952-551A3F532F5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915816" y="5877272"/>
              <a:ext cx="79208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78FA3B3-97D3-4B64-AD60-C420DCB34FEA}"/>
                </a:ext>
              </a:extLst>
            </p:cNvPr>
            <p:cNvSpPr/>
            <p:nvPr/>
          </p:nvSpPr>
          <p:spPr bwMode="auto">
            <a:xfrm>
              <a:off x="790575" y="4191000"/>
              <a:ext cx="1219200" cy="2124075"/>
            </a:xfrm>
            <a:custGeom>
              <a:avLst/>
              <a:gdLst>
                <a:gd name="connsiteX0" fmla="*/ 1219200 w 1219200"/>
                <a:gd name="connsiteY0" fmla="*/ 1828800 h 2124075"/>
                <a:gd name="connsiteX1" fmla="*/ 1219200 w 1219200"/>
                <a:gd name="connsiteY1" fmla="*/ 2124075 h 2124075"/>
                <a:gd name="connsiteX2" fmla="*/ 0 w 1219200"/>
                <a:gd name="connsiteY2" fmla="*/ 2124075 h 2124075"/>
                <a:gd name="connsiteX3" fmla="*/ 0 w 1219200"/>
                <a:gd name="connsiteY3" fmla="*/ 0 h 2124075"/>
                <a:gd name="connsiteX4" fmla="*/ 790575 w 1219200"/>
                <a:gd name="connsiteY4" fmla="*/ 0 h 2124075"/>
                <a:gd name="connsiteX5" fmla="*/ 790575 w 1219200"/>
                <a:gd name="connsiteY5" fmla="*/ 314325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2124075">
                  <a:moveTo>
                    <a:pt x="1219200" y="1828800"/>
                  </a:moveTo>
                  <a:lnTo>
                    <a:pt x="1219200" y="2124075"/>
                  </a:lnTo>
                  <a:lnTo>
                    <a:pt x="0" y="212407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314325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A0381F-6E87-4C52-9CFC-3DB3E69ABE03}"/>
                </a:ext>
              </a:extLst>
            </p:cNvPr>
            <p:cNvSpPr txBox="1"/>
            <p:nvPr/>
          </p:nvSpPr>
          <p:spPr>
            <a:xfrm>
              <a:off x="2003862" y="602094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 bits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29438E-FFD3-408B-BD16-FE64BC670152}"/>
                </a:ext>
              </a:extLst>
            </p:cNvPr>
            <p:cNvSpPr txBox="1"/>
            <p:nvPr/>
          </p:nvSpPr>
          <p:spPr>
            <a:xfrm>
              <a:off x="2519772" y="4009593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 bits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8747077-86D7-45A6-A026-918E55E85551}"/>
                </a:ext>
              </a:extLst>
            </p:cNvPr>
            <p:cNvCxnSpPr/>
            <p:nvPr/>
          </p:nvCxnSpPr>
          <p:spPr bwMode="auto">
            <a:xfrm>
              <a:off x="2123728" y="3429000"/>
              <a:ext cx="95728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783151B-0120-4D56-BD56-BFECC29AD99E}"/>
                </a:ext>
              </a:extLst>
            </p:cNvPr>
            <p:cNvSpPr/>
            <p:nvPr/>
          </p:nvSpPr>
          <p:spPr bwMode="auto">
            <a:xfrm>
              <a:off x="981075" y="4848225"/>
              <a:ext cx="3352800" cy="1571625"/>
            </a:xfrm>
            <a:custGeom>
              <a:avLst/>
              <a:gdLst>
                <a:gd name="connsiteX0" fmla="*/ 438150 w 3352800"/>
                <a:gd name="connsiteY0" fmla="*/ 0 h 1571625"/>
                <a:gd name="connsiteX1" fmla="*/ 0 w 3352800"/>
                <a:gd name="connsiteY1" fmla="*/ 0 h 1571625"/>
                <a:gd name="connsiteX2" fmla="*/ 0 w 3352800"/>
                <a:gd name="connsiteY2" fmla="*/ 1571625 h 1571625"/>
                <a:gd name="connsiteX3" fmla="*/ 3352800 w 3352800"/>
                <a:gd name="connsiteY3" fmla="*/ 1571625 h 1571625"/>
                <a:gd name="connsiteX4" fmla="*/ 3352800 w 3352800"/>
                <a:gd name="connsiteY4" fmla="*/ 1181100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571625">
                  <a:moveTo>
                    <a:pt x="438150" y="0"/>
                  </a:moveTo>
                  <a:lnTo>
                    <a:pt x="0" y="0"/>
                  </a:lnTo>
                  <a:lnTo>
                    <a:pt x="0" y="1571625"/>
                  </a:lnTo>
                  <a:lnTo>
                    <a:pt x="3352800" y="1571625"/>
                  </a:lnTo>
                  <a:lnTo>
                    <a:pt x="3352800" y="1181100"/>
                  </a:lnTo>
                </a:path>
              </a:pathLst>
            </a:cu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7E903C-5ED5-424E-9669-F33E932F58D4}"/>
                </a:ext>
              </a:extLst>
            </p:cNvPr>
            <p:cNvSpPr txBox="1"/>
            <p:nvPr/>
          </p:nvSpPr>
          <p:spPr>
            <a:xfrm>
              <a:off x="4450087" y="501971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 bits</a:t>
              </a:r>
            </a:p>
          </p:txBody>
        </p:sp>
      </p:grpSp>
      <p:sp>
        <p:nvSpPr>
          <p:cNvPr id="23" name="AutoShape 5">
            <a:extLst>
              <a:ext uri="{FF2B5EF4-FFF2-40B4-BE49-F238E27FC236}">
                <a16:creationId xmlns:a16="http://schemas.microsoft.com/office/drawing/2014/main" id="{855DD1EF-B081-4A74-9FF6-7E28459BC0E7}"/>
              </a:ext>
            </a:extLst>
          </p:cNvPr>
          <p:cNvSpPr>
            <a:spLocks/>
          </p:cNvSpPr>
          <p:nvPr/>
        </p:nvSpPr>
        <p:spPr bwMode="auto">
          <a:xfrm>
            <a:off x="4519287" y="5370716"/>
            <a:ext cx="1728788" cy="576734"/>
          </a:xfrm>
          <a:prstGeom prst="callout1">
            <a:avLst>
              <a:gd name="adj1" fmla="val -8237"/>
              <a:gd name="adj2" fmla="val 51312"/>
              <a:gd name="adj3" fmla="val -94891"/>
              <a:gd name="adj4" fmla="val 47336"/>
            </a:avLst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Initially dividend</a:t>
            </a:r>
          </a:p>
          <a:p>
            <a:pPr algn="ctr"/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+mn-lt"/>
              </a:rPr>
              <a:t>in right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half</a:t>
            </a:r>
            <a:endParaRPr lang="en-AU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33C82CF4-3052-4A9C-A26B-536F6AAC08EA}"/>
              </a:ext>
            </a:extLst>
          </p:cNvPr>
          <p:cNvSpPr>
            <a:spLocks/>
          </p:cNvSpPr>
          <p:nvPr/>
        </p:nvSpPr>
        <p:spPr bwMode="auto">
          <a:xfrm>
            <a:off x="6560193" y="5474972"/>
            <a:ext cx="1368152" cy="346421"/>
          </a:xfrm>
          <a:prstGeom prst="callout1">
            <a:avLst>
              <a:gd name="adj1" fmla="val -8268"/>
              <a:gd name="adj2" fmla="val -2289"/>
              <a:gd name="adj3" fmla="val -225815"/>
              <a:gd name="adj4" fmla="val -44273"/>
            </a:avLst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Update?</a:t>
            </a:r>
            <a:endParaRPr lang="en-AU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9C3B54-4A4B-4603-B3CE-6C8517FF37CB}"/>
              </a:ext>
            </a:extLst>
          </p:cNvPr>
          <p:cNvSpPr txBox="1"/>
          <p:nvPr/>
        </p:nvSpPr>
        <p:spPr>
          <a:xfrm>
            <a:off x="4637084" y="2239325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0010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0000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637196-7598-43F1-8561-849F2F27B95F}"/>
              </a:ext>
            </a:extLst>
          </p:cNvPr>
          <p:cNvSpPr txBox="1"/>
          <p:nvPr/>
        </p:nvSpPr>
        <p:spPr>
          <a:xfrm>
            <a:off x="7098958" y="3209482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0000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2E77DE-3258-490D-94E7-61CCE6041880}"/>
              </a:ext>
            </a:extLst>
          </p:cNvPr>
          <p:cNvSpPr/>
          <p:nvPr/>
        </p:nvSpPr>
        <p:spPr>
          <a:xfrm>
            <a:off x="7685918" y="1289266"/>
            <a:ext cx="396865" cy="1404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FAF07B-F4B2-4784-9B7E-270D5C12E4A7}"/>
              </a:ext>
            </a:extLst>
          </p:cNvPr>
          <p:cNvSpPr/>
          <p:nvPr/>
        </p:nvSpPr>
        <p:spPr>
          <a:xfrm>
            <a:off x="8102951" y="1075484"/>
            <a:ext cx="518770" cy="176896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2874287E-8540-41E1-B7C4-4878A991C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5723" y="1033382"/>
            <a:ext cx="102233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     0011</a:t>
            </a:r>
          </a:p>
          <a:p>
            <a:r>
              <a:rPr lang="en-US" sz="1200" dirty="0">
                <a:latin typeface="Lucida Console" pitchFamily="49" charset="0"/>
              </a:rPr>
              <a:t>0010 </a:t>
            </a:r>
            <a:r>
              <a:rPr lang="en-US" sz="1200" dirty="0">
                <a:solidFill>
                  <a:srgbClr val="7030A0"/>
                </a:solidFill>
                <a:latin typeface="Lucida Console" pitchFamily="49" charset="0"/>
              </a:rPr>
              <a:t>0111</a:t>
            </a:r>
          </a:p>
          <a:p>
            <a:r>
              <a:rPr lang="en-US" sz="1200" dirty="0">
                <a:latin typeface="Lucida Console" pitchFamily="49" charset="0"/>
              </a:rPr>
              <a:t>    -010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>
                <a:solidFill>
                  <a:srgbClr val="C00000"/>
                </a:solidFill>
                <a:latin typeface="Lucida Console" pitchFamily="49" charset="0"/>
              </a:rPr>
              <a:t>11</a:t>
            </a:r>
          </a:p>
          <a:p>
            <a:r>
              <a:rPr lang="en-US" sz="1200" dirty="0">
                <a:latin typeface="Lucida Console" pitchFamily="49" charset="0"/>
              </a:rPr>
              <a:t>      -10</a:t>
            </a:r>
          </a:p>
          <a:p>
            <a:r>
              <a:rPr lang="en-US" sz="1200" dirty="0">
                <a:latin typeface="Lucida Console" pitchFamily="49" charset="0"/>
              </a:rPr>
              <a:t>        1</a:t>
            </a:r>
          </a:p>
          <a:p>
            <a:r>
              <a:rPr lang="en-US" sz="1200" dirty="0">
                <a:latin typeface="Lucida Console" pitchFamily="49" charset="0"/>
              </a:rPr>
              <a:t>         </a:t>
            </a:r>
            <a:endParaRPr lang="en-AU" sz="1200" dirty="0">
              <a:latin typeface="Lucida Console" pitchFamily="49" charset="0"/>
            </a:endParaRPr>
          </a:p>
        </p:txBody>
      </p:sp>
      <p:sp>
        <p:nvSpPr>
          <p:cNvPr id="57" name="Line 5">
            <a:extLst>
              <a:ext uri="{FF2B5EF4-FFF2-40B4-BE49-F238E27FC236}">
                <a16:creationId xmlns:a16="http://schemas.microsoft.com/office/drawing/2014/main" id="{271A0F1F-F8F2-4192-9865-A11EC79F0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62249" y="1267196"/>
            <a:ext cx="4584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0"/>
          </a:p>
        </p:txBody>
      </p:sp>
      <p:sp>
        <p:nvSpPr>
          <p:cNvPr id="58" name="Line 6">
            <a:extLst>
              <a:ext uri="{FF2B5EF4-FFF2-40B4-BE49-F238E27FC236}">
                <a16:creationId xmlns:a16="http://schemas.microsoft.com/office/drawing/2014/main" id="{5D0887CB-C125-472A-B561-7F5B5245E5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9916" y="1674422"/>
            <a:ext cx="364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0"/>
          </a:p>
        </p:txBody>
      </p:sp>
      <p:sp>
        <p:nvSpPr>
          <p:cNvPr id="59" name="Line 11">
            <a:extLst>
              <a:ext uri="{FF2B5EF4-FFF2-40B4-BE49-F238E27FC236}">
                <a16:creationId xmlns:a16="http://schemas.microsoft.com/office/drawing/2014/main" id="{FA11DF35-9D14-40AF-9EA4-98F1B9E68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18062" y="2024122"/>
            <a:ext cx="364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0"/>
          </a:p>
        </p:txBody>
      </p:sp>
      <p:sp>
        <p:nvSpPr>
          <p:cNvPr id="60" name="Arc 12">
            <a:extLst>
              <a:ext uri="{FF2B5EF4-FFF2-40B4-BE49-F238E27FC236}">
                <a16:creationId xmlns:a16="http://schemas.microsoft.com/office/drawing/2014/main" id="{39905B46-99DD-4043-9137-EE2BAB8B14F2}"/>
              </a:ext>
            </a:extLst>
          </p:cNvPr>
          <p:cNvSpPr>
            <a:spLocks/>
          </p:cNvSpPr>
          <p:nvPr/>
        </p:nvSpPr>
        <p:spPr bwMode="auto">
          <a:xfrm>
            <a:off x="8062249" y="1267196"/>
            <a:ext cx="41070" cy="8124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61" name="Arc 13">
            <a:extLst>
              <a:ext uri="{FF2B5EF4-FFF2-40B4-BE49-F238E27FC236}">
                <a16:creationId xmlns:a16="http://schemas.microsoft.com/office/drawing/2014/main" id="{FD8AFE29-DF2D-460B-8B93-B833A5589F40}"/>
              </a:ext>
            </a:extLst>
          </p:cNvPr>
          <p:cNvSpPr>
            <a:spLocks/>
          </p:cNvSpPr>
          <p:nvPr/>
        </p:nvSpPr>
        <p:spPr bwMode="auto">
          <a:xfrm flipV="1">
            <a:off x="8062249" y="1348444"/>
            <a:ext cx="41070" cy="8124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4EC320-D5F2-4868-88CE-C47ACF9D27C4}"/>
              </a:ext>
            </a:extLst>
          </p:cNvPr>
          <p:cNvSpPr txBox="1"/>
          <p:nvPr/>
        </p:nvSpPr>
        <p:spPr>
          <a:xfrm>
            <a:off x="8139532" y="2322543"/>
            <a:ext cx="2191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Dividend becomes remainder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3A7A1B-1AFE-4799-8CD8-EA4F8997950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520721" y="2113905"/>
            <a:ext cx="216714" cy="2553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A3D1970-6338-42AE-AADD-E94656490CE5}"/>
              </a:ext>
            </a:extLst>
          </p:cNvPr>
          <p:cNvSpPr/>
          <p:nvPr/>
        </p:nvSpPr>
        <p:spPr>
          <a:xfrm>
            <a:off x="8109502" y="1289266"/>
            <a:ext cx="512220" cy="1489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7" name="AutoShape 5">
            <a:extLst>
              <a:ext uri="{FF2B5EF4-FFF2-40B4-BE49-F238E27FC236}">
                <a16:creationId xmlns:a16="http://schemas.microsoft.com/office/drawing/2014/main" id="{FE38E3E9-0A8D-4612-B769-3D376EDA9AE0}"/>
              </a:ext>
            </a:extLst>
          </p:cNvPr>
          <p:cNvSpPr>
            <a:spLocks/>
          </p:cNvSpPr>
          <p:nvPr/>
        </p:nvSpPr>
        <p:spPr bwMode="auto">
          <a:xfrm>
            <a:off x="3864543" y="3806598"/>
            <a:ext cx="1439863" cy="330200"/>
          </a:xfrm>
          <a:prstGeom prst="callout1">
            <a:avLst>
              <a:gd name="adj1" fmla="val -1872"/>
              <a:gd name="adj2" fmla="val 37608"/>
              <a:gd name="adj3" fmla="val -30055"/>
              <a:gd name="adj4" fmla="val 48963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Tahoma" pitchFamily="34" charset="0"/>
              </a:rPr>
              <a:t>Update (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Rem-Divisor&gt;0</a:t>
            </a:r>
            <a:r>
              <a:rPr lang="en-US" sz="1400" dirty="0">
                <a:solidFill>
                  <a:schemeClr val="accent2"/>
                </a:solidFill>
                <a:latin typeface="Tahoma" pitchFamily="34" charset="0"/>
              </a:rPr>
              <a:t>)?</a:t>
            </a:r>
            <a:endParaRPr lang="en-AU" sz="140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B6424D3-A9F5-49B6-880E-C38767409C15}"/>
              </a:ext>
            </a:extLst>
          </p:cNvPr>
          <p:cNvSpPr/>
          <p:nvPr/>
        </p:nvSpPr>
        <p:spPr>
          <a:xfrm>
            <a:off x="4239062" y="2282448"/>
            <a:ext cx="1792990" cy="4798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782590-A826-4984-B3FA-63287BAABA2B}"/>
              </a:ext>
            </a:extLst>
          </p:cNvPr>
          <p:cNvSpPr/>
          <p:nvPr/>
        </p:nvSpPr>
        <p:spPr>
          <a:xfrm>
            <a:off x="6895409" y="3299275"/>
            <a:ext cx="972105" cy="499815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D4645C-957D-4DCF-BC54-15BD4EF7DF11}"/>
              </a:ext>
            </a:extLst>
          </p:cNvPr>
          <p:cNvSpPr txBox="1"/>
          <p:nvPr/>
        </p:nvSpPr>
        <p:spPr>
          <a:xfrm>
            <a:off x="3885899" y="4462946"/>
            <a:ext cx="1380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0000 0111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70A86F9-3E5B-43A6-91F9-606138A9D7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29621" y="4663968"/>
            <a:ext cx="790463" cy="7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5CE62C0-9D9F-4F9C-8FD3-DB6DCBAB4CF2}"/>
              </a:ext>
            </a:extLst>
          </p:cNvPr>
          <p:cNvCxnSpPr>
            <a:cxnSpLocks/>
          </p:cNvCxnSpPr>
          <p:nvPr/>
        </p:nvCxnSpPr>
        <p:spPr>
          <a:xfrm flipV="1">
            <a:off x="6242379" y="1946592"/>
            <a:ext cx="598979" cy="74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416E6C4-A152-4906-BE22-5541A1FE5200}"/>
              </a:ext>
            </a:extLst>
          </p:cNvPr>
          <p:cNvCxnSpPr>
            <a:cxnSpLocks/>
          </p:cNvCxnSpPr>
          <p:nvPr/>
        </p:nvCxnSpPr>
        <p:spPr>
          <a:xfrm flipH="1" flipV="1">
            <a:off x="7366119" y="1837672"/>
            <a:ext cx="667266" cy="179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F00C583-FE4F-4177-B1CF-CFE8EFD13EE3}"/>
              </a:ext>
            </a:extLst>
          </p:cNvPr>
          <p:cNvSpPr txBox="1"/>
          <p:nvPr/>
        </p:nvSpPr>
        <p:spPr>
          <a:xfrm>
            <a:off x="6180028" y="1725879"/>
            <a:ext cx="176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  <a:latin typeface="Tahoma" pitchFamily="34" charset="0"/>
              </a:rPr>
              <a:t>Shift</a:t>
            </a:r>
            <a:endParaRPr lang="en-AU" sz="1800" dirty="0">
              <a:solidFill>
                <a:srgbClr val="0070C0"/>
              </a:solidFill>
              <a:latin typeface="Tahoma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6052B9-F3D1-48AD-A43F-3CA41CE73975}"/>
              </a:ext>
            </a:extLst>
          </p:cNvPr>
          <p:cNvSpPr/>
          <p:nvPr/>
        </p:nvSpPr>
        <p:spPr>
          <a:xfrm>
            <a:off x="3727796" y="4303223"/>
            <a:ext cx="1800200" cy="4782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90DB4C-3DB2-4ECB-897B-9C88923FF9E9}"/>
              </a:ext>
            </a:extLst>
          </p:cNvPr>
          <p:cNvSpPr txBox="1"/>
          <p:nvPr/>
        </p:nvSpPr>
        <p:spPr>
          <a:xfrm>
            <a:off x="28716" y="33048"/>
            <a:ext cx="248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CC0-&gt;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CC1-&gt;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CC2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0BAEC5-7A43-434C-A275-C2B5F05FAA15}"/>
              </a:ext>
            </a:extLst>
          </p:cNvPr>
          <p:cNvSpPr txBox="1"/>
          <p:nvPr/>
        </p:nvSpPr>
        <p:spPr>
          <a:xfrm>
            <a:off x="5196315" y="3955937"/>
            <a:ext cx="16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32655D0-E6C9-4E8C-AE64-E160D7BCE6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31084" y="3124342"/>
            <a:ext cx="1541647" cy="652871"/>
          </a:xfrm>
          <a:prstGeom prst="bentConnector3">
            <a:avLst>
              <a:gd name="adj1" fmla="val 10007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53EE8C5-9B1C-407B-88ED-4CF8218AA1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81852" y="4046541"/>
            <a:ext cx="946840" cy="1562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959325F-19D2-408B-94F3-8059B84B2983}"/>
              </a:ext>
            </a:extLst>
          </p:cNvPr>
          <p:cNvSpPr txBox="1"/>
          <p:nvPr/>
        </p:nvSpPr>
        <p:spPr>
          <a:xfrm>
            <a:off x="4622920" y="1924659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0001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0000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4CE92A-F7A9-40A9-AB38-B297274D07F2}"/>
              </a:ext>
            </a:extLst>
          </p:cNvPr>
          <p:cNvSpPr txBox="1"/>
          <p:nvPr/>
        </p:nvSpPr>
        <p:spPr>
          <a:xfrm>
            <a:off x="7103411" y="2958736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0000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7210844-46BB-4419-9313-F0E86313BEF7}"/>
              </a:ext>
            </a:extLst>
          </p:cNvPr>
          <p:cNvSpPr txBox="1"/>
          <p:nvPr/>
        </p:nvSpPr>
        <p:spPr>
          <a:xfrm>
            <a:off x="3983837" y="3396612"/>
            <a:ext cx="1395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-(Rem-Divisor)</a:t>
            </a:r>
            <a:endParaRPr 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1E4CA38-7ECA-4263-913A-BD4C1B25220E}"/>
              </a:ext>
            </a:extLst>
          </p:cNvPr>
          <p:cNvSpPr txBox="1"/>
          <p:nvPr/>
        </p:nvSpPr>
        <p:spPr>
          <a:xfrm>
            <a:off x="3892651" y="4471514"/>
            <a:ext cx="1380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0000 0111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B99CB4-B5B5-4EFE-9013-95BE28CAE32F}"/>
              </a:ext>
            </a:extLst>
          </p:cNvPr>
          <p:cNvSpPr txBox="1"/>
          <p:nvPr/>
        </p:nvSpPr>
        <p:spPr>
          <a:xfrm>
            <a:off x="4616692" y="1675427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</a:rPr>
              <a:t>0000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1000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DB1E39-F275-4F2F-9558-5A33D4159ADE}"/>
              </a:ext>
            </a:extLst>
          </p:cNvPr>
          <p:cNvSpPr txBox="1"/>
          <p:nvPr/>
        </p:nvSpPr>
        <p:spPr>
          <a:xfrm>
            <a:off x="7099392" y="2760097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0000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-0.12057 -0.18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9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3" grpId="0"/>
      <p:bldP spid="80" grpId="0"/>
      <p:bldP spid="85" grpId="0"/>
      <p:bldP spid="65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352197-0E7A-41EE-A853-9245523CEA60}"/>
              </a:ext>
            </a:extLst>
          </p:cNvPr>
          <p:cNvGrpSpPr/>
          <p:nvPr/>
        </p:nvGrpSpPr>
        <p:grpSpPr>
          <a:xfrm>
            <a:off x="3402754" y="2216404"/>
            <a:ext cx="4641016" cy="2990850"/>
            <a:chOff x="790575" y="3429000"/>
            <a:chExt cx="4641016" cy="29908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66C56EC-B279-477D-B387-B0E529A3D508}"/>
                </a:ext>
              </a:extLst>
            </p:cNvPr>
            <p:cNvSpPr/>
            <p:nvPr/>
          </p:nvSpPr>
          <p:spPr bwMode="auto">
            <a:xfrm>
              <a:off x="1187624" y="4507631"/>
              <a:ext cx="1656184" cy="504056"/>
            </a:xfrm>
            <a:custGeom>
              <a:avLst/>
              <a:gdLst>
                <a:gd name="connsiteX0" fmla="*/ 0 w 1656184"/>
                <a:gd name="connsiteY0" fmla="*/ 0 h 504056"/>
                <a:gd name="connsiteX1" fmla="*/ 684077 w 1656184"/>
                <a:gd name="connsiteY1" fmla="*/ 0 h 504056"/>
                <a:gd name="connsiteX2" fmla="*/ 828092 w 1656184"/>
                <a:gd name="connsiteY2" fmla="*/ 162017 h 504056"/>
                <a:gd name="connsiteX3" fmla="*/ 972108 w 1656184"/>
                <a:gd name="connsiteY3" fmla="*/ 0 h 504056"/>
                <a:gd name="connsiteX4" fmla="*/ 1656184 w 1656184"/>
                <a:gd name="connsiteY4" fmla="*/ 0 h 504056"/>
                <a:gd name="connsiteX5" fmla="*/ 1324947 w 1656184"/>
                <a:gd name="connsiteY5" fmla="*/ 504056 h 504056"/>
                <a:gd name="connsiteX6" fmla="*/ 331237 w 1656184"/>
                <a:gd name="connsiteY6" fmla="*/ 5040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184" h="504056">
                  <a:moveTo>
                    <a:pt x="0" y="0"/>
                  </a:moveTo>
                  <a:lnTo>
                    <a:pt x="684077" y="0"/>
                  </a:lnTo>
                  <a:lnTo>
                    <a:pt x="828092" y="162017"/>
                  </a:lnTo>
                  <a:lnTo>
                    <a:pt x="972108" y="0"/>
                  </a:lnTo>
                  <a:lnTo>
                    <a:pt x="1656184" y="0"/>
                  </a:lnTo>
                  <a:lnTo>
                    <a:pt x="1324947" y="504056"/>
                  </a:lnTo>
                  <a:lnTo>
                    <a:pt x="331237" y="504056"/>
                  </a:ln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Tahoma" pitchFamily="34" charset="0"/>
                </a:rPr>
                <a:t>8-bit ALU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E4AEBB-7B7F-40B0-8A89-3C3E952AC688}"/>
                </a:ext>
              </a:extLst>
            </p:cNvPr>
            <p:cNvSpPr txBox="1"/>
            <p:nvPr/>
          </p:nvSpPr>
          <p:spPr>
            <a:xfrm>
              <a:off x="1115616" y="5517232"/>
              <a:ext cx="1800200" cy="504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Remainder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r"/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Write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BC8858-403C-480F-85DE-279DC13FBEC4}"/>
                </a:ext>
              </a:extLst>
            </p:cNvPr>
            <p:cNvSpPr txBox="1"/>
            <p:nvPr/>
          </p:nvSpPr>
          <p:spPr>
            <a:xfrm>
              <a:off x="1619672" y="3498030"/>
              <a:ext cx="1800200" cy="50405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Divisor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r"/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Shift right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72F9CC5-4370-4AC5-A453-8F3E577E0F48}"/>
                </a:ext>
              </a:extLst>
            </p:cNvPr>
            <p:cNvCxnSpPr>
              <a:endCxn id="5" idx="0"/>
            </p:cNvCxnSpPr>
            <p:nvPr/>
          </p:nvCxnSpPr>
          <p:spPr bwMode="auto">
            <a:xfrm>
              <a:off x="2015716" y="5011687"/>
              <a:ext cx="0" cy="5055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0AE886E-E6D6-4C84-A2F1-C9DAF1C18EA3}"/>
                </a:ext>
              </a:extLst>
            </p:cNvPr>
            <p:cNvCxnSpPr>
              <a:cxnSpLocks/>
              <a:stCxn id="6" idx="2"/>
            </p:cNvCxnSpPr>
            <p:nvPr/>
          </p:nvCxnSpPr>
          <p:spPr bwMode="auto">
            <a:xfrm>
              <a:off x="2519772" y="4002086"/>
              <a:ext cx="0" cy="5055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ADC243-10C9-406C-8526-59227B661656}"/>
                </a:ext>
              </a:extLst>
            </p:cNvPr>
            <p:cNvSpPr/>
            <p:nvPr/>
          </p:nvSpPr>
          <p:spPr bwMode="auto">
            <a:xfrm>
              <a:off x="3635896" y="5411688"/>
              <a:ext cx="1368149" cy="60960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Control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</a:b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test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CBD2BD-75FC-4A77-B46F-AA380821E116}"/>
                </a:ext>
              </a:extLst>
            </p:cNvPr>
            <p:cNvSpPr txBox="1"/>
            <p:nvPr/>
          </p:nvSpPr>
          <p:spPr>
            <a:xfrm>
              <a:off x="4283968" y="4507631"/>
              <a:ext cx="972105" cy="504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Quotient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r"/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Shift left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4CC668F-879F-47F2-8A7D-63B0ED2B8038}"/>
                </a:ext>
              </a:extLst>
            </p:cNvPr>
            <p:cNvSpPr/>
            <p:nvPr/>
          </p:nvSpPr>
          <p:spPr bwMode="auto">
            <a:xfrm>
              <a:off x="5019472" y="4863830"/>
              <a:ext cx="412119" cy="865761"/>
            </a:xfrm>
            <a:custGeom>
              <a:avLst/>
              <a:gdLst>
                <a:gd name="connsiteX0" fmla="*/ 0 w 992222"/>
                <a:gd name="connsiteY0" fmla="*/ 865761 h 865761"/>
                <a:gd name="connsiteX1" fmla="*/ 992222 w 992222"/>
                <a:gd name="connsiteY1" fmla="*/ 865761 h 865761"/>
                <a:gd name="connsiteX2" fmla="*/ 992222 w 992222"/>
                <a:gd name="connsiteY2" fmla="*/ 0 h 865761"/>
                <a:gd name="connsiteX3" fmla="*/ 252919 w 992222"/>
                <a:gd name="connsiteY3" fmla="*/ 0 h 865761"/>
                <a:gd name="connsiteX0" fmla="*/ 0 w 992222"/>
                <a:gd name="connsiteY0" fmla="*/ 865761 h 865761"/>
                <a:gd name="connsiteX1" fmla="*/ 992222 w 992222"/>
                <a:gd name="connsiteY1" fmla="*/ 865761 h 865761"/>
                <a:gd name="connsiteX2" fmla="*/ 992222 w 992222"/>
                <a:gd name="connsiteY2" fmla="*/ 0 h 865761"/>
                <a:gd name="connsiteX3" fmla="*/ 608374 w 992222"/>
                <a:gd name="connsiteY3" fmla="*/ 0 h 86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222" h="865761">
                  <a:moveTo>
                    <a:pt x="0" y="865761"/>
                  </a:moveTo>
                  <a:lnTo>
                    <a:pt x="992222" y="865761"/>
                  </a:lnTo>
                  <a:lnTo>
                    <a:pt x="992222" y="0"/>
                  </a:lnTo>
                  <a:lnTo>
                    <a:pt x="608374" y="0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418219E8-0A7D-4BEF-A4B1-F5D8C789267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2859658" y="4578205"/>
              <a:ext cx="746474" cy="1143615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A750CFF-7657-47BA-81D7-4063D902A78B}"/>
                </a:ext>
              </a:extLst>
            </p:cNvPr>
            <p:cNvSpPr/>
            <p:nvPr/>
          </p:nvSpPr>
          <p:spPr bwMode="auto">
            <a:xfrm>
              <a:off x="3419872" y="3892550"/>
              <a:ext cx="688578" cy="1524000"/>
            </a:xfrm>
            <a:custGeom>
              <a:avLst/>
              <a:gdLst>
                <a:gd name="connsiteX0" fmla="*/ 654050 w 654050"/>
                <a:gd name="connsiteY0" fmla="*/ 1524000 h 1524000"/>
                <a:gd name="connsiteX1" fmla="*/ 654050 w 654050"/>
                <a:gd name="connsiteY1" fmla="*/ 0 h 1524000"/>
                <a:gd name="connsiteX2" fmla="*/ 0 w 654050"/>
                <a:gd name="connsiteY2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050" h="1524000">
                  <a:moveTo>
                    <a:pt x="654050" y="1524000"/>
                  </a:moveTo>
                  <a:lnTo>
                    <a:pt x="654050" y="0"/>
                  </a:lnTo>
                  <a:lnTo>
                    <a:pt x="0" y="0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A820E59-8F43-4FA4-B3CE-0E8D142A57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9992" y="4437112"/>
              <a:ext cx="5194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354A88B-0C1A-46A6-8952-551A3F532F5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915816" y="5877272"/>
              <a:ext cx="79208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78FA3B3-97D3-4B64-AD60-C420DCB34FEA}"/>
                </a:ext>
              </a:extLst>
            </p:cNvPr>
            <p:cNvSpPr/>
            <p:nvPr/>
          </p:nvSpPr>
          <p:spPr bwMode="auto">
            <a:xfrm>
              <a:off x="790575" y="4191000"/>
              <a:ext cx="1219200" cy="2124075"/>
            </a:xfrm>
            <a:custGeom>
              <a:avLst/>
              <a:gdLst>
                <a:gd name="connsiteX0" fmla="*/ 1219200 w 1219200"/>
                <a:gd name="connsiteY0" fmla="*/ 1828800 h 2124075"/>
                <a:gd name="connsiteX1" fmla="*/ 1219200 w 1219200"/>
                <a:gd name="connsiteY1" fmla="*/ 2124075 h 2124075"/>
                <a:gd name="connsiteX2" fmla="*/ 0 w 1219200"/>
                <a:gd name="connsiteY2" fmla="*/ 2124075 h 2124075"/>
                <a:gd name="connsiteX3" fmla="*/ 0 w 1219200"/>
                <a:gd name="connsiteY3" fmla="*/ 0 h 2124075"/>
                <a:gd name="connsiteX4" fmla="*/ 790575 w 1219200"/>
                <a:gd name="connsiteY4" fmla="*/ 0 h 2124075"/>
                <a:gd name="connsiteX5" fmla="*/ 790575 w 1219200"/>
                <a:gd name="connsiteY5" fmla="*/ 314325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2124075">
                  <a:moveTo>
                    <a:pt x="1219200" y="1828800"/>
                  </a:moveTo>
                  <a:lnTo>
                    <a:pt x="1219200" y="2124075"/>
                  </a:lnTo>
                  <a:lnTo>
                    <a:pt x="0" y="212407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314325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A0381F-6E87-4C52-9CFC-3DB3E69ABE03}"/>
                </a:ext>
              </a:extLst>
            </p:cNvPr>
            <p:cNvSpPr txBox="1"/>
            <p:nvPr/>
          </p:nvSpPr>
          <p:spPr>
            <a:xfrm>
              <a:off x="2003862" y="602094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 bits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29438E-FFD3-408B-BD16-FE64BC670152}"/>
                </a:ext>
              </a:extLst>
            </p:cNvPr>
            <p:cNvSpPr txBox="1"/>
            <p:nvPr/>
          </p:nvSpPr>
          <p:spPr>
            <a:xfrm>
              <a:off x="2519772" y="4009593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 bits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8747077-86D7-45A6-A026-918E55E85551}"/>
                </a:ext>
              </a:extLst>
            </p:cNvPr>
            <p:cNvCxnSpPr/>
            <p:nvPr/>
          </p:nvCxnSpPr>
          <p:spPr bwMode="auto">
            <a:xfrm>
              <a:off x="2123728" y="3429000"/>
              <a:ext cx="95728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783151B-0120-4D56-BD56-BFECC29AD99E}"/>
                </a:ext>
              </a:extLst>
            </p:cNvPr>
            <p:cNvSpPr/>
            <p:nvPr/>
          </p:nvSpPr>
          <p:spPr bwMode="auto">
            <a:xfrm>
              <a:off x="981075" y="4848225"/>
              <a:ext cx="3352800" cy="1571625"/>
            </a:xfrm>
            <a:custGeom>
              <a:avLst/>
              <a:gdLst>
                <a:gd name="connsiteX0" fmla="*/ 438150 w 3352800"/>
                <a:gd name="connsiteY0" fmla="*/ 0 h 1571625"/>
                <a:gd name="connsiteX1" fmla="*/ 0 w 3352800"/>
                <a:gd name="connsiteY1" fmla="*/ 0 h 1571625"/>
                <a:gd name="connsiteX2" fmla="*/ 0 w 3352800"/>
                <a:gd name="connsiteY2" fmla="*/ 1571625 h 1571625"/>
                <a:gd name="connsiteX3" fmla="*/ 3352800 w 3352800"/>
                <a:gd name="connsiteY3" fmla="*/ 1571625 h 1571625"/>
                <a:gd name="connsiteX4" fmla="*/ 3352800 w 3352800"/>
                <a:gd name="connsiteY4" fmla="*/ 1181100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571625">
                  <a:moveTo>
                    <a:pt x="438150" y="0"/>
                  </a:moveTo>
                  <a:lnTo>
                    <a:pt x="0" y="0"/>
                  </a:lnTo>
                  <a:lnTo>
                    <a:pt x="0" y="1571625"/>
                  </a:lnTo>
                  <a:lnTo>
                    <a:pt x="3352800" y="1571625"/>
                  </a:lnTo>
                  <a:lnTo>
                    <a:pt x="3352800" y="1181100"/>
                  </a:lnTo>
                </a:path>
              </a:pathLst>
            </a:cu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7E903C-5ED5-424E-9669-F33E932F58D4}"/>
                </a:ext>
              </a:extLst>
            </p:cNvPr>
            <p:cNvSpPr txBox="1"/>
            <p:nvPr/>
          </p:nvSpPr>
          <p:spPr>
            <a:xfrm>
              <a:off x="4450087" y="501971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 bits</a:t>
              </a:r>
            </a:p>
          </p:txBody>
        </p:sp>
      </p:grpSp>
      <p:sp>
        <p:nvSpPr>
          <p:cNvPr id="23" name="AutoShape 5">
            <a:extLst>
              <a:ext uri="{FF2B5EF4-FFF2-40B4-BE49-F238E27FC236}">
                <a16:creationId xmlns:a16="http://schemas.microsoft.com/office/drawing/2014/main" id="{855DD1EF-B081-4A74-9FF6-7E28459BC0E7}"/>
              </a:ext>
            </a:extLst>
          </p:cNvPr>
          <p:cNvSpPr>
            <a:spLocks/>
          </p:cNvSpPr>
          <p:nvPr/>
        </p:nvSpPr>
        <p:spPr bwMode="auto">
          <a:xfrm>
            <a:off x="4519287" y="5370716"/>
            <a:ext cx="1728788" cy="576734"/>
          </a:xfrm>
          <a:prstGeom prst="callout1">
            <a:avLst>
              <a:gd name="adj1" fmla="val -8237"/>
              <a:gd name="adj2" fmla="val 51312"/>
              <a:gd name="adj3" fmla="val -94891"/>
              <a:gd name="adj4" fmla="val 47336"/>
            </a:avLst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Initially dividend</a:t>
            </a:r>
          </a:p>
          <a:p>
            <a:pPr algn="ctr"/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+mn-lt"/>
              </a:rPr>
              <a:t>in right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half</a:t>
            </a:r>
            <a:endParaRPr lang="en-AU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33C82CF4-3052-4A9C-A26B-536F6AAC08EA}"/>
              </a:ext>
            </a:extLst>
          </p:cNvPr>
          <p:cNvSpPr>
            <a:spLocks/>
          </p:cNvSpPr>
          <p:nvPr/>
        </p:nvSpPr>
        <p:spPr bwMode="auto">
          <a:xfrm>
            <a:off x="6560193" y="5474972"/>
            <a:ext cx="1368152" cy="346421"/>
          </a:xfrm>
          <a:prstGeom prst="callout1">
            <a:avLst>
              <a:gd name="adj1" fmla="val -8268"/>
              <a:gd name="adj2" fmla="val -2289"/>
              <a:gd name="adj3" fmla="val -225815"/>
              <a:gd name="adj4" fmla="val -44273"/>
            </a:avLst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Update?</a:t>
            </a:r>
            <a:endParaRPr lang="en-AU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9C3B54-4A4B-4603-B3CE-6C8517FF37CB}"/>
              </a:ext>
            </a:extLst>
          </p:cNvPr>
          <p:cNvSpPr txBox="1"/>
          <p:nvPr/>
        </p:nvSpPr>
        <p:spPr>
          <a:xfrm>
            <a:off x="4637084" y="2239325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0010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0000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637196-7598-43F1-8561-849F2F27B95F}"/>
              </a:ext>
            </a:extLst>
          </p:cNvPr>
          <p:cNvSpPr txBox="1"/>
          <p:nvPr/>
        </p:nvSpPr>
        <p:spPr>
          <a:xfrm>
            <a:off x="7098958" y="3209482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0000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2E77DE-3258-490D-94E7-61CCE6041880}"/>
              </a:ext>
            </a:extLst>
          </p:cNvPr>
          <p:cNvSpPr/>
          <p:nvPr/>
        </p:nvSpPr>
        <p:spPr>
          <a:xfrm>
            <a:off x="7685918" y="1289266"/>
            <a:ext cx="396865" cy="1404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FAF07B-F4B2-4784-9B7E-270D5C12E4A7}"/>
              </a:ext>
            </a:extLst>
          </p:cNvPr>
          <p:cNvSpPr/>
          <p:nvPr/>
        </p:nvSpPr>
        <p:spPr>
          <a:xfrm>
            <a:off x="8102951" y="1075484"/>
            <a:ext cx="518770" cy="176896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2874287E-8540-41E1-B7C4-4878A991C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5723" y="1033382"/>
            <a:ext cx="102233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     0011</a:t>
            </a:r>
          </a:p>
          <a:p>
            <a:r>
              <a:rPr lang="en-US" sz="1200" dirty="0">
                <a:latin typeface="Lucida Console" pitchFamily="49" charset="0"/>
              </a:rPr>
              <a:t>0010 </a:t>
            </a:r>
            <a:r>
              <a:rPr lang="en-US" sz="1200" dirty="0">
                <a:solidFill>
                  <a:srgbClr val="7030A0"/>
                </a:solidFill>
                <a:latin typeface="Lucida Console" pitchFamily="49" charset="0"/>
              </a:rPr>
              <a:t>0111</a:t>
            </a:r>
          </a:p>
          <a:p>
            <a:r>
              <a:rPr lang="en-US" sz="1200" dirty="0">
                <a:latin typeface="Lucida Console" pitchFamily="49" charset="0"/>
              </a:rPr>
              <a:t>    -010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>
                <a:solidFill>
                  <a:srgbClr val="C00000"/>
                </a:solidFill>
                <a:latin typeface="Lucida Console" pitchFamily="49" charset="0"/>
              </a:rPr>
              <a:t>11</a:t>
            </a:r>
          </a:p>
          <a:p>
            <a:r>
              <a:rPr lang="en-US" sz="1200" dirty="0">
                <a:latin typeface="Lucida Console" pitchFamily="49" charset="0"/>
              </a:rPr>
              <a:t>      -10</a:t>
            </a:r>
          </a:p>
          <a:p>
            <a:r>
              <a:rPr lang="en-US" sz="1200" dirty="0">
                <a:latin typeface="Lucida Console" pitchFamily="49" charset="0"/>
              </a:rPr>
              <a:t>        1</a:t>
            </a:r>
          </a:p>
          <a:p>
            <a:r>
              <a:rPr lang="en-US" sz="1200" dirty="0">
                <a:latin typeface="Lucida Console" pitchFamily="49" charset="0"/>
              </a:rPr>
              <a:t>         </a:t>
            </a:r>
            <a:endParaRPr lang="en-AU" sz="1200" dirty="0">
              <a:latin typeface="Lucida Console" pitchFamily="49" charset="0"/>
            </a:endParaRPr>
          </a:p>
        </p:txBody>
      </p:sp>
      <p:sp>
        <p:nvSpPr>
          <p:cNvPr id="57" name="Line 5">
            <a:extLst>
              <a:ext uri="{FF2B5EF4-FFF2-40B4-BE49-F238E27FC236}">
                <a16:creationId xmlns:a16="http://schemas.microsoft.com/office/drawing/2014/main" id="{271A0F1F-F8F2-4192-9865-A11EC79F0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62249" y="1267196"/>
            <a:ext cx="4584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0"/>
          </a:p>
        </p:txBody>
      </p:sp>
      <p:sp>
        <p:nvSpPr>
          <p:cNvPr id="58" name="Line 6">
            <a:extLst>
              <a:ext uri="{FF2B5EF4-FFF2-40B4-BE49-F238E27FC236}">
                <a16:creationId xmlns:a16="http://schemas.microsoft.com/office/drawing/2014/main" id="{5D0887CB-C125-472A-B561-7F5B5245E5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9916" y="1674422"/>
            <a:ext cx="364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0"/>
          </a:p>
        </p:txBody>
      </p:sp>
      <p:sp>
        <p:nvSpPr>
          <p:cNvPr id="59" name="Line 11">
            <a:extLst>
              <a:ext uri="{FF2B5EF4-FFF2-40B4-BE49-F238E27FC236}">
                <a16:creationId xmlns:a16="http://schemas.microsoft.com/office/drawing/2014/main" id="{FA11DF35-9D14-40AF-9EA4-98F1B9E68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18062" y="2024122"/>
            <a:ext cx="364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0"/>
          </a:p>
        </p:txBody>
      </p:sp>
      <p:sp>
        <p:nvSpPr>
          <p:cNvPr id="60" name="Arc 12">
            <a:extLst>
              <a:ext uri="{FF2B5EF4-FFF2-40B4-BE49-F238E27FC236}">
                <a16:creationId xmlns:a16="http://schemas.microsoft.com/office/drawing/2014/main" id="{39905B46-99DD-4043-9137-EE2BAB8B14F2}"/>
              </a:ext>
            </a:extLst>
          </p:cNvPr>
          <p:cNvSpPr>
            <a:spLocks/>
          </p:cNvSpPr>
          <p:nvPr/>
        </p:nvSpPr>
        <p:spPr bwMode="auto">
          <a:xfrm>
            <a:off x="8062249" y="1267196"/>
            <a:ext cx="41070" cy="8124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61" name="Arc 13">
            <a:extLst>
              <a:ext uri="{FF2B5EF4-FFF2-40B4-BE49-F238E27FC236}">
                <a16:creationId xmlns:a16="http://schemas.microsoft.com/office/drawing/2014/main" id="{FD8AFE29-DF2D-460B-8B93-B833A5589F40}"/>
              </a:ext>
            </a:extLst>
          </p:cNvPr>
          <p:cNvSpPr>
            <a:spLocks/>
          </p:cNvSpPr>
          <p:nvPr/>
        </p:nvSpPr>
        <p:spPr bwMode="auto">
          <a:xfrm flipV="1">
            <a:off x="8062249" y="1348444"/>
            <a:ext cx="41070" cy="8124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4EC320-D5F2-4868-88CE-C47ACF9D27C4}"/>
              </a:ext>
            </a:extLst>
          </p:cNvPr>
          <p:cNvSpPr txBox="1"/>
          <p:nvPr/>
        </p:nvSpPr>
        <p:spPr>
          <a:xfrm>
            <a:off x="8139532" y="2322543"/>
            <a:ext cx="2191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Dividend becomes remainder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3A7A1B-1AFE-4799-8CD8-EA4F8997950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520721" y="2113905"/>
            <a:ext cx="216714" cy="2553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A3D1970-6338-42AE-AADD-E94656490CE5}"/>
              </a:ext>
            </a:extLst>
          </p:cNvPr>
          <p:cNvSpPr/>
          <p:nvPr/>
        </p:nvSpPr>
        <p:spPr>
          <a:xfrm>
            <a:off x="8109502" y="1289266"/>
            <a:ext cx="512220" cy="1489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7" name="AutoShape 5">
            <a:extLst>
              <a:ext uri="{FF2B5EF4-FFF2-40B4-BE49-F238E27FC236}">
                <a16:creationId xmlns:a16="http://schemas.microsoft.com/office/drawing/2014/main" id="{FE38E3E9-0A8D-4612-B769-3D376EDA9AE0}"/>
              </a:ext>
            </a:extLst>
          </p:cNvPr>
          <p:cNvSpPr>
            <a:spLocks/>
          </p:cNvSpPr>
          <p:nvPr/>
        </p:nvSpPr>
        <p:spPr bwMode="auto">
          <a:xfrm>
            <a:off x="3864543" y="3806598"/>
            <a:ext cx="1439863" cy="330200"/>
          </a:xfrm>
          <a:prstGeom prst="callout1">
            <a:avLst>
              <a:gd name="adj1" fmla="val -1872"/>
              <a:gd name="adj2" fmla="val 37608"/>
              <a:gd name="adj3" fmla="val -30055"/>
              <a:gd name="adj4" fmla="val 48963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Tahoma" pitchFamily="34" charset="0"/>
              </a:rPr>
              <a:t>Update (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Rem-Divisor&gt;0</a:t>
            </a:r>
            <a:r>
              <a:rPr lang="en-US" sz="1400" dirty="0">
                <a:solidFill>
                  <a:schemeClr val="accent2"/>
                </a:solidFill>
                <a:latin typeface="Tahoma" pitchFamily="34" charset="0"/>
              </a:rPr>
              <a:t>)?</a:t>
            </a:r>
            <a:endParaRPr lang="en-AU" sz="140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B6424D3-A9F5-49B6-880E-C38767409C15}"/>
              </a:ext>
            </a:extLst>
          </p:cNvPr>
          <p:cNvSpPr/>
          <p:nvPr/>
        </p:nvSpPr>
        <p:spPr>
          <a:xfrm>
            <a:off x="4239062" y="2282448"/>
            <a:ext cx="1792990" cy="4798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782590-A826-4984-B3FA-63287BAABA2B}"/>
              </a:ext>
            </a:extLst>
          </p:cNvPr>
          <p:cNvSpPr/>
          <p:nvPr/>
        </p:nvSpPr>
        <p:spPr>
          <a:xfrm>
            <a:off x="6895409" y="3299275"/>
            <a:ext cx="972105" cy="499815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D4645C-957D-4DCF-BC54-15BD4EF7DF11}"/>
              </a:ext>
            </a:extLst>
          </p:cNvPr>
          <p:cNvSpPr txBox="1"/>
          <p:nvPr/>
        </p:nvSpPr>
        <p:spPr>
          <a:xfrm>
            <a:off x="3885899" y="4462946"/>
            <a:ext cx="1380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0000 0111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70A86F9-3E5B-43A6-91F9-606138A9D7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29621" y="4663968"/>
            <a:ext cx="790463" cy="7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5CE62C0-9D9F-4F9C-8FD3-DB6DCBAB4CF2}"/>
              </a:ext>
            </a:extLst>
          </p:cNvPr>
          <p:cNvCxnSpPr>
            <a:cxnSpLocks/>
          </p:cNvCxnSpPr>
          <p:nvPr/>
        </p:nvCxnSpPr>
        <p:spPr>
          <a:xfrm flipV="1">
            <a:off x="6242379" y="1946592"/>
            <a:ext cx="598979" cy="74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416E6C4-A152-4906-BE22-5541A1FE5200}"/>
              </a:ext>
            </a:extLst>
          </p:cNvPr>
          <p:cNvCxnSpPr>
            <a:cxnSpLocks/>
          </p:cNvCxnSpPr>
          <p:nvPr/>
        </p:nvCxnSpPr>
        <p:spPr>
          <a:xfrm flipH="1" flipV="1">
            <a:off x="7366119" y="1837672"/>
            <a:ext cx="667266" cy="179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F00C583-FE4F-4177-B1CF-CFE8EFD13EE3}"/>
              </a:ext>
            </a:extLst>
          </p:cNvPr>
          <p:cNvSpPr txBox="1"/>
          <p:nvPr/>
        </p:nvSpPr>
        <p:spPr>
          <a:xfrm>
            <a:off x="6180028" y="1725879"/>
            <a:ext cx="176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  <a:latin typeface="Tahoma" pitchFamily="34" charset="0"/>
              </a:rPr>
              <a:t>Shift</a:t>
            </a:r>
            <a:endParaRPr lang="en-AU" sz="1800" dirty="0">
              <a:solidFill>
                <a:srgbClr val="0070C0"/>
              </a:solidFill>
              <a:latin typeface="Tahoma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6052B9-F3D1-48AD-A43F-3CA41CE73975}"/>
              </a:ext>
            </a:extLst>
          </p:cNvPr>
          <p:cNvSpPr/>
          <p:nvPr/>
        </p:nvSpPr>
        <p:spPr>
          <a:xfrm>
            <a:off x="3727796" y="4303223"/>
            <a:ext cx="1800200" cy="4782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90DB4C-3DB2-4ECB-897B-9C88923FF9E9}"/>
              </a:ext>
            </a:extLst>
          </p:cNvPr>
          <p:cNvSpPr txBox="1"/>
          <p:nvPr/>
        </p:nvSpPr>
        <p:spPr>
          <a:xfrm>
            <a:off x="28716" y="33048"/>
            <a:ext cx="2480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CC0-&gt;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CC1-&gt;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CC2-&gt;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CC3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32655D0-E6C9-4E8C-AE64-E160D7BCE6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31084" y="3124342"/>
            <a:ext cx="1541647" cy="652871"/>
          </a:xfrm>
          <a:prstGeom prst="bentConnector3">
            <a:avLst>
              <a:gd name="adj1" fmla="val 10007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53EE8C5-9B1C-407B-88ED-4CF8218AA1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81852" y="4046541"/>
            <a:ext cx="946840" cy="1562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959325F-19D2-408B-94F3-8059B84B2983}"/>
              </a:ext>
            </a:extLst>
          </p:cNvPr>
          <p:cNvSpPr txBox="1"/>
          <p:nvPr/>
        </p:nvSpPr>
        <p:spPr>
          <a:xfrm>
            <a:off x="4622920" y="1924659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0001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0000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4CE92A-F7A9-40A9-AB38-B297274D07F2}"/>
              </a:ext>
            </a:extLst>
          </p:cNvPr>
          <p:cNvSpPr txBox="1"/>
          <p:nvPr/>
        </p:nvSpPr>
        <p:spPr>
          <a:xfrm>
            <a:off x="7103411" y="2958736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0000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7210844-46BB-4419-9313-F0E86313BEF7}"/>
              </a:ext>
            </a:extLst>
          </p:cNvPr>
          <p:cNvSpPr txBox="1"/>
          <p:nvPr/>
        </p:nvSpPr>
        <p:spPr>
          <a:xfrm>
            <a:off x="3983837" y="3396612"/>
            <a:ext cx="1395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-(Rem-Divisor)</a:t>
            </a:r>
            <a:endParaRPr 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1E4CA38-7ECA-4263-913A-BD4C1B25220E}"/>
              </a:ext>
            </a:extLst>
          </p:cNvPr>
          <p:cNvSpPr txBox="1"/>
          <p:nvPr/>
        </p:nvSpPr>
        <p:spPr>
          <a:xfrm>
            <a:off x="3892651" y="4469137"/>
            <a:ext cx="1380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0000 0111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B99CB4-B5B5-4EFE-9013-95BE28CAE32F}"/>
              </a:ext>
            </a:extLst>
          </p:cNvPr>
          <p:cNvSpPr txBox="1"/>
          <p:nvPr/>
        </p:nvSpPr>
        <p:spPr>
          <a:xfrm>
            <a:off x="4616692" y="1675427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</a:rPr>
              <a:t>0000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1000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DB1E39-F275-4F2F-9558-5A33D4159ADE}"/>
              </a:ext>
            </a:extLst>
          </p:cNvPr>
          <p:cNvSpPr txBox="1"/>
          <p:nvPr/>
        </p:nvSpPr>
        <p:spPr>
          <a:xfrm>
            <a:off x="7099392" y="2760097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0000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73FC7B-3AAC-4711-A540-E6268970B57A}"/>
              </a:ext>
            </a:extLst>
          </p:cNvPr>
          <p:cNvSpPr txBox="1"/>
          <p:nvPr/>
        </p:nvSpPr>
        <p:spPr>
          <a:xfrm>
            <a:off x="4625491" y="1429687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0000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0100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A3C796-6165-4055-B13A-FAE7DD5E7706}"/>
              </a:ext>
            </a:extLst>
          </p:cNvPr>
          <p:cNvSpPr txBox="1"/>
          <p:nvPr/>
        </p:nvSpPr>
        <p:spPr>
          <a:xfrm>
            <a:off x="7098958" y="2557681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0001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7DE0AE-021C-4AB7-ADB0-ECFB2FB00832}"/>
              </a:ext>
            </a:extLst>
          </p:cNvPr>
          <p:cNvSpPr txBox="1"/>
          <p:nvPr/>
        </p:nvSpPr>
        <p:spPr>
          <a:xfrm>
            <a:off x="5196315" y="3955937"/>
            <a:ext cx="16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598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-0.12057 -0.18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9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3" grpId="0"/>
      <p:bldP spid="80" grpId="0"/>
      <p:bldP spid="66" grpId="0"/>
      <p:bldP spid="69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352197-0E7A-41EE-A853-9245523CEA60}"/>
              </a:ext>
            </a:extLst>
          </p:cNvPr>
          <p:cNvGrpSpPr/>
          <p:nvPr/>
        </p:nvGrpSpPr>
        <p:grpSpPr>
          <a:xfrm>
            <a:off x="3402754" y="2216404"/>
            <a:ext cx="4641016" cy="2990850"/>
            <a:chOff x="790575" y="3429000"/>
            <a:chExt cx="4641016" cy="29908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66C56EC-B279-477D-B387-B0E529A3D508}"/>
                </a:ext>
              </a:extLst>
            </p:cNvPr>
            <p:cNvSpPr/>
            <p:nvPr/>
          </p:nvSpPr>
          <p:spPr bwMode="auto">
            <a:xfrm>
              <a:off x="1187624" y="4507631"/>
              <a:ext cx="1656184" cy="504056"/>
            </a:xfrm>
            <a:custGeom>
              <a:avLst/>
              <a:gdLst>
                <a:gd name="connsiteX0" fmla="*/ 0 w 1656184"/>
                <a:gd name="connsiteY0" fmla="*/ 0 h 504056"/>
                <a:gd name="connsiteX1" fmla="*/ 684077 w 1656184"/>
                <a:gd name="connsiteY1" fmla="*/ 0 h 504056"/>
                <a:gd name="connsiteX2" fmla="*/ 828092 w 1656184"/>
                <a:gd name="connsiteY2" fmla="*/ 162017 h 504056"/>
                <a:gd name="connsiteX3" fmla="*/ 972108 w 1656184"/>
                <a:gd name="connsiteY3" fmla="*/ 0 h 504056"/>
                <a:gd name="connsiteX4" fmla="*/ 1656184 w 1656184"/>
                <a:gd name="connsiteY4" fmla="*/ 0 h 504056"/>
                <a:gd name="connsiteX5" fmla="*/ 1324947 w 1656184"/>
                <a:gd name="connsiteY5" fmla="*/ 504056 h 504056"/>
                <a:gd name="connsiteX6" fmla="*/ 331237 w 1656184"/>
                <a:gd name="connsiteY6" fmla="*/ 5040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184" h="504056">
                  <a:moveTo>
                    <a:pt x="0" y="0"/>
                  </a:moveTo>
                  <a:lnTo>
                    <a:pt x="684077" y="0"/>
                  </a:lnTo>
                  <a:lnTo>
                    <a:pt x="828092" y="162017"/>
                  </a:lnTo>
                  <a:lnTo>
                    <a:pt x="972108" y="0"/>
                  </a:lnTo>
                  <a:lnTo>
                    <a:pt x="1656184" y="0"/>
                  </a:lnTo>
                  <a:lnTo>
                    <a:pt x="1324947" y="504056"/>
                  </a:lnTo>
                  <a:lnTo>
                    <a:pt x="331237" y="504056"/>
                  </a:ln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Tahoma" pitchFamily="34" charset="0"/>
                </a:rPr>
                <a:t>8-bit ALU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E4AEBB-7B7F-40B0-8A89-3C3E952AC688}"/>
                </a:ext>
              </a:extLst>
            </p:cNvPr>
            <p:cNvSpPr txBox="1"/>
            <p:nvPr/>
          </p:nvSpPr>
          <p:spPr>
            <a:xfrm>
              <a:off x="1115616" y="5517232"/>
              <a:ext cx="1800200" cy="504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Remainder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r"/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Write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BC8858-403C-480F-85DE-279DC13FBEC4}"/>
                </a:ext>
              </a:extLst>
            </p:cNvPr>
            <p:cNvSpPr txBox="1"/>
            <p:nvPr/>
          </p:nvSpPr>
          <p:spPr>
            <a:xfrm>
              <a:off x="1619672" y="3498030"/>
              <a:ext cx="1800200" cy="50405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Divisor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r"/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Shift right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72F9CC5-4370-4AC5-A453-8F3E577E0F48}"/>
                </a:ext>
              </a:extLst>
            </p:cNvPr>
            <p:cNvCxnSpPr>
              <a:endCxn id="5" idx="0"/>
            </p:cNvCxnSpPr>
            <p:nvPr/>
          </p:nvCxnSpPr>
          <p:spPr bwMode="auto">
            <a:xfrm>
              <a:off x="2015716" y="5011687"/>
              <a:ext cx="0" cy="5055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0AE886E-E6D6-4C84-A2F1-C9DAF1C18EA3}"/>
                </a:ext>
              </a:extLst>
            </p:cNvPr>
            <p:cNvCxnSpPr>
              <a:cxnSpLocks/>
              <a:stCxn id="6" idx="2"/>
            </p:cNvCxnSpPr>
            <p:nvPr/>
          </p:nvCxnSpPr>
          <p:spPr bwMode="auto">
            <a:xfrm>
              <a:off x="2519772" y="4002086"/>
              <a:ext cx="0" cy="5055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ADC243-10C9-406C-8526-59227B661656}"/>
                </a:ext>
              </a:extLst>
            </p:cNvPr>
            <p:cNvSpPr/>
            <p:nvPr/>
          </p:nvSpPr>
          <p:spPr bwMode="auto">
            <a:xfrm>
              <a:off x="3635896" y="5411688"/>
              <a:ext cx="1368149" cy="60960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Control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</a:b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test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CBD2BD-75FC-4A77-B46F-AA380821E116}"/>
                </a:ext>
              </a:extLst>
            </p:cNvPr>
            <p:cNvSpPr txBox="1"/>
            <p:nvPr/>
          </p:nvSpPr>
          <p:spPr>
            <a:xfrm>
              <a:off x="4283968" y="4507631"/>
              <a:ext cx="972105" cy="504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Quotient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r"/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Shift left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4CC668F-879F-47F2-8A7D-63B0ED2B8038}"/>
                </a:ext>
              </a:extLst>
            </p:cNvPr>
            <p:cNvSpPr/>
            <p:nvPr/>
          </p:nvSpPr>
          <p:spPr bwMode="auto">
            <a:xfrm>
              <a:off x="5019472" y="4863830"/>
              <a:ext cx="412119" cy="865761"/>
            </a:xfrm>
            <a:custGeom>
              <a:avLst/>
              <a:gdLst>
                <a:gd name="connsiteX0" fmla="*/ 0 w 992222"/>
                <a:gd name="connsiteY0" fmla="*/ 865761 h 865761"/>
                <a:gd name="connsiteX1" fmla="*/ 992222 w 992222"/>
                <a:gd name="connsiteY1" fmla="*/ 865761 h 865761"/>
                <a:gd name="connsiteX2" fmla="*/ 992222 w 992222"/>
                <a:gd name="connsiteY2" fmla="*/ 0 h 865761"/>
                <a:gd name="connsiteX3" fmla="*/ 252919 w 992222"/>
                <a:gd name="connsiteY3" fmla="*/ 0 h 865761"/>
                <a:gd name="connsiteX0" fmla="*/ 0 w 992222"/>
                <a:gd name="connsiteY0" fmla="*/ 865761 h 865761"/>
                <a:gd name="connsiteX1" fmla="*/ 992222 w 992222"/>
                <a:gd name="connsiteY1" fmla="*/ 865761 h 865761"/>
                <a:gd name="connsiteX2" fmla="*/ 992222 w 992222"/>
                <a:gd name="connsiteY2" fmla="*/ 0 h 865761"/>
                <a:gd name="connsiteX3" fmla="*/ 608374 w 992222"/>
                <a:gd name="connsiteY3" fmla="*/ 0 h 86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222" h="865761">
                  <a:moveTo>
                    <a:pt x="0" y="865761"/>
                  </a:moveTo>
                  <a:lnTo>
                    <a:pt x="992222" y="865761"/>
                  </a:lnTo>
                  <a:lnTo>
                    <a:pt x="992222" y="0"/>
                  </a:lnTo>
                  <a:lnTo>
                    <a:pt x="608374" y="0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418219E8-0A7D-4BEF-A4B1-F5D8C789267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2859658" y="4578205"/>
              <a:ext cx="746474" cy="1143615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A750CFF-7657-47BA-81D7-4063D902A78B}"/>
                </a:ext>
              </a:extLst>
            </p:cNvPr>
            <p:cNvSpPr/>
            <p:nvPr/>
          </p:nvSpPr>
          <p:spPr bwMode="auto">
            <a:xfrm>
              <a:off x="3419872" y="3892550"/>
              <a:ext cx="688578" cy="1524000"/>
            </a:xfrm>
            <a:custGeom>
              <a:avLst/>
              <a:gdLst>
                <a:gd name="connsiteX0" fmla="*/ 654050 w 654050"/>
                <a:gd name="connsiteY0" fmla="*/ 1524000 h 1524000"/>
                <a:gd name="connsiteX1" fmla="*/ 654050 w 654050"/>
                <a:gd name="connsiteY1" fmla="*/ 0 h 1524000"/>
                <a:gd name="connsiteX2" fmla="*/ 0 w 654050"/>
                <a:gd name="connsiteY2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050" h="1524000">
                  <a:moveTo>
                    <a:pt x="654050" y="1524000"/>
                  </a:moveTo>
                  <a:lnTo>
                    <a:pt x="654050" y="0"/>
                  </a:lnTo>
                  <a:lnTo>
                    <a:pt x="0" y="0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A820E59-8F43-4FA4-B3CE-0E8D142A57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9992" y="4437112"/>
              <a:ext cx="5194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354A88B-0C1A-46A6-8952-551A3F532F5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915816" y="5877272"/>
              <a:ext cx="79208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78FA3B3-97D3-4B64-AD60-C420DCB34FEA}"/>
                </a:ext>
              </a:extLst>
            </p:cNvPr>
            <p:cNvSpPr/>
            <p:nvPr/>
          </p:nvSpPr>
          <p:spPr bwMode="auto">
            <a:xfrm>
              <a:off x="790575" y="4191000"/>
              <a:ext cx="1219200" cy="2124075"/>
            </a:xfrm>
            <a:custGeom>
              <a:avLst/>
              <a:gdLst>
                <a:gd name="connsiteX0" fmla="*/ 1219200 w 1219200"/>
                <a:gd name="connsiteY0" fmla="*/ 1828800 h 2124075"/>
                <a:gd name="connsiteX1" fmla="*/ 1219200 w 1219200"/>
                <a:gd name="connsiteY1" fmla="*/ 2124075 h 2124075"/>
                <a:gd name="connsiteX2" fmla="*/ 0 w 1219200"/>
                <a:gd name="connsiteY2" fmla="*/ 2124075 h 2124075"/>
                <a:gd name="connsiteX3" fmla="*/ 0 w 1219200"/>
                <a:gd name="connsiteY3" fmla="*/ 0 h 2124075"/>
                <a:gd name="connsiteX4" fmla="*/ 790575 w 1219200"/>
                <a:gd name="connsiteY4" fmla="*/ 0 h 2124075"/>
                <a:gd name="connsiteX5" fmla="*/ 790575 w 1219200"/>
                <a:gd name="connsiteY5" fmla="*/ 314325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2124075">
                  <a:moveTo>
                    <a:pt x="1219200" y="1828800"/>
                  </a:moveTo>
                  <a:lnTo>
                    <a:pt x="1219200" y="2124075"/>
                  </a:lnTo>
                  <a:lnTo>
                    <a:pt x="0" y="212407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314325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A0381F-6E87-4C52-9CFC-3DB3E69ABE03}"/>
                </a:ext>
              </a:extLst>
            </p:cNvPr>
            <p:cNvSpPr txBox="1"/>
            <p:nvPr/>
          </p:nvSpPr>
          <p:spPr>
            <a:xfrm>
              <a:off x="2003862" y="602094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 bits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29438E-FFD3-408B-BD16-FE64BC670152}"/>
                </a:ext>
              </a:extLst>
            </p:cNvPr>
            <p:cNvSpPr txBox="1"/>
            <p:nvPr/>
          </p:nvSpPr>
          <p:spPr>
            <a:xfrm>
              <a:off x="2519772" y="4009593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 bits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8747077-86D7-45A6-A026-918E55E85551}"/>
                </a:ext>
              </a:extLst>
            </p:cNvPr>
            <p:cNvCxnSpPr/>
            <p:nvPr/>
          </p:nvCxnSpPr>
          <p:spPr bwMode="auto">
            <a:xfrm>
              <a:off x="2123728" y="3429000"/>
              <a:ext cx="95728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783151B-0120-4D56-BD56-BFECC29AD99E}"/>
                </a:ext>
              </a:extLst>
            </p:cNvPr>
            <p:cNvSpPr/>
            <p:nvPr/>
          </p:nvSpPr>
          <p:spPr bwMode="auto">
            <a:xfrm>
              <a:off x="981075" y="4848225"/>
              <a:ext cx="3352800" cy="1571625"/>
            </a:xfrm>
            <a:custGeom>
              <a:avLst/>
              <a:gdLst>
                <a:gd name="connsiteX0" fmla="*/ 438150 w 3352800"/>
                <a:gd name="connsiteY0" fmla="*/ 0 h 1571625"/>
                <a:gd name="connsiteX1" fmla="*/ 0 w 3352800"/>
                <a:gd name="connsiteY1" fmla="*/ 0 h 1571625"/>
                <a:gd name="connsiteX2" fmla="*/ 0 w 3352800"/>
                <a:gd name="connsiteY2" fmla="*/ 1571625 h 1571625"/>
                <a:gd name="connsiteX3" fmla="*/ 3352800 w 3352800"/>
                <a:gd name="connsiteY3" fmla="*/ 1571625 h 1571625"/>
                <a:gd name="connsiteX4" fmla="*/ 3352800 w 3352800"/>
                <a:gd name="connsiteY4" fmla="*/ 1181100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571625">
                  <a:moveTo>
                    <a:pt x="438150" y="0"/>
                  </a:moveTo>
                  <a:lnTo>
                    <a:pt x="0" y="0"/>
                  </a:lnTo>
                  <a:lnTo>
                    <a:pt x="0" y="1571625"/>
                  </a:lnTo>
                  <a:lnTo>
                    <a:pt x="3352800" y="1571625"/>
                  </a:lnTo>
                  <a:lnTo>
                    <a:pt x="3352800" y="1181100"/>
                  </a:lnTo>
                </a:path>
              </a:pathLst>
            </a:cu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7E903C-5ED5-424E-9669-F33E932F58D4}"/>
                </a:ext>
              </a:extLst>
            </p:cNvPr>
            <p:cNvSpPr txBox="1"/>
            <p:nvPr/>
          </p:nvSpPr>
          <p:spPr>
            <a:xfrm>
              <a:off x="4450087" y="501971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 bits</a:t>
              </a:r>
            </a:p>
          </p:txBody>
        </p:sp>
      </p:grpSp>
      <p:sp>
        <p:nvSpPr>
          <p:cNvPr id="23" name="AutoShape 5">
            <a:extLst>
              <a:ext uri="{FF2B5EF4-FFF2-40B4-BE49-F238E27FC236}">
                <a16:creationId xmlns:a16="http://schemas.microsoft.com/office/drawing/2014/main" id="{855DD1EF-B081-4A74-9FF6-7E28459BC0E7}"/>
              </a:ext>
            </a:extLst>
          </p:cNvPr>
          <p:cNvSpPr>
            <a:spLocks/>
          </p:cNvSpPr>
          <p:nvPr/>
        </p:nvSpPr>
        <p:spPr bwMode="auto">
          <a:xfrm>
            <a:off x="4519287" y="5370716"/>
            <a:ext cx="1728788" cy="576734"/>
          </a:xfrm>
          <a:prstGeom prst="callout1">
            <a:avLst>
              <a:gd name="adj1" fmla="val -8237"/>
              <a:gd name="adj2" fmla="val 51312"/>
              <a:gd name="adj3" fmla="val -94891"/>
              <a:gd name="adj4" fmla="val 47336"/>
            </a:avLst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Initially dividend</a:t>
            </a:r>
          </a:p>
          <a:p>
            <a:pPr algn="ctr"/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+mn-lt"/>
              </a:rPr>
              <a:t>in right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half</a:t>
            </a:r>
            <a:endParaRPr lang="en-AU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33C82CF4-3052-4A9C-A26B-536F6AAC08EA}"/>
              </a:ext>
            </a:extLst>
          </p:cNvPr>
          <p:cNvSpPr>
            <a:spLocks/>
          </p:cNvSpPr>
          <p:nvPr/>
        </p:nvSpPr>
        <p:spPr bwMode="auto">
          <a:xfrm>
            <a:off x="6560193" y="5474972"/>
            <a:ext cx="1368152" cy="346421"/>
          </a:xfrm>
          <a:prstGeom prst="callout1">
            <a:avLst>
              <a:gd name="adj1" fmla="val -8268"/>
              <a:gd name="adj2" fmla="val -2289"/>
              <a:gd name="adj3" fmla="val -225815"/>
              <a:gd name="adj4" fmla="val -44273"/>
            </a:avLst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Update?</a:t>
            </a:r>
            <a:endParaRPr lang="en-AU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9C3B54-4A4B-4603-B3CE-6C8517FF37CB}"/>
              </a:ext>
            </a:extLst>
          </p:cNvPr>
          <p:cNvSpPr txBox="1"/>
          <p:nvPr/>
        </p:nvSpPr>
        <p:spPr>
          <a:xfrm>
            <a:off x="4637084" y="2239325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0010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0000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637196-7598-43F1-8561-849F2F27B95F}"/>
              </a:ext>
            </a:extLst>
          </p:cNvPr>
          <p:cNvSpPr txBox="1"/>
          <p:nvPr/>
        </p:nvSpPr>
        <p:spPr>
          <a:xfrm>
            <a:off x="7098958" y="3209482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0000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2E77DE-3258-490D-94E7-61CCE6041880}"/>
              </a:ext>
            </a:extLst>
          </p:cNvPr>
          <p:cNvSpPr/>
          <p:nvPr/>
        </p:nvSpPr>
        <p:spPr>
          <a:xfrm>
            <a:off x="7685918" y="1289266"/>
            <a:ext cx="396865" cy="1404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FAF07B-F4B2-4784-9B7E-270D5C12E4A7}"/>
              </a:ext>
            </a:extLst>
          </p:cNvPr>
          <p:cNvSpPr/>
          <p:nvPr/>
        </p:nvSpPr>
        <p:spPr>
          <a:xfrm>
            <a:off x="8102951" y="1075484"/>
            <a:ext cx="518770" cy="176896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2874287E-8540-41E1-B7C4-4878A991C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5723" y="1033382"/>
            <a:ext cx="102233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     0011</a:t>
            </a:r>
          </a:p>
          <a:p>
            <a:r>
              <a:rPr lang="en-US" sz="1200" dirty="0">
                <a:latin typeface="Lucida Console" pitchFamily="49" charset="0"/>
              </a:rPr>
              <a:t>0010 </a:t>
            </a:r>
            <a:r>
              <a:rPr lang="en-US" sz="1200" dirty="0">
                <a:solidFill>
                  <a:srgbClr val="7030A0"/>
                </a:solidFill>
                <a:latin typeface="Lucida Console" pitchFamily="49" charset="0"/>
              </a:rPr>
              <a:t>0111</a:t>
            </a:r>
          </a:p>
          <a:p>
            <a:r>
              <a:rPr lang="en-US" sz="1200" dirty="0">
                <a:latin typeface="Lucida Console" pitchFamily="49" charset="0"/>
              </a:rPr>
              <a:t>    -010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>
                <a:solidFill>
                  <a:srgbClr val="C00000"/>
                </a:solidFill>
                <a:latin typeface="Lucida Console" pitchFamily="49" charset="0"/>
              </a:rPr>
              <a:t>11</a:t>
            </a:r>
          </a:p>
          <a:p>
            <a:r>
              <a:rPr lang="en-US" sz="1200" dirty="0">
                <a:latin typeface="Lucida Console" pitchFamily="49" charset="0"/>
              </a:rPr>
              <a:t>      -10</a:t>
            </a:r>
          </a:p>
          <a:p>
            <a:r>
              <a:rPr lang="en-US" sz="1200" dirty="0">
                <a:latin typeface="Lucida Console" pitchFamily="49" charset="0"/>
              </a:rPr>
              <a:t>        1</a:t>
            </a:r>
          </a:p>
          <a:p>
            <a:r>
              <a:rPr lang="en-US" sz="1200" dirty="0">
                <a:latin typeface="Lucida Console" pitchFamily="49" charset="0"/>
              </a:rPr>
              <a:t>         </a:t>
            </a:r>
            <a:endParaRPr lang="en-AU" sz="1200" dirty="0">
              <a:latin typeface="Lucida Console" pitchFamily="49" charset="0"/>
            </a:endParaRPr>
          </a:p>
        </p:txBody>
      </p:sp>
      <p:sp>
        <p:nvSpPr>
          <p:cNvPr id="57" name="Line 5">
            <a:extLst>
              <a:ext uri="{FF2B5EF4-FFF2-40B4-BE49-F238E27FC236}">
                <a16:creationId xmlns:a16="http://schemas.microsoft.com/office/drawing/2014/main" id="{271A0F1F-F8F2-4192-9865-A11EC79F0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62249" y="1267196"/>
            <a:ext cx="4584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0"/>
          </a:p>
        </p:txBody>
      </p:sp>
      <p:sp>
        <p:nvSpPr>
          <p:cNvPr id="58" name="Line 6">
            <a:extLst>
              <a:ext uri="{FF2B5EF4-FFF2-40B4-BE49-F238E27FC236}">
                <a16:creationId xmlns:a16="http://schemas.microsoft.com/office/drawing/2014/main" id="{5D0887CB-C125-472A-B561-7F5B5245E5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9916" y="1674422"/>
            <a:ext cx="364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0"/>
          </a:p>
        </p:txBody>
      </p:sp>
      <p:sp>
        <p:nvSpPr>
          <p:cNvPr id="59" name="Line 11">
            <a:extLst>
              <a:ext uri="{FF2B5EF4-FFF2-40B4-BE49-F238E27FC236}">
                <a16:creationId xmlns:a16="http://schemas.microsoft.com/office/drawing/2014/main" id="{FA11DF35-9D14-40AF-9EA4-98F1B9E68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18062" y="2024122"/>
            <a:ext cx="364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0"/>
          </a:p>
        </p:txBody>
      </p:sp>
      <p:sp>
        <p:nvSpPr>
          <p:cNvPr id="60" name="Arc 12">
            <a:extLst>
              <a:ext uri="{FF2B5EF4-FFF2-40B4-BE49-F238E27FC236}">
                <a16:creationId xmlns:a16="http://schemas.microsoft.com/office/drawing/2014/main" id="{39905B46-99DD-4043-9137-EE2BAB8B14F2}"/>
              </a:ext>
            </a:extLst>
          </p:cNvPr>
          <p:cNvSpPr>
            <a:spLocks/>
          </p:cNvSpPr>
          <p:nvPr/>
        </p:nvSpPr>
        <p:spPr bwMode="auto">
          <a:xfrm>
            <a:off x="8062249" y="1267196"/>
            <a:ext cx="41070" cy="8124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61" name="Arc 13">
            <a:extLst>
              <a:ext uri="{FF2B5EF4-FFF2-40B4-BE49-F238E27FC236}">
                <a16:creationId xmlns:a16="http://schemas.microsoft.com/office/drawing/2014/main" id="{FD8AFE29-DF2D-460B-8B93-B833A5589F40}"/>
              </a:ext>
            </a:extLst>
          </p:cNvPr>
          <p:cNvSpPr>
            <a:spLocks/>
          </p:cNvSpPr>
          <p:nvPr/>
        </p:nvSpPr>
        <p:spPr bwMode="auto">
          <a:xfrm flipV="1">
            <a:off x="8062249" y="1348444"/>
            <a:ext cx="41070" cy="8124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4EC320-D5F2-4868-88CE-C47ACF9D27C4}"/>
              </a:ext>
            </a:extLst>
          </p:cNvPr>
          <p:cNvSpPr txBox="1"/>
          <p:nvPr/>
        </p:nvSpPr>
        <p:spPr>
          <a:xfrm>
            <a:off x="8139532" y="2322543"/>
            <a:ext cx="2191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Dividend becomes remainder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3A7A1B-1AFE-4799-8CD8-EA4F8997950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520721" y="2113905"/>
            <a:ext cx="216714" cy="2553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A3D1970-6338-42AE-AADD-E94656490CE5}"/>
              </a:ext>
            </a:extLst>
          </p:cNvPr>
          <p:cNvSpPr/>
          <p:nvPr/>
        </p:nvSpPr>
        <p:spPr>
          <a:xfrm>
            <a:off x="8109502" y="1289266"/>
            <a:ext cx="512220" cy="1489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7" name="AutoShape 5">
            <a:extLst>
              <a:ext uri="{FF2B5EF4-FFF2-40B4-BE49-F238E27FC236}">
                <a16:creationId xmlns:a16="http://schemas.microsoft.com/office/drawing/2014/main" id="{FE38E3E9-0A8D-4612-B769-3D376EDA9AE0}"/>
              </a:ext>
            </a:extLst>
          </p:cNvPr>
          <p:cNvSpPr>
            <a:spLocks/>
          </p:cNvSpPr>
          <p:nvPr/>
        </p:nvSpPr>
        <p:spPr bwMode="auto">
          <a:xfrm>
            <a:off x="3864543" y="3806598"/>
            <a:ext cx="1439863" cy="330200"/>
          </a:xfrm>
          <a:prstGeom prst="callout1">
            <a:avLst>
              <a:gd name="adj1" fmla="val -1872"/>
              <a:gd name="adj2" fmla="val 37608"/>
              <a:gd name="adj3" fmla="val -30055"/>
              <a:gd name="adj4" fmla="val 48963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Tahoma" pitchFamily="34" charset="0"/>
              </a:rPr>
              <a:t>Update (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Rem-Divisor&gt;0</a:t>
            </a:r>
            <a:r>
              <a:rPr lang="en-US" sz="1400" dirty="0">
                <a:solidFill>
                  <a:schemeClr val="accent2"/>
                </a:solidFill>
                <a:latin typeface="Tahoma" pitchFamily="34" charset="0"/>
              </a:rPr>
              <a:t>)?</a:t>
            </a:r>
            <a:endParaRPr lang="en-AU" sz="140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B6424D3-A9F5-49B6-880E-C38767409C15}"/>
              </a:ext>
            </a:extLst>
          </p:cNvPr>
          <p:cNvSpPr/>
          <p:nvPr/>
        </p:nvSpPr>
        <p:spPr>
          <a:xfrm>
            <a:off x="4239062" y="2282448"/>
            <a:ext cx="1792990" cy="4798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782590-A826-4984-B3FA-63287BAABA2B}"/>
              </a:ext>
            </a:extLst>
          </p:cNvPr>
          <p:cNvSpPr/>
          <p:nvPr/>
        </p:nvSpPr>
        <p:spPr>
          <a:xfrm>
            <a:off x="6895409" y="3299275"/>
            <a:ext cx="972105" cy="499815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D4645C-957D-4DCF-BC54-15BD4EF7DF11}"/>
              </a:ext>
            </a:extLst>
          </p:cNvPr>
          <p:cNvSpPr txBox="1"/>
          <p:nvPr/>
        </p:nvSpPr>
        <p:spPr>
          <a:xfrm>
            <a:off x="3885899" y="4462946"/>
            <a:ext cx="1380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0000 0111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70A86F9-3E5B-43A6-91F9-606138A9D7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29621" y="4663968"/>
            <a:ext cx="790463" cy="7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5CE62C0-9D9F-4F9C-8FD3-DB6DCBAB4CF2}"/>
              </a:ext>
            </a:extLst>
          </p:cNvPr>
          <p:cNvCxnSpPr>
            <a:cxnSpLocks/>
          </p:cNvCxnSpPr>
          <p:nvPr/>
        </p:nvCxnSpPr>
        <p:spPr>
          <a:xfrm flipV="1">
            <a:off x="6242379" y="1946592"/>
            <a:ext cx="598979" cy="74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416E6C4-A152-4906-BE22-5541A1FE5200}"/>
              </a:ext>
            </a:extLst>
          </p:cNvPr>
          <p:cNvCxnSpPr>
            <a:cxnSpLocks/>
          </p:cNvCxnSpPr>
          <p:nvPr/>
        </p:nvCxnSpPr>
        <p:spPr>
          <a:xfrm flipH="1" flipV="1">
            <a:off x="7366119" y="1837672"/>
            <a:ext cx="667266" cy="179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F00C583-FE4F-4177-B1CF-CFE8EFD13EE3}"/>
              </a:ext>
            </a:extLst>
          </p:cNvPr>
          <p:cNvSpPr txBox="1"/>
          <p:nvPr/>
        </p:nvSpPr>
        <p:spPr>
          <a:xfrm>
            <a:off x="6180028" y="1725879"/>
            <a:ext cx="176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  <a:latin typeface="Tahoma" pitchFamily="34" charset="0"/>
              </a:rPr>
              <a:t>Shift</a:t>
            </a:r>
            <a:endParaRPr lang="en-AU" sz="1800" dirty="0">
              <a:solidFill>
                <a:srgbClr val="0070C0"/>
              </a:solidFill>
              <a:latin typeface="Tahoma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6052B9-F3D1-48AD-A43F-3CA41CE73975}"/>
              </a:ext>
            </a:extLst>
          </p:cNvPr>
          <p:cNvSpPr/>
          <p:nvPr/>
        </p:nvSpPr>
        <p:spPr>
          <a:xfrm>
            <a:off x="3727796" y="4303223"/>
            <a:ext cx="1800200" cy="4782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90DB4C-3DB2-4ECB-897B-9C88923FF9E9}"/>
              </a:ext>
            </a:extLst>
          </p:cNvPr>
          <p:cNvSpPr txBox="1"/>
          <p:nvPr/>
        </p:nvSpPr>
        <p:spPr>
          <a:xfrm>
            <a:off x="28716" y="33048"/>
            <a:ext cx="54992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CC0-&gt;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CC1-&gt;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CC2-&gt;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CC3-&gt;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CC4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32655D0-E6C9-4E8C-AE64-E160D7BCE6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31084" y="3124342"/>
            <a:ext cx="1541647" cy="652871"/>
          </a:xfrm>
          <a:prstGeom prst="bentConnector3">
            <a:avLst>
              <a:gd name="adj1" fmla="val 10007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53EE8C5-9B1C-407B-88ED-4CF8218AA1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81852" y="4046541"/>
            <a:ext cx="946840" cy="1562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959325F-19D2-408B-94F3-8059B84B2983}"/>
              </a:ext>
            </a:extLst>
          </p:cNvPr>
          <p:cNvSpPr txBox="1"/>
          <p:nvPr/>
        </p:nvSpPr>
        <p:spPr>
          <a:xfrm>
            <a:off x="4622920" y="1924659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0001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0000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4CE92A-F7A9-40A9-AB38-B297274D07F2}"/>
              </a:ext>
            </a:extLst>
          </p:cNvPr>
          <p:cNvSpPr txBox="1"/>
          <p:nvPr/>
        </p:nvSpPr>
        <p:spPr>
          <a:xfrm>
            <a:off x="7103411" y="2958736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0000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7210844-46BB-4419-9313-F0E86313BEF7}"/>
              </a:ext>
            </a:extLst>
          </p:cNvPr>
          <p:cNvSpPr txBox="1"/>
          <p:nvPr/>
        </p:nvSpPr>
        <p:spPr>
          <a:xfrm>
            <a:off x="3983837" y="3396612"/>
            <a:ext cx="1395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-(Rem-Divisor)</a:t>
            </a:r>
            <a:endParaRPr 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1E4CA38-7ECA-4263-913A-BD4C1B25220E}"/>
              </a:ext>
            </a:extLst>
          </p:cNvPr>
          <p:cNvSpPr txBox="1"/>
          <p:nvPr/>
        </p:nvSpPr>
        <p:spPr>
          <a:xfrm>
            <a:off x="3890568" y="4479302"/>
            <a:ext cx="1380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0000 0011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B99CB4-B5B5-4EFE-9013-95BE28CAE32F}"/>
              </a:ext>
            </a:extLst>
          </p:cNvPr>
          <p:cNvSpPr txBox="1"/>
          <p:nvPr/>
        </p:nvSpPr>
        <p:spPr>
          <a:xfrm>
            <a:off x="4616692" y="1675427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</a:rPr>
              <a:t>0000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1000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DB1E39-F275-4F2F-9558-5A33D4159ADE}"/>
              </a:ext>
            </a:extLst>
          </p:cNvPr>
          <p:cNvSpPr txBox="1"/>
          <p:nvPr/>
        </p:nvSpPr>
        <p:spPr>
          <a:xfrm>
            <a:off x="7099392" y="2760097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0000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73FC7B-3AAC-4711-A540-E6268970B57A}"/>
              </a:ext>
            </a:extLst>
          </p:cNvPr>
          <p:cNvSpPr txBox="1"/>
          <p:nvPr/>
        </p:nvSpPr>
        <p:spPr>
          <a:xfrm>
            <a:off x="4625491" y="1429687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0000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0100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A3C796-6165-4055-B13A-FAE7DD5E7706}"/>
              </a:ext>
            </a:extLst>
          </p:cNvPr>
          <p:cNvSpPr txBox="1"/>
          <p:nvPr/>
        </p:nvSpPr>
        <p:spPr>
          <a:xfrm>
            <a:off x="7098958" y="2557681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7DE0AE-021C-4AB7-ADB0-ECFB2FB00832}"/>
              </a:ext>
            </a:extLst>
          </p:cNvPr>
          <p:cNvSpPr txBox="1"/>
          <p:nvPr/>
        </p:nvSpPr>
        <p:spPr>
          <a:xfrm>
            <a:off x="5196315" y="3955937"/>
            <a:ext cx="6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F439"/>
                </a:solidFill>
              </a:rPr>
              <a:t>Yes!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EAEA00-1D0C-43AA-ADA9-91A069DCDDA5}"/>
              </a:ext>
            </a:extLst>
          </p:cNvPr>
          <p:cNvSpPr txBox="1"/>
          <p:nvPr/>
        </p:nvSpPr>
        <p:spPr>
          <a:xfrm>
            <a:off x="7090872" y="2323925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0001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3FAFCD-E4F3-4082-B050-F704FA4CF22C}"/>
              </a:ext>
            </a:extLst>
          </p:cNvPr>
          <p:cNvSpPr txBox="1"/>
          <p:nvPr/>
        </p:nvSpPr>
        <p:spPr>
          <a:xfrm>
            <a:off x="4607586" y="1221951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0000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0010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498C86-E7AF-4099-B332-973F795C5D9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66403" y="2546045"/>
            <a:ext cx="396868" cy="536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181A91D-72E7-4BCF-8559-E59824A0607E}"/>
              </a:ext>
            </a:extLst>
          </p:cNvPr>
          <p:cNvSpPr txBox="1"/>
          <p:nvPr/>
        </p:nvSpPr>
        <p:spPr>
          <a:xfrm>
            <a:off x="7898596" y="2567472"/>
            <a:ext cx="2045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4F439"/>
                </a:solidFill>
              </a:rPr>
              <a:t>Yes! 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Quotient bit=1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50138B2-8553-464A-973F-576561C438C0}"/>
              </a:ext>
            </a:extLst>
          </p:cNvPr>
          <p:cNvSpPr/>
          <p:nvPr/>
        </p:nvSpPr>
        <p:spPr>
          <a:xfrm>
            <a:off x="7533456" y="2380477"/>
            <a:ext cx="172630" cy="24619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-0.12057 -0.18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9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3" grpId="0"/>
      <p:bldP spid="80" grpId="0"/>
      <p:bldP spid="99" grpId="0"/>
      <p:bldP spid="82" grpId="0"/>
      <p:bldP spid="88" grpId="0"/>
      <p:bldP spid="89" grpId="0"/>
      <p:bldP spid="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352197-0E7A-41EE-A853-9245523CEA60}"/>
              </a:ext>
            </a:extLst>
          </p:cNvPr>
          <p:cNvGrpSpPr/>
          <p:nvPr/>
        </p:nvGrpSpPr>
        <p:grpSpPr>
          <a:xfrm>
            <a:off x="3402754" y="2216404"/>
            <a:ext cx="4641016" cy="2990850"/>
            <a:chOff x="790575" y="3429000"/>
            <a:chExt cx="4641016" cy="29908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66C56EC-B279-477D-B387-B0E529A3D508}"/>
                </a:ext>
              </a:extLst>
            </p:cNvPr>
            <p:cNvSpPr/>
            <p:nvPr/>
          </p:nvSpPr>
          <p:spPr bwMode="auto">
            <a:xfrm>
              <a:off x="1187624" y="4507631"/>
              <a:ext cx="1656184" cy="504056"/>
            </a:xfrm>
            <a:custGeom>
              <a:avLst/>
              <a:gdLst>
                <a:gd name="connsiteX0" fmla="*/ 0 w 1656184"/>
                <a:gd name="connsiteY0" fmla="*/ 0 h 504056"/>
                <a:gd name="connsiteX1" fmla="*/ 684077 w 1656184"/>
                <a:gd name="connsiteY1" fmla="*/ 0 h 504056"/>
                <a:gd name="connsiteX2" fmla="*/ 828092 w 1656184"/>
                <a:gd name="connsiteY2" fmla="*/ 162017 h 504056"/>
                <a:gd name="connsiteX3" fmla="*/ 972108 w 1656184"/>
                <a:gd name="connsiteY3" fmla="*/ 0 h 504056"/>
                <a:gd name="connsiteX4" fmla="*/ 1656184 w 1656184"/>
                <a:gd name="connsiteY4" fmla="*/ 0 h 504056"/>
                <a:gd name="connsiteX5" fmla="*/ 1324947 w 1656184"/>
                <a:gd name="connsiteY5" fmla="*/ 504056 h 504056"/>
                <a:gd name="connsiteX6" fmla="*/ 331237 w 1656184"/>
                <a:gd name="connsiteY6" fmla="*/ 5040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184" h="504056">
                  <a:moveTo>
                    <a:pt x="0" y="0"/>
                  </a:moveTo>
                  <a:lnTo>
                    <a:pt x="684077" y="0"/>
                  </a:lnTo>
                  <a:lnTo>
                    <a:pt x="828092" y="162017"/>
                  </a:lnTo>
                  <a:lnTo>
                    <a:pt x="972108" y="0"/>
                  </a:lnTo>
                  <a:lnTo>
                    <a:pt x="1656184" y="0"/>
                  </a:lnTo>
                  <a:lnTo>
                    <a:pt x="1324947" y="504056"/>
                  </a:lnTo>
                  <a:lnTo>
                    <a:pt x="331237" y="504056"/>
                  </a:ln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Tahoma" pitchFamily="34" charset="0"/>
                </a:rPr>
                <a:t>8-bit ALU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E4AEBB-7B7F-40B0-8A89-3C3E952AC688}"/>
                </a:ext>
              </a:extLst>
            </p:cNvPr>
            <p:cNvSpPr txBox="1"/>
            <p:nvPr/>
          </p:nvSpPr>
          <p:spPr>
            <a:xfrm>
              <a:off x="1115616" y="5517232"/>
              <a:ext cx="1800200" cy="504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Remainder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r"/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Write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BC8858-403C-480F-85DE-279DC13FBEC4}"/>
                </a:ext>
              </a:extLst>
            </p:cNvPr>
            <p:cNvSpPr txBox="1"/>
            <p:nvPr/>
          </p:nvSpPr>
          <p:spPr>
            <a:xfrm>
              <a:off x="1619672" y="3498030"/>
              <a:ext cx="1800200" cy="50405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Divisor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r"/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Shift right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72F9CC5-4370-4AC5-A453-8F3E577E0F48}"/>
                </a:ext>
              </a:extLst>
            </p:cNvPr>
            <p:cNvCxnSpPr>
              <a:endCxn id="5" idx="0"/>
            </p:cNvCxnSpPr>
            <p:nvPr/>
          </p:nvCxnSpPr>
          <p:spPr bwMode="auto">
            <a:xfrm>
              <a:off x="2015716" y="5011687"/>
              <a:ext cx="0" cy="5055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0AE886E-E6D6-4C84-A2F1-C9DAF1C18EA3}"/>
                </a:ext>
              </a:extLst>
            </p:cNvPr>
            <p:cNvCxnSpPr>
              <a:cxnSpLocks/>
              <a:stCxn id="6" idx="2"/>
            </p:cNvCxnSpPr>
            <p:nvPr/>
          </p:nvCxnSpPr>
          <p:spPr bwMode="auto">
            <a:xfrm>
              <a:off x="2519772" y="4002086"/>
              <a:ext cx="0" cy="5055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ADC243-10C9-406C-8526-59227B661656}"/>
                </a:ext>
              </a:extLst>
            </p:cNvPr>
            <p:cNvSpPr/>
            <p:nvPr/>
          </p:nvSpPr>
          <p:spPr bwMode="auto">
            <a:xfrm>
              <a:off x="3635896" y="5411688"/>
              <a:ext cx="1368149" cy="60960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Control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</a:b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test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CBD2BD-75FC-4A77-B46F-AA380821E116}"/>
                </a:ext>
              </a:extLst>
            </p:cNvPr>
            <p:cNvSpPr txBox="1"/>
            <p:nvPr/>
          </p:nvSpPr>
          <p:spPr>
            <a:xfrm>
              <a:off x="4283968" y="4507631"/>
              <a:ext cx="972105" cy="504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Quotient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r"/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Shift left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4CC668F-879F-47F2-8A7D-63B0ED2B8038}"/>
                </a:ext>
              </a:extLst>
            </p:cNvPr>
            <p:cNvSpPr/>
            <p:nvPr/>
          </p:nvSpPr>
          <p:spPr bwMode="auto">
            <a:xfrm>
              <a:off x="5019472" y="4863830"/>
              <a:ext cx="412119" cy="865761"/>
            </a:xfrm>
            <a:custGeom>
              <a:avLst/>
              <a:gdLst>
                <a:gd name="connsiteX0" fmla="*/ 0 w 992222"/>
                <a:gd name="connsiteY0" fmla="*/ 865761 h 865761"/>
                <a:gd name="connsiteX1" fmla="*/ 992222 w 992222"/>
                <a:gd name="connsiteY1" fmla="*/ 865761 h 865761"/>
                <a:gd name="connsiteX2" fmla="*/ 992222 w 992222"/>
                <a:gd name="connsiteY2" fmla="*/ 0 h 865761"/>
                <a:gd name="connsiteX3" fmla="*/ 252919 w 992222"/>
                <a:gd name="connsiteY3" fmla="*/ 0 h 865761"/>
                <a:gd name="connsiteX0" fmla="*/ 0 w 992222"/>
                <a:gd name="connsiteY0" fmla="*/ 865761 h 865761"/>
                <a:gd name="connsiteX1" fmla="*/ 992222 w 992222"/>
                <a:gd name="connsiteY1" fmla="*/ 865761 h 865761"/>
                <a:gd name="connsiteX2" fmla="*/ 992222 w 992222"/>
                <a:gd name="connsiteY2" fmla="*/ 0 h 865761"/>
                <a:gd name="connsiteX3" fmla="*/ 608374 w 992222"/>
                <a:gd name="connsiteY3" fmla="*/ 0 h 86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222" h="865761">
                  <a:moveTo>
                    <a:pt x="0" y="865761"/>
                  </a:moveTo>
                  <a:lnTo>
                    <a:pt x="992222" y="865761"/>
                  </a:lnTo>
                  <a:lnTo>
                    <a:pt x="992222" y="0"/>
                  </a:lnTo>
                  <a:lnTo>
                    <a:pt x="608374" y="0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418219E8-0A7D-4BEF-A4B1-F5D8C789267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2859658" y="4578205"/>
              <a:ext cx="746474" cy="1143615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A750CFF-7657-47BA-81D7-4063D902A78B}"/>
                </a:ext>
              </a:extLst>
            </p:cNvPr>
            <p:cNvSpPr/>
            <p:nvPr/>
          </p:nvSpPr>
          <p:spPr bwMode="auto">
            <a:xfrm>
              <a:off x="3419872" y="3892550"/>
              <a:ext cx="688578" cy="1524000"/>
            </a:xfrm>
            <a:custGeom>
              <a:avLst/>
              <a:gdLst>
                <a:gd name="connsiteX0" fmla="*/ 654050 w 654050"/>
                <a:gd name="connsiteY0" fmla="*/ 1524000 h 1524000"/>
                <a:gd name="connsiteX1" fmla="*/ 654050 w 654050"/>
                <a:gd name="connsiteY1" fmla="*/ 0 h 1524000"/>
                <a:gd name="connsiteX2" fmla="*/ 0 w 654050"/>
                <a:gd name="connsiteY2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050" h="1524000">
                  <a:moveTo>
                    <a:pt x="654050" y="1524000"/>
                  </a:moveTo>
                  <a:lnTo>
                    <a:pt x="654050" y="0"/>
                  </a:lnTo>
                  <a:lnTo>
                    <a:pt x="0" y="0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A820E59-8F43-4FA4-B3CE-0E8D142A57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9992" y="4437112"/>
              <a:ext cx="5194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354A88B-0C1A-46A6-8952-551A3F532F5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915816" y="5877272"/>
              <a:ext cx="79208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78FA3B3-97D3-4B64-AD60-C420DCB34FEA}"/>
                </a:ext>
              </a:extLst>
            </p:cNvPr>
            <p:cNvSpPr/>
            <p:nvPr/>
          </p:nvSpPr>
          <p:spPr bwMode="auto">
            <a:xfrm>
              <a:off x="790575" y="4191000"/>
              <a:ext cx="1219200" cy="2124075"/>
            </a:xfrm>
            <a:custGeom>
              <a:avLst/>
              <a:gdLst>
                <a:gd name="connsiteX0" fmla="*/ 1219200 w 1219200"/>
                <a:gd name="connsiteY0" fmla="*/ 1828800 h 2124075"/>
                <a:gd name="connsiteX1" fmla="*/ 1219200 w 1219200"/>
                <a:gd name="connsiteY1" fmla="*/ 2124075 h 2124075"/>
                <a:gd name="connsiteX2" fmla="*/ 0 w 1219200"/>
                <a:gd name="connsiteY2" fmla="*/ 2124075 h 2124075"/>
                <a:gd name="connsiteX3" fmla="*/ 0 w 1219200"/>
                <a:gd name="connsiteY3" fmla="*/ 0 h 2124075"/>
                <a:gd name="connsiteX4" fmla="*/ 790575 w 1219200"/>
                <a:gd name="connsiteY4" fmla="*/ 0 h 2124075"/>
                <a:gd name="connsiteX5" fmla="*/ 790575 w 1219200"/>
                <a:gd name="connsiteY5" fmla="*/ 314325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2124075">
                  <a:moveTo>
                    <a:pt x="1219200" y="1828800"/>
                  </a:moveTo>
                  <a:lnTo>
                    <a:pt x="1219200" y="2124075"/>
                  </a:lnTo>
                  <a:lnTo>
                    <a:pt x="0" y="212407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314325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A0381F-6E87-4C52-9CFC-3DB3E69ABE03}"/>
                </a:ext>
              </a:extLst>
            </p:cNvPr>
            <p:cNvSpPr txBox="1"/>
            <p:nvPr/>
          </p:nvSpPr>
          <p:spPr>
            <a:xfrm>
              <a:off x="2003862" y="602094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 bits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29438E-FFD3-408B-BD16-FE64BC670152}"/>
                </a:ext>
              </a:extLst>
            </p:cNvPr>
            <p:cNvSpPr txBox="1"/>
            <p:nvPr/>
          </p:nvSpPr>
          <p:spPr>
            <a:xfrm>
              <a:off x="2519772" y="4009593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 bits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8747077-86D7-45A6-A026-918E55E85551}"/>
                </a:ext>
              </a:extLst>
            </p:cNvPr>
            <p:cNvCxnSpPr/>
            <p:nvPr/>
          </p:nvCxnSpPr>
          <p:spPr bwMode="auto">
            <a:xfrm>
              <a:off x="2123728" y="3429000"/>
              <a:ext cx="95728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783151B-0120-4D56-BD56-BFECC29AD99E}"/>
                </a:ext>
              </a:extLst>
            </p:cNvPr>
            <p:cNvSpPr/>
            <p:nvPr/>
          </p:nvSpPr>
          <p:spPr bwMode="auto">
            <a:xfrm>
              <a:off x="981075" y="4848225"/>
              <a:ext cx="3352800" cy="1571625"/>
            </a:xfrm>
            <a:custGeom>
              <a:avLst/>
              <a:gdLst>
                <a:gd name="connsiteX0" fmla="*/ 438150 w 3352800"/>
                <a:gd name="connsiteY0" fmla="*/ 0 h 1571625"/>
                <a:gd name="connsiteX1" fmla="*/ 0 w 3352800"/>
                <a:gd name="connsiteY1" fmla="*/ 0 h 1571625"/>
                <a:gd name="connsiteX2" fmla="*/ 0 w 3352800"/>
                <a:gd name="connsiteY2" fmla="*/ 1571625 h 1571625"/>
                <a:gd name="connsiteX3" fmla="*/ 3352800 w 3352800"/>
                <a:gd name="connsiteY3" fmla="*/ 1571625 h 1571625"/>
                <a:gd name="connsiteX4" fmla="*/ 3352800 w 3352800"/>
                <a:gd name="connsiteY4" fmla="*/ 1181100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571625">
                  <a:moveTo>
                    <a:pt x="438150" y="0"/>
                  </a:moveTo>
                  <a:lnTo>
                    <a:pt x="0" y="0"/>
                  </a:lnTo>
                  <a:lnTo>
                    <a:pt x="0" y="1571625"/>
                  </a:lnTo>
                  <a:lnTo>
                    <a:pt x="3352800" y="1571625"/>
                  </a:lnTo>
                  <a:lnTo>
                    <a:pt x="3352800" y="1181100"/>
                  </a:lnTo>
                </a:path>
              </a:pathLst>
            </a:cu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7E903C-5ED5-424E-9669-F33E932F58D4}"/>
                </a:ext>
              </a:extLst>
            </p:cNvPr>
            <p:cNvSpPr txBox="1"/>
            <p:nvPr/>
          </p:nvSpPr>
          <p:spPr>
            <a:xfrm>
              <a:off x="4450087" y="501971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 bits</a:t>
              </a:r>
            </a:p>
          </p:txBody>
        </p:sp>
      </p:grpSp>
      <p:sp>
        <p:nvSpPr>
          <p:cNvPr id="23" name="AutoShape 5">
            <a:extLst>
              <a:ext uri="{FF2B5EF4-FFF2-40B4-BE49-F238E27FC236}">
                <a16:creationId xmlns:a16="http://schemas.microsoft.com/office/drawing/2014/main" id="{855DD1EF-B081-4A74-9FF6-7E28459BC0E7}"/>
              </a:ext>
            </a:extLst>
          </p:cNvPr>
          <p:cNvSpPr>
            <a:spLocks/>
          </p:cNvSpPr>
          <p:nvPr/>
        </p:nvSpPr>
        <p:spPr bwMode="auto">
          <a:xfrm>
            <a:off x="4519287" y="5370716"/>
            <a:ext cx="1728788" cy="576734"/>
          </a:xfrm>
          <a:prstGeom prst="callout1">
            <a:avLst>
              <a:gd name="adj1" fmla="val -8237"/>
              <a:gd name="adj2" fmla="val 51312"/>
              <a:gd name="adj3" fmla="val -94891"/>
              <a:gd name="adj4" fmla="val 47336"/>
            </a:avLst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Initially dividend</a:t>
            </a:r>
          </a:p>
          <a:p>
            <a:pPr algn="ctr"/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+mn-lt"/>
              </a:rPr>
              <a:t>in right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half</a:t>
            </a:r>
            <a:endParaRPr lang="en-AU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33C82CF4-3052-4A9C-A26B-536F6AAC08EA}"/>
              </a:ext>
            </a:extLst>
          </p:cNvPr>
          <p:cNvSpPr>
            <a:spLocks/>
          </p:cNvSpPr>
          <p:nvPr/>
        </p:nvSpPr>
        <p:spPr bwMode="auto">
          <a:xfrm>
            <a:off x="6560193" y="5474972"/>
            <a:ext cx="1368152" cy="346421"/>
          </a:xfrm>
          <a:prstGeom prst="callout1">
            <a:avLst>
              <a:gd name="adj1" fmla="val -8268"/>
              <a:gd name="adj2" fmla="val -2289"/>
              <a:gd name="adj3" fmla="val -225815"/>
              <a:gd name="adj4" fmla="val -44273"/>
            </a:avLst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Update?</a:t>
            </a:r>
            <a:endParaRPr lang="en-AU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9C3B54-4A4B-4603-B3CE-6C8517FF37CB}"/>
              </a:ext>
            </a:extLst>
          </p:cNvPr>
          <p:cNvSpPr txBox="1"/>
          <p:nvPr/>
        </p:nvSpPr>
        <p:spPr>
          <a:xfrm>
            <a:off x="4637084" y="2239325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0010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0000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637196-7598-43F1-8561-849F2F27B95F}"/>
              </a:ext>
            </a:extLst>
          </p:cNvPr>
          <p:cNvSpPr txBox="1"/>
          <p:nvPr/>
        </p:nvSpPr>
        <p:spPr>
          <a:xfrm>
            <a:off x="7098958" y="3209482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0000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2E77DE-3258-490D-94E7-61CCE6041880}"/>
              </a:ext>
            </a:extLst>
          </p:cNvPr>
          <p:cNvSpPr/>
          <p:nvPr/>
        </p:nvSpPr>
        <p:spPr>
          <a:xfrm>
            <a:off x="7685918" y="1289266"/>
            <a:ext cx="396865" cy="1404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FAF07B-F4B2-4784-9B7E-270D5C12E4A7}"/>
              </a:ext>
            </a:extLst>
          </p:cNvPr>
          <p:cNvSpPr/>
          <p:nvPr/>
        </p:nvSpPr>
        <p:spPr>
          <a:xfrm>
            <a:off x="8102951" y="1075484"/>
            <a:ext cx="518770" cy="176896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2874287E-8540-41E1-B7C4-4878A991C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5723" y="1033382"/>
            <a:ext cx="102233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     0011</a:t>
            </a:r>
          </a:p>
          <a:p>
            <a:r>
              <a:rPr lang="en-US" sz="1200" dirty="0">
                <a:latin typeface="Lucida Console" pitchFamily="49" charset="0"/>
              </a:rPr>
              <a:t>0010 </a:t>
            </a:r>
            <a:r>
              <a:rPr lang="en-US" sz="1200" dirty="0">
                <a:solidFill>
                  <a:srgbClr val="7030A0"/>
                </a:solidFill>
                <a:latin typeface="Lucida Console" pitchFamily="49" charset="0"/>
              </a:rPr>
              <a:t>0111</a:t>
            </a:r>
          </a:p>
          <a:p>
            <a:r>
              <a:rPr lang="en-US" sz="1200" dirty="0">
                <a:latin typeface="Lucida Console" pitchFamily="49" charset="0"/>
              </a:rPr>
              <a:t>    -010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>
                <a:solidFill>
                  <a:srgbClr val="C00000"/>
                </a:solidFill>
                <a:latin typeface="Lucida Console" pitchFamily="49" charset="0"/>
              </a:rPr>
              <a:t>11</a:t>
            </a:r>
          </a:p>
          <a:p>
            <a:r>
              <a:rPr lang="en-US" sz="1200" dirty="0">
                <a:latin typeface="Lucida Console" pitchFamily="49" charset="0"/>
              </a:rPr>
              <a:t>      -10</a:t>
            </a:r>
          </a:p>
          <a:p>
            <a:r>
              <a:rPr lang="en-US" sz="1200" dirty="0">
                <a:latin typeface="Lucida Console" pitchFamily="49" charset="0"/>
              </a:rPr>
              <a:t>        1</a:t>
            </a:r>
          </a:p>
          <a:p>
            <a:r>
              <a:rPr lang="en-US" sz="1200" dirty="0">
                <a:latin typeface="Lucida Console" pitchFamily="49" charset="0"/>
              </a:rPr>
              <a:t>         </a:t>
            </a:r>
            <a:endParaRPr lang="en-AU" sz="1200" dirty="0">
              <a:latin typeface="Lucida Console" pitchFamily="49" charset="0"/>
            </a:endParaRPr>
          </a:p>
        </p:txBody>
      </p:sp>
      <p:sp>
        <p:nvSpPr>
          <p:cNvPr id="57" name="Line 5">
            <a:extLst>
              <a:ext uri="{FF2B5EF4-FFF2-40B4-BE49-F238E27FC236}">
                <a16:creationId xmlns:a16="http://schemas.microsoft.com/office/drawing/2014/main" id="{271A0F1F-F8F2-4192-9865-A11EC79F0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62249" y="1267196"/>
            <a:ext cx="4584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0"/>
          </a:p>
        </p:txBody>
      </p:sp>
      <p:sp>
        <p:nvSpPr>
          <p:cNvPr id="58" name="Line 6">
            <a:extLst>
              <a:ext uri="{FF2B5EF4-FFF2-40B4-BE49-F238E27FC236}">
                <a16:creationId xmlns:a16="http://schemas.microsoft.com/office/drawing/2014/main" id="{5D0887CB-C125-472A-B561-7F5B5245E5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9916" y="1674422"/>
            <a:ext cx="364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0"/>
          </a:p>
        </p:txBody>
      </p:sp>
      <p:sp>
        <p:nvSpPr>
          <p:cNvPr id="59" name="Line 11">
            <a:extLst>
              <a:ext uri="{FF2B5EF4-FFF2-40B4-BE49-F238E27FC236}">
                <a16:creationId xmlns:a16="http://schemas.microsoft.com/office/drawing/2014/main" id="{FA11DF35-9D14-40AF-9EA4-98F1B9E68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18062" y="2024122"/>
            <a:ext cx="364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0"/>
          </a:p>
        </p:txBody>
      </p:sp>
      <p:sp>
        <p:nvSpPr>
          <p:cNvPr id="60" name="Arc 12">
            <a:extLst>
              <a:ext uri="{FF2B5EF4-FFF2-40B4-BE49-F238E27FC236}">
                <a16:creationId xmlns:a16="http://schemas.microsoft.com/office/drawing/2014/main" id="{39905B46-99DD-4043-9137-EE2BAB8B14F2}"/>
              </a:ext>
            </a:extLst>
          </p:cNvPr>
          <p:cNvSpPr>
            <a:spLocks/>
          </p:cNvSpPr>
          <p:nvPr/>
        </p:nvSpPr>
        <p:spPr bwMode="auto">
          <a:xfrm>
            <a:off x="8062249" y="1267196"/>
            <a:ext cx="41070" cy="8124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61" name="Arc 13">
            <a:extLst>
              <a:ext uri="{FF2B5EF4-FFF2-40B4-BE49-F238E27FC236}">
                <a16:creationId xmlns:a16="http://schemas.microsoft.com/office/drawing/2014/main" id="{FD8AFE29-DF2D-460B-8B93-B833A5589F40}"/>
              </a:ext>
            </a:extLst>
          </p:cNvPr>
          <p:cNvSpPr>
            <a:spLocks/>
          </p:cNvSpPr>
          <p:nvPr/>
        </p:nvSpPr>
        <p:spPr bwMode="auto">
          <a:xfrm flipV="1">
            <a:off x="8062249" y="1348444"/>
            <a:ext cx="41070" cy="8124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4EC320-D5F2-4868-88CE-C47ACF9D27C4}"/>
              </a:ext>
            </a:extLst>
          </p:cNvPr>
          <p:cNvSpPr txBox="1"/>
          <p:nvPr/>
        </p:nvSpPr>
        <p:spPr>
          <a:xfrm>
            <a:off x="8139532" y="2322543"/>
            <a:ext cx="2191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Dividend becomes remainder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3A7A1B-1AFE-4799-8CD8-EA4F8997950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520721" y="2113905"/>
            <a:ext cx="216714" cy="2553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A3D1970-6338-42AE-AADD-E94656490CE5}"/>
              </a:ext>
            </a:extLst>
          </p:cNvPr>
          <p:cNvSpPr/>
          <p:nvPr/>
        </p:nvSpPr>
        <p:spPr>
          <a:xfrm>
            <a:off x="8109502" y="1289266"/>
            <a:ext cx="512220" cy="1489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7" name="AutoShape 5">
            <a:extLst>
              <a:ext uri="{FF2B5EF4-FFF2-40B4-BE49-F238E27FC236}">
                <a16:creationId xmlns:a16="http://schemas.microsoft.com/office/drawing/2014/main" id="{FE38E3E9-0A8D-4612-B769-3D376EDA9AE0}"/>
              </a:ext>
            </a:extLst>
          </p:cNvPr>
          <p:cNvSpPr>
            <a:spLocks/>
          </p:cNvSpPr>
          <p:nvPr/>
        </p:nvSpPr>
        <p:spPr bwMode="auto">
          <a:xfrm>
            <a:off x="3864543" y="3806598"/>
            <a:ext cx="1439863" cy="330200"/>
          </a:xfrm>
          <a:prstGeom prst="callout1">
            <a:avLst>
              <a:gd name="adj1" fmla="val -1872"/>
              <a:gd name="adj2" fmla="val 37608"/>
              <a:gd name="adj3" fmla="val -30055"/>
              <a:gd name="adj4" fmla="val 48963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Tahoma" pitchFamily="34" charset="0"/>
              </a:rPr>
              <a:t>Update (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Rem-Divisor&gt;0</a:t>
            </a:r>
            <a:r>
              <a:rPr lang="en-US" sz="1400" dirty="0">
                <a:solidFill>
                  <a:schemeClr val="accent2"/>
                </a:solidFill>
                <a:latin typeface="Tahoma" pitchFamily="34" charset="0"/>
              </a:rPr>
              <a:t>)?</a:t>
            </a:r>
            <a:endParaRPr lang="en-AU" sz="140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B6424D3-A9F5-49B6-880E-C38767409C15}"/>
              </a:ext>
            </a:extLst>
          </p:cNvPr>
          <p:cNvSpPr/>
          <p:nvPr/>
        </p:nvSpPr>
        <p:spPr>
          <a:xfrm>
            <a:off x="4239062" y="2282448"/>
            <a:ext cx="1792990" cy="4798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782590-A826-4984-B3FA-63287BAABA2B}"/>
              </a:ext>
            </a:extLst>
          </p:cNvPr>
          <p:cNvSpPr/>
          <p:nvPr/>
        </p:nvSpPr>
        <p:spPr>
          <a:xfrm>
            <a:off x="6895409" y="3299275"/>
            <a:ext cx="972105" cy="499815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D4645C-957D-4DCF-BC54-15BD4EF7DF11}"/>
              </a:ext>
            </a:extLst>
          </p:cNvPr>
          <p:cNvSpPr txBox="1"/>
          <p:nvPr/>
        </p:nvSpPr>
        <p:spPr>
          <a:xfrm>
            <a:off x="3885899" y="4462946"/>
            <a:ext cx="1380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0000 0011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70A86F9-3E5B-43A6-91F9-606138A9D7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29621" y="4663968"/>
            <a:ext cx="790463" cy="7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5CE62C0-9D9F-4F9C-8FD3-DB6DCBAB4CF2}"/>
              </a:ext>
            </a:extLst>
          </p:cNvPr>
          <p:cNvCxnSpPr>
            <a:cxnSpLocks/>
          </p:cNvCxnSpPr>
          <p:nvPr/>
        </p:nvCxnSpPr>
        <p:spPr>
          <a:xfrm flipV="1">
            <a:off x="6242379" y="1946592"/>
            <a:ext cx="598979" cy="74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416E6C4-A152-4906-BE22-5541A1FE5200}"/>
              </a:ext>
            </a:extLst>
          </p:cNvPr>
          <p:cNvCxnSpPr>
            <a:cxnSpLocks/>
          </p:cNvCxnSpPr>
          <p:nvPr/>
        </p:nvCxnSpPr>
        <p:spPr>
          <a:xfrm flipH="1" flipV="1">
            <a:off x="7366119" y="1837672"/>
            <a:ext cx="667266" cy="179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F00C583-FE4F-4177-B1CF-CFE8EFD13EE3}"/>
              </a:ext>
            </a:extLst>
          </p:cNvPr>
          <p:cNvSpPr txBox="1"/>
          <p:nvPr/>
        </p:nvSpPr>
        <p:spPr>
          <a:xfrm>
            <a:off x="6180028" y="1725879"/>
            <a:ext cx="176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  <a:latin typeface="Tahoma" pitchFamily="34" charset="0"/>
              </a:rPr>
              <a:t>Shift</a:t>
            </a:r>
            <a:endParaRPr lang="en-AU" sz="1800" dirty="0">
              <a:solidFill>
                <a:srgbClr val="0070C0"/>
              </a:solidFill>
              <a:latin typeface="Tahoma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6052B9-F3D1-48AD-A43F-3CA41CE73975}"/>
              </a:ext>
            </a:extLst>
          </p:cNvPr>
          <p:cNvSpPr/>
          <p:nvPr/>
        </p:nvSpPr>
        <p:spPr>
          <a:xfrm>
            <a:off x="3727796" y="4303223"/>
            <a:ext cx="1800200" cy="4782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90DB4C-3DB2-4ECB-897B-9C88923FF9E9}"/>
              </a:ext>
            </a:extLst>
          </p:cNvPr>
          <p:cNvSpPr txBox="1"/>
          <p:nvPr/>
        </p:nvSpPr>
        <p:spPr>
          <a:xfrm>
            <a:off x="28716" y="33048"/>
            <a:ext cx="5664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CC0-&gt;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CC1-&gt;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CC2-&gt;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CC3-&gt;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CC4-&gt;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CC5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32655D0-E6C9-4E8C-AE64-E160D7BCE6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31084" y="3124342"/>
            <a:ext cx="1541647" cy="652871"/>
          </a:xfrm>
          <a:prstGeom prst="bentConnector3">
            <a:avLst>
              <a:gd name="adj1" fmla="val 10007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53EE8C5-9B1C-407B-88ED-4CF8218AA1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81852" y="4046541"/>
            <a:ext cx="946840" cy="1562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959325F-19D2-408B-94F3-8059B84B2983}"/>
              </a:ext>
            </a:extLst>
          </p:cNvPr>
          <p:cNvSpPr txBox="1"/>
          <p:nvPr/>
        </p:nvSpPr>
        <p:spPr>
          <a:xfrm>
            <a:off x="4622920" y="1924659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0001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0000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4CE92A-F7A9-40A9-AB38-B297274D07F2}"/>
              </a:ext>
            </a:extLst>
          </p:cNvPr>
          <p:cNvSpPr txBox="1"/>
          <p:nvPr/>
        </p:nvSpPr>
        <p:spPr>
          <a:xfrm>
            <a:off x="7103411" y="2958736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0000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7210844-46BB-4419-9313-F0E86313BEF7}"/>
              </a:ext>
            </a:extLst>
          </p:cNvPr>
          <p:cNvSpPr txBox="1"/>
          <p:nvPr/>
        </p:nvSpPr>
        <p:spPr>
          <a:xfrm>
            <a:off x="3983837" y="3396612"/>
            <a:ext cx="1395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-(Rem-Divisor)</a:t>
            </a:r>
            <a:endParaRPr 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1E4CA38-7ECA-4263-913A-BD4C1B25220E}"/>
              </a:ext>
            </a:extLst>
          </p:cNvPr>
          <p:cNvSpPr txBox="1"/>
          <p:nvPr/>
        </p:nvSpPr>
        <p:spPr>
          <a:xfrm>
            <a:off x="3895961" y="4458014"/>
            <a:ext cx="1380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0000 0001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B99CB4-B5B5-4EFE-9013-95BE28CAE32F}"/>
              </a:ext>
            </a:extLst>
          </p:cNvPr>
          <p:cNvSpPr txBox="1"/>
          <p:nvPr/>
        </p:nvSpPr>
        <p:spPr>
          <a:xfrm>
            <a:off x="4616692" y="1675427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</a:rPr>
              <a:t>0000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1000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DB1E39-F275-4F2F-9558-5A33D4159ADE}"/>
              </a:ext>
            </a:extLst>
          </p:cNvPr>
          <p:cNvSpPr txBox="1"/>
          <p:nvPr/>
        </p:nvSpPr>
        <p:spPr>
          <a:xfrm>
            <a:off x="7099392" y="2760097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0000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73FC7B-3AAC-4711-A540-E6268970B57A}"/>
              </a:ext>
            </a:extLst>
          </p:cNvPr>
          <p:cNvSpPr txBox="1"/>
          <p:nvPr/>
        </p:nvSpPr>
        <p:spPr>
          <a:xfrm>
            <a:off x="4625491" y="1429687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0000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0100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A3C796-6165-4055-B13A-FAE7DD5E7706}"/>
              </a:ext>
            </a:extLst>
          </p:cNvPr>
          <p:cNvSpPr txBox="1"/>
          <p:nvPr/>
        </p:nvSpPr>
        <p:spPr>
          <a:xfrm>
            <a:off x="7098958" y="2557681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7DE0AE-021C-4AB7-ADB0-ECFB2FB00832}"/>
              </a:ext>
            </a:extLst>
          </p:cNvPr>
          <p:cNvSpPr txBox="1"/>
          <p:nvPr/>
        </p:nvSpPr>
        <p:spPr>
          <a:xfrm>
            <a:off x="5196315" y="3955937"/>
            <a:ext cx="6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F439"/>
                </a:solidFill>
              </a:rPr>
              <a:t>Yes!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EAEA00-1D0C-43AA-ADA9-91A069DCDDA5}"/>
              </a:ext>
            </a:extLst>
          </p:cNvPr>
          <p:cNvSpPr txBox="1"/>
          <p:nvPr/>
        </p:nvSpPr>
        <p:spPr>
          <a:xfrm>
            <a:off x="7090872" y="2323925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0001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3FAFCD-E4F3-4082-B050-F704FA4CF22C}"/>
              </a:ext>
            </a:extLst>
          </p:cNvPr>
          <p:cNvSpPr txBox="1"/>
          <p:nvPr/>
        </p:nvSpPr>
        <p:spPr>
          <a:xfrm>
            <a:off x="4607586" y="1221951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0000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0010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498C86-E7AF-4099-B332-973F795C5D9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99752" y="2329866"/>
            <a:ext cx="363519" cy="2698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181A91D-72E7-4BCF-8559-E59824A0607E}"/>
              </a:ext>
            </a:extLst>
          </p:cNvPr>
          <p:cNvSpPr txBox="1"/>
          <p:nvPr/>
        </p:nvSpPr>
        <p:spPr>
          <a:xfrm>
            <a:off x="7898596" y="2567472"/>
            <a:ext cx="2045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4F439"/>
                </a:solidFill>
              </a:rPr>
              <a:t>Yes! 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Quotient bit=1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50138B2-8553-464A-973F-576561C438C0}"/>
              </a:ext>
            </a:extLst>
          </p:cNvPr>
          <p:cNvSpPr/>
          <p:nvPr/>
        </p:nvSpPr>
        <p:spPr>
          <a:xfrm>
            <a:off x="7529909" y="2194255"/>
            <a:ext cx="172630" cy="24619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A4DAC4-DED8-4F30-AAFD-280E1AE38518}"/>
              </a:ext>
            </a:extLst>
          </p:cNvPr>
          <p:cNvSpPr txBox="1"/>
          <p:nvPr/>
        </p:nvSpPr>
        <p:spPr>
          <a:xfrm>
            <a:off x="4607586" y="976211"/>
            <a:ext cx="150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0000</a:t>
            </a:r>
            <a:r>
              <a:rPr lang="en-US" dirty="0">
                <a:latin typeface="Consolas" panose="020B0609020204030204" pitchFamily="49" charset="0"/>
              </a:rPr>
              <a:t> 0001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932F4E-9437-4C80-AA10-5F80BE2FC321}"/>
              </a:ext>
            </a:extLst>
          </p:cNvPr>
          <p:cNvSpPr txBox="1"/>
          <p:nvPr/>
        </p:nvSpPr>
        <p:spPr>
          <a:xfrm>
            <a:off x="7080632" y="2112218"/>
            <a:ext cx="7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0011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952647-0833-4EC1-AE1B-6065A58AA9BA}"/>
              </a:ext>
            </a:extLst>
          </p:cNvPr>
          <p:cNvSpPr/>
          <p:nvPr/>
        </p:nvSpPr>
        <p:spPr>
          <a:xfrm>
            <a:off x="4519287" y="850900"/>
            <a:ext cx="1595512" cy="453147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629AEB-A972-441F-82B5-50886BD31181}"/>
              </a:ext>
            </a:extLst>
          </p:cNvPr>
          <p:cNvSpPr txBox="1"/>
          <p:nvPr/>
        </p:nvSpPr>
        <p:spPr>
          <a:xfrm>
            <a:off x="4891183" y="538680"/>
            <a:ext cx="6113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not shift? Since we already shifted 4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3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-0.12057 -0.18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9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3" grpId="0"/>
      <p:bldP spid="80" grpId="0"/>
      <p:bldP spid="99" grpId="0"/>
      <p:bldP spid="82" grpId="0"/>
      <p:bldP spid="92" grpId="0" animBg="1"/>
      <p:bldP spid="70" grpId="0"/>
      <p:bldP spid="7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503</Words>
  <Application>Microsoft Office PowerPoint</Application>
  <PresentationFormat>Widescreen</PresentationFormat>
  <Paragraphs>227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Lucida Console</vt:lpstr>
      <vt:lpstr>Tahoma</vt:lpstr>
      <vt:lpstr>Office Theme</vt:lpstr>
      <vt:lpstr>PowerPoint Presentation</vt:lpstr>
      <vt:lpstr>Division Hardware for 4 bits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 Caiwen</dc:creator>
  <cp:lastModifiedBy>Ding, Caiwen</cp:lastModifiedBy>
  <cp:revision>117</cp:revision>
  <dcterms:created xsi:type="dcterms:W3CDTF">2021-02-11T00:49:00Z</dcterms:created>
  <dcterms:modified xsi:type="dcterms:W3CDTF">2021-11-14T21:48:59Z</dcterms:modified>
</cp:coreProperties>
</file>