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510" r:id="rId3"/>
    <p:sldId id="267" r:id="rId4"/>
    <p:sldId id="268" r:id="rId5"/>
    <p:sldId id="503" r:id="rId6"/>
    <p:sldId id="270" r:id="rId7"/>
    <p:sldId id="509" r:id="rId8"/>
    <p:sldId id="269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F4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0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51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1BAA2-2024-46D1-98B9-4D4F5586F1B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2B941-CF09-4A58-8550-71CBE5D4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91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D809DEB-CBC1-4466-8690-8C26D102F2A1}" type="datetime3">
              <a:rPr lang="en-AU" smtClean="0"/>
              <a:t>9 December, 2021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B75A32-E6AC-46B8-A5E4-915638F134D5}" type="slidenum">
              <a:rPr lang="en-AU"/>
              <a:pPr/>
              <a:t>5</a:t>
            </a:fld>
            <a:endParaRPr lang="en-AU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/>
              <a:t>WriteRegister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9352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D809DEB-CBC1-4466-8690-8C26D102F2A1}" type="datetime3">
              <a:rPr lang="en-AU" smtClean="0"/>
              <a:t>9 December, 2021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B75A32-E6AC-46B8-A5E4-915638F134D5}" type="slidenum">
              <a:rPr lang="en-AU"/>
              <a:pPr/>
              <a:t>7</a:t>
            </a:fld>
            <a:endParaRPr lang="en-AU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/>
              <a:t>WriteRegister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4620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618B-759F-42AD-AC74-06D9A0983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9F378-C899-4EE6-B7FB-B0AEF10F8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731FC-FB97-4C0C-B104-C675A2BF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1F43F-12B8-44E2-A643-99AD9D189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19ED1-6EB1-4820-87C9-3904272A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32EB-478D-4B46-A077-CAE0B628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34317-1023-4F70-8054-610DDAC70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42977-F3B1-4865-AE4E-85B1369D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A7091-E73D-43BE-AE81-19291947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2AC47-CC7A-44AE-8DB4-8AFE8F12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7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D73EDF-EEEE-4A3E-995A-32CE64695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A2F05-5DEA-41A9-B5A9-83971C648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102C5-E733-4412-82E6-09851FCF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A3A66-5C53-42EE-9C94-D4953E29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175D5-F7D8-4076-8FD2-2C0903124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6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D253-3361-4D68-804F-0327E722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C079-287E-4164-8151-C27FDA56E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78754-11DC-4886-8456-D45055A6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C65D0-7983-4334-B6C6-449FF7554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C3F56-C7D6-4672-8AC1-57CA7A73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3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4E82-34B8-4C36-9627-3AB17E54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6CEF4-3DFA-4BB7-B30C-400F27DA4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5561F-14EB-4CD6-88DE-55DC991C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5B0A6-4623-4D13-AD17-C7627F8A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B2B82-B927-4F31-B4BA-79045A15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4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7E23-1C81-440B-9155-78208C31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49254-4891-4E21-ABED-F5A64DBE5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9D2AB-0078-497D-B06E-7E539BF13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2101B-982C-43DE-A343-5284E92C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E15A7-F3E6-4121-B4A3-19EF6437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D8C28-591D-4D00-AF1F-297095C9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5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CB10-E0BD-42E0-9033-AC4506680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F8616-C890-4B51-B1B2-3C7CE789D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C503E-493B-45EF-94AA-FAE5AE223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C6CBF-04C9-484A-8E29-DAB51D177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B94C9-78DF-4A43-9767-B476BB5F9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95F70-49ED-4C63-AB97-66CAEDAC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5E809A-9667-40A6-8905-4D0E6DF1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E4A5E4-FAB2-458E-8732-EF7BE541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2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62BB-4BD6-4A8B-8FF1-977C5EAB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413FE-D616-4BF6-B86D-A396D1D5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16768-8D9B-4953-9F0C-2C906299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8D9EE-8A42-4105-8E00-E21D3FF8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8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6BE1F0-2F21-41B3-A828-C975B220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B163F9-1288-4A98-9932-03D8FE58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D6D0C-A649-4F94-8B03-FBE7F30D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F4788-9079-4DAF-94DD-D47705CF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10D35-8FE3-4CC7-AB6E-06FD45D8B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15414-E994-4D71-B01A-32726DD44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D51DB-0A56-47ED-ADB5-FDBF3E6FC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45780-EBC7-4D30-9BBC-5BD8EF70E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24F85-EC04-4629-9198-C722BDE88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D012-4FC3-4E43-B762-30D16A16A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9C9E1-2301-4E57-BD1B-2BB2A3C36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5C1B8-F3B1-4A9A-A724-101B11421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C5465-FED2-4478-A5A1-C7ACF05A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67C0B-3FFA-4335-BDD7-7B82FA01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6CCF1-09B4-4277-A6B8-8871A60A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4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0EB477-8B14-4A32-B6F5-ED5F5A3D2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465B2-461B-4F44-BF25-9D5359F1D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F1A99-B8C6-4B96-8EEA-ED9BA5524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3DF6A-4F74-47D3-8543-8EB3D58845A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307FE-1EE2-4AC3-92D9-16E1335FB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081B8-A7F1-40AA-A98A-6598B7492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1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49A46F-58C9-401B-8DC9-3ED1A8B9A978}"/>
              </a:ext>
            </a:extLst>
          </p:cNvPr>
          <p:cNvSpPr txBox="1"/>
          <p:nvPr/>
        </p:nvSpPr>
        <p:spPr>
          <a:xfrm>
            <a:off x="3275283" y="2525397"/>
            <a:ext cx="51906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</a:t>
            </a:r>
            <a:r>
              <a:rPr lang="en-US" sz="1800" b="1" i="0" u="none" strike="noStrike" baseline="0" dirty="0">
                <a:solidFill>
                  <a:srgbClr val="211D1E"/>
                </a:solidFill>
                <a:latin typeface="ITC Franklin Gothic Std"/>
              </a:rPr>
              <a:t>Single-cycle pipeline diagrams with Forwarding   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E372B9-6DC7-46A3-A31A-87656A5F269A}"/>
              </a:ext>
            </a:extLst>
          </p:cNvPr>
          <p:cNvSpPr txBox="1"/>
          <p:nvPr/>
        </p:nvSpPr>
        <p:spPr>
          <a:xfrm>
            <a:off x="4931543" y="4676836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Created by: Prof. Caiwen Ding at UConn</a:t>
            </a:r>
          </a:p>
        </p:txBody>
      </p:sp>
    </p:spTree>
    <p:extLst>
      <p:ext uri="{BB962C8B-B14F-4D97-AF65-F5344CB8AC3E}">
        <p14:creationId xmlns:p14="http://schemas.microsoft.com/office/powerpoint/2010/main" val="8211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9F872F-5E0C-472A-8531-32617A4ED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906675"/>
              </p:ext>
            </p:extLst>
          </p:nvPr>
        </p:nvGraphicFramePr>
        <p:xfrm>
          <a:off x="3740149" y="3018367"/>
          <a:ext cx="4039465" cy="1592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8781">
                  <a:extLst>
                    <a:ext uri="{9D8B030D-6E8A-4147-A177-3AD203B41FA5}">
                      <a16:colId xmlns:a16="http://schemas.microsoft.com/office/drawing/2014/main" val="4080712349"/>
                    </a:ext>
                  </a:extLst>
                </a:gridCol>
                <a:gridCol w="494438">
                  <a:extLst>
                    <a:ext uri="{9D8B030D-6E8A-4147-A177-3AD203B41FA5}">
                      <a16:colId xmlns:a16="http://schemas.microsoft.com/office/drawing/2014/main" val="1405778556"/>
                    </a:ext>
                  </a:extLst>
                </a:gridCol>
                <a:gridCol w="424894">
                  <a:extLst>
                    <a:ext uri="{9D8B030D-6E8A-4147-A177-3AD203B41FA5}">
                      <a16:colId xmlns:a16="http://schemas.microsoft.com/office/drawing/2014/main" val="454489217"/>
                    </a:ext>
                  </a:extLst>
                </a:gridCol>
                <a:gridCol w="437616">
                  <a:extLst>
                    <a:ext uri="{9D8B030D-6E8A-4147-A177-3AD203B41FA5}">
                      <a16:colId xmlns:a16="http://schemas.microsoft.com/office/drawing/2014/main" val="4230467698"/>
                    </a:ext>
                  </a:extLst>
                </a:gridCol>
                <a:gridCol w="509584">
                  <a:extLst>
                    <a:ext uri="{9D8B030D-6E8A-4147-A177-3AD203B41FA5}">
                      <a16:colId xmlns:a16="http://schemas.microsoft.com/office/drawing/2014/main" val="1390986862"/>
                    </a:ext>
                  </a:extLst>
                </a:gridCol>
                <a:gridCol w="489470">
                  <a:extLst>
                    <a:ext uri="{9D8B030D-6E8A-4147-A177-3AD203B41FA5}">
                      <a16:colId xmlns:a16="http://schemas.microsoft.com/office/drawing/2014/main" val="3085109354"/>
                    </a:ext>
                  </a:extLst>
                </a:gridCol>
                <a:gridCol w="424894">
                  <a:extLst>
                    <a:ext uri="{9D8B030D-6E8A-4147-A177-3AD203B41FA5}">
                      <a16:colId xmlns:a16="http://schemas.microsoft.com/office/drawing/2014/main" val="1786052383"/>
                    </a:ext>
                  </a:extLst>
                </a:gridCol>
                <a:gridCol w="424894">
                  <a:extLst>
                    <a:ext uri="{9D8B030D-6E8A-4147-A177-3AD203B41FA5}">
                      <a16:colId xmlns:a16="http://schemas.microsoft.com/office/drawing/2014/main" val="3626983433"/>
                    </a:ext>
                  </a:extLst>
                </a:gridCol>
                <a:gridCol w="424894">
                  <a:extLst>
                    <a:ext uri="{9D8B030D-6E8A-4147-A177-3AD203B41FA5}">
                      <a16:colId xmlns:a16="http://schemas.microsoft.com/office/drawing/2014/main" val="2740518611"/>
                    </a:ext>
                  </a:extLst>
                </a:gridCol>
              </a:tblGrid>
              <a:tr h="31850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CC1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CC2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CC3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CC4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CC5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CC6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CC7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CC8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2582494"/>
                  </a:ext>
                </a:extLst>
              </a:tr>
              <a:tr h="31850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I0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IF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EX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Mem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WB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3483444"/>
                  </a:ext>
                </a:extLst>
              </a:tr>
              <a:tr h="31850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I1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IF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EX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Mem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WB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812492"/>
                  </a:ext>
                </a:extLst>
              </a:tr>
              <a:tr h="31850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I2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IF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EX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Mem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WB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0370316"/>
                  </a:ext>
                </a:extLst>
              </a:tr>
              <a:tr h="31850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I3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IF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EX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Mem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WB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97979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6F34A5F-E375-481D-93AA-640B55DAE176}"/>
              </a:ext>
            </a:extLst>
          </p:cNvPr>
          <p:cNvSpPr txBox="1"/>
          <p:nvPr/>
        </p:nvSpPr>
        <p:spPr>
          <a:xfrm>
            <a:off x="2237315" y="3353769"/>
            <a:ext cx="15028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sub </a:t>
            </a:r>
            <a:r>
              <a:rPr lang="en-US" sz="1800" b="1" i="0" u="none" strike="noStrike" baseline="0" dirty="0">
                <a:solidFill>
                  <a:srgbClr val="211D1E"/>
                </a:solidFill>
                <a:latin typeface="Letter Gothic Std"/>
              </a:rPr>
              <a:t>x2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, x1, x3</a:t>
            </a:r>
          </a:p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and </a:t>
            </a:r>
            <a:r>
              <a:rPr lang="en-US" sz="1800" b="1" i="0" u="none" strike="noStrike" baseline="0" dirty="0">
                <a:solidFill>
                  <a:srgbClr val="211D1E"/>
                </a:solidFill>
                <a:latin typeface="Letter Gothic Std"/>
              </a:rPr>
              <a:t>x4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, </a:t>
            </a:r>
            <a:r>
              <a:rPr lang="en-US" sz="1800" b="1" i="0" u="none" strike="noStrike" baseline="0" dirty="0">
                <a:solidFill>
                  <a:srgbClr val="211D1E"/>
                </a:solidFill>
                <a:latin typeface="Letter Gothic Std"/>
              </a:rPr>
              <a:t>x2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, x5</a:t>
            </a:r>
          </a:p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or </a:t>
            </a:r>
            <a:r>
              <a:rPr lang="en-US" sz="1800" b="1" i="0" u="none" strike="noStrike" baseline="0" dirty="0">
                <a:solidFill>
                  <a:srgbClr val="211D1E"/>
                </a:solidFill>
                <a:latin typeface="Letter Gothic Std"/>
              </a:rPr>
              <a:t>x4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, </a:t>
            </a:r>
            <a:r>
              <a:rPr lang="en-US" sz="1800" b="1" i="0" u="none" strike="noStrike" baseline="0" dirty="0">
                <a:solidFill>
                  <a:srgbClr val="211D1E"/>
                </a:solidFill>
                <a:latin typeface="Letter Gothic Std"/>
              </a:rPr>
              <a:t>x4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, </a:t>
            </a:r>
            <a:r>
              <a:rPr lang="en-US" sz="1800" b="1" i="0" u="none" strike="noStrike" baseline="0" dirty="0">
                <a:solidFill>
                  <a:srgbClr val="211D1E"/>
                </a:solidFill>
                <a:latin typeface="Letter Gothic Std"/>
              </a:rPr>
              <a:t>x2</a:t>
            </a:r>
            <a:endParaRPr lang="en-US" sz="1800" b="0" i="0" u="none" strike="noStrike" baseline="0" dirty="0">
              <a:solidFill>
                <a:srgbClr val="211D1E"/>
              </a:solidFill>
              <a:latin typeface="Letter Gothic Std"/>
            </a:endParaRPr>
          </a:p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add x9, </a:t>
            </a:r>
            <a:r>
              <a:rPr lang="en-US" sz="1800" b="1" i="0" u="none" strike="noStrike" baseline="0" dirty="0">
                <a:solidFill>
                  <a:srgbClr val="211D1E"/>
                </a:solidFill>
                <a:latin typeface="Letter Gothic Std"/>
              </a:rPr>
              <a:t>x4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, </a:t>
            </a:r>
            <a:r>
              <a:rPr lang="en-US" sz="1800" b="1" i="0" u="none" strike="noStrike" baseline="0" dirty="0">
                <a:solidFill>
                  <a:srgbClr val="211D1E"/>
                </a:solidFill>
                <a:latin typeface="Letter Gothic Std"/>
              </a:rPr>
              <a:t>x2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819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A94A-E508-4EA6-A70C-1C139BC3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77F22-ACEC-4C92-958A-C84BDB469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997AFA-FA15-455F-9F8E-5C1131165E27}"/>
              </a:ext>
            </a:extLst>
          </p:cNvPr>
          <p:cNvSpPr/>
          <p:nvPr/>
        </p:nvSpPr>
        <p:spPr>
          <a:xfrm>
            <a:off x="40967" y="5765800"/>
            <a:ext cx="1323162" cy="18755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noFill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9E1FE-F05F-478E-A32E-1CE6A1E225A6}"/>
              </a:ext>
            </a:extLst>
          </p:cNvPr>
          <p:cNvSpPr/>
          <p:nvPr/>
        </p:nvSpPr>
        <p:spPr>
          <a:xfrm>
            <a:off x="40966" y="6009237"/>
            <a:ext cx="1323162" cy="269819"/>
          </a:xfrm>
          <a:prstGeom prst="rect">
            <a:avLst/>
          </a:prstGeom>
          <a:noFill/>
          <a:ln w="38100">
            <a:solidFill>
              <a:srgbClr val="14F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noFill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648B2-0855-4A36-9434-9376E4BA85BE}"/>
              </a:ext>
            </a:extLst>
          </p:cNvPr>
          <p:cNvSpPr/>
          <p:nvPr/>
        </p:nvSpPr>
        <p:spPr>
          <a:xfrm>
            <a:off x="40966" y="6305581"/>
            <a:ext cx="1323161" cy="23671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806C4-D24C-48FE-B72D-F0CDB21BD018}"/>
              </a:ext>
            </a:extLst>
          </p:cNvPr>
          <p:cNvSpPr/>
          <p:nvPr/>
        </p:nvSpPr>
        <p:spPr>
          <a:xfrm>
            <a:off x="40966" y="6598187"/>
            <a:ext cx="1323161" cy="189964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4672A-ED43-466C-99FE-24217F784195}"/>
              </a:ext>
            </a:extLst>
          </p:cNvPr>
          <p:cNvSpPr txBox="1"/>
          <p:nvPr/>
        </p:nvSpPr>
        <p:spPr>
          <a:xfrm>
            <a:off x="47316" y="5705416"/>
            <a:ext cx="17497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sub </a:t>
            </a:r>
            <a:r>
              <a:rPr lang="en-US" sz="1800" b="1" i="0" u="none" strike="noStrike" baseline="0" dirty="0">
                <a:solidFill>
                  <a:srgbClr val="211D1E"/>
                </a:solidFill>
                <a:latin typeface="Letter Gothic Std"/>
              </a:rPr>
              <a:t>x2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, x1, x3</a:t>
            </a:r>
          </a:p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and </a:t>
            </a:r>
            <a:r>
              <a:rPr lang="en-US" sz="1800" b="1" i="0" u="none" strike="noStrike" baseline="0" dirty="0">
                <a:solidFill>
                  <a:srgbClr val="211D1E"/>
                </a:solidFill>
                <a:latin typeface="Letter Gothic Std"/>
              </a:rPr>
              <a:t>x4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, </a:t>
            </a:r>
            <a:r>
              <a:rPr lang="en-US" sz="1800" b="1" i="0" u="none" strike="noStrike" baseline="0" dirty="0">
                <a:solidFill>
                  <a:srgbClr val="211D1E"/>
                </a:solidFill>
                <a:latin typeface="Letter Gothic Std"/>
              </a:rPr>
              <a:t>x2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, x5</a:t>
            </a:r>
          </a:p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or </a:t>
            </a:r>
            <a:r>
              <a:rPr lang="en-US" sz="1800" b="1" i="0" u="none" strike="noStrike" baseline="0" dirty="0">
                <a:solidFill>
                  <a:srgbClr val="211D1E"/>
                </a:solidFill>
                <a:latin typeface="Letter Gothic Std"/>
              </a:rPr>
              <a:t>x4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, </a:t>
            </a:r>
            <a:r>
              <a:rPr lang="en-US" sz="1800" b="1" i="0" u="none" strike="noStrike" baseline="0" dirty="0">
                <a:solidFill>
                  <a:srgbClr val="211D1E"/>
                </a:solidFill>
                <a:latin typeface="Letter Gothic Std"/>
              </a:rPr>
              <a:t>x4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, </a:t>
            </a:r>
            <a:r>
              <a:rPr lang="en-US" sz="1800" b="1" i="0" u="none" strike="noStrike" baseline="0" dirty="0">
                <a:solidFill>
                  <a:srgbClr val="211D1E"/>
                </a:solidFill>
                <a:latin typeface="Letter Gothic Std"/>
              </a:rPr>
              <a:t>x2</a:t>
            </a:r>
            <a:endParaRPr lang="en-US" sz="1800" b="0" i="0" u="none" strike="noStrike" baseline="0" dirty="0">
              <a:solidFill>
                <a:srgbClr val="211D1E"/>
              </a:solidFill>
              <a:latin typeface="Letter Gothic Std"/>
            </a:endParaRPr>
          </a:p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add x9, </a:t>
            </a:r>
            <a:r>
              <a:rPr lang="en-US" sz="1800" b="1" i="0" u="none" strike="noStrike" baseline="0" dirty="0">
                <a:solidFill>
                  <a:srgbClr val="211D1E"/>
                </a:solidFill>
                <a:latin typeface="Letter Gothic Std"/>
              </a:rPr>
              <a:t>x4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, </a:t>
            </a:r>
            <a:r>
              <a:rPr lang="en-US" sz="1800" b="1" i="0" u="none" strike="noStrike" baseline="0" dirty="0">
                <a:solidFill>
                  <a:srgbClr val="211D1E"/>
                </a:solidFill>
                <a:latin typeface="Letter Gothic Std"/>
              </a:rPr>
              <a:t>x2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3F5E04-CC41-4018-B1BF-9F4EAEC75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0" y="829115"/>
            <a:ext cx="10394950" cy="59193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FD5DDD-C1C5-4E18-9A34-7A3B42D55153}"/>
              </a:ext>
            </a:extLst>
          </p:cNvPr>
          <p:cNvSpPr txBox="1"/>
          <p:nvPr/>
        </p:nvSpPr>
        <p:spPr>
          <a:xfrm>
            <a:off x="3543300" y="0"/>
            <a:ext cx="2825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211D1E"/>
                </a:solidFill>
                <a:latin typeface="ITC Franklin Gothic Std"/>
              </a:rPr>
              <a:t>Forwarding Illustrations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874664-BFD4-453E-8641-D6753785D957}"/>
              </a:ext>
            </a:extLst>
          </p:cNvPr>
          <p:cNvSpPr/>
          <p:nvPr/>
        </p:nvSpPr>
        <p:spPr>
          <a:xfrm>
            <a:off x="6498916" y="1003067"/>
            <a:ext cx="1540183" cy="25105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noFill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2387AA-EE67-4458-9583-AC1BB7167E10}"/>
              </a:ext>
            </a:extLst>
          </p:cNvPr>
          <p:cNvSpPr/>
          <p:nvPr/>
        </p:nvSpPr>
        <p:spPr>
          <a:xfrm>
            <a:off x="3489016" y="993686"/>
            <a:ext cx="1540182" cy="269819"/>
          </a:xfrm>
          <a:prstGeom prst="rect">
            <a:avLst/>
          </a:prstGeom>
          <a:noFill/>
          <a:ln w="38100">
            <a:solidFill>
              <a:srgbClr val="14F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noFill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24B1EE-6495-4548-A851-A98D469899B2}"/>
              </a:ext>
            </a:extLst>
          </p:cNvPr>
          <p:cNvSpPr/>
          <p:nvPr/>
        </p:nvSpPr>
        <p:spPr>
          <a:xfrm>
            <a:off x="1711016" y="1003067"/>
            <a:ext cx="1473199" cy="26981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noFill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414003-D9E5-4D62-A4B2-6813179C2086}"/>
              </a:ext>
            </a:extLst>
          </p:cNvPr>
          <p:cNvSpPr txBox="1"/>
          <p:nvPr/>
        </p:nvSpPr>
        <p:spPr>
          <a:xfrm>
            <a:off x="6727825" y="2511028"/>
            <a:ext cx="2301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211D1E"/>
                </a:solidFill>
                <a:latin typeface="ITC Franklin Gothic Std"/>
              </a:rPr>
              <a:t>Check where used!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E95971-68C9-482A-8A66-74A07C6390D2}"/>
              </a:ext>
            </a:extLst>
          </p:cNvPr>
          <p:cNvSpPr/>
          <p:nvPr/>
        </p:nvSpPr>
        <p:spPr>
          <a:xfrm>
            <a:off x="6639560" y="2931160"/>
            <a:ext cx="365760" cy="1457960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A94A-E508-4EA6-A70C-1C139BC3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77F22-ACEC-4C92-958A-C84BDB469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BE5D6-DEBB-4811-887A-5C82C705B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956219"/>
            <a:ext cx="10148887" cy="57779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C63F5D-2340-444A-A596-E82E167CF20E}"/>
              </a:ext>
            </a:extLst>
          </p:cNvPr>
          <p:cNvSpPr/>
          <p:nvPr/>
        </p:nvSpPr>
        <p:spPr>
          <a:xfrm>
            <a:off x="40967" y="5765800"/>
            <a:ext cx="1323162" cy="18755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78BA56-427D-4D20-82BE-D374B4452076}"/>
              </a:ext>
            </a:extLst>
          </p:cNvPr>
          <p:cNvSpPr/>
          <p:nvPr/>
        </p:nvSpPr>
        <p:spPr>
          <a:xfrm>
            <a:off x="40966" y="6009237"/>
            <a:ext cx="1323162" cy="269819"/>
          </a:xfrm>
          <a:prstGeom prst="rect">
            <a:avLst/>
          </a:prstGeom>
          <a:noFill/>
          <a:ln w="38100">
            <a:solidFill>
              <a:srgbClr val="14F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noFill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069EC1-77ED-43B1-96DD-43DE9F4B59B4}"/>
              </a:ext>
            </a:extLst>
          </p:cNvPr>
          <p:cNvSpPr/>
          <p:nvPr/>
        </p:nvSpPr>
        <p:spPr>
          <a:xfrm>
            <a:off x="40966" y="6305581"/>
            <a:ext cx="1323161" cy="23671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noFill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414019-17C5-4CFC-AFD5-5ECA8F85EBA9}"/>
              </a:ext>
            </a:extLst>
          </p:cNvPr>
          <p:cNvSpPr/>
          <p:nvPr/>
        </p:nvSpPr>
        <p:spPr>
          <a:xfrm>
            <a:off x="40966" y="6598187"/>
            <a:ext cx="1323161" cy="189964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noFill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87B09D-AE86-48A0-845A-44C77B2D1E4F}"/>
              </a:ext>
            </a:extLst>
          </p:cNvPr>
          <p:cNvSpPr txBox="1"/>
          <p:nvPr/>
        </p:nvSpPr>
        <p:spPr>
          <a:xfrm>
            <a:off x="0" y="5705416"/>
            <a:ext cx="1790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sub </a:t>
            </a:r>
            <a:r>
              <a:rPr lang="en-US" sz="1800" b="1" i="0" u="none" strike="noStrike" baseline="0" dirty="0">
                <a:solidFill>
                  <a:srgbClr val="211D1E"/>
                </a:solidFill>
                <a:latin typeface="Letter Gothic Std"/>
              </a:rPr>
              <a:t>x2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, x1, x3</a:t>
            </a:r>
          </a:p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and </a:t>
            </a:r>
            <a:r>
              <a:rPr lang="en-US" sz="1800" b="1" i="0" u="none" strike="noStrike" baseline="0" dirty="0">
                <a:solidFill>
                  <a:srgbClr val="211D1E"/>
                </a:solidFill>
                <a:latin typeface="Letter Gothic Std"/>
              </a:rPr>
              <a:t>x4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, </a:t>
            </a:r>
            <a:r>
              <a:rPr lang="en-US" sz="1800" b="1" i="0" u="none" strike="noStrike" baseline="0" dirty="0">
                <a:solidFill>
                  <a:srgbClr val="211D1E"/>
                </a:solidFill>
                <a:latin typeface="Letter Gothic Std"/>
              </a:rPr>
              <a:t>x2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, x5</a:t>
            </a:r>
          </a:p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or </a:t>
            </a:r>
            <a:r>
              <a:rPr lang="en-US" sz="1800" b="1" i="0" u="none" strike="noStrike" baseline="0" dirty="0">
                <a:solidFill>
                  <a:srgbClr val="211D1E"/>
                </a:solidFill>
                <a:latin typeface="Letter Gothic Std"/>
              </a:rPr>
              <a:t>x4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, </a:t>
            </a:r>
            <a:r>
              <a:rPr lang="en-US" sz="1800" b="1" i="0" u="none" strike="noStrike" baseline="0" dirty="0">
                <a:solidFill>
                  <a:srgbClr val="211D1E"/>
                </a:solidFill>
                <a:latin typeface="Letter Gothic Std"/>
              </a:rPr>
              <a:t>x4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, </a:t>
            </a:r>
            <a:r>
              <a:rPr lang="en-US" sz="1800" b="1" i="0" u="none" strike="noStrike" baseline="0" dirty="0">
                <a:solidFill>
                  <a:srgbClr val="211D1E"/>
                </a:solidFill>
                <a:latin typeface="Letter Gothic Std"/>
              </a:rPr>
              <a:t>x2</a:t>
            </a:r>
            <a:endParaRPr lang="en-US" sz="1800" b="0" i="0" u="none" strike="noStrike" baseline="0" dirty="0">
              <a:solidFill>
                <a:srgbClr val="211D1E"/>
              </a:solidFill>
              <a:latin typeface="Letter Gothic Std"/>
            </a:endParaRPr>
          </a:p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add x9, </a:t>
            </a:r>
            <a:r>
              <a:rPr lang="en-US" sz="1800" b="1" i="0" u="none" strike="noStrike" baseline="0" dirty="0">
                <a:solidFill>
                  <a:srgbClr val="211D1E"/>
                </a:solidFill>
                <a:latin typeface="Letter Gothic Std"/>
              </a:rPr>
              <a:t>x4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, </a:t>
            </a:r>
            <a:r>
              <a:rPr lang="en-US" sz="1800" b="1" i="0" u="none" strike="noStrike" baseline="0" dirty="0">
                <a:solidFill>
                  <a:srgbClr val="211D1E"/>
                </a:solidFill>
                <a:latin typeface="Letter Gothic Std"/>
              </a:rPr>
              <a:t>x2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B0D684-4596-4B1F-9CEA-AA39BD10E5D9}"/>
              </a:ext>
            </a:extLst>
          </p:cNvPr>
          <p:cNvSpPr/>
          <p:nvPr/>
        </p:nvSpPr>
        <p:spPr>
          <a:xfrm>
            <a:off x="9007167" y="1087211"/>
            <a:ext cx="1323162" cy="18755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87E1E-9259-4D00-8C2D-5D45B3C2F962}"/>
              </a:ext>
            </a:extLst>
          </p:cNvPr>
          <p:cNvSpPr/>
          <p:nvPr/>
        </p:nvSpPr>
        <p:spPr>
          <a:xfrm>
            <a:off x="6660534" y="1027906"/>
            <a:ext cx="1403966" cy="269819"/>
          </a:xfrm>
          <a:prstGeom prst="rect">
            <a:avLst/>
          </a:prstGeom>
          <a:noFill/>
          <a:ln w="38100">
            <a:solidFill>
              <a:srgbClr val="14F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noFill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14E2AF-2201-4953-A5FB-30F6FDF1BE61}"/>
              </a:ext>
            </a:extLst>
          </p:cNvPr>
          <p:cNvSpPr/>
          <p:nvPr/>
        </p:nvSpPr>
        <p:spPr>
          <a:xfrm>
            <a:off x="3590616" y="1062626"/>
            <a:ext cx="1323161" cy="23671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noFill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B65328-1D63-47C7-8046-C6D864D760AC}"/>
              </a:ext>
            </a:extLst>
          </p:cNvPr>
          <p:cNvSpPr/>
          <p:nvPr/>
        </p:nvSpPr>
        <p:spPr>
          <a:xfrm>
            <a:off x="1810255" y="1067832"/>
            <a:ext cx="1498095" cy="236719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noFill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A6AAB8-2810-4383-AE98-0BE62D66317B}"/>
              </a:ext>
            </a:extLst>
          </p:cNvPr>
          <p:cNvCxnSpPr/>
          <p:nvPr/>
        </p:nvCxnSpPr>
        <p:spPr>
          <a:xfrm>
            <a:off x="9378950" y="3972850"/>
            <a:ext cx="0" cy="227968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CB647D-82C3-44BB-8385-F12C323E46AF}"/>
              </a:ext>
            </a:extLst>
          </p:cNvPr>
          <p:cNvCxnSpPr>
            <a:cxnSpLocks/>
          </p:cNvCxnSpPr>
          <p:nvPr/>
        </p:nvCxnSpPr>
        <p:spPr>
          <a:xfrm>
            <a:off x="7181850" y="3703031"/>
            <a:ext cx="0" cy="25117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5079AAF-C72A-4152-9443-E37703438ABC}"/>
              </a:ext>
            </a:extLst>
          </p:cNvPr>
          <p:cNvCxnSpPr>
            <a:cxnSpLocks/>
          </p:cNvCxnSpPr>
          <p:nvPr/>
        </p:nvCxnSpPr>
        <p:spPr>
          <a:xfrm>
            <a:off x="7181850" y="6201553"/>
            <a:ext cx="2197100" cy="132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D6A451-4EFA-4756-823E-0364A6C483AC}"/>
              </a:ext>
            </a:extLst>
          </p:cNvPr>
          <p:cNvCxnSpPr>
            <a:cxnSpLocks/>
          </p:cNvCxnSpPr>
          <p:nvPr/>
        </p:nvCxnSpPr>
        <p:spPr>
          <a:xfrm>
            <a:off x="7181850" y="3703031"/>
            <a:ext cx="3556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68F4F4-13EF-45D8-A904-4368C6E03347}"/>
              </a:ext>
            </a:extLst>
          </p:cNvPr>
          <p:cNvSpPr txBox="1"/>
          <p:nvPr/>
        </p:nvSpPr>
        <p:spPr>
          <a:xfrm>
            <a:off x="8383820" y="4117227"/>
            <a:ext cx="1126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FF0000"/>
                </a:solidFill>
                <a:latin typeface="ITC Franklin Gothic Std"/>
              </a:rPr>
              <a:t>RAW (X2)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B8FADA-BC76-4F44-A2A3-2A14ADC1AC7D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743500" y="4440147"/>
            <a:ext cx="7883610" cy="143455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3B5ED96-54A5-4540-8104-4520BD536A5E}"/>
              </a:ext>
            </a:extLst>
          </p:cNvPr>
          <p:cNvSpPr/>
          <p:nvPr/>
        </p:nvSpPr>
        <p:spPr>
          <a:xfrm>
            <a:off x="474980" y="5700074"/>
            <a:ext cx="268520" cy="34925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A41E5BA-46B5-4CFE-9EEC-A2EFB7B73825}"/>
              </a:ext>
            </a:extLst>
          </p:cNvPr>
          <p:cNvSpPr/>
          <p:nvPr/>
        </p:nvSpPr>
        <p:spPr>
          <a:xfrm>
            <a:off x="827891" y="5992293"/>
            <a:ext cx="268520" cy="34925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E353DB-B693-49A9-A007-22EED2D5BEEB}"/>
              </a:ext>
            </a:extLst>
          </p:cNvPr>
          <p:cNvSpPr/>
          <p:nvPr/>
        </p:nvSpPr>
        <p:spPr>
          <a:xfrm>
            <a:off x="6639560" y="2931160"/>
            <a:ext cx="365760" cy="1457960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33E353-1A09-4B84-9CFE-3A8C2289382D}"/>
              </a:ext>
            </a:extLst>
          </p:cNvPr>
          <p:cNvSpPr txBox="1"/>
          <p:nvPr/>
        </p:nvSpPr>
        <p:spPr>
          <a:xfrm>
            <a:off x="6727825" y="2511028"/>
            <a:ext cx="2301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211D1E"/>
                </a:solidFill>
                <a:latin typeface="ITC Franklin Gothic Std"/>
              </a:rPr>
              <a:t>Check where used!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72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9" grpId="0"/>
      <p:bldP spid="27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5644B4-CF86-4745-83F0-FA2AAD3E1A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70E0B5-51C7-4DD1-A9C4-65F65CF8110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63485-2B4B-4E19-B08F-922710AC9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ACCF6C4-93B8-4380-B259-1AEAB19D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EA68AE-143A-4664-8F03-F513BA561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4651"/>
            <a:ext cx="12192000" cy="618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08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580844-DEA2-4C09-BD7B-FC7F6D120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1003882"/>
            <a:ext cx="10275887" cy="57207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EE9E30-196B-4644-A503-B413AFBEF4E7}"/>
              </a:ext>
            </a:extLst>
          </p:cNvPr>
          <p:cNvSpPr/>
          <p:nvPr/>
        </p:nvSpPr>
        <p:spPr>
          <a:xfrm>
            <a:off x="40967" y="5765800"/>
            <a:ext cx="1323162" cy="18755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34BD05-74E1-4176-B348-4F7D17CFDDBB}"/>
              </a:ext>
            </a:extLst>
          </p:cNvPr>
          <p:cNvSpPr/>
          <p:nvPr/>
        </p:nvSpPr>
        <p:spPr>
          <a:xfrm>
            <a:off x="40966" y="6009237"/>
            <a:ext cx="1323162" cy="269819"/>
          </a:xfrm>
          <a:prstGeom prst="rect">
            <a:avLst/>
          </a:prstGeom>
          <a:noFill/>
          <a:ln w="38100">
            <a:solidFill>
              <a:srgbClr val="14F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noFill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21D3B8-B6B3-4981-B825-FF4C73C9B110}"/>
              </a:ext>
            </a:extLst>
          </p:cNvPr>
          <p:cNvSpPr/>
          <p:nvPr/>
        </p:nvSpPr>
        <p:spPr>
          <a:xfrm>
            <a:off x="40966" y="6305581"/>
            <a:ext cx="1323161" cy="23671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noFill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9E4699-4639-4B67-9BF0-8649FBB08FE0}"/>
              </a:ext>
            </a:extLst>
          </p:cNvPr>
          <p:cNvSpPr/>
          <p:nvPr/>
        </p:nvSpPr>
        <p:spPr>
          <a:xfrm>
            <a:off x="40966" y="6598187"/>
            <a:ext cx="1323161" cy="189964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noFill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D1D563-BDC2-40DA-B1AB-DBAB5B5203C0}"/>
              </a:ext>
            </a:extLst>
          </p:cNvPr>
          <p:cNvSpPr txBox="1"/>
          <p:nvPr/>
        </p:nvSpPr>
        <p:spPr>
          <a:xfrm>
            <a:off x="0" y="5705416"/>
            <a:ext cx="1790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sub </a:t>
            </a:r>
            <a:r>
              <a:rPr lang="en-US" sz="1800" b="1" i="0" u="none" strike="noStrike" baseline="0" dirty="0">
                <a:solidFill>
                  <a:srgbClr val="211D1E"/>
                </a:solidFill>
                <a:latin typeface="Letter Gothic Std"/>
              </a:rPr>
              <a:t>x2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, x1, x3</a:t>
            </a:r>
          </a:p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and </a:t>
            </a:r>
            <a:r>
              <a:rPr lang="en-US" sz="1800" b="1" i="0" u="none" strike="noStrike" baseline="0" dirty="0">
                <a:solidFill>
                  <a:srgbClr val="211D1E"/>
                </a:solidFill>
                <a:latin typeface="Letter Gothic Std"/>
              </a:rPr>
              <a:t>x4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, </a:t>
            </a:r>
            <a:r>
              <a:rPr lang="en-US" sz="1800" b="1" i="0" u="none" strike="noStrike" baseline="0" dirty="0">
                <a:solidFill>
                  <a:srgbClr val="211D1E"/>
                </a:solidFill>
                <a:latin typeface="Letter Gothic Std"/>
              </a:rPr>
              <a:t>x2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, x5</a:t>
            </a:r>
          </a:p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or </a:t>
            </a:r>
            <a:r>
              <a:rPr lang="en-US" sz="1800" b="1" i="0" u="none" strike="noStrike" baseline="0" dirty="0">
                <a:solidFill>
                  <a:srgbClr val="211D1E"/>
                </a:solidFill>
                <a:latin typeface="Letter Gothic Std"/>
              </a:rPr>
              <a:t>x4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, </a:t>
            </a:r>
            <a:r>
              <a:rPr lang="en-US" sz="1800" b="1" i="0" u="none" strike="noStrike" baseline="0" dirty="0">
                <a:solidFill>
                  <a:srgbClr val="211D1E"/>
                </a:solidFill>
                <a:latin typeface="Letter Gothic Std"/>
              </a:rPr>
              <a:t>x4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, </a:t>
            </a:r>
            <a:r>
              <a:rPr lang="en-US" sz="1800" b="1" i="0" u="none" strike="noStrike" baseline="0" dirty="0">
                <a:solidFill>
                  <a:srgbClr val="211D1E"/>
                </a:solidFill>
                <a:latin typeface="Letter Gothic Std"/>
              </a:rPr>
              <a:t>x2</a:t>
            </a:r>
            <a:endParaRPr lang="en-US" sz="1800" b="0" i="0" u="none" strike="noStrike" baseline="0" dirty="0">
              <a:solidFill>
                <a:srgbClr val="211D1E"/>
              </a:solidFill>
              <a:latin typeface="Letter Gothic Std"/>
            </a:endParaRPr>
          </a:p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add x9, </a:t>
            </a:r>
            <a:r>
              <a:rPr lang="en-US" sz="1800" b="1" i="0" u="none" strike="noStrike" baseline="0" dirty="0">
                <a:solidFill>
                  <a:srgbClr val="211D1E"/>
                </a:solidFill>
                <a:latin typeface="Letter Gothic Std"/>
              </a:rPr>
              <a:t>x4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, </a:t>
            </a:r>
            <a:r>
              <a:rPr lang="en-US" sz="1800" b="1" i="0" u="none" strike="noStrike" baseline="0" dirty="0">
                <a:solidFill>
                  <a:srgbClr val="211D1E"/>
                </a:solidFill>
                <a:latin typeface="Letter Gothic Std"/>
              </a:rPr>
              <a:t>x2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DD0C17-B6AF-43E0-BBDA-7B7C2B56DCCB}"/>
              </a:ext>
            </a:extLst>
          </p:cNvPr>
          <p:cNvSpPr/>
          <p:nvPr/>
        </p:nvSpPr>
        <p:spPr>
          <a:xfrm>
            <a:off x="10868838" y="1125643"/>
            <a:ext cx="1323162" cy="18755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050A85-45DC-4DE0-8013-5E3A59175972}"/>
              </a:ext>
            </a:extLst>
          </p:cNvPr>
          <p:cNvSpPr/>
          <p:nvPr/>
        </p:nvSpPr>
        <p:spPr>
          <a:xfrm>
            <a:off x="9128938" y="1045406"/>
            <a:ext cx="1323162" cy="269819"/>
          </a:xfrm>
          <a:prstGeom prst="rect">
            <a:avLst/>
          </a:prstGeom>
          <a:noFill/>
          <a:ln w="38100">
            <a:solidFill>
              <a:srgbClr val="14F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noFill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29C3A7-0777-4A69-ADAD-894C3E3DC6C1}"/>
              </a:ext>
            </a:extLst>
          </p:cNvPr>
          <p:cNvSpPr/>
          <p:nvPr/>
        </p:nvSpPr>
        <p:spPr>
          <a:xfrm>
            <a:off x="6693347" y="1076475"/>
            <a:ext cx="1533891" cy="23671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noFill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88773B-48E9-4CF4-802D-4778B7AE70AF}"/>
              </a:ext>
            </a:extLst>
          </p:cNvPr>
          <p:cNvSpPr/>
          <p:nvPr/>
        </p:nvSpPr>
        <p:spPr>
          <a:xfrm>
            <a:off x="3609666" y="1085332"/>
            <a:ext cx="1711634" cy="236719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noFill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623A3E-6F1A-41BB-8BC6-0CA8464FD57C}"/>
              </a:ext>
            </a:extLst>
          </p:cNvPr>
          <p:cNvCxnSpPr/>
          <p:nvPr/>
        </p:nvCxnSpPr>
        <p:spPr>
          <a:xfrm>
            <a:off x="9525000" y="4025900"/>
            <a:ext cx="0" cy="227968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95CEA4A-448C-4E7A-A0E1-A61CB2FAF19C}"/>
              </a:ext>
            </a:extLst>
          </p:cNvPr>
          <p:cNvCxnSpPr>
            <a:cxnSpLocks/>
          </p:cNvCxnSpPr>
          <p:nvPr/>
        </p:nvCxnSpPr>
        <p:spPr>
          <a:xfrm>
            <a:off x="7251700" y="3729556"/>
            <a:ext cx="0" cy="25760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51AAD4-936E-45D9-8140-18BFCABB280F}"/>
              </a:ext>
            </a:extLst>
          </p:cNvPr>
          <p:cNvCxnSpPr>
            <a:cxnSpLocks/>
          </p:cNvCxnSpPr>
          <p:nvPr/>
        </p:nvCxnSpPr>
        <p:spPr>
          <a:xfrm>
            <a:off x="7251700" y="6279056"/>
            <a:ext cx="2273300" cy="265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AF575E8-9043-46C9-81DC-1C30633909A1}"/>
              </a:ext>
            </a:extLst>
          </p:cNvPr>
          <p:cNvCxnSpPr>
            <a:cxnSpLocks/>
          </p:cNvCxnSpPr>
          <p:nvPr/>
        </p:nvCxnSpPr>
        <p:spPr>
          <a:xfrm>
            <a:off x="7251700" y="3729556"/>
            <a:ext cx="3556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EF27981-5287-4429-9564-FC3CBB7E45FA}"/>
              </a:ext>
            </a:extLst>
          </p:cNvPr>
          <p:cNvSpPr txBox="1"/>
          <p:nvPr/>
        </p:nvSpPr>
        <p:spPr>
          <a:xfrm>
            <a:off x="8453670" y="4143752"/>
            <a:ext cx="1126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FF0000"/>
                </a:solidFill>
                <a:latin typeface="ITC Franklin Gothic Std"/>
              </a:rPr>
              <a:t>RAW (X4)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F4BD8D-163E-49C2-B2B5-A9C4EBA66621}"/>
              </a:ext>
            </a:extLst>
          </p:cNvPr>
          <p:cNvCxnSpPr/>
          <p:nvPr/>
        </p:nvCxnSpPr>
        <p:spPr>
          <a:xfrm>
            <a:off x="11811000" y="4183936"/>
            <a:ext cx="0" cy="227968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8EEC9AE-2BBD-4AEA-8B58-F27EA505F315}"/>
              </a:ext>
            </a:extLst>
          </p:cNvPr>
          <p:cNvCxnSpPr>
            <a:cxnSpLocks/>
          </p:cNvCxnSpPr>
          <p:nvPr/>
        </p:nvCxnSpPr>
        <p:spPr>
          <a:xfrm flipH="1">
            <a:off x="7346950" y="6423940"/>
            <a:ext cx="44450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D0AA9A1-2DBB-43C0-B9BD-F25033505E19}"/>
              </a:ext>
            </a:extLst>
          </p:cNvPr>
          <p:cNvCxnSpPr>
            <a:cxnSpLocks/>
          </p:cNvCxnSpPr>
          <p:nvPr/>
        </p:nvCxnSpPr>
        <p:spPr>
          <a:xfrm>
            <a:off x="7353300" y="4502150"/>
            <a:ext cx="0" cy="196146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73D056-E9DC-421D-A6C2-86DDDD566E2D}"/>
              </a:ext>
            </a:extLst>
          </p:cNvPr>
          <p:cNvCxnSpPr>
            <a:cxnSpLocks/>
          </p:cNvCxnSpPr>
          <p:nvPr/>
        </p:nvCxnSpPr>
        <p:spPr>
          <a:xfrm>
            <a:off x="7353300" y="4502150"/>
            <a:ext cx="254000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4E920F0-B92D-4515-9F08-A3386E11A989}"/>
              </a:ext>
            </a:extLst>
          </p:cNvPr>
          <p:cNvCxnSpPr/>
          <p:nvPr/>
        </p:nvCxnSpPr>
        <p:spPr>
          <a:xfrm flipV="1">
            <a:off x="10868838" y="4445000"/>
            <a:ext cx="548462" cy="406400"/>
          </a:xfrm>
          <a:prstGeom prst="bentConnector3">
            <a:avLst>
              <a:gd name="adj1" fmla="val 67367"/>
            </a:avLst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BE8316-E08A-49E3-A08B-53751E065632}"/>
              </a:ext>
            </a:extLst>
          </p:cNvPr>
          <p:cNvCxnSpPr>
            <a:cxnSpLocks/>
          </p:cNvCxnSpPr>
          <p:nvPr/>
        </p:nvCxnSpPr>
        <p:spPr>
          <a:xfrm flipH="1">
            <a:off x="9525000" y="4844907"/>
            <a:ext cx="11303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C89DD83-3794-4152-A014-DA3A41D73D2B}"/>
              </a:ext>
            </a:extLst>
          </p:cNvPr>
          <p:cNvSpPr txBox="1"/>
          <p:nvPr/>
        </p:nvSpPr>
        <p:spPr>
          <a:xfrm>
            <a:off x="10729583" y="6429810"/>
            <a:ext cx="1126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B050"/>
                </a:solidFill>
                <a:latin typeface="ITC Franklin Gothic Std"/>
              </a:rPr>
              <a:t>RAW (X2)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5489CD-FFE4-4E59-A1C8-B5F7069E2E9C}"/>
              </a:ext>
            </a:extLst>
          </p:cNvPr>
          <p:cNvSpPr txBox="1"/>
          <p:nvPr/>
        </p:nvSpPr>
        <p:spPr>
          <a:xfrm>
            <a:off x="17934" y="1313194"/>
            <a:ext cx="252571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baseline="0" dirty="0">
                <a:solidFill>
                  <a:srgbClr val="211D1E"/>
                </a:solidFill>
                <a:latin typeface="Minion Pro"/>
              </a:rPr>
              <a:t>in clock cycle 5, the forwarding unit selects the EX/MEM pipeline register for the upper input to the ALU and the MEM/WB pipeline register for the lower input to the ALU. The following </a:t>
            </a:r>
            <a:r>
              <a:rPr lang="en-US" sz="1200" b="0" i="0" u="none" strike="noStrike" baseline="0" dirty="0">
                <a:solidFill>
                  <a:srgbClr val="211D1E"/>
                </a:solidFill>
                <a:latin typeface="Letter Gothic Std"/>
              </a:rPr>
              <a:t>add </a:t>
            </a:r>
            <a:r>
              <a:rPr lang="en-US" sz="1200" b="0" i="0" u="none" strike="noStrike" baseline="0" dirty="0">
                <a:solidFill>
                  <a:srgbClr val="211D1E"/>
                </a:solidFill>
                <a:latin typeface="Minion Pro"/>
              </a:rPr>
              <a:t>instruction reads both register </a:t>
            </a:r>
            <a:r>
              <a:rPr lang="en-US" sz="1200" b="0" i="0" u="none" strike="noStrike" baseline="0" dirty="0">
                <a:solidFill>
                  <a:srgbClr val="211D1E"/>
                </a:solidFill>
                <a:latin typeface="Letter Gothic Std"/>
              </a:rPr>
              <a:t>x4</a:t>
            </a:r>
            <a:r>
              <a:rPr lang="en-US" sz="1200" b="0" i="0" u="none" strike="noStrike" baseline="0" dirty="0">
                <a:solidFill>
                  <a:srgbClr val="211D1E"/>
                </a:solidFill>
                <a:latin typeface="Minion Pro"/>
              </a:rPr>
              <a:t>, the target of the </a:t>
            </a:r>
            <a:r>
              <a:rPr lang="en-US" sz="1200" b="0" i="0" u="none" strike="noStrike" baseline="0" dirty="0">
                <a:solidFill>
                  <a:srgbClr val="211D1E"/>
                </a:solidFill>
                <a:latin typeface="Letter Gothic Std"/>
              </a:rPr>
              <a:t>and </a:t>
            </a:r>
            <a:r>
              <a:rPr lang="en-US" sz="1200" b="0" i="0" u="none" strike="noStrike" baseline="0" dirty="0">
                <a:solidFill>
                  <a:srgbClr val="211D1E"/>
                </a:solidFill>
                <a:latin typeface="Minion Pro"/>
              </a:rPr>
              <a:t>instruction, and register </a:t>
            </a:r>
            <a:r>
              <a:rPr lang="en-US" sz="1200" b="0" i="0" u="none" strike="noStrike" baseline="0" dirty="0">
                <a:solidFill>
                  <a:srgbClr val="211D1E"/>
                </a:solidFill>
                <a:latin typeface="Letter Gothic Std"/>
              </a:rPr>
              <a:t>x2</a:t>
            </a:r>
            <a:r>
              <a:rPr lang="en-US" sz="1200" b="0" i="0" u="none" strike="noStrike" baseline="0" dirty="0">
                <a:solidFill>
                  <a:srgbClr val="211D1E"/>
                </a:solidFill>
                <a:latin typeface="Minion Pro"/>
              </a:rPr>
              <a:t>, which the </a:t>
            </a:r>
            <a:r>
              <a:rPr lang="en-US" sz="1200" b="0" i="0" u="none" strike="noStrike" baseline="0" dirty="0">
                <a:solidFill>
                  <a:srgbClr val="211D1E"/>
                </a:solidFill>
                <a:latin typeface="Letter Gothic Std"/>
              </a:rPr>
              <a:t>sub </a:t>
            </a:r>
            <a:r>
              <a:rPr lang="en-US" sz="1200" b="0" i="0" u="none" strike="noStrike" baseline="0" dirty="0">
                <a:solidFill>
                  <a:srgbClr val="211D1E"/>
                </a:solidFill>
                <a:latin typeface="Minion Pro"/>
              </a:rPr>
              <a:t>instruction has already written. Notice that the prior two instructions both write register </a:t>
            </a:r>
            <a:r>
              <a:rPr lang="en-US" sz="1200" b="0" i="0" u="none" strike="noStrike" baseline="0" dirty="0">
                <a:solidFill>
                  <a:srgbClr val="211D1E"/>
                </a:solidFill>
                <a:latin typeface="Letter Gothic Std"/>
              </a:rPr>
              <a:t>x4</a:t>
            </a:r>
            <a:r>
              <a:rPr lang="en-US" sz="1200" b="0" i="0" u="none" strike="noStrike" baseline="0" dirty="0">
                <a:solidFill>
                  <a:srgbClr val="211D1E"/>
                </a:solidFill>
                <a:latin typeface="Minion Pro"/>
              </a:rPr>
              <a:t>, so the forwarding unit must pick the immediately preceding one (MEM stage)</a:t>
            </a:r>
            <a:endParaRPr lang="en-US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41AA3A-F07A-4D8B-9F87-B35EF023EBAB}"/>
              </a:ext>
            </a:extLst>
          </p:cNvPr>
          <p:cNvCxnSpPr>
            <a:cxnSpLocks/>
          </p:cNvCxnSpPr>
          <p:nvPr/>
        </p:nvCxnSpPr>
        <p:spPr>
          <a:xfrm flipV="1">
            <a:off x="736600" y="4445000"/>
            <a:ext cx="8051800" cy="1731963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DD82154-0D5A-4C65-B0A8-355D7EE191D2}"/>
              </a:ext>
            </a:extLst>
          </p:cNvPr>
          <p:cNvCxnSpPr>
            <a:cxnSpLocks/>
          </p:cNvCxnSpPr>
          <p:nvPr/>
        </p:nvCxnSpPr>
        <p:spPr>
          <a:xfrm>
            <a:off x="570725" y="5890907"/>
            <a:ext cx="10298113" cy="75073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54434253-3AD1-413D-9790-9AB5ADBC6B2D}"/>
              </a:ext>
            </a:extLst>
          </p:cNvPr>
          <p:cNvSpPr/>
          <p:nvPr/>
        </p:nvSpPr>
        <p:spPr>
          <a:xfrm>
            <a:off x="984922" y="6277328"/>
            <a:ext cx="268520" cy="349250"/>
          </a:xfrm>
          <a:prstGeom prst="ellips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9D4A13F-8533-4120-85EC-CCD412A61F05}"/>
              </a:ext>
            </a:extLst>
          </p:cNvPr>
          <p:cNvSpPr/>
          <p:nvPr/>
        </p:nvSpPr>
        <p:spPr>
          <a:xfrm>
            <a:off x="417280" y="5712006"/>
            <a:ext cx="268520" cy="349250"/>
          </a:xfrm>
          <a:prstGeom prst="ellips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ACDE8B5-0304-496B-9B8F-219657A9BBD2}"/>
              </a:ext>
            </a:extLst>
          </p:cNvPr>
          <p:cNvSpPr/>
          <p:nvPr/>
        </p:nvSpPr>
        <p:spPr>
          <a:xfrm>
            <a:off x="474889" y="6007145"/>
            <a:ext cx="268520" cy="349250"/>
          </a:xfrm>
          <a:prstGeom prst="ellips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62FC4D1-51E3-459A-87AA-3AD1B8C58F75}"/>
              </a:ext>
            </a:extLst>
          </p:cNvPr>
          <p:cNvSpPr/>
          <p:nvPr/>
        </p:nvSpPr>
        <p:spPr>
          <a:xfrm>
            <a:off x="662776" y="6292318"/>
            <a:ext cx="268520" cy="349250"/>
          </a:xfrm>
          <a:prstGeom prst="ellips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C9CE9DD-E87A-4DD8-8285-DB09F330DC9C}"/>
              </a:ext>
            </a:extLst>
          </p:cNvPr>
          <p:cNvSpPr/>
          <p:nvPr/>
        </p:nvSpPr>
        <p:spPr>
          <a:xfrm>
            <a:off x="6639560" y="2931160"/>
            <a:ext cx="365760" cy="1457960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D36906-D82E-49CA-A461-04146730067E}"/>
              </a:ext>
            </a:extLst>
          </p:cNvPr>
          <p:cNvSpPr txBox="1"/>
          <p:nvPr/>
        </p:nvSpPr>
        <p:spPr>
          <a:xfrm>
            <a:off x="6727825" y="2511028"/>
            <a:ext cx="2301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211D1E"/>
                </a:solidFill>
                <a:latin typeface="ITC Franklin Gothic Std"/>
              </a:rPr>
              <a:t>Check where used!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9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28" grpId="0"/>
      <p:bldP spid="45" grpId="0"/>
      <p:bldP spid="57" grpId="0" animBg="1"/>
      <p:bldP spid="58" grpId="0" animBg="1"/>
      <p:bldP spid="59" grpId="0" animBg="1"/>
      <p:bldP spid="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5644B4-CF86-4745-83F0-FA2AAD3E1A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70E0B5-51C7-4DD1-A9C4-65F65CF8110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45DA4-657B-498D-BF82-07E01B7AB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504D905-C998-4D64-BB82-9AB38C2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D1A218-5C8A-4F94-B0D3-9A91FAF5C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825" y="742950"/>
            <a:ext cx="8896350" cy="5372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178BE1-9D09-40F9-9244-5B80FCEF5E9F}"/>
              </a:ext>
            </a:extLst>
          </p:cNvPr>
          <p:cNvSpPr txBox="1"/>
          <p:nvPr/>
        </p:nvSpPr>
        <p:spPr>
          <a:xfrm>
            <a:off x="3378201" y="1382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Forwarding from MEM/WB to EX</a:t>
            </a:r>
          </a:p>
        </p:txBody>
      </p:sp>
    </p:spTree>
    <p:extLst>
      <p:ext uri="{BB962C8B-B14F-4D97-AF65-F5344CB8AC3E}">
        <p14:creationId xmlns:p14="http://schemas.microsoft.com/office/powerpoint/2010/main" val="175304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118CCB-043E-4649-B79D-15D751EA5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766" y="1047750"/>
            <a:ext cx="10401672" cy="57419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BA5278-12BB-412F-8B83-8B7E8F8AB323}"/>
              </a:ext>
            </a:extLst>
          </p:cNvPr>
          <p:cNvSpPr/>
          <p:nvPr/>
        </p:nvSpPr>
        <p:spPr>
          <a:xfrm>
            <a:off x="10768824" y="1102120"/>
            <a:ext cx="1323162" cy="269819"/>
          </a:xfrm>
          <a:prstGeom prst="rect">
            <a:avLst/>
          </a:prstGeom>
          <a:noFill/>
          <a:ln w="38100">
            <a:solidFill>
              <a:srgbClr val="14F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noFill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A33020-A15D-4E9F-9606-5BFE5EB2EA8B}"/>
              </a:ext>
            </a:extLst>
          </p:cNvPr>
          <p:cNvSpPr/>
          <p:nvPr/>
        </p:nvSpPr>
        <p:spPr>
          <a:xfrm>
            <a:off x="9076571" y="1129234"/>
            <a:ext cx="1323161" cy="23671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noFill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03323A-291C-4683-93D6-4CBD5521554B}"/>
              </a:ext>
            </a:extLst>
          </p:cNvPr>
          <p:cNvSpPr/>
          <p:nvPr/>
        </p:nvSpPr>
        <p:spPr>
          <a:xfrm>
            <a:off x="6669474" y="1079586"/>
            <a:ext cx="1596252" cy="269818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noFill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D5C6BD-A643-46E9-82FA-0B260BA96364}"/>
              </a:ext>
            </a:extLst>
          </p:cNvPr>
          <p:cNvSpPr/>
          <p:nvPr/>
        </p:nvSpPr>
        <p:spPr>
          <a:xfrm>
            <a:off x="40967" y="5765800"/>
            <a:ext cx="1323162" cy="18755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noFill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4802A5-A4CF-4B43-A475-C784B01B2905}"/>
              </a:ext>
            </a:extLst>
          </p:cNvPr>
          <p:cNvSpPr/>
          <p:nvPr/>
        </p:nvSpPr>
        <p:spPr>
          <a:xfrm>
            <a:off x="40966" y="6009237"/>
            <a:ext cx="1323162" cy="269819"/>
          </a:xfrm>
          <a:prstGeom prst="rect">
            <a:avLst/>
          </a:prstGeom>
          <a:noFill/>
          <a:ln w="38100">
            <a:solidFill>
              <a:srgbClr val="14F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noFill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B4BBA3-CA7B-4435-9681-A74E66EC6243}"/>
              </a:ext>
            </a:extLst>
          </p:cNvPr>
          <p:cNvSpPr/>
          <p:nvPr/>
        </p:nvSpPr>
        <p:spPr>
          <a:xfrm>
            <a:off x="40966" y="6305581"/>
            <a:ext cx="1323161" cy="23671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noFill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B202B7-7036-41C1-8D16-4D67085A4D15}"/>
              </a:ext>
            </a:extLst>
          </p:cNvPr>
          <p:cNvSpPr/>
          <p:nvPr/>
        </p:nvSpPr>
        <p:spPr>
          <a:xfrm>
            <a:off x="40966" y="6598187"/>
            <a:ext cx="1323161" cy="189964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noFill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FCF4B7-7C15-411E-A795-57AA56C055AA}"/>
              </a:ext>
            </a:extLst>
          </p:cNvPr>
          <p:cNvSpPr txBox="1"/>
          <p:nvPr/>
        </p:nvSpPr>
        <p:spPr>
          <a:xfrm>
            <a:off x="0" y="5705416"/>
            <a:ext cx="1790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sub </a:t>
            </a:r>
            <a:r>
              <a:rPr lang="en-US" sz="1800" b="1" i="0" u="none" strike="noStrike" baseline="0" dirty="0">
                <a:solidFill>
                  <a:srgbClr val="211D1E"/>
                </a:solidFill>
                <a:latin typeface="Letter Gothic Std"/>
              </a:rPr>
              <a:t>x2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, x1, x3</a:t>
            </a:r>
          </a:p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and </a:t>
            </a:r>
            <a:r>
              <a:rPr lang="en-US" sz="1800" b="1" i="0" u="none" strike="noStrike" baseline="0" dirty="0">
                <a:solidFill>
                  <a:srgbClr val="211D1E"/>
                </a:solidFill>
                <a:latin typeface="Letter Gothic Std"/>
              </a:rPr>
              <a:t>x4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, </a:t>
            </a:r>
            <a:r>
              <a:rPr lang="en-US" sz="1800" b="1" i="0" u="none" strike="noStrike" baseline="0" dirty="0">
                <a:solidFill>
                  <a:srgbClr val="211D1E"/>
                </a:solidFill>
                <a:latin typeface="Letter Gothic Std"/>
              </a:rPr>
              <a:t>x2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, x5</a:t>
            </a:r>
          </a:p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or </a:t>
            </a:r>
            <a:r>
              <a:rPr lang="en-US" sz="1800" b="1" i="0" u="none" strike="noStrike" baseline="0" dirty="0">
                <a:solidFill>
                  <a:srgbClr val="211D1E"/>
                </a:solidFill>
                <a:latin typeface="Letter Gothic Std"/>
              </a:rPr>
              <a:t>x4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, </a:t>
            </a:r>
            <a:r>
              <a:rPr lang="en-US" sz="1800" b="1" i="0" u="none" strike="noStrike" baseline="0" dirty="0">
                <a:solidFill>
                  <a:srgbClr val="211D1E"/>
                </a:solidFill>
                <a:latin typeface="Letter Gothic Std"/>
              </a:rPr>
              <a:t>x4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, </a:t>
            </a:r>
            <a:r>
              <a:rPr lang="en-US" sz="1800" b="1" i="0" u="none" strike="noStrike" baseline="0" dirty="0">
                <a:solidFill>
                  <a:srgbClr val="211D1E"/>
                </a:solidFill>
                <a:latin typeface="Letter Gothic Std"/>
              </a:rPr>
              <a:t>x2</a:t>
            </a:r>
            <a:endParaRPr lang="en-US" sz="1800" b="0" i="0" u="none" strike="noStrike" baseline="0" dirty="0">
              <a:solidFill>
                <a:srgbClr val="211D1E"/>
              </a:solidFill>
              <a:latin typeface="Letter Gothic Std"/>
            </a:endParaRPr>
          </a:p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add x9, </a:t>
            </a:r>
            <a:r>
              <a:rPr lang="en-US" sz="1800" b="1" i="0" u="none" strike="noStrike" baseline="0" dirty="0">
                <a:solidFill>
                  <a:srgbClr val="211D1E"/>
                </a:solidFill>
                <a:latin typeface="Letter Gothic Std"/>
              </a:rPr>
              <a:t>x4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, </a:t>
            </a:r>
            <a:r>
              <a:rPr lang="en-US" sz="1800" b="1" i="0" u="none" strike="noStrike" baseline="0" dirty="0">
                <a:solidFill>
                  <a:srgbClr val="211D1E"/>
                </a:solidFill>
                <a:latin typeface="Letter Gothic Std"/>
              </a:rPr>
              <a:t>x2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683770-F34F-4B04-A12F-B888F7E24D8E}"/>
              </a:ext>
            </a:extLst>
          </p:cNvPr>
          <p:cNvCxnSpPr/>
          <p:nvPr/>
        </p:nvCxnSpPr>
        <p:spPr>
          <a:xfrm>
            <a:off x="9512300" y="4025900"/>
            <a:ext cx="0" cy="227968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35D9E1-ACCB-4CE9-BA15-5184C9D4F513}"/>
              </a:ext>
            </a:extLst>
          </p:cNvPr>
          <p:cNvCxnSpPr>
            <a:cxnSpLocks/>
          </p:cNvCxnSpPr>
          <p:nvPr/>
        </p:nvCxnSpPr>
        <p:spPr>
          <a:xfrm>
            <a:off x="7239000" y="3729556"/>
            <a:ext cx="0" cy="25760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B29D2A-255F-4B8B-8EAF-20CA72F044AA}"/>
              </a:ext>
            </a:extLst>
          </p:cNvPr>
          <p:cNvCxnSpPr>
            <a:cxnSpLocks/>
          </p:cNvCxnSpPr>
          <p:nvPr/>
        </p:nvCxnSpPr>
        <p:spPr>
          <a:xfrm>
            <a:off x="7239000" y="6279056"/>
            <a:ext cx="2273300" cy="265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8A7FB5-DCE8-44F0-B799-C17FFECD5838}"/>
              </a:ext>
            </a:extLst>
          </p:cNvPr>
          <p:cNvCxnSpPr>
            <a:cxnSpLocks/>
          </p:cNvCxnSpPr>
          <p:nvPr/>
        </p:nvCxnSpPr>
        <p:spPr>
          <a:xfrm>
            <a:off x="7239000" y="3729556"/>
            <a:ext cx="3556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45FCB0D-9539-43E4-AC81-F60AE8B88AED}"/>
              </a:ext>
            </a:extLst>
          </p:cNvPr>
          <p:cNvSpPr txBox="1"/>
          <p:nvPr/>
        </p:nvSpPr>
        <p:spPr>
          <a:xfrm>
            <a:off x="7812319" y="4740652"/>
            <a:ext cx="1126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FF0000"/>
                </a:solidFill>
                <a:latin typeface="ITC Franklin Gothic Std"/>
              </a:rPr>
              <a:t>RAW (X4)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C19D797-6520-46A5-B041-C46B6319127F}"/>
              </a:ext>
            </a:extLst>
          </p:cNvPr>
          <p:cNvCxnSpPr>
            <a:cxnSpLocks/>
          </p:cNvCxnSpPr>
          <p:nvPr/>
        </p:nvCxnSpPr>
        <p:spPr>
          <a:xfrm flipV="1">
            <a:off x="482600" y="5080000"/>
            <a:ext cx="7397750" cy="14021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B31E1B92-3C58-4163-8C81-A526650D5652}"/>
              </a:ext>
            </a:extLst>
          </p:cNvPr>
          <p:cNvSpPr/>
          <p:nvPr/>
        </p:nvSpPr>
        <p:spPr>
          <a:xfrm>
            <a:off x="329597" y="6268524"/>
            <a:ext cx="268520" cy="349250"/>
          </a:xfrm>
          <a:prstGeom prst="ellips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63DFA59-6A5F-46E5-9C02-BBDDA692E0DA}"/>
              </a:ext>
            </a:extLst>
          </p:cNvPr>
          <p:cNvSpPr/>
          <p:nvPr/>
        </p:nvSpPr>
        <p:spPr>
          <a:xfrm>
            <a:off x="793454" y="6561659"/>
            <a:ext cx="268520" cy="349250"/>
          </a:xfrm>
          <a:prstGeom prst="ellips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E96FCD-A47B-4444-B216-0BE9D5A1225A}"/>
              </a:ext>
            </a:extLst>
          </p:cNvPr>
          <p:cNvSpPr/>
          <p:nvPr/>
        </p:nvSpPr>
        <p:spPr>
          <a:xfrm>
            <a:off x="6639560" y="2931160"/>
            <a:ext cx="365760" cy="1457960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C034B7-3A4B-4E4C-8036-7C26A770A1DC}"/>
              </a:ext>
            </a:extLst>
          </p:cNvPr>
          <p:cNvSpPr txBox="1"/>
          <p:nvPr/>
        </p:nvSpPr>
        <p:spPr>
          <a:xfrm>
            <a:off x="6727825" y="2511028"/>
            <a:ext cx="2301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211D1E"/>
                </a:solidFill>
                <a:latin typeface="ITC Franklin Gothic Std"/>
              </a:rPr>
              <a:t>Check where used!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C17860-3AB1-4F15-AE6E-E58932DA7F27}"/>
              </a:ext>
            </a:extLst>
          </p:cNvPr>
          <p:cNvSpPr txBox="1"/>
          <p:nvPr/>
        </p:nvSpPr>
        <p:spPr>
          <a:xfrm>
            <a:off x="0" y="1471355"/>
            <a:ext cx="236833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baseline="0" dirty="0">
                <a:solidFill>
                  <a:srgbClr val="211D1E"/>
                </a:solidFill>
                <a:latin typeface="Minion Pro"/>
              </a:rPr>
              <a:t>In clock cycle 6, the forwarding unit thus selects the EX/MEM pipeline register, containing the result of the </a:t>
            </a:r>
            <a:r>
              <a:rPr lang="en-US" sz="1400" b="0" i="0" u="none" strike="noStrike" baseline="0" dirty="0">
                <a:solidFill>
                  <a:srgbClr val="211D1E"/>
                </a:solidFill>
                <a:latin typeface="Letter Gothic Std"/>
              </a:rPr>
              <a:t>or </a:t>
            </a:r>
            <a:r>
              <a:rPr lang="en-US" sz="1600" b="0" i="0" u="none" strike="noStrike" baseline="0" dirty="0">
                <a:solidFill>
                  <a:srgbClr val="211D1E"/>
                </a:solidFill>
                <a:latin typeface="Minion Pro"/>
              </a:rPr>
              <a:t>instruction, for the upper ALU input but uses the non-forwarding register value for the lower input to the ALU.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722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23" grpId="0"/>
      <p:bldP spid="34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A53793-E85E-4174-837D-ED279F9BB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451141"/>
              </p:ext>
            </p:extLst>
          </p:nvPr>
        </p:nvGraphicFramePr>
        <p:xfrm>
          <a:off x="3740149" y="3018367"/>
          <a:ext cx="4039465" cy="1592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8781">
                  <a:extLst>
                    <a:ext uri="{9D8B030D-6E8A-4147-A177-3AD203B41FA5}">
                      <a16:colId xmlns:a16="http://schemas.microsoft.com/office/drawing/2014/main" val="4080712349"/>
                    </a:ext>
                  </a:extLst>
                </a:gridCol>
                <a:gridCol w="494438">
                  <a:extLst>
                    <a:ext uri="{9D8B030D-6E8A-4147-A177-3AD203B41FA5}">
                      <a16:colId xmlns:a16="http://schemas.microsoft.com/office/drawing/2014/main" val="1405778556"/>
                    </a:ext>
                  </a:extLst>
                </a:gridCol>
                <a:gridCol w="424894">
                  <a:extLst>
                    <a:ext uri="{9D8B030D-6E8A-4147-A177-3AD203B41FA5}">
                      <a16:colId xmlns:a16="http://schemas.microsoft.com/office/drawing/2014/main" val="454489217"/>
                    </a:ext>
                  </a:extLst>
                </a:gridCol>
                <a:gridCol w="437616">
                  <a:extLst>
                    <a:ext uri="{9D8B030D-6E8A-4147-A177-3AD203B41FA5}">
                      <a16:colId xmlns:a16="http://schemas.microsoft.com/office/drawing/2014/main" val="4230467698"/>
                    </a:ext>
                  </a:extLst>
                </a:gridCol>
                <a:gridCol w="509584">
                  <a:extLst>
                    <a:ext uri="{9D8B030D-6E8A-4147-A177-3AD203B41FA5}">
                      <a16:colId xmlns:a16="http://schemas.microsoft.com/office/drawing/2014/main" val="1390986862"/>
                    </a:ext>
                  </a:extLst>
                </a:gridCol>
                <a:gridCol w="489470">
                  <a:extLst>
                    <a:ext uri="{9D8B030D-6E8A-4147-A177-3AD203B41FA5}">
                      <a16:colId xmlns:a16="http://schemas.microsoft.com/office/drawing/2014/main" val="3085109354"/>
                    </a:ext>
                  </a:extLst>
                </a:gridCol>
                <a:gridCol w="424894">
                  <a:extLst>
                    <a:ext uri="{9D8B030D-6E8A-4147-A177-3AD203B41FA5}">
                      <a16:colId xmlns:a16="http://schemas.microsoft.com/office/drawing/2014/main" val="1786052383"/>
                    </a:ext>
                  </a:extLst>
                </a:gridCol>
                <a:gridCol w="424894">
                  <a:extLst>
                    <a:ext uri="{9D8B030D-6E8A-4147-A177-3AD203B41FA5}">
                      <a16:colId xmlns:a16="http://schemas.microsoft.com/office/drawing/2014/main" val="3626983433"/>
                    </a:ext>
                  </a:extLst>
                </a:gridCol>
                <a:gridCol w="424894">
                  <a:extLst>
                    <a:ext uri="{9D8B030D-6E8A-4147-A177-3AD203B41FA5}">
                      <a16:colId xmlns:a16="http://schemas.microsoft.com/office/drawing/2014/main" val="2740518611"/>
                    </a:ext>
                  </a:extLst>
                </a:gridCol>
              </a:tblGrid>
              <a:tr h="31850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CC1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CC2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CC3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CC4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CC5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CC6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CC7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CC8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2582494"/>
                  </a:ext>
                </a:extLst>
              </a:tr>
              <a:tr h="31850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I0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IF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EX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Mem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WB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3483444"/>
                  </a:ext>
                </a:extLst>
              </a:tr>
              <a:tr h="31850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I1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IF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EX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Mem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WB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812492"/>
                  </a:ext>
                </a:extLst>
              </a:tr>
              <a:tr h="31850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I2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IF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EX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Mem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WB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0370316"/>
                  </a:ext>
                </a:extLst>
              </a:tr>
              <a:tr h="31850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I3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IF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EX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Mem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WB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97979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26EBDB4-4D35-49F4-A0D6-CB439D8C192A}"/>
              </a:ext>
            </a:extLst>
          </p:cNvPr>
          <p:cNvSpPr txBox="1"/>
          <p:nvPr/>
        </p:nvSpPr>
        <p:spPr>
          <a:xfrm>
            <a:off x="2237315" y="3353769"/>
            <a:ext cx="15028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sub </a:t>
            </a:r>
            <a:r>
              <a:rPr lang="en-US" sz="1800" b="1" i="0" u="none" strike="noStrike" baseline="0" dirty="0">
                <a:solidFill>
                  <a:srgbClr val="211D1E"/>
                </a:solidFill>
                <a:latin typeface="Letter Gothic Std"/>
              </a:rPr>
              <a:t>x2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, x1, x3</a:t>
            </a:r>
          </a:p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and </a:t>
            </a:r>
            <a:r>
              <a:rPr lang="en-US" sz="1800" b="1" i="0" u="none" strike="noStrike" baseline="0" dirty="0">
                <a:solidFill>
                  <a:srgbClr val="211D1E"/>
                </a:solidFill>
                <a:latin typeface="Letter Gothic Std"/>
              </a:rPr>
              <a:t>x4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, </a:t>
            </a:r>
            <a:r>
              <a:rPr lang="en-US" sz="1800" b="1" i="0" u="none" strike="noStrike" baseline="0" dirty="0">
                <a:solidFill>
                  <a:srgbClr val="211D1E"/>
                </a:solidFill>
                <a:latin typeface="Letter Gothic Std"/>
              </a:rPr>
              <a:t>x2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, x5</a:t>
            </a:r>
          </a:p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or </a:t>
            </a:r>
            <a:r>
              <a:rPr lang="en-US" sz="1800" b="1" i="0" u="none" strike="noStrike" baseline="0" dirty="0">
                <a:solidFill>
                  <a:srgbClr val="211D1E"/>
                </a:solidFill>
                <a:latin typeface="Letter Gothic Std"/>
              </a:rPr>
              <a:t>x4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, </a:t>
            </a:r>
            <a:r>
              <a:rPr lang="en-US" sz="1800" b="1" i="0" u="none" strike="noStrike" baseline="0" dirty="0">
                <a:solidFill>
                  <a:srgbClr val="211D1E"/>
                </a:solidFill>
                <a:latin typeface="Letter Gothic Std"/>
              </a:rPr>
              <a:t>x4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, </a:t>
            </a:r>
            <a:r>
              <a:rPr lang="en-US" sz="1800" b="1" i="0" u="none" strike="noStrike" baseline="0" dirty="0">
                <a:solidFill>
                  <a:srgbClr val="211D1E"/>
                </a:solidFill>
                <a:latin typeface="Letter Gothic Std"/>
              </a:rPr>
              <a:t>x2</a:t>
            </a:r>
            <a:endParaRPr lang="en-US" sz="1800" b="0" i="0" u="none" strike="noStrike" baseline="0" dirty="0">
              <a:solidFill>
                <a:srgbClr val="211D1E"/>
              </a:solidFill>
              <a:latin typeface="Letter Gothic Std"/>
            </a:endParaRPr>
          </a:p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add x9, </a:t>
            </a:r>
            <a:r>
              <a:rPr lang="en-US" sz="1800" b="1" i="0" u="none" strike="noStrike" baseline="0" dirty="0">
                <a:solidFill>
                  <a:srgbClr val="211D1E"/>
                </a:solidFill>
                <a:latin typeface="Letter Gothic Std"/>
              </a:rPr>
              <a:t>x4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, </a:t>
            </a:r>
            <a:r>
              <a:rPr lang="en-US" sz="1800" b="1" i="0" u="none" strike="noStrike" baseline="0" dirty="0">
                <a:solidFill>
                  <a:srgbClr val="211D1E"/>
                </a:solidFill>
                <a:latin typeface="Letter Gothic Std"/>
              </a:rPr>
              <a:t>x2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BAA601-4896-4969-85CA-5A97388E3BE8}"/>
              </a:ext>
            </a:extLst>
          </p:cNvPr>
          <p:cNvCxnSpPr/>
          <p:nvPr/>
        </p:nvCxnSpPr>
        <p:spPr>
          <a:xfrm>
            <a:off x="5346700" y="3429000"/>
            <a:ext cx="211667" cy="292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42A2E5-A808-48F6-92E9-4A5FCFE385B7}"/>
              </a:ext>
            </a:extLst>
          </p:cNvPr>
          <p:cNvCxnSpPr/>
          <p:nvPr/>
        </p:nvCxnSpPr>
        <p:spPr>
          <a:xfrm>
            <a:off x="5858933" y="3429000"/>
            <a:ext cx="237067" cy="64346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9F648C-B9E9-423C-A424-4FFEDB594F0D}"/>
              </a:ext>
            </a:extLst>
          </p:cNvPr>
          <p:cNvCxnSpPr/>
          <p:nvPr/>
        </p:nvCxnSpPr>
        <p:spPr>
          <a:xfrm>
            <a:off x="5765800" y="3776133"/>
            <a:ext cx="262467" cy="296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2C8B84-5959-42D2-9667-9ED965AE7280}"/>
              </a:ext>
            </a:extLst>
          </p:cNvPr>
          <p:cNvCxnSpPr>
            <a:cxnSpLocks/>
          </p:cNvCxnSpPr>
          <p:nvPr/>
        </p:nvCxnSpPr>
        <p:spPr>
          <a:xfrm>
            <a:off x="6252633" y="4110567"/>
            <a:ext cx="283634" cy="351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48DCBA-AFD5-438C-A565-AD169649B971}"/>
              </a:ext>
            </a:extLst>
          </p:cNvPr>
          <p:cNvCxnSpPr/>
          <p:nvPr/>
        </p:nvCxnSpPr>
        <p:spPr>
          <a:xfrm>
            <a:off x="6400800" y="3776133"/>
            <a:ext cx="173567" cy="579967"/>
          </a:xfrm>
          <a:prstGeom prst="straightConnector1">
            <a:avLst/>
          </a:prstGeom>
          <a:ln>
            <a:solidFill>
              <a:srgbClr val="00B05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8908EA2-1929-408C-B625-077AAAE62952}"/>
              </a:ext>
            </a:extLst>
          </p:cNvPr>
          <p:cNvSpPr txBox="1"/>
          <p:nvPr/>
        </p:nvSpPr>
        <p:spPr>
          <a:xfrm>
            <a:off x="6335183" y="3855019"/>
            <a:ext cx="40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24723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462</Words>
  <Application>Microsoft Office PowerPoint</Application>
  <PresentationFormat>Widescreen</PresentationFormat>
  <Paragraphs>151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ITC Franklin Gothic Std</vt:lpstr>
      <vt:lpstr>Letter Gothic Std</vt:lpstr>
      <vt:lpstr>Minion Pro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Ding Caiwen</dc:creator>
  <cp:lastModifiedBy>Ding Caiwen</cp:lastModifiedBy>
  <cp:revision>129</cp:revision>
  <dcterms:created xsi:type="dcterms:W3CDTF">2021-02-11T00:49:00Z</dcterms:created>
  <dcterms:modified xsi:type="dcterms:W3CDTF">2021-12-09T18:22:13Z</dcterms:modified>
</cp:coreProperties>
</file>