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1"/>
  </p:sldMasterIdLst>
  <p:notesMasterIdLst>
    <p:notesMasterId r:id="rId34"/>
  </p:notesMasterIdLst>
  <p:sldIdLst>
    <p:sldId id="257" r:id="rId2"/>
    <p:sldId id="343" r:id="rId3"/>
    <p:sldId id="340" r:id="rId4"/>
    <p:sldId id="345" r:id="rId5"/>
    <p:sldId id="342" r:id="rId6"/>
    <p:sldId id="346" r:id="rId7"/>
    <p:sldId id="348" r:id="rId8"/>
    <p:sldId id="347" r:id="rId9"/>
    <p:sldId id="370" r:id="rId10"/>
    <p:sldId id="371" r:id="rId11"/>
    <p:sldId id="374" r:id="rId12"/>
    <p:sldId id="377" r:id="rId13"/>
    <p:sldId id="383" r:id="rId14"/>
    <p:sldId id="382" r:id="rId15"/>
    <p:sldId id="358" r:id="rId16"/>
    <p:sldId id="378" r:id="rId17"/>
    <p:sldId id="379" r:id="rId18"/>
    <p:sldId id="380" r:id="rId19"/>
    <p:sldId id="359" r:id="rId20"/>
    <p:sldId id="386" r:id="rId21"/>
    <p:sldId id="385" r:id="rId22"/>
    <p:sldId id="364" r:id="rId23"/>
    <p:sldId id="366" r:id="rId24"/>
    <p:sldId id="368" r:id="rId25"/>
    <p:sldId id="389" r:id="rId26"/>
    <p:sldId id="391" r:id="rId27"/>
    <p:sldId id="393" r:id="rId28"/>
    <p:sldId id="395" r:id="rId29"/>
    <p:sldId id="401" r:id="rId30"/>
    <p:sldId id="402" r:id="rId31"/>
    <p:sldId id="403" r:id="rId32"/>
    <p:sldId id="40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FE0C92-2BD5-4304-AED3-6ADE63369766}">
          <p14:sldIdLst>
            <p14:sldId id="257"/>
            <p14:sldId id="343"/>
            <p14:sldId id="340"/>
            <p14:sldId id="345"/>
          </p14:sldIdLst>
        </p14:section>
        <p14:section name="Data Management" id="{83F8D367-BEBB-4925-B656-99914726F993}">
          <p14:sldIdLst>
            <p14:sldId id="342"/>
            <p14:sldId id="346"/>
            <p14:sldId id="348"/>
            <p14:sldId id="347"/>
            <p14:sldId id="370"/>
            <p14:sldId id="371"/>
            <p14:sldId id="374"/>
          </p14:sldIdLst>
        </p14:section>
        <p14:section name="Visualization" id="{2B10F33F-C6BF-4C5D-8BBF-477569170D8E}">
          <p14:sldIdLst>
            <p14:sldId id="377"/>
            <p14:sldId id="383"/>
            <p14:sldId id="382"/>
            <p14:sldId id="358"/>
            <p14:sldId id="378"/>
            <p14:sldId id="379"/>
            <p14:sldId id="380"/>
            <p14:sldId id="359"/>
            <p14:sldId id="386"/>
            <p14:sldId id="385"/>
          </p14:sldIdLst>
        </p14:section>
        <p14:section name="Predictive and Prescriptive" id="{8AC758F8-6F16-4368-A31F-B73CC74B3186}">
          <p14:sldIdLst>
            <p14:sldId id="364"/>
            <p14:sldId id="366"/>
            <p14:sldId id="368"/>
            <p14:sldId id="389"/>
            <p14:sldId id="391"/>
            <p14:sldId id="393"/>
            <p14:sldId id="395"/>
            <p14:sldId id="401"/>
            <p14:sldId id="402"/>
            <p14:sldId id="403"/>
            <p14:sldId id="4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44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LB" initials="JLB" lastIdx="9" clrIdx="0">
    <p:extLst/>
  </p:cmAuthor>
  <p:cmAuthor id="2" name="Khurrum" initials="KB" lastIdx="2" clrIdx="1">
    <p:extLst>
      <p:ext uri="{19B8F6BF-5375-455C-9EA6-DF929625EA0E}">
        <p15:presenceInfo xmlns:p15="http://schemas.microsoft.com/office/powerpoint/2012/main" userId="Khurru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3320"/>
    <a:srgbClr val="255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0" autoAdjust="0"/>
    <p:restoredTop sz="91833" autoAdjust="0"/>
  </p:normalViewPr>
  <p:slideViewPr>
    <p:cSldViewPr snapToGrid="0" snapToObjects="1">
      <p:cViewPr>
        <p:scale>
          <a:sx n="70" d="100"/>
          <a:sy n="70" d="100"/>
        </p:scale>
        <p:origin x="1108" y="52"/>
      </p:cViewPr>
      <p:guideLst>
        <p:guide orient="horz" pos="2144"/>
        <p:guide pos="28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8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2E0611E1-B028-2443-BED6-15B43C61F054}" type="datetimeFigureOut">
              <a:rPr lang="en-US"/>
              <a:pPr/>
              <a:t>11/29/2021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B5570E3B-8CB0-CD44-872C-98256F01E61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2128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BCF11B3-825E-004F-BD48-D0EFB9FE1AAF}" type="slidenum">
              <a:rPr lang="en-AU">
                <a:latin typeface="Calibri" charset="0"/>
              </a:rPr>
              <a:pPr/>
              <a:t>2</a:t>
            </a:fld>
            <a:endParaRPr lang="en-AU" dirty="0">
              <a:latin typeface="Calibri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15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223443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BCF11B3-825E-004F-BD48-D0EFB9FE1AAF}" type="slidenum">
              <a:rPr lang="en-AU">
                <a:latin typeface="Calibri" charset="0"/>
              </a:rPr>
              <a:pPr/>
              <a:t>3</a:t>
            </a:fld>
            <a:endParaRPr lang="en-AU" dirty="0">
              <a:latin typeface="Calibri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15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223443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BCF11B3-825E-004F-BD48-D0EFB9FE1AAF}" type="slidenum">
              <a:rPr lang="en-AU">
                <a:latin typeface="Calibri" charset="0"/>
              </a:rPr>
              <a:pPr/>
              <a:t>4</a:t>
            </a:fld>
            <a:endParaRPr lang="en-AU" dirty="0">
              <a:latin typeface="Calibri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15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223443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40277-2AFB-49CE-AF0D-E92FEC8FB01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72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‹#›‹#›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9A9-E7E3-4BB5-BEBE-790F8E3FDD6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6606" y="0"/>
            <a:ext cx="0" cy="6858000"/>
          </a:xfrm>
          <a:prstGeom prst="line">
            <a:avLst/>
          </a:prstGeom>
          <a:ln w="12700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17801" y="0"/>
            <a:ext cx="30823" cy="68580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083463" y="0"/>
            <a:ext cx="0" cy="6858000"/>
          </a:xfrm>
          <a:prstGeom prst="line">
            <a:avLst/>
          </a:prstGeom>
          <a:ln w="12700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8970269" y="0"/>
            <a:ext cx="30823" cy="68580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908600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‹#›‹#›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9A9-E7E3-4BB5-BEBE-790F8E3FDD6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6606" y="0"/>
            <a:ext cx="0" cy="6858000"/>
          </a:xfrm>
          <a:prstGeom prst="line">
            <a:avLst/>
          </a:prstGeom>
          <a:ln w="12700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17801" y="0"/>
            <a:ext cx="30823" cy="68580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009254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‹#›‹#›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9A9-E7E3-4BB5-BEBE-790F8E3FDD6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03340" y="4562476"/>
            <a:ext cx="7907248" cy="0"/>
          </a:xfrm>
          <a:prstGeom prst="line">
            <a:avLst/>
          </a:prstGeom>
          <a:ln w="6350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603340" y="4590941"/>
            <a:ext cx="7907248" cy="30822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894572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28108"/>
            <a:ext cx="3886200" cy="492824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28108"/>
            <a:ext cx="3886200" cy="492824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‹#›‹#›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9A9-E7E3-4BB5-BEBE-790F8E3FDD6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6606" y="0"/>
            <a:ext cx="0" cy="6858000"/>
          </a:xfrm>
          <a:prstGeom prst="line">
            <a:avLst/>
          </a:prstGeom>
          <a:ln w="12700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7801" y="0"/>
            <a:ext cx="30823" cy="68580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046782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‹#›‹#›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9A9-E7E3-4BB5-BEBE-790F8E3FDD6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6606" y="0"/>
            <a:ext cx="0" cy="6858000"/>
          </a:xfrm>
          <a:prstGeom prst="line">
            <a:avLst/>
          </a:prstGeom>
          <a:ln w="12700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17801" y="0"/>
            <a:ext cx="30823" cy="68580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985893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‹#›‹#›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9A9-E7E3-4BB5-BEBE-790F8E3FDD6F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6606" y="0"/>
            <a:ext cx="0" cy="6858000"/>
          </a:xfrm>
          <a:prstGeom prst="line">
            <a:avLst/>
          </a:prstGeom>
          <a:ln w="12700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17801" y="0"/>
            <a:ext cx="30823" cy="68580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423245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‹#›‹#›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9A9-E7E3-4BB5-BEBE-790F8E3FDD6F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66606" y="0"/>
            <a:ext cx="0" cy="6858000"/>
          </a:xfrm>
          <a:prstGeom prst="line">
            <a:avLst/>
          </a:prstGeom>
          <a:ln w="12700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17801" y="0"/>
            <a:ext cx="30823" cy="68580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943521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‹#›‹#›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9A9-E7E3-4BB5-BEBE-790F8E3FDD6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6606" y="0"/>
            <a:ext cx="0" cy="6858000"/>
          </a:xfrm>
          <a:prstGeom prst="line">
            <a:avLst/>
          </a:prstGeom>
          <a:ln w="12700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7801" y="0"/>
            <a:ext cx="30823" cy="68580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75313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‹#›‹#›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9A9-E7E3-4BB5-BEBE-790F8E3FDD6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6606" y="0"/>
            <a:ext cx="0" cy="6858000"/>
          </a:xfrm>
          <a:prstGeom prst="line">
            <a:avLst/>
          </a:prstGeom>
          <a:ln w="12700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7801" y="0"/>
            <a:ext cx="30823" cy="68580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265188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1456"/>
            <a:ext cx="7886700" cy="518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‹#›‹#›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8908" y="6356351"/>
            <a:ext cx="686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601889A9-E7E3-4BB5-BEBE-790F8E3FDD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11017"/>
            <a:ext cx="9144000" cy="960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0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</p:sldLayoutIdLst>
  <p:transition spd="slow">
    <p:strips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–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ª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en-us/gallery/?tab=viz-of-the-day&amp;type=viz-of-the-day" TargetMode="External"/><Relationship Id="rId2" Type="http://schemas.openxmlformats.org/officeDocument/2006/relationships/hyperlink" Target="https://www.tableau.com/account/united-nation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ableau.com/learn/training/20201" TargetMode="External"/><Relationship Id="rId4" Type="http://schemas.openxmlformats.org/officeDocument/2006/relationships/hyperlink" Target="https://www.tableau.com/products/desktop/download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838950" y="1109663"/>
            <a:ext cx="1708150" cy="1666875"/>
          </a:xfrm>
          <a:prstGeom prst="rect">
            <a:avLst/>
          </a:prstGeom>
          <a:solidFill>
            <a:srgbClr val="BFBFBF"/>
          </a:solidFill>
          <a:ln>
            <a:noFill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3" name="Group 32"/>
          <p:cNvGrpSpPr>
            <a:grpSpLocks/>
          </p:cNvGrpSpPr>
          <p:nvPr/>
        </p:nvGrpSpPr>
        <p:grpSpPr bwMode="auto">
          <a:xfrm>
            <a:off x="368300" y="638175"/>
            <a:ext cx="6732588" cy="2363788"/>
            <a:chOff x="0" y="1417638"/>
            <a:chExt cx="7500407" cy="1305983"/>
          </a:xfrm>
        </p:grpSpPr>
        <p:sp>
          <p:nvSpPr>
            <p:cNvPr id="14" name="Rectangle 4"/>
            <p:cNvSpPr/>
            <p:nvPr/>
          </p:nvSpPr>
          <p:spPr>
            <a:xfrm>
              <a:off x="7056501" y="1564112"/>
              <a:ext cx="443906" cy="1159509"/>
            </a:xfrm>
            <a:custGeom>
              <a:avLst/>
              <a:gdLst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443441 w 443441"/>
                <a:gd name="connsiteY2" fmla="*/ 1159933 h 1159933"/>
                <a:gd name="connsiteX3" fmla="*/ 0 w 443441"/>
                <a:gd name="connsiteY3" fmla="*/ 1159933 h 1159933"/>
                <a:gd name="connsiteX4" fmla="*/ 0 w 443441"/>
                <a:gd name="connsiteY4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55095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55095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55095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83670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3441" h="1159933">
                  <a:moveTo>
                    <a:pt x="0" y="0"/>
                  </a:moveTo>
                  <a:lnTo>
                    <a:pt x="443441" y="0"/>
                  </a:lnTo>
                  <a:lnTo>
                    <a:pt x="262467" y="583670"/>
                  </a:lnTo>
                  <a:lnTo>
                    <a:pt x="443441" y="1159933"/>
                  </a:lnTo>
                  <a:lnTo>
                    <a:pt x="0" y="11599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Helvetica Neue"/>
                <a:cs typeface="Helvetica Neue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1417638"/>
              <a:ext cx="7208596" cy="1159509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Helvetica Neue"/>
                <a:cs typeface="Helvetica Neue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7054850" y="2574925"/>
              <a:ext cx="149225" cy="142875"/>
            </a:xfrm>
            <a:custGeom>
              <a:avLst/>
              <a:gdLst>
                <a:gd name="T0" fmla="*/ 149225 w 149225"/>
                <a:gd name="T1" fmla="*/ 0 h 142875"/>
                <a:gd name="T2" fmla="*/ 0 w 149225"/>
                <a:gd name="T3" fmla="*/ 142875 h 142875"/>
                <a:gd name="T4" fmla="*/ 6350 w 149225"/>
                <a:gd name="T5" fmla="*/ 0 h 142875"/>
                <a:gd name="T6" fmla="*/ 149225 w 149225"/>
                <a:gd name="T7" fmla="*/ 0 h 1428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9225" h="142875">
                  <a:moveTo>
                    <a:pt x="149225" y="0"/>
                  </a:moveTo>
                  <a:lnTo>
                    <a:pt x="0" y="142875"/>
                  </a:lnTo>
                  <a:lnTo>
                    <a:pt x="6350" y="0"/>
                  </a:lnTo>
                  <a:lnTo>
                    <a:pt x="149225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</p:grpSp>
      <p:sp>
        <p:nvSpPr>
          <p:cNvPr id="17" name="Title 1"/>
          <p:cNvSpPr txBox="1">
            <a:spLocks/>
          </p:cNvSpPr>
          <p:nvPr/>
        </p:nvSpPr>
        <p:spPr bwMode="auto">
          <a:xfrm>
            <a:off x="406400" y="574675"/>
            <a:ext cx="6324600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Applying Analytics to Big Data in Operations Management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96100" y="874713"/>
            <a:ext cx="1421558" cy="200054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2400" dirty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G</a:t>
            </a:r>
          </a:p>
        </p:txBody>
      </p:sp>
      <p:sp>
        <p:nvSpPr>
          <p:cNvPr id="19" name="TextBox 18"/>
          <p:cNvSpPr txBox="1"/>
          <p:nvPr/>
        </p:nvSpPr>
        <p:spPr>
          <a:xfrm rot="5400000">
            <a:off x="7789863" y="1776412"/>
            <a:ext cx="1073150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MODULE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9A9-E7E3-4BB5-BEBE-790F8E3FDD6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Excel </a:t>
            </a:r>
            <a:r>
              <a:rPr lang="en-US" dirty="0" smtClean="0"/>
              <a:t>Results </a:t>
            </a:r>
            <a:r>
              <a:rPr lang="en-US" dirty="0"/>
              <a:t>for Cleaning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9A9-E7E3-4BB5-BEBE-790F8E3FDD6F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 descr="f g-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34" y="1582738"/>
            <a:ext cx="7966166" cy="3566578"/>
          </a:xfrm>
          <a:prstGeom prst="rect">
            <a:avLst/>
          </a:prstGeom>
        </p:spPr>
      </p:pic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457200" y="5294886"/>
            <a:ext cx="115398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Figure </a:t>
            </a:r>
            <a:r>
              <a:rPr lang="en-US" sz="1600" dirty="0" err="1">
                <a:solidFill>
                  <a:schemeClr val="tx2"/>
                </a:solidFill>
              </a:rPr>
              <a:t>G.4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25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Excel </a:t>
            </a:r>
            <a:r>
              <a:rPr lang="en-US" dirty="0" smtClean="0"/>
              <a:t>Technique </a:t>
            </a:r>
            <a:r>
              <a:rPr lang="en-US" dirty="0"/>
              <a:t>for Cleaning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</a:t>
            </a:r>
            <a:r>
              <a:rPr lang="en-US" dirty="0" smtClean="0"/>
              <a:t> PivotTable</a:t>
            </a:r>
            <a:endParaRPr lang="en-US" dirty="0"/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Filters</a:t>
            </a:r>
            <a:r>
              <a:rPr lang="en-US" dirty="0"/>
              <a:t>: filters the whole dataset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Rows</a:t>
            </a:r>
            <a:r>
              <a:rPr lang="en-US" dirty="0"/>
              <a:t>: all entries with the same value for that field will be summarized in one row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Columns</a:t>
            </a:r>
            <a:r>
              <a:rPr lang="en-US" dirty="0"/>
              <a:t>: all entries with the same value for that field will be summarized in one column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Values</a:t>
            </a:r>
            <a:r>
              <a:rPr lang="en-US" dirty="0"/>
              <a:t>: contain the numeric fields that the user wishes to summarize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9A9-E7E3-4BB5-BEBE-790F8E3FDD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5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 – Descriptive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Is a </a:t>
            </a:r>
            <a:r>
              <a:rPr lang="en-US" dirty="0">
                <a:solidFill>
                  <a:srgbClr val="FF0000"/>
                </a:solidFill>
              </a:rPr>
              <a:t>snapshot</a:t>
            </a:r>
            <a:r>
              <a:rPr lang="en-US" dirty="0"/>
              <a:t> in </a:t>
            </a:r>
            <a:r>
              <a:rPr lang="en-US" dirty="0" smtClean="0"/>
              <a:t>time</a:t>
            </a:r>
            <a:endParaRPr lang="en-US" dirty="0"/>
          </a:p>
          <a:p>
            <a:pPr lvl="1"/>
            <a:r>
              <a:rPr lang="en-US" dirty="0" smtClean="0"/>
              <a:t>Collection of “things”</a:t>
            </a:r>
          </a:p>
          <a:p>
            <a:pPr lvl="2"/>
            <a:r>
              <a:rPr lang="en-US" dirty="0" smtClean="0"/>
              <a:t>Numbers, categories, colors, 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Foundation </a:t>
            </a:r>
            <a:r>
              <a:rPr lang="en-US" dirty="0">
                <a:solidFill>
                  <a:srgbClr val="FF0000"/>
                </a:solidFill>
              </a:rPr>
              <a:t>of every </a:t>
            </a:r>
            <a:r>
              <a:rPr lang="en-US" dirty="0" smtClean="0">
                <a:solidFill>
                  <a:srgbClr val="FF0000"/>
                </a:solidFill>
              </a:rPr>
              <a:t>visualization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Visualization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Helps show what otherwise would not be obvious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Nonlinear, iterative process to develop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Tells a story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Creative process</a:t>
            </a:r>
          </a:p>
          <a:p>
            <a:pPr lvl="2"/>
            <a:r>
              <a:rPr lang="en-US" dirty="0" smtClean="0"/>
              <a:t>Changes for each dataset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9A9-E7E3-4BB5-BEBE-790F8E3FDD6F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f g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706" y="1386317"/>
            <a:ext cx="2426970" cy="201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4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9A9-E7E3-4BB5-BEBE-790F8E3FDD6F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64" y="1417867"/>
            <a:ext cx="4692072" cy="4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4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– The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data do you have?</a:t>
            </a:r>
          </a:p>
          <a:p>
            <a:pPr lvl="1"/>
            <a:r>
              <a:rPr lang="en-US" dirty="0"/>
              <a:t>This may take some exploring</a:t>
            </a:r>
          </a:p>
          <a:p>
            <a:endParaRPr lang="en-US" dirty="0" smtClean="0"/>
          </a:p>
          <a:p>
            <a:r>
              <a:rPr lang="en-US" dirty="0" smtClean="0"/>
              <a:t>What story are you trying to tell?</a:t>
            </a:r>
          </a:p>
          <a:p>
            <a:pPr lvl="1"/>
            <a:r>
              <a:rPr lang="en-US" dirty="0" smtClean="0"/>
              <a:t>Can be semi political in nature</a:t>
            </a:r>
          </a:p>
          <a:p>
            <a:endParaRPr lang="en-US" dirty="0" smtClean="0"/>
          </a:p>
          <a:p>
            <a:r>
              <a:rPr lang="en-US" dirty="0" smtClean="0"/>
              <a:t>Who are you telling the story to?</a:t>
            </a:r>
          </a:p>
          <a:p>
            <a:pPr lvl="1"/>
            <a:r>
              <a:rPr lang="en-US" dirty="0" smtClean="0"/>
              <a:t>Consider who sponsored your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9A9-E7E3-4BB5-BEBE-790F8E3FDD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3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 g-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40" b="31563"/>
          <a:stretch/>
        </p:blipFill>
        <p:spPr>
          <a:xfrm>
            <a:off x="431371" y="4387498"/>
            <a:ext cx="5440680" cy="16792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</a:t>
            </a:r>
            <a:r>
              <a:rPr lang="en-US" dirty="0"/>
              <a:t>Visualization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9A9-E7E3-4BB5-BEBE-790F8E3FDD6F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 descr="f g-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649"/>
          <a:stretch/>
        </p:blipFill>
        <p:spPr>
          <a:xfrm>
            <a:off x="514350" y="1000305"/>
            <a:ext cx="4553712" cy="1653643"/>
          </a:xfrm>
          <a:prstGeom prst="rect">
            <a:avLst/>
          </a:prstGeom>
        </p:spPr>
      </p:pic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4625945" y="6356351"/>
            <a:ext cx="115398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Figure </a:t>
            </a:r>
            <a:r>
              <a:rPr lang="en-US" sz="1600" dirty="0" err="1">
                <a:solidFill>
                  <a:schemeClr val="tx2"/>
                </a:solidFill>
              </a:rPr>
              <a:t>G.7</a:t>
            </a:r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7" name="Picture 6" descr="f g-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48" b="52468"/>
          <a:stretch/>
        </p:blipFill>
        <p:spPr>
          <a:xfrm>
            <a:off x="431371" y="2653948"/>
            <a:ext cx="4992624" cy="1733550"/>
          </a:xfrm>
          <a:prstGeom prst="rect">
            <a:avLst/>
          </a:prstGeom>
        </p:spPr>
      </p:pic>
      <p:pic>
        <p:nvPicPr>
          <p:cNvPr id="10" name="Picture 9" descr="f g-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33" t="68747" b="4553"/>
          <a:stretch/>
        </p:blipFill>
        <p:spPr>
          <a:xfrm>
            <a:off x="5779927" y="3931638"/>
            <a:ext cx="2815916" cy="2303736"/>
          </a:xfrm>
          <a:prstGeom prst="rect">
            <a:avLst/>
          </a:prstGeom>
        </p:spPr>
      </p:pic>
      <p:pic>
        <p:nvPicPr>
          <p:cNvPr id="11" name="Picture 10" descr="f g-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47" r="49556" b="4553"/>
          <a:stretch/>
        </p:blipFill>
        <p:spPr>
          <a:xfrm>
            <a:off x="5779927" y="1689115"/>
            <a:ext cx="2657746" cy="209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34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" y="211017"/>
            <a:ext cx="8953500" cy="960438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Good or Bad…Why?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9A9-E7E3-4BB5-BEBE-790F8E3FDD6F}" type="slidenum">
              <a:rPr lang="en-US" smtClean="0"/>
              <a:t>16</a:t>
            </a:fld>
            <a:endParaRPr lang="en-US"/>
          </a:p>
        </p:txBody>
      </p:sp>
      <p:pic>
        <p:nvPicPr>
          <p:cNvPr id="1026" name="Picture 2" descr="Image result for bad visual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6369" y="1378201"/>
            <a:ext cx="4951262" cy="520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16441" y="1128708"/>
            <a:ext cx="2911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/>
              <a:t>{</a:t>
            </a:r>
            <a:r>
              <a:rPr lang="en-US" sz="1200" i="1" dirty="0" smtClean="0"/>
              <a:t>Export of Bananas in tons from 1994-2005}</a:t>
            </a:r>
            <a:endParaRPr lang="en-US" sz="1200" i="1" dirty="0"/>
          </a:p>
        </p:txBody>
      </p:sp>
      <p:sp>
        <p:nvSpPr>
          <p:cNvPr id="7" name="Rectangle 6"/>
          <p:cNvSpPr/>
          <p:nvPr/>
        </p:nvSpPr>
        <p:spPr>
          <a:xfrm>
            <a:off x="224585" y="6110560"/>
            <a:ext cx="224612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/>
              <a:t>https://excelcharts.com/tag/bad-examples/</a:t>
            </a:r>
          </a:p>
        </p:txBody>
      </p:sp>
    </p:spTree>
    <p:extLst>
      <p:ext uri="{BB962C8B-B14F-4D97-AF65-F5344CB8AC3E}">
        <p14:creationId xmlns:p14="http://schemas.microsoft.com/office/powerpoint/2010/main" val="312051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Know your data and what it means</a:t>
            </a:r>
          </a:p>
          <a:p>
            <a:pPr lvl="1"/>
            <a:r>
              <a:rPr lang="en-US" dirty="0" smtClean="0"/>
              <a:t>Context and reliability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Explore</a:t>
            </a:r>
            <a:r>
              <a:rPr lang="en-US" dirty="0" smtClean="0"/>
              <a:t> data</a:t>
            </a:r>
          </a:p>
          <a:p>
            <a:pPr lvl="1"/>
            <a:r>
              <a:rPr lang="en-US" dirty="0" smtClean="0"/>
              <a:t>Develop initial visualizations</a:t>
            </a:r>
          </a:p>
          <a:p>
            <a:pPr lvl="1"/>
            <a:r>
              <a:rPr lang="en-US" dirty="0" smtClean="0"/>
              <a:t>Look for</a:t>
            </a:r>
          </a:p>
          <a:p>
            <a:pPr lvl="2"/>
            <a:r>
              <a:rPr lang="en-US" dirty="0" smtClean="0"/>
              <a:t>Patterns, trends, relationships, anything that doesn’t look right</a:t>
            </a:r>
          </a:p>
          <a:p>
            <a:pPr lvl="2"/>
            <a:r>
              <a:rPr lang="en-US" dirty="0" smtClean="0"/>
              <a:t>Errors and typos</a:t>
            </a:r>
          </a:p>
          <a:p>
            <a:pPr lvl="2"/>
            <a:r>
              <a:rPr lang="en-US" dirty="0" smtClean="0"/>
              <a:t>The unexpected</a:t>
            </a:r>
          </a:p>
          <a:p>
            <a:pPr lvl="3"/>
            <a:r>
              <a:rPr lang="en-US" dirty="0" smtClean="0"/>
              <a:t>Try not to let what you want to see impact what is seen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Communicate</a:t>
            </a:r>
            <a:r>
              <a:rPr lang="en-US" dirty="0" smtClean="0"/>
              <a:t> to audience</a:t>
            </a:r>
          </a:p>
          <a:p>
            <a:pPr lvl="1"/>
            <a:r>
              <a:rPr lang="en-US" dirty="0" smtClean="0"/>
              <a:t>Know your audience</a:t>
            </a:r>
          </a:p>
          <a:p>
            <a:pPr lvl="1"/>
            <a:r>
              <a:rPr lang="en-US" dirty="0" smtClean="0"/>
              <a:t>Match visualizations to audience</a:t>
            </a:r>
          </a:p>
          <a:p>
            <a:pPr lvl="2"/>
            <a:r>
              <a:rPr lang="en-US" dirty="0" smtClean="0"/>
              <a:t>Same data will be presented differently to different groups</a:t>
            </a:r>
          </a:p>
          <a:p>
            <a:r>
              <a:rPr lang="en-US" dirty="0" smtClean="0"/>
              <a:t>For the person developing a visualization…</a:t>
            </a:r>
          </a:p>
          <a:p>
            <a:pPr lvl="1">
              <a:buFont typeface="Wingdings 2" panose="05020102010507070707" pitchFamily="18" charset="2"/>
              <a:buChar char=""/>
            </a:pPr>
            <a:r>
              <a:rPr lang="en-US" b="1" dirty="0" smtClean="0">
                <a:solidFill>
                  <a:srgbClr val="FF0000"/>
                </a:solidFill>
              </a:rPr>
              <a:t>The process of developing a visualization can lead to more understanding of the data than the final product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9A9-E7E3-4BB5-BEBE-790F8E3FDD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5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as a Medium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 not </a:t>
            </a:r>
            <a:r>
              <a:rPr lang="en-US" dirty="0" smtClean="0"/>
              <a:t>approach visualization as an exercise to show off technical computer skills</a:t>
            </a:r>
          </a:p>
          <a:p>
            <a:pPr lvl="1"/>
            <a:r>
              <a:rPr lang="en-US" dirty="0" smtClean="0"/>
              <a:t>Excel default graphs are not the only options</a:t>
            </a:r>
          </a:p>
          <a:p>
            <a:r>
              <a:rPr lang="en-US" dirty="0" smtClean="0"/>
              <a:t>Represents data in an abstract way similar to words </a:t>
            </a:r>
          </a:p>
          <a:p>
            <a:pPr lvl="1"/>
            <a:r>
              <a:rPr lang="en-US" dirty="0" smtClean="0"/>
              <a:t>Think of </a:t>
            </a:r>
            <a:r>
              <a:rPr lang="en-US" dirty="0" smtClean="0">
                <a:solidFill>
                  <a:srgbClr val="FF0000"/>
                </a:solidFill>
              </a:rPr>
              <a:t>visualizations as visual stories</a:t>
            </a:r>
          </a:p>
          <a:p>
            <a:r>
              <a:rPr lang="en-US" dirty="0" smtClean="0"/>
              <a:t>Rules </a:t>
            </a:r>
            <a:r>
              <a:rPr lang="en-US" dirty="0" smtClean="0"/>
              <a:t>are governed by human perception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Must distinguish between rules and suggestions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Advice might be guidance not a strict rule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Speed</a:t>
            </a:r>
            <a:r>
              <a:rPr lang="en-US" dirty="0" smtClean="0"/>
              <a:t> </a:t>
            </a:r>
            <a:r>
              <a:rPr lang="en-US" dirty="0" smtClean="0"/>
              <a:t>of comprehension or </a:t>
            </a:r>
            <a:r>
              <a:rPr lang="en-US" dirty="0" smtClean="0">
                <a:solidFill>
                  <a:srgbClr val="FF0000"/>
                </a:solidFill>
              </a:rPr>
              <a:t>simplicity</a:t>
            </a:r>
            <a:r>
              <a:rPr lang="en-US" dirty="0" smtClean="0"/>
              <a:t> of visualization </a:t>
            </a:r>
            <a:r>
              <a:rPr lang="en-US" dirty="0" smtClean="0">
                <a:solidFill>
                  <a:srgbClr val="FF0000"/>
                </a:solidFill>
              </a:rPr>
              <a:t>not sole judge </a:t>
            </a:r>
            <a:r>
              <a:rPr lang="en-US" dirty="0" smtClean="0"/>
              <a:t>of quality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9A9-E7E3-4BB5-BEBE-790F8E3FDD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7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Graphing Tips</a:t>
            </a:r>
          </a:p>
          <a:p>
            <a:pPr lvl="1"/>
            <a:r>
              <a:rPr lang="en-US" dirty="0"/>
              <a:t>Graphs should be self-explanatory</a:t>
            </a:r>
          </a:p>
          <a:p>
            <a:pPr lvl="1"/>
            <a:r>
              <a:rPr lang="en-US" dirty="0"/>
              <a:t>Ensure that multiple datasets on the same graph each have a key or legend</a:t>
            </a:r>
          </a:p>
          <a:p>
            <a:pPr lvl="1"/>
            <a:r>
              <a:rPr lang="en-US" dirty="0"/>
              <a:t>Do not overwhelm the viewer with too much data in a figure</a:t>
            </a:r>
          </a:p>
          <a:p>
            <a:pPr lvl="1"/>
            <a:r>
              <a:rPr lang="en-US" dirty="0"/>
              <a:t>Avoid 3-dimensional graphics</a:t>
            </a:r>
          </a:p>
          <a:p>
            <a:r>
              <a:rPr lang="en-US" dirty="0">
                <a:solidFill>
                  <a:srgbClr val="FF0000"/>
                </a:solidFill>
              </a:rPr>
              <a:t>Dashboards</a:t>
            </a:r>
            <a:r>
              <a:rPr lang="en-US" dirty="0">
                <a:solidFill>
                  <a:srgbClr val="255898"/>
                </a:solidFill>
              </a:rPr>
              <a:t> </a:t>
            </a:r>
            <a:r>
              <a:rPr lang="en-US" dirty="0"/>
              <a:t>present an overview of important metrics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9A9-E7E3-4BB5-BEBE-790F8E3FDD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9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Introduction to Big Data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Big Data</a:t>
            </a:r>
          </a:p>
          <a:p>
            <a:pPr lvl="1"/>
            <a:r>
              <a:rPr lang="en-US" dirty="0"/>
              <a:t>The huge amount of production, consumer, and social media data collected in digital form</a:t>
            </a:r>
          </a:p>
          <a:p>
            <a:r>
              <a:rPr lang="en-US" dirty="0">
                <a:solidFill>
                  <a:srgbClr val="FF0000"/>
                </a:solidFill>
              </a:rPr>
              <a:t>Business Analytics</a:t>
            </a:r>
          </a:p>
          <a:p>
            <a:pPr lvl="1"/>
            <a:r>
              <a:rPr lang="en-US" dirty="0"/>
              <a:t>Uses tools and techniques to convert data into summary information and business insights for decision </a:t>
            </a:r>
            <a:r>
              <a:rPr lang="en-US" dirty="0" smtClean="0"/>
              <a:t>making</a:t>
            </a:r>
          </a:p>
          <a:p>
            <a:r>
              <a:rPr lang="en-US" dirty="0"/>
              <a:t>Data Challenges</a:t>
            </a:r>
          </a:p>
          <a:p>
            <a:pPr lvl="1"/>
            <a:r>
              <a:rPr lang="en-US" dirty="0"/>
              <a:t>Gather the </a:t>
            </a:r>
            <a:r>
              <a:rPr lang="en-US" i="1" dirty="0">
                <a:solidFill>
                  <a:srgbClr val="FF0000"/>
                </a:solidFill>
              </a:rPr>
              <a:t>right</a:t>
            </a:r>
            <a:r>
              <a:rPr lang="en-US" dirty="0"/>
              <a:t> data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Apply</a:t>
            </a:r>
            <a:r>
              <a:rPr lang="en-US" dirty="0"/>
              <a:t> the best tools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9A9-E7E3-4BB5-BEBE-790F8E3FDD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Tool – Tableau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Tableau?</a:t>
            </a:r>
          </a:p>
          <a:p>
            <a:pPr lvl="1"/>
            <a:r>
              <a:rPr lang="en-US" dirty="0" smtClean="0"/>
              <a:t>More sophisticated than Excel</a:t>
            </a:r>
          </a:p>
          <a:p>
            <a:pPr lvl="1"/>
            <a:r>
              <a:rPr lang="en-US" dirty="0" smtClean="0"/>
              <a:t>More of a graphical interface (DOS vs Windows operating system)</a:t>
            </a:r>
          </a:p>
          <a:p>
            <a:r>
              <a:rPr lang="en-US" dirty="0" smtClean="0"/>
              <a:t>Used by </a:t>
            </a:r>
            <a:r>
              <a:rPr lang="en-US" dirty="0" smtClean="0">
                <a:solidFill>
                  <a:srgbClr val="FF0000"/>
                </a:solidFill>
              </a:rPr>
              <a:t>United Nations </a:t>
            </a:r>
            <a:r>
              <a:rPr lang="en-US" dirty="0" smtClean="0"/>
              <a:t>for their visualizations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www.tableau.com/account/united-nations</a:t>
            </a:r>
            <a:endParaRPr lang="en-US" dirty="0" smtClean="0"/>
          </a:p>
          <a:p>
            <a:r>
              <a:rPr lang="en-US" dirty="0" smtClean="0"/>
              <a:t>Go to Tableau’s </a:t>
            </a:r>
            <a:r>
              <a:rPr lang="en-US" dirty="0" smtClean="0">
                <a:solidFill>
                  <a:srgbClr val="FF0000"/>
                </a:solidFill>
              </a:rPr>
              <a:t>Visualization of the Day </a:t>
            </a:r>
            <a:r>
              <a:rPr lang="en-US" dirty="0" smtClean="0"/>
              <a:t>for ideas</a:t>
            </a:r>
          </a:p>
          <a:p>
            <a:pPr lvl="1"/>
            <a:r>
              <a:rPr lang="en-US" dirty="0" smtClean="0">
                <a:hlinkClick r:id="rId3"/>
              </a:rPr>
              <a:t>https://public.tableau.com/en-us/gallery/?tab=viz-of-the-day&amp;type=viz-of-the-day</a:t>
            </a:r>
            <a:endParaRPr lang="en-US" dirty="0" smtClean="0"/>
          </a:p>
          <a:p>
            <a:r>
              <a:rPr lang="en-US" dirty="0" smtClean="0"/>
              <a:t>Try for free for 15 days</a:t>
            </a:r>
          </a:p>
          <a:p>
            <a:pPr lvl="1"/>
            <a:r>
              <a:rPr lang="en-US" dirty="0" smtClean="0">
                <a:hlinkClick r:id="rId4"/>
              </a:rPr>
              <a:t>https://www.tableau.com/products/desktop/download</a:t>
            </a:r>
            <a:endParaRPr lang="en-US" dirty="0" smtClean="0"/>
          </a:p>
          <a:p>
            <a:r>
              <a:rPr lang="en-US" dirty="0" smtClean="0"/>
              <a:t>Free training videos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Used extensively for this course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https://www.tableau.com/learn/training/20201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9A9-E7E3-4BB5-BEBE-790F8E3FDD6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the Data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Remember…It is not about what you want to see…it is about the story that the data tells.</a:t>
            </a:r>
          </a:p>
          <a:p>
            <a:pPr lvl="1" algn="just"/>
            <a:r>
              <a:rPr lang="en-US" dirty="0"/>
              <a:t>“The greatest value of a picture is when it forces us to notice what we never expected to see.”</a:t>
            </a:r>
          </a:p>
          <a:p>
            <a:pPr lvl="2" algn="just"/>
            <a:r>
              <a:rPr lang="en-US" dirty="0"/>
              <a:t>John W. Tukey, Exploratory Data Analysis (1977)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9A9-E7E3-4BB5-BEBE-790F8E3FDD6F}" type="slidenum">
              <a:rPr lang="en-US" smtClean="0"/>
              <a:t>21</a:t>
            </a:fld>
            <a:endParaRPr lang="en-US"/>
          </a:p>
        </p:txBody>
      </p:sp>
      <p:pic>
        <p:nvPicPr>
          <p:cNvPr id="1026" name="Picture 2" descr="https://53744bf91d44b81762e0-fbbc959d4e21c00b07dbe9c75f9c0b63.ssl.cf3.rackcdn.com/media/37/374AC03E-0D72-4C8C-9263-CC5287FD1E26/Presentation.Large/Camouflaged-American-bitter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305" y="3162040"/>
            <a:ext cx="5330953" cy="355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52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Predictive </a:t>
            </a:r>
            <a:r>
              <a:rPr lang="en-US" dirty="0" smtClean="0"/>
              <a:t>&amp; </a:t>
            </a:r>
            <a:r>
              <a:rPr lang="en-US" dirty="0"/>
              <a:t>Prescriptive </a:t>
            </a:r>
            <a:r>
              <a:rPr lang="en-US" dirty="0" smtClean="0"/>
              <a:t>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Tools covered in this text include</a:t>
            </a:r>
          </a:p>
          <a:p>
            <a:pPr lvl="1"/>
            <a:r>
              <a:rPr lang="en-US" dirty="0"/>
              <a:t>Forecasting/time series </a:t>
            </a:r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Correlation </a:t>
            </a:r>
            <a:r>
              <a:rPr lang="en-US" dirty="0"/>
              <a:t>and regression </a:t>
            </a:r>
            <a:r>
              <a:rPr lang="en-US" dirty="0" smtClean="0"/>
              <a:t>analysis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Decision </a:t>
            </a:r>
            <a:r>
              <a:rPr lang="en-US" dirty="0">
                <a:solidFill>
                  <a:srgbClr val="FF0000"/>
                </a:solidFill>
              </a:rPr>
              <a:t>tables and </a:t>
            </a:r>
            <a:r>
              <a:rPr lang="en-US" dirty="0" smtClean="0">
                <a:solidFill>
                  <a:srgbClr val="FF0000"/>
                </a:solidFill>
              </a:rPr>
              <a:t>trees</a:t>
            </a:r>
          </a:p>
          <a:p>
            <a:pPr lvl="1"/>
            <a:r>
              <a:rPr lang="en-US" dirty="0" smtClean="0"/>
              <a:t>Linear programming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Queuing theory</a:t>
            </a:r>
          </a:p>
          <a:p>
            <a:pPr lvl="1"/>
            <a:r>
              <a:rPr lang="en-US" dirty="0" smtClean="0"/>
              <a:t>Learning curves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imulation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Data mining</a:t>
            </a:r>
          </a:p>
          <a:p>
            <a:pPr lvl="1"/>
            <a:r>
              <a:rPr lang="en-US" dirty="0"/>
              <a:t>Explore very large data sets </a:t>
            </a:r>
            <a:r>
              <a:rPr lang="en-US" dirty="0">
                <a:solidFill>
                  <a:srgbClr val="FF0000"/>
                </a:solidFill>
              </a:rPr>
              <a:t>looking for patterns or relationships</a:t>
            </a:r>
          </a:p>
          <a:p>
            <a:pPr lvl="2"/>
            <a:r>
              <a:rPr lang="en-US" dirty="0"/>
              <a:t>Text analysis</a:t>
            </a:r>
          </a:p>
          <a:p>
            <a:pPr lvl="2"/>
            <a:r>
              <a:rPr lang="en-US" dirty="0"/>
              <a:t>Sentiment analysis/opinion mining</a:t>
            </a:r>
          </a:p>
          <a:p>
            <a:pPr lvl="2"/>
            <a:r>
              <a:rPr lang="en-US" dirty="0"/>
              <a:t>Pattern analytics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9A9-E7E3-4BB5-BEBE-790F8E3FDD6F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 descr="f g-1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689" y="1560053"/>
            <a:ext cx="3279266" cy="272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4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1017"/>
            <a:ext cx="9144000" cy="960438"/>
          </a:xfrm>
        </p:spPr>
        <p:txBody>
          <a:bodyPr>
            <a:normAutofit/>
          </a:bodyPr>
          <a:lstStyle/>
          <a:p>
            <a:r>
              <a:rPr lang="en-US" dirty="0"/>
              <a:t>Predictive and Prescriptive </a:t>
            </a:r>
            <a:r>
              <a:rPr lang="en-US" dirty="0" smtClean="0"/>
              <a:t>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456"/>
            <a:ext cx="7886700" cy="518489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Mapping</a:t>
            </a:r>
            <a:r>
              <a:rPr lang="en-US" dirty="0"/>
              <a:t> and tracking</a:t>
            </a:r>
          </a:p>
          <a:p>
            <a:pPr lvl="1"/>
            <a:r>
              <a:rPr lang="en-US" dirty="0"/>
              <a:t>Sensors or video</a:t>
            </a:r>
          </a:p>
          <a:p>
            <a:pPr lvl="1"/>
            <a:r>
              <a:rPr lang="en-US" dirty="0"/>
              <a:t>Part or product movement</a:t>
            </a:r>
          </a:p>
          <a:p>
            <a:pPr lvl="1"/>
            <a:r>
              <a:rPr lang="en-US" dirty="0"/>
              <a:t>Customer movements</a:t>
            </a:r>
          </a:p>
          <a:p>
            <a:r>
              <a:rPr lang="en-US" dirty="0">
                <a:solidFill>
                  <a:srgbClr val="FF0000"/>
                </a:solidFill>
              </a:rPr>
              <a:t>Cohort</a:t>
            </a:r>
            <a:r>
              <a:rPr lang="en-US" dirty="0"/>
              <a:t> analysis</a:t>
            </a:r>
          </a:p>
          <a:p>
            <a:pPr lvl="1"/>
            <a:r>
              <a:rPr lang="en-US" dirty="0"/>
              <a:t>Behavior of groups over </a:t>
            </a:r>
            <a:r>
              <a:rPr lang="en-US" dirty="0" smtClean="0"/>
              <a:t>time</a:t>
            </a:r>
          </a:p>
          <a:p>
            <a:r>
              <a:rPr lang="en-US" dirty="0">
                <a:solidFill>
                  <a:srgbClr val="FF0000"/>
                </a:solidFill>
              </a:rPr>
              <a:t>Cluster</a:t>
            </a:r>
            <a:r>
              <a:rPr lang="en-US" dirty="0"/>
              <a:t> analysis</a:t>
            </a:r>
          </a:p>
          <a:p>
            <a:pPr lvl="1"/>
            <a:r>
              <a:rPr lang="en-US" dirty="0"/>
              <a:t>Identifies and organizes data into groups with similar attributes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28908" y="6356351"/>
            <a:ext cx="686442" cy="365125"/>
          </a:xfrm>
        </p:spPr>
        <p:txBody>
          <a:bodyPr/>
          <a:lstStyle/>
          <a:p>
            <a:fld id="{601889A9-E7E3-4BB5-BEBE-790F8E3FDD6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2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Neural </a:t>
            </a:r>
            <a:r>
              <a:rPr lang="en-US" dirty="0" smtClean="0"/>
              <a:t>Networks &amp;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</a:t>
            </a:r>
            <a:r>
              <a:rPr lang="en-US" dirty="0"/>
              <a:t>systems take </a:t>
            </a:r>
            <a:r>
              <a:rPr lang="en-US" dirty="0">
                <a:solidFill>
                  <a:srgbClr val="FF0000"/>
                </a:solidFill>
              </a:rPr>
              <a:t>large volumes of data </a:t>
            </a:r>
            <a:r>
              <a:rPr lang="en-US" dirty="0"/>
              <a:t>and potential variables to form groupings of variables to </a:t>
            </a:r>
            <a:r>
              <a:rPr lang="en-US" dirty="0">
                <a:solidFill>
                  <a:srgbClr val="FF0000"/>
                </a:solidFill>
              </a:rPr>
              <a:t>identify complex </a:t>
            </a:r>
            <a:r>
              <a:rPr lang="en-US" dirty="0" smtClean="0">
                <a:solidFill>
                  <a:srgbClr val="FF0000"/>
                </a:solidFill>
              </a:rPr>
              <a:t>associations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Machine learning provides a vehicle to </a:t>
            </a:r>
            <a:r>
              <a:rPr lang="en-US" dirty="0">
                <a:solidFill>
                  <a:srgbClr val="FF0000"/>
                </a:solidFill>
              </a:rPr>
              <a:t>sift through vast amounts of </a:t>
            </a:r>
            <a:r>
              <a:rPr lang="en-US" dirty="0" smtClean="0">
                <a:solidFill>
                  <a:srgbClr val="FF0000"/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dirty="0"/>
              <a:t>to provide insight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9A9-E7E3-4BB5-BEBE-790F8E3FDD6F}" type="slidenum">
              <a:rPr lang="en-US" smtClean="0"/>
              <a:t>24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25171D-D96A-4E1F-BB86-A488AE0E470E}"/>
              </a:ext>
            </a:extLst>
          </p:cNvPr>
          <p:cNvSpPr txBox="1">
            <a:spLocks/>
          </p:cNvSpPr>
          <p:nvPr/>
        </p:nvSpPr>
        <p:spPr>
          <a:xfrm>
            <a:off x="628650" y="4385164"/>
            <a:ext cx="7886700" cy="18510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ª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i="1" dirty="0" smtClean="0"/>
              <a:t>Slides based on</a:t>
            </a:r>
          </a:p>
          <a:p>
            <a:pPr marL="714375" lvl="1" indent="-257175"/>
            <a:r>
              <a:rPr lang="en-US" sz="1000" i="1" dirty="0" err="1" smtClean="0"/>
              <a:t>Charikar</a:t>
            </a:r>
            <a:r>
              <a:rPr lang="en-US" sz="1000" i="1" dirty="0" smtClean="0"/>
              <a:t>, Ma, Re, Stanford CS229: Machine Learning, </a:t>
            </a:r>
          </a:p>
          <a:p>
            <a:pPr marL="714375" lvl="1" indent="-257175"/>
            <a:r>
              <a:rPr lang="en-US" sz="1000" i="1" dirty="0" smtClean="0"/>
              <a:t>Eaton, </a:t>
            </a:r>
            <a:r>
              <a:rPr lang="en-US" sz="1000" i="1" dirty="0" err="1" smtClean="0"/>
              <a:t>UPenn</a:t>
            </a:r>
            <a:r>
              <a:rPr lang="en-US" sz="1000" i="1" dirty="0" smtClean="0"/>
              <a:t>, CIS 519, Introduction to Machine Learning</a:t>
            </a:r>
          </a:p>
          <a:p>
            <a:pPr marL="714375" lvl="1" indent="-257175"/>
            <a:r>
              <a:rPr lang="en-US" sz="1000" i="1" dirty="0" err="1" smtClean="0"/>
              <a:t>Balcan</a:t>
            </a:r>
            <a:r>
              <a:rPr lang="en-US" sz="1000" i="1" dirty="0" smtClean="0"/>
              <a:t>, CMU, CS 10-401, Machine Learning</a:t>
            </a:r>
          </a:p>
          <a:p>
            <a:pPr marL="714375" lvl="1" indent="-257175"/>
            <a:r>
              <a:rPr lang="en-US" altLang="en-US" sz="1000" i="1" dirty="0" smtClean="0"/>
              <a:t>Russell,  UC Berkeley CS 194: Introduction to Machine Learning</a:t>
            </a:r>
          </a:p>
          <a:p>
            <a:pPr marL="714375" lvl="1" indent="-257175"/>
            <a:r>
              <a:rPr lang="en-US" sz="1000" i="1" dirty="0" smtClean="0"/>
              <a:t>Silver, UCL, COMPM050: Reinforcement Learning </a:t>
            </a:r>
          </a:p>
          <a:p>
            <a:pPr marL="714375" lvl="1" indent="-257175"/>
            <a:r>
              <a:rPr lang="en-US" sz="1000" i="1" dirty="0" err="1" smtClean="0"/>
              <a:t>Spiess</a:t>
            </a:r>
            <a:r>
              <a:rPr lang="en-US" sz="1000" i="1" dirty="0" smtClean="0"/>
              <a:t>, Stanford GSB, Applied Machine Learning: intro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98935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8FEA-53F7-C34B-83C0-B824CE9D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ML?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D0C4C0-1083-3043-B25B-A36CE4B7A4AB}"/>
              </a:ext>
            </a:extLst>
          </p:cNvPr>
          <p:cNvSpPr txBox="1">
            <a:spLocks/>
          </p:cNvSpPr>
          <p:nvPr/>
        </p:nvSpPr>
        <p:spPr>
          <a:xfrm>
            <a:off x="628650" y="1616363"/>
            <a:ext cx="5749290" cy="342287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charset="2"/>
              <a:buChar char="Ø"/>
              <a:defRPr sz="2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100" dirty="0">
              <a:latin typeface="Garamond" panose="020204040303010108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C5A6FC-B858-4C94-AE96-D1CD666A188A}"/>
              </a:ext>
            </a:extLst>
          </p:cNvPr>
          <p:cNvSpPr txBox="1"/>
          <p:nvPr/>
        </p:nvSpPr>
        <p:spPr>
          <a:xfrm>
            <a:off x="628650" y="1433649"/>
            <a:ext cx="618363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Garamond" panose="02020404030301010803" pitchFamily="18" charset="0"/>
              </a:rPr>
              <a:t>computer program is said to learn </a:t>
            </a:r>
            <a:r>
              <a:rPr lang="en-US" dirty="0">
                <a:latin typeface="Garamond" panose="02020404030301010803" pitchFamily="18" charset="0"/>
              </a:rPr>
              <a:t>from experience E with respect to some class of tasks T and performance measure P, if its performance at tasks in T, as measured by P, improves with experience E.         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FF0000"/>
                </a:solidFill>
                <a:latin typeface="Garamond" panose="02020404030301010803" pitchFamily="18" charset="0"/>
              </a:rPr>
              <a:t>ML is the study of computer algorithms that can improve their performance at some task through experience</a:t>
            </a:r>
          </a:p>
          <a:p>
            <a:r>
              <a:rPr lang="en-US" dirty="0">
                <a:latin typeface="Garamond" panose="02020404030301010803" pitchFamily="18" charset="0"/>
              </a:rPr>
              <a:t>                                     	 </a:t>
            </a:r>
            <a:r>
              <a:rPr lang="en-US" dirty="0" smtClean="0">
                <a:latin typeface="Garamond" panose="02020404030301010803" pitchFamily="18" charset="0"/>
              </a:rPr>
              <a:t>                     </a:t>
            </a:r>
            <a:r>
              <a:rPr lang="en-US" sz="1400" i="1" dirty="0" smtClean="0">
                <a:latin typeface="Garamond" panose="02020404030301010803" pitchFamily="18" charset="0"/>
              </a:rPr>
              <a:t> </a:t>
            </a:r>
            <a:r>
              <a:rPr lang="en-US" sz="1400" i="1" dirty="0">
                <a:latin typeface="Garamond" panose="02020404030301010803" pitchFamily="18" charset="0"/>
              </a:rPr>
              <a:t>--- Tom Mitchell (1998)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2114F76-402A-4B98-85DD-2AB0558A3BAB}"/>
              </a:ext>
            </a:extLst>
          </p:cNvPr>
          <p:cNvSpPr txBox="1">
            <a:spLocks/>
          </p:cNvSpPr>
          <p:nvPr/>
        </p:nvSpPr>
        <p:spPr>
          <a:xfrm>
            <a:off x="1136406" y="2753170"/>
            <a:ext cx="6202973" cy="106393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charset="2"/>
              <a:buChar char="Ø"/>
              <a:defRPr sz="2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Garamond" panose="02020404030301010803" pitchFamily="18" charset="0"/>
              </a:rPr>
              <a:t>Example </a:t>
            </a:r>
          </a:p>
          <a:p>
            <a:pPr marL="0" indent="0">
              <a:buNone/>
            </a:pPr>
            <a:r>
              <a:rPr lang="en-US" sz="1800" dirty="0">
                <a:latin typeface="Garamond" panose="02020404030301010803" pitchFamily="18" charset="0"/>
              </a:rPr>
              <a:t>Task: play games; </a:t>
            </a:r>
            <a:r>
              <a:rPr lang="en-US" sz="1800" dirty="0">
                <a:solidFill>
                  <a:srgbClr val="FF0000"/>
                </a:solidFill>
                <a:latin typeface="Garamond" panose="02020404030301010803" pitchFamily="18" charset="0"/>
              </a:rPr>
              <a:t>Experience</a:t>
            </a:r>
            <a:r>
              <a:rPr lang="en-US" sz="1800" dirty="0">
                <a:latin typeface="Garamond" panose="02020404030301010803" pitchFamily="18" charset="0"/>
              </a:rPr>
              <a:t>: games played by the program; Performance measure: winning rate</a:t>
            </a:r>
          </a:p>
          <a:p>
            <a:pPr marL="0" indent="0">
              <a:buNone/>
            </a:pPr>
            <a:endParaRPr lang="en-US" sz="21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2100" dirty="0">
              <a:latin typeface="Garamond" panose="02020404030301010803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48541F5-45A2-4CD5-987E-396BB2CB5D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02934" y="1645310"/>
            <a:ext cx="1531917" cy="153191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9A9-E7E3-4BB5-BEBE-790F8E3FDD6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2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92E46-6A9A-477A-91F4-890DD80EB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51228"/>
            <a:ext cx="7886700" cy="1325563"/>
          </a:xfrm>
        </p:spPr>
        <p:txBody>
          <a:bodyPr/>
          <a:lstStyle/>
          <a:p>
            <a:r>
              <a:rPr lang="en-US" dirty="0"/>
              <a:t>Examples of Supervised Learning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952A08D-829D-464A-98C6-716030A20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Face Detection and Recognition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048" y="4018651"/>
            <a:ext cx="2635844" cy="1482662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66B9ED5-C50F-4073-BBBB-6192E7024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Automatic Speech Recognition</a:t>
            </a:r>
          </a:p>
          <a:p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02FD23A-1542-4AD9-AE13-A3F95D44A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896" y="2690426"/>
            <a:ext cx="3975904" cy="26034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CFEAE7-447A-439B-8CFD-E8FA1F268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017" y="2427089"/>
            <a:ext cx="1736873" cy="20239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0562" y="5618193"/>
            <a:ext cx="3879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Figure credit: Facial recognition: It’s time for action, Microsoft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9A9-E7E3-4BB5-BEBE-790F8E3FDD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0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4EA279D-4045-47EB-84ED-0300555367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1300" y="1504093"/>
                <a:ext cx="5168568" cy="3263504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100" dirty="0">
                    <a:latin typeface="Garamond" panose="02020404030301010803" pitchFamily="18" charset="0"/>
                  </a:rPr>
                  <a:t>If a residence has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400</m:t>
                    </m:r>
                  </m:oMath>
                </a14:m>
                <a:r>
                  <a:rPr lang="en-US" sz="2100" dirty="0">
                    <a:latin typeface="Garamond" panose="02020404030301010803" pitchFamily="18" charset="0"/>
                  </a:rPr>
                  <a:t> square feet, predict its price based on historical data</a:t>
                </a:r>
              </a:p>
              <a:p>
                <a:endParaRPr lang="en-US" sz="1800" dirty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4EA279D-4045-47EB-84ED-030055536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00" y="1504093"/>
                <a:ext cx="5168568" cy="3263504"/>
              </a:xfrm>
              <a:prstGeom prst="rect">
                <a:avLst/>
              </a:prstGeom>
              <a:blipFill>
                <a:blip r:embed="rId2"/>
                <a:stretch>
                  <a:fillRect l="-1533" t="-2430" r="-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6995769-C297-44A3-84D7-579FFC51F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4323" y="2889618"/>
                <a:ext cx="6422517" cy="401546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100" dirty="0"/>
                  <a:t>                 size      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100" dirty="0"/>
                  <a:t>              price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6995769-C297-44A3-84D7-579FFC51F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23" y="2889618"/>
                <a:ext cx="6422517" cy="401546"/>
              </a:xfrm>
              <a:prstGeom prst="rect">
                <a:avLst/>
              </a:prstGeom>
              <a:blipFill>
                <a:blip r:embed="rId3"/>
                <a:stretch>
                  <a:fillRect t="-19697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>
            <a:extLst>
              <a:ext uri="{FF2B5EF4-FFF2-40B4-BE49-F238E27FC236}">
                <a16:creationId xmlns:a16="http://schemas.microsoft.com/office/drawing/2014/main" id="{F7C2F647-5422-4DDA-A9ED-0121F33F6988}"/>
              </a:ext>
            </a:extLst>
          </p:cNvPr>
          <p:cNvSpPr/>
          <p:nvPr/>
        </p:nvSpPr>
        <p:spPr>
          <a:xfrm rot="5400000">
            <a:off x="1862181" y="3062821"/>
            <a:ext cx="173849" cy="591503"/>
          </a:xfrm>
          <a:prstGeom prst="rightBrace">
            <a:avLst>
              <a:gd name="adj1" fmla="val 69167"/>
              <a:gd name="adj2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17CF96-CABC-48A2-B85B-1CA5EF4CAA4C}"/>
                  </a:ext>
                </a:extLst>
              </p:cNvPr>
              <p:cNvSpPr txBox="1"/>
              <p:nvPr/>
            </p:nvSpPr>
            <p:spPr>
              <a:xfrm>
                <a:off x="1049550" y="3508508"/>
                <a:ext cx="1799112" cy="66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75" dirty="0">
                    <a:latin typeface="Calibri" panose="020F0502020204030204" pitchFamily="34" charset="0"/>
                    <a:cs typeface="Calibri" panose="020F0502020204030204" pitchFamily="34" charset="0"/>
                  </a:rPr>
                  <a:t>features/input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75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</m:oMath>
                  </m:oMathPara>
                </a14:m>
                <a:endParaRPr lang="en-US" sz="187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17CF96-CABC-48A2-B85B-1CA5EF4CA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550" y="3508508"/>
                <a:ext cx="1799112" cy="669414"/>
              </a:xfrm>
              <a:prstGeom prst="rect">
                <a:avLst/>
              </a:prstGeom>
              <a:blipFill>
                <a:blip r:embed="rId4"/>
                <a:stretch>
                  <a:fillRect t="-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72C14B-2B75-4620-AC95-AE90A84233C7}"/>
                  </a:ext>
                </a:extLst>
              </p:cNvPr>
              <p:cNvSpPr txBox="1"/>
              <p:nvPr/>
            </p:nvSpPr>
            <p:spPr>
              <a:xfrm>
                <a:off x="2936372" y="3499827"/>
                <a:ext cx="1799112" cy="66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75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label/output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75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𝑦</m:t>
                      </m:r>
                    </m:oMath>
                  </m:oMathPara>
                </a14:m>
                <a:endParaRPr lang="en-US" sz="187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72C14B-2B75-4620-AC95-AE90A8423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372" y="3499827"/>
                <a:ext cx="1799112" cy="669414"/>
              </a:xfrm>
              <a:prstGeom prst="rect">
                <a:avLst/>
              </a:prstGeom>
              <a:blipFill>
                <a:blip r:embed="rId5"/>
                <a:stretch>
                  <a:fillRect t="-4545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A6D529DB-1CC9-47A4-B338-E5114E25E2F8}"/>
              </a:ext>
            </a:extLst>
          </p:cNvPr>
          <p:cNvSpPr/>
          <p:nvPr/>
        </p:nvSpPr>
        <p:spPr>
          <a:xfrm rot="5400000">
            <a:off x="3806986" y="3008285"/>
            <a:ext cx="205740" cy="720090"/>
          </a:xfrm>
          <a:prstGeom prst="rightBrace">
            <a:avLst>
              <a:gd name="adj1" fmla="val 69167"/>
              <a:gd name="adj2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B93DBE-E375-43ED-9B0F-1FDB0DDE2A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0438" y="3244003"/>
            <a:ext cx="2917167" cy="1949387"/>
          </a:xfrm>
          <a:prstGeom prst="rect">
            <a:avLst/>
          </a:prstGeom>
        </p:spPr>
      </p:pic>
      <p:graphicFrame>
        <p:nvGraphicFramePr>
          <p:cNvPr id="1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6936329"/>
              </p:ext>
            </p:extLst>
          </p:nvPr>
        </p:nvGraphicFramePr>
        <p:xfrm>
          <a:off x="6163430" y="1394645"/>
          <a:ext cx="271682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790">
                  <a:extLst>
                    <a:ext uri="{9D8B030D-6E8A-4147-A177-3AD203B41FA5}">
                      <a16:colId xmlns:a16="http://schemas.microsoft.com/office/drawing/2014/main" val="497120845"/>
                    </a:ext>
                  </a:extLst>
                </a:gridCol>
                <a:gridCol w="1332035">
                  <a:extLst>
                    <a:ext uri="{9D8B030D-6E8A-4147-A177-3AD203B41FA5}">
                      <a16:colId xmlns:a16="http://schemas.microsoft.com/office/drawing/2014/main" val="243492001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 (square feet)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9056663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570626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420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1292868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250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0450657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230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140K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2074291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400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  ?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18615677"/>
                  </a:ext>
                </a:extLst>
              </a:tr>
            </a:tbl>
          </a:graphicData>
        </a:graphic>
      </p:graphicFrame>
      <p:sp>
        <p:nvSpPr>
          <p:cNvPr id="18" name="Right Arrow 17"/>
          <p:cNvSpPr/>
          <p:nvPr/>
        </p:nvSpPr>
        <p:spPr>
          <a:xfrm>
            <a:off x="7323985" y="2889618"/>
            <a:ext cx="520944" cy="14864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/>
          <p:cNvSpPr/>
          <p:nvPr/>
        </p:nvSpPr>
        <p:spPr>
          <a:xfrm>
            <a:off x="5977013" y="2770140"/>
            <a:ext cx="2980592" cy="365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908565"/>
              </p:ext>
            </p:extLst>
          </p:nvPr>
        </p:nvGraphicFramePr>
        <p:xfrm>
          <a:off x="6040437" y="1420396"/>
          <a:ext cx="1591481" cy="1314890"/>
        </p:xfrm>
        <a:graphic>
          <a:graphicData uri="http://schemas.openxmlformats.org/drawingml/2006/table">
            <a:tbl>
              <a:tblPr/>
              <a:tblGrid>
                <a:gridCol w="1591481">
                  <a:extLst>
                    <a:ext uri="{9D8B030D-6E8A-4147-A177-3AD203B41FA5}">
                      <a16:colId xmlns:a16="http://schemas.microsoft.com/office/drawing/2014/main" val="2133318463"/>
                    </a:ext>
                  </a:extLst>
                </a:gridCol>
              </a:tblGrid>
              <a:tr h="131489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72333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880351-A700-48D0-9592-C37E9B642434}"/>
                  </a:ext>
                </a:extLst>
              </p:cNvPr>
              <p:cNvSpPr txBox="1"/>
              <p:nvPr/>
            </p:nvSpPr>
            <p:spPr>
              <a:xfrm>
                <a:off x="1889059" y="2591244"/>
                <a:ext cx="1799112" cy="380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75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𝑦</m:t>
                      </m:r>
                      <m:r>
                        <a:rPr lang="en-US" sz="1875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875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r>
                        <a:rPr lang="en-US" sz="1875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1875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1875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87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880351-A700-48D0-9592-C37E9B642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059" y="2591244"/>
                <a:ext cx="1799112" cy="380873"/>
              </a:xfrm>
              <a:prstGeom prst="rect">
                <a:avLst/>
              </a:prstGeom>
              <a:blipFill>
                <a:blip r:embed="rId7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751558" y="5633975"/>
            <a:ext cx="686442" cy="365125"/>
          </a:xfrm>
        </p:spPr>
        <p:txBody>
          <a:bodyPr/>
          <a:lstStyle/>
          <a:p>
            <a:fld id="{601889A9-E7E3-4BB5-BEBE-790F8E3FDD6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3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 animBg="1"/>
      <p:bldP spid="18" grpId="0" animBg="1"/>
      <p:bldP spid="20" grpId="0" animBg="1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717B5-919D-4068-8D71-77EBC042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617EC-F2E7-4CD1-89CB-3C5475E64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6904"/>
            <a:ext cx="7886700" cy="5184896"/>
          </a:xfrm>
        </p:spPr>
        <p:txBody>
          <a:bodyPr/>
          <a:lstStyle/>
          <a:p>
            <a:r>
              <a:rPr lang="en-US" dirty="0"/>
              <a:t>What if we know more?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04A482C0-7A7B-4137-BEBD-EEE8EBE4C5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9137" y="2169613"/>
                <a:ext cx="1131750" cy="2596204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anose="05000000000000000000" pitchFamily="2" charset="2"/>
                  <a:buChar char="Ø"/>
                  <a:defRPr sz="2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charset="2"/>
                  <a:buChar char="Ø"/>
                  <a:defRPr sz="2600" kern="120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600" kern="120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100" dirty="0"/>
              </a:p>
            </p:txBody>
          </p:sp>
        </mc:Choice>
        <mc:Fallback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04A482C0-7A7B-4137-BEBD-EEE8EBE4C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37" y="2169613"/>
                <a:ext cx="1131750" cy="2596204"/>
              </a:xfrm>
              <a:prstGeom prst="rect">
                <a:avLst/>
              </a:prstGeom>
              <a:blipFill>
                <a:blip r:embed="rId2"/>
                <a:stretch>
                  <a:fillRect t="-3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A11569B-5C8E-4328-8933-E1CCF76057E6}"/>
                  </a:ext>
                </a:extLst>
              </p:cNvPr>
              <p:cNvSpPr txBox="1"/>
              <p:nvPr/>
            </p:nvSpPr>
            <p:spPr>
              <a:xfrm>
                <a:off x="1247041" y="2018258"/>
                <a:ext cx="179911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--- living size</a:t>
                </a:r>
              </a:p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--- lot size</a:t>
                </a:r>
              </a:p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--- # floors</a:t>
                </a:r>
              </a:p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--- condition</a:t>
                </a:r>
              </a:p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--- zip code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A11569B-5C8E-4328-8933-E1CCF7605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041" y="2018258"/>
                <a:ext cx="1799112" cy="2308324"/>
              </a:xfrm>
              <a:prstGeom prst="rect">
                <a:avLst/>
              </a:prstGeom>
              <a:blipFill>
                <a:blip r:embed="rId3"/>
                <a:stretch>
                  <a:fillRect l="-3051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114C8F-AA56-479A-86AE-84E3134EA83D}"/>
              </a:ext>
            </a:extLst>
          </p:cNvPr>
          <p:cNvCxnSpPr>
            <a:cxnSpLocks/>
          </p:cNvCxnSpPr>
          <p:nvPr/>
        </p:nvCxnSpPr>
        <p:spPr>
          <a:xfrm>
            <a:off x="3030678" y="2836554"/>
            <a:ext cx="1398556" cy="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E9182E2-F8FE-4479-887B-5F8FA74D9FF7}"/>
              </a:ext>
            </a:extLst>
          </p:cNvPr>
          <p:cNvSpPr txBox="1"/>
          <p:nvPr/>
        </p:nvSpPr>
        <p:spPr>
          <a:xfrm>
            <a:off x="4654081" y="2599857"/>
            <a:ext cx="1799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y--- price</a:t>
            </a:r>
          </a:p>
          <a:p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62144"/>
              </p:ext>
            </p:extLst>
          </p:nvPr>
        </p:nvGraphicFramePr>
        <p:xfrm>
          <a:off x="4204386" y="3172421"/>
          <a:ext cx="4310964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50">
                  <a:extLst>
                    <a:ext uri="{9D8B030D-6E8A-4147-A177-3AD203B41FA5}">
                      <a16:colId xmlns:a16="http://schemas.microsoft.com/office/drawing/2014/main" val="4088671729"/>
                    </a:ext>
                  </a:extLst>
                </a:gridCol>
                <a:gridCol w="698988">
                  <a:extLst>
                    <a:ext uri="{9D8B030D-6E8A-4147-A177-3AD203B41FA5}">
                      <a16:colId xmlns:a16="http://schemas.microsoft.com/office/drawing/2014/main" val="497120845"/>
                    </a:ext>
                  </a:extLst>
                </a:gridCol>
                <a:gridCol w="705583">
                  <a:extLst>
                    <a:ext uri="{9D8B030D-6E8A-4147-A177-3AD203B41FA5}">
                      <a16:colId xmlns:a16="http://schemas.microsoft.com/office/drawing/2014/main" val="2926494361"/>
                    </a:ext>
                  </a:extLst>
                </a:gridCol>
                <a:gridCol w="877033">
                  <a:extLst>
                    <a:ext uri="{9D8B030D-6E8A-4147-A177-3AD203B41FA5}">
                      <a16:colId xmlns:a16="http://schemas.microsoft.com/office/drawing/2014/main" val="263286736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429170065"/>
                    </a:ext>
                  </a:extLst>
                </a:gridCol>
                <a:gridCol w="731960">
                  <a:extLst>
                    <a:ext uri="{9D8B030D-6E8A-4147-A177-3AD203B41FA5}">
                      <a16:colId xmlns:a16="http://schemas.microsoft.com/office/drawing/2014/main" val="243492001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Lot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#floors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Condition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Zip Code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9056663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</a:t>
                      </a:r>
                      <a:r>
                        <a:rPr lang="en-US" sz="1400" dirty="0" err="1"/>
                        <a:t>Yrs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06269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570626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420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 </a:t>
                      </a:r>
                      <a:r>
                        <a:rPr lang="en-US" sz="1400" dirty="0" err="1"/>
                        <a:t>Yrs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06269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1292868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250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 </a:t>
                      </a:r>
                      <a:r>
                        <a:rPr lang="en-US" sz="1400" dirty="0" err="1"/>
                        <a:t>Yrs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06066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0450657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230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20Yrs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06067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140K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2074291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400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15Yrs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06066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  ?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18615677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4089836" y="4579920"/>
            <a:ext cx="3816035" cy="365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ight Arrow 22"/>
          <p:cNvSpPr/>
          <p:nvPr/>
        </p:nvSpPr>
        <p:spPr>
          <a:xfrm>
            <a:off x="7507046" y="4633416"/>
            <a:ext cx="520944" cy="14864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221581"/>
              </p:ext>
            </p:extLst>
          </p:nvPr>
        </p:nvGraphicFramePr>
        <p:xfrm>
          <a:off x="4088079" y="3172420"/>
          <a:ext cx="3817793" cy="1356572"/>
        </p:xfrm>
        <a:graphic>
          <a:graphicData uri="http://schemas.openxmlformats.org/drawingml/2006/table">
            <a:tbl>
              <a:tblPr/>
              <a:tblGrid>
                <a:gridCol w="3817793">
                  <a:extLst>
                    <a:ext uri="{9D8B030D-6E8A-4147-A177-3AD203B41FA5}">
                      <a16:colId xmlns:a16="http://schemas.microsoft.com/office/drawing/2014/main" val="2133318463"/>
                    </a:ext>
                  </a:extLst>
                </a:gridCol>
              </a:tblGrid>
              <a:tr h="13565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72333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743202" y="2266684"/>
            <a:ext cx="26897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i="1" dirty="0"/>
              <a:t>y=f(x</a:t>
            </a:r>
            <a:r>
              <a:rPr lang="en-US" sz="2100" i="1" baseline="-25000" dirty="0"/>
              <a:t>1</a:t>
            </a:r>
            <a:r>
              <a:rPr lang="en-US" sz="2100" i="1" dirty="0"/>
              <a:t>, x</a:t>
            </a:r>
            <a:r>
              <a:rPr lang="en-US" sz="2100" i="1" baseline="-25000" dirty="0"/>
              <a:t>2</a:t>
            </a:r>
            <a:r>
              <a:rPr lang="en-US" sz="2100" i="1" dirty="0"/>
              <a:t>, x</a:t>
            </a:r>
            <a:r>
              <a:rPr lang="en-US" sz="2100" i="1" baseline="-25000" dirty="0"/>
              <a:t>3</a:t>
            </a:r>
            <a:r>
              <a:rPr lang="en-US" sz="2100" i="1" dirty="0"/>
              <a:t>,…</a:t>
            </a:r>
            <a:r>
              <a:rPr lang="en-US" sz="2100" i="1" dirty="0" err="1"/>
              <a:t>x</a:t>
            </a:r>
            <a:r>
              <a:rPr lang="en-US" sz="2100" i="1" baseline="-25000" dirty="0" err="1"/>
              <a:t>d</a:t>
            </a:r>
            <a:r>
              <a:rPr lang="en-US" sz="2100" i="1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9A9-E7E3-4BB5-BEBE-790F8E3FDD6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0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</a:t>
            </a:r>
            <a:r>
              <a:rPr lang="en-US" dirty="0">
                <a:solidFill>
                  <a:srgbClr val="FF0000"/>
                </a:solidFill>
              </a:rPr>
              <a:t>widely-used</a:t>
            </a:r>
            <a:r>
              <a:rPr lang="en-US" dirty="0"/>
              <a:t> models in ML field</a:t>
            </a:r>
          </a:p>
          <a:p>
            <a:r>
              <a:rPr lang="en-US" dirty="0"/>
              <a:t>Behind the buzzword “Deep” Learning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092" y="2439592"/>
            <a:ext cx="4497266" cy="28088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311379-5B21-4185-8844-692A7EE9C3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544" b="4911"/>
          <a:stretch/>
        </p:blipFill>
        <p:spPr>
          <a:xfrm>
            <a:off x="191621" y="2862072"/>
            <a:ext cx="3890471" cy="147710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9A9-E7E3-4BB5-BEBE-790F8E3FDD6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6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Introduction to Big Data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can be </a:t>
            </a:r>
            <a:r>
              <a:rPr lang="en-US" dirty="0">
                <a:solidFill>
                  <a:srgbClr val="FF0000"/>
                </a:solidFill>
              </a:rPr>
              <a:t>generated from</a:t>
            </a:r>
          </a:p>
          <a:p>
            <a:pPr lvl="1"/>
            <a:r>
              <a:rPr lang="en-US" dirty="0"/>
              <a:t>web sites</a:t>
            </a:r>
          </a:p>
          <a:p>
            <a:pPr lvl="1"/>
            <a:r>
              <a:rPr lang="en-US" dirty="0"/>
              <a:t>credit cards</a:t>
            </a:r>
          </a:p>
          <a:p>
            <a:pPr lvl="1"/>
            <a:r>
              <a:rPr lang="en-US" dirty="0"/>
              <a:t>point-of-sale records</a:t>
            </a:r>
          </a:p>
          <a:p>
            <a:pPr lvl="1"/>
            <a:r>
              <a:rPr lang="en-US" dirty="0"/>
              <a:t>social </a:t>
            </a:r>
            <a:r>
              <a:rPr lang="en-US" dirty="0" smtClean="0"/>
              <a:t>media</a:t>
            </a:r>
          </a:p>
          <a:p>
            <a:r>
              <a:rPr lang="en-US" dirty="0">
                <a:solidFill>
                  <a:srgbClr val="FF0000"/>
                </a:solidFill>
              </a:rPr>
              <a:t>Operational data</a:t>
            </a:r>
          </a:p>
          <a:p>
            <a:pPr lvl="1"/>
            <a:r>
              <a:rPr lang="en-US" dirty="0"/>
              <a:t>Part or serial number</a:t>
            </a:r>
          </a:p>
          <a:p>
            <a:pPr lvl="1"/>
            <a:r>
              <a:rPr lang="en-US" dirty="0"/>
              <a:t>Workstation</a:t>
            </a:r>
          </a:p>
          <a:p>
            <a:pPr lvl="1"/>
            <a:r>
              <a:rPr lang="en-US" dirty="0"/>
              <a:t>Quality tests</a:t>
            </a:r>
          </a:p>
          <a:p>
            <a:pPr lvl="1"/>
            <a:r>
              <a:rPr lang="en-US" dirty="0"/>
              <a:t>Maintenance</a:t>
            </a:r>
          </a:p>
          <a:p>
            <a:pPr lvl="1"/>
            <a:r>
              <a:rPr lang="en-US" dirty="0"/>
              <a:t>Logistical moves</a:t>
            </a:r>
          </a:p>
          <a:p>
            <a:pPr lvl="1"/>
            <a:r>
              <a:rPr lang="en-US" dirty="0"/>
              <a:t>Assembly line</a:t>
            </a:r>
          </a:p>
          <a:p>
            <a:pPr lvl="1"/>
            <a:r>
              <a:rPr lang="en-US" dirty="0"/>
              <a:t>Time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Basically everywhere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9A9-E7E3-4BB5-BEBE-790F8E3FDD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4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Biological Neural Networks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210" y="1440085"/>
            <a:ext cx="6666793" cy="3263504"/>
          </a:xfrm>
        </p:spPr>
        <p:txBody>
          <a:bodyPr/>
          <a:lstStyle/>
          <a:p>
            <a:r>
              <a:rPr lang="en-US" sz="1800" dirty="0"/>
              <a:t>Brain: </a:t>
            </a:r>
            <a:r>
              <a:rPr lang="en-US" sz="1800" dirty="0">
                <a:solidFill>
                  <a:srgbClr val="FF0000"/>
                </a:solidFill>
              </a:rPr>
              <a:t>very complex network/web of interconnected neurons</a:t>
            </a:r>
          </a:p>
          <a:p>
            <a:pPr lvl="1"/>
            <a:r>
              <a:rPr lang="en-US" sz="1500" dirty="0"/>
              <a:t>Consists of 10</a:t>
            </a:r>
            <a:r>
              <a:rPr lang="en-US" sz="1500" baseline="30000" dirty="0"/>
              <a:t>11 </a:t>
            </a:r>
            <a:r>
              <a:rPr lang="en-US" sz="1500" dirty="0"/>
              <a:t>neurons of &gt;20 types, </a:t>
            </a:r>
          </a:p>
          <a:p>
            <a:pPr lvl="1"/>
            <a:r>
              <a:rPr lang="en-US" sz="1500" dirty="0"/>
              <a:t>Signals are noisy electrical potentials</a:t>
            </a:r>
          </a:p>
          <a:p>
            <a:r>
              <a:rPr lang="en-US" sz="1800" dirty="0"/>
              <a:t>Highly </a:t>
            </a:r>
            <a:r>
              <a:rPr lang="en-US" sz="1800" dirty="0">
                <a:solidFill>
                  <a:srgbClr val="FF0000"/>
                </a:solidFill>
              </a:rPr>
              <a:t>connected</a:t>
            </a:r>
            <a:r>
              <a:rPr lang="en-US" sz="1800" dirty="0"/>
              <a:t> to others, and performs computations by combining signals from other neurons </a:t>
            </a:r>
          </a:p>
          <a:p>
            <a:r>
              <a:rPr lang="en-US" sz="1800" dirty="0"/>
              <a:t>Outputs of these computations may be </a:t>
            </a:r>
            <a:r>
              <a:rPr lang="en-US" sz="1800" dirty="0">
                <a:solidFill>
                  <a:srgbClr val="FF0000"/>
                </a:solidFill>
              </a:rPr>
              <a:t>transmitted</a:t>
            </a:r>
            <a:r>
              <a:rPr lang="en-US" sz="1800" dirty="0"/>
              <a:t> to one or more other neurons.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2503" y="2353623"/>
            <a:ext cx="2032908" cy="26695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0768" y="4804865"/>
            <a:ext cx="48533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Figure credit: Wikipedia Neural Circuit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04230" y="3504492"/>
            <a:ext cx="3097640" cy="13003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9A9-E7E3-4BB5-BEBE-790F8E3FDD6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8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Artificial Neural Networks built out of a densely </a:t>
            </a:r>
            <a:r>
              <a:rPr lang="en-US" dirty="0">
                <a:solidFill>
                  <a:srgbClr val="FF0000"/>
                </a:solidFill>
              </a:rPr>
              <a:t>interconnected</a:t>
            </a:r>
            <a:r>
              <a:rPr lang="en-US" dirty="0"/>
              <a:t> set of simple units</a:t>
            </a:r>
          </a:p>
          <a:p>
            <a:pPr lvl="1"/>
            <a:r>
              <a:rPr lang="en-US" dirty="0"/>
              <a:t>Oversimplification of real neurons, but its purpose is to develop understanding of what networks of simple units can do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8984" y="3923569"/>
            <a:ext cx="2352770" cy="987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85014" y="5671589"/>
            <a:ext cx="6409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Figure credit: The differences between Artificial and Biological Neural Networks, Towards Data Science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31754" y="3813332"/>
            <a:ext cx="3873873" cy="1526072"/>
          </a:xfrm>
          <a:prstGeom prst="rect">
            <a:avLst/>
          </a:prstGeom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2252753" y="4417381"/>
            <a:ext cx="51183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4193" y="4065331"/>
            <a:ext cx="2760785" cy="108625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428711" y="3799904"/>
            <a:ext cx="24592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Examples of activation functions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4468692" y="4258521"/>
            <a:ext cx="2215937" cy="3178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9A9-E7E3-4BB5-BEBE-790F8E3FDD6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1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 (cont’d)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1855" y="2206996"/>
            <a:ext cx="1540205" cy="205127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97" y="2619582"/>
            <a:ext cx="2644141" cy="10416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64088" y="3119173"/>
            <a:ext cx="334176" cy="26970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Arrow Connector 7"/>
          <p:cNvCxnSpPr>
            <a:cxnSpLocks/>
            <a:endCxn id="6" idx="1"/>
          </p:cNvCxnSpPr>
          <p:nvPr/>
        </p:nvCxnSpPr>
        <p:spPr>
          <a:xfrm>
            <a:off x="3070417" y="3042029"/>
            <a:ext cx="993671" cy="2119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4261" y="2458024"/>
            <a:ext cx="2556157" cy="125171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/>
        </p:nvSpPr>
        <p:spPr>
          <a:xfrm>
            <a:off x="454914" y="1467854"/>
            <a:ext cx="78867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Artificial Neural Networks built out of a </a:t>
            </a:r>
            <a:r>
              <a:rPr lang="en-US" sz="2100" dirty="0">
                <a:solidFill>
                  <a:srgbClr val="FF0000"/>
                </a:solidFill>
              </a:rPr>
              <a:t>densely interconnected set of simple units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60672" y="4855320"/>
            <a:ext cx="6409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Figure credit: Wikipedia Neural Networks; Toward Data Science: training deep neural networks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3525"/>
          <a:stretch/>
        </p:blipFill>
        <p:spPr>
          <a:xfrm>
            <a:off x="4646321" y="2183435"/>
            <a:ext cx="4351375" cy="220751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9A9-E7E3-4BB5-BEBE-790F8E3FDD6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8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 g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34" y="1304021"/>
            <a:ext cx="6024766" cy="5002706"/>
          </a:xfrm>
          <a:prstGeom prst="rect">
            <a:avLst/>
          </a:prstGeom>
        </p:spPr>
      </p:pic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Types of Analytics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9A9-E7E3-4BB5-BEBE-790F8E3FDD6F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7404100" y="5308600"/>
            <a:ext cx="115398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Figure </a:t>
            </a:r>
            <a:r>
              <a:rPr lang="en-US" sz="1600" dirty="0" err="1">
                <a:solidFill>
                  <a:schemeClr val="tx2"/>
                </a:solidFill>
              </a:rPr>
              <a:t>G.1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06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Management – Descriptive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Completeness</a:t>
            </a:r>
            <a:r>
              <a:rPr lang="en-US" dirty="0"/>
              <a:t>: the degree to which all required data are present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Consistency</a:t>
            </a:r>
            <a:r>
              <a:rPr lang="en-US" dirty="0"/>
              <a:t>: the degree to which data are equivalent across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Accuracy</a:t>
            </a:r>
            <a:r>
              <a:rPr lang="en-US" dirty="0"/>
              <a:t>: The degree of conformity of a measure to a standard </a:t>
            </a:r>
            <a:r>
              <a:rPr lang="en-US" dirty="0" smtClean="0"/>
              <a:t>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9A9-E7E3-4BB5-BEBE-790F8E3FDD6F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f g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496" y="3715596"/>
            <a:ext cx="3310128" cy="274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0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9A9-E7E3-4BB5-BEBE-790F8E3FDD6F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f g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20" y="1447800"/>
            <a:ext cx="8669112" cy="3898900"/>
          </a:xfrm>
          <a:prstGeom prst="rect">
            <a:avLst/>
          </a:prstGeom>
        </p:spPr>
      </p:pic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457200" y="5655508"/>
            <a:ext cx="115398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Figure </a:t>
            </a:r>
            <a:r>
              <a:rPr lang="en-US" sz="1600" dirty="0" err="1">
                <a:solidFill>
                  <a:schemeClr val="tx2"/>
                </a:solidFill>
              </a:rPr>
              <a:t>G.2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46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Examples </a:t>
            </a:r>
            <a:r>
              <a:rPr lang="en-US" dirty="0" smtClean="0"/>
              <a:t>for </a:t>
            </a:r>
            <a:r>
              <a:rPr lang="en-US" dirty="0"/>
              <a:t>Cleaning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Check the following four items: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Any blank entries need to be identified and filled.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percentages in columns must be between 0% and 100%.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value in column E for a supplier cannot exceed the value in column D for that supplier.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value in column F for a supplier should not be 5 if the value in column H exceeds 10%.</a:t>
            </a:r>
          </a:p>
          <a:p>
            <a:r>
              <a:rPr lang="en-US" dirty="0" smtClean="0"/>
              <a:t>Conditional </a:t>
            </a:r>
            <a:r>
              <a:rPr lang="en-US" dirty="0"/>
              <a:t>Formatting</a:t>
            </a:r>
          </a:p>
          <a:p>
            <a:pPr lvl="1"/>
            <a:r>
              <a:rPr lang="en-US" dirty="0"/>
              <a:t>What are the exceptions to profit over time?</a:t>
            </a:r>
          </a:p>
          <a:p>
            <a:pPr lvl="1"/>
            <a:r>
              <a:rPr lang="en-US" dirty="0"/>
              <a:t>What was the maximum profit? The minimum?</a:t>
            </a:r>
          </a:p>
          <a:p>
            <a:pPr lvl="1"/>
            <a:r>
              <a:rPr lang="en-US" dirty="0"/>
              <a:t>Who sold more than $50,000 this month?</a:t>
            </a:r>
          </a:p>
          <a:p>
            <a:pPr lvl="1"/>
            <a:r>
              <a:rPr lang="en-US" dirty="0"/>
              <a:t>Which products had demand decrease by more than 12% this month?</a:t>
            </a:r>
          </a:p>
          <a:p>
            <a:pPr lvl="1"/>
            <a:r>
              <a:rPr lang="en-US" dirty="0"/>
              <a:t>Which products had the most rejected shipments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9A9-E7E3-4BB5-BEBE-790F8E3FDD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4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Techniques for Cleaning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9A9-E7E3-4BB5-BEBE-790F8E3FDD6F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 descr="f g-3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319" y="3817779"/>
            <a:ext cx="4128241" cy="2400141"/>
          </a:xfrm>
          <a:prstGeom prst="rect">
            <a:avLst/>
          </a:prstGeom>
        </p:spPr>
      </p:pic>
      <p:pic>
        <p:nvPicPr>
          <p:cNvPr id="5" name="Picture 4" descr="f g-3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340" y="1671638"/>
            <a:ext cx="3584210" cy="2400141"/>
          </a:xfrm>
          <a:prstGeom prst="rect">
            <a:avLst/>
          </a:prstGeom>
        </p:spPr>
      </p:pic>
      <p:pic>
        <p:nvPicPr>
          <p:cNvPr id="6" name="Picture 5" descr="f g-3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40" y="1671638"/>
            <a:ext cx="3584210" cy="2400141"/>
          </a:xfrm>
          <a:prstGeom prst="rect">
            <a:avLst/>
          </a:prstGeom>
        </p:spPr>
      </p:pic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639640" y="5642470"/>
            <a:ext cx="115398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Figure </a:t>
            </a:r>
            <a:r>
              <a:rPr lang="en-US" sz="1600" dirty="0" err="1">
                <a:solidFill>
                  <a:schemeClr val="tx2"/>
                </a:solidFill>
              </a:rPr>
              <a:t>G.3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45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Excel </a:t>
            </a:r>
            <a:r>
              <a:rPr lang="en-US" dirty="0" smtClean="0"/>
              <a:t>Examples </a:t>
            </a:r>
            <a:r>
              <a:rPr lang="en-US" dirty="0"/>
              <a:t>for Cleaning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Clr>
                <a:srgbClr val="D33320"/>
              </a:buClr>
              <a:buNone/>
            </a:pPr>
            <a:r>
              <a:rPr lang="en-US" sz="2800" b="1" dirty="0">
                <a:solidFill>
                  <a:srgbClr val="000000"/>
                </a:solidFill>
              </a:rPr>
              <a:t>Example </a:t>
            </a:r>
            <a:r>
              <a:rPr lang="en-US" sz="2800" b="1" dirty="0" err="1">
                <a:solidFill>
                  <a:srgbClr val="000000"/>
                </a:solidFill>
              </a:rPr>
              <a:t>G.1</a:t>
            </a:r>
            <a:endParaRPr lang="en-US" sz="2800" b="1" dirty="0">
              <a:solidFill>
                <a:srgbClr val="000000"/>
              </a:solidFill>
            </a:endParaRPr>
          </a:p>
          <a:p>
            <a:pPr marL="514350" lvl="0" indent="-514350">
              <a:buClr>
                <a:srgbClr val="D33320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Select </a:t>
            </a:r>
            <a:r>
              <a:rPr lang="en-US" sz="2800" dirty="0" err="1">
                <a:solidFill>
                  <a:srgbClr val="000000"/>
                </a:solidFill>
              </a:rPr>
              <a:t>A6:J20</a:t>
            </a:r>
            <a:r>
              <a:rPr lang="en-US" sz="2800" dirty="0">
                <a:solidFill>
                  <a:srgbClr val="000000"/>
                </a:solidFill>
              </a:rPr>
              <a:t>; Rule type: </a:t>
            </a:r>
            <a:r>
              <a:rPr lang="en-US" sz="2800" dirty="0">
                <a:solidFill>
                  <a:srgbClr val="D33320"/>
                </a:solidFill>
              </a:rPr>
              <a:t>Format only cells that contain</a:t>
            </a:r>
            <a:r>
              <a:rPr lang="en-US" sz="2800" dirty="0">
                <a:solidFill>
                  <a:srgbClr val="000000"/>
                </a:solidFill>
              </a:rPr>
              <a:t>, select </a:t>
            </a:r>
            <a:r>
              <a:rPr lang="en-US" sz="2800" dirty="0">
                <a:solidFill>
                  <a:srgbClr val="D33320"/>
                </a:solidFill>
              </a:rPr>
              <a:t>Blanks</a:t>
            </a:r>
            <a:r>
              <a:rPr lang="en-US" sz="2800" dirty="0">
                <a:solidFill>
                  <a:srgbClr val="000000"/>
                </a:solidFill>
              </a:rPr>
              <a:t>; Color purple. </a:t>
            </a:r>
          </a:p>
          <a:p>
            <a:pPr marL="514350" lvl="0" indent="-514350">
              <a:buClr>
                <a:srgbClr val="D33320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Select </a:t>
            </a:r>
            <a:r>
              <a:rPr lang="en-US" sz="2800" dirty="0" err="1">
                <a:solidFill>
                  <a:srgbClr val="000000"/>
                </a:solidFill>
              </a:rPr>
              <a:t>G6:H20</a:t>
            </a:r>
            <a:r>
              <a:rPr lang="en-US" sz="2800" dirty="0">
                <a:solidFill>
                  <a:srgbClr val="000000"/>
                </a:solidFill>
              </a:rPr>
              <a:t>; Rule type: </a:t>
            </a:r>
            <a:r>
              <a:rPr lang="en-US" sz="2800" dirty="0">
                <a:solidFill>
                  <a:srgbClr val="D33320"/>
                </a:solidFill>
              </a:rPr>
              <a:t>Format only cells that contain</a:t>
            </a:r>
            <a:r>
              <a:rPr lang="en-US" sz="2800" dirty="0">
                <a:solidFill>
                  <a:srgbClr val="000000"/>
                </a:solidFill>
              </a:rPr>
              <a:t>, select </a:t>
            </a:r>
            <a:r>
              <a:rPr lang="en-US" sz="2800" dirty="0">
                <a:solidFill>
                  <a:srgbClr val="D33320"/>
                </a:solidFill>
              </a:rPr>
              <a:t>Cell value</a:t>
            </a:r>
            <a:r>
              <a:rPr lang="en-US" sz="2800" dirty="0">
                <a:solidFill>
                  <a:srgbClr val="000000"/>
                </a:solidFill>
              </a:rPr>
              <a:t>, then </a:t>
            </a:r>
            <a:r>
              <a:rPr lang="en-US" sz="2800" dirty="0">
                <a:solidFill>
                  <a:srgbClr val="D33320"/>
                </a:solidFill>
              </a:rPr>
              <a:t>not between</a:t>
            </a:r>
            <a:r>
              <a:rPr lang="en-US" sz="2800" dirty="0">
                <a:solidFill>
                  <a:srgbClr val="000000"/>
                </a:solidFill>
              </a:rPr>
              <a:t>, then 0 and 1; Color light green. </a:t>
            </a:r>
          </a:p>
          <a:p>
            <a:pPr marL="514350" lvl="0" indent="-514350">
              <a:buClr>
                <a:srgbClr val="D33320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Select </a:t>
            </a:r>
            <a:r>
              <a:rPr lang="en-US" sz="2800" dirty="0" err="1">
                <a:solidFill>
                  <a:srgbClr val="000000"/>
                </a:solidFill>
              </a:rPr>
              <a:t>E6:E20</a:t>
            </a:r>
            <a:r>
              <a:rPr lang="en-US" sz="2800" dirty="0">
                <a:solidFill>
                  <a:srgbClr val="000000"/>
                </a:solidFill>
              </a:rPr>
              <a:t>; Rule type: </a:t>
            </a:r>
            <a:r>
              <a:rPr lang="en-US" sz="2800" dirty="0">
                <a:solidFill>
                  <a:srgbClr val="D33320"/>
                </a:solidFill>
              </a:rPr>
              <a:t>Formula</a:t>
            </a:r>
            <a:r>
              <a:rPr lang="en-US" sz="2800" dirty="0">
                <a:solidFill>
                  <a:srgbClr val="000000"/>
                </a:solidFill>
              </a:rPr>
              <a:t>, enter </a:t>
            </a:r>
            <a:r>
              <a:rPr lang="en-US" sz="2800" dirty="0">
                <a:solidFill>
                  <a:srgbClr val="D33320"/>
                </a:solidFill>
              </a:rPr>
              <a:t>=</a:t>
            </a:r>
            <a:r>
              <a:rPr lang="en-US" sz="2800" dirty="0" err="1">
                <a:solidFill>
                  <a:srgbClr val="D33320"/>
                </a:solidFill>
              </a:rPr>
              <a:t>E6</a:t>
            </a:r>
            <a:r>
              <a:rPr lang="en-US" sz="2800" dirty="0">
                <a:solidFill>
                  <a:srgbClr val="D33320"/>
                </a:solidFill>
              </a:rPr>
              <a:t>&gt;</a:t>
            </a:r>
            <a:r>
              <a:rPr lang="en-US" sz="2800" dirty="0" err="1">
                <a:solidFill>
                  <a:srgbClr val="D33320"/>
                </a:solidFill>
              </a:rPr>
              <a:t>D6</a:t>
            </a:r>
            <a:r>
              <a:rPr lang="en-US" sz="2800" dirty="0">
                <a:solidFill>
                  <a:srgbClr val="000000"/>
                </a:solidFill>
              </a:rPr>
              <a:t>; Color maroon. </a:t>
            </a:r>
          </a:p>
          <a:p>
            <a:pPr marL="514350" lvl="0" indent="-514350">
              <a:buClr>
                <a:srgbClr val="D33320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Select </a:t>
            </a:r>
            <a:r>
              <a:rPr lang="en-US" sz="2800" dirty="0" err="1">
                <a:solidFill>
                  <a:srgbClr val="000000"/>
                </a:solidFill>
              </a:rPr>
              <a:t>F6:F20</a:t>
            </a:r>
            <a:r>
              <a:rPr lang="en-US" sz="2800" dirty="0">
                <a:solidFill>
                  <a:srgbClr val="000000"/>
                </a:solidFill>
              </a:rPr>
              <a:t>; Rule type: </a:t>
            </a:r>
            <a:r>
              <a:rPr lang="en-US" sz="2800" dirty="0">
                <a:solidFill>
                  <a:srgbClr val="D33320"/>
                </a:solidFill>
              </a:rPr>
              <a:t>Formula</a:t>
            </a:r>
            <a:r>
              <a:rPr lang="en-US" sz="2800" dirty="0">
                <a:solidFill>
                  <a:srgbClr val="000000"/>
                </a:solidFill>
              </a:rPr>
              <a:t>, enter </a:t>
            </a:r>
            <a:r>
              <a:rPr lang="en-US" sz="2800" dirty="0">
                <a:solidFill>
                  <a:srgbClr val="D33320"/>
                </a:solidFill>
              </a:rPr>
              <a:t>=AND(</a:t>
            </a:r>
            <a:r>
              <a:rPr lang="en-US" sz="2800" dirty="0" err="1">
                <a:solidFill>
                  <a:srgbClr val="D33320"/>
                </a:solidFill>
              </a:rPr>
              <a:t>F6</a:t>
            </a:r>
            <a:r>
              <a:rPr lang="en-US" sz="2800" dirty="0">
                <a:solidFill>
                  <a:srgbClr val="D33320"/>
                </a:solidFill>
              </a:rPr>
              <a:t>=</a:t>
            </a:r>
            <a:r>
              <a:rPr lang="en-US" sz="2800" dirty="0" err="1">
                <a:solidFill>
                  <a:srgbClr val="D33320"/>
                </a:solidFill>
              </a:rPr>
              <a:t>5,H6</a:t>
            </a:r>
            <a:r>
              <a:rPr lang="en-US" sz="2800" dirty="0">
                <a:solidFill>
                  <a:srgbClr val="D33320"/>
                </a:solidFill>
              </a:rPr>
              <a:t>&gt;0.1)</a:t>
            </a:r>
            <a:r>
              <a:rPr lang="en-US" sz="2800" dirty="0">
                <a:solidFill>
                  <a:srgbClr val="000000"/>
                </a:solidFill>
              </a:rPr>
              <a:t>; Color dark green.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89A9-E7E3-4BB5-BEBE-790F8E3FDD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5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onn DEFAULT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onn DEFAULT" id="{0D803858-A9E8-4C27-96F7-6FC8E08C3FE1}" vid="{85F88356-29AB-476D-8BA3-E30D53E72E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UConn DEFAULT</Template>
  <TotalTime>2072</TotalTime>
  <Words>1544</Words>
  <Application>Microsoft Office PowerPoint</Application>
  <PresentationFormat>On-screen Show (4:3)</PresentationFormat>
  <Paragraphs>307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ＭＳ Ｐゴシック</vt:lpstr>
      <vt:lpstr>Arial</vt:lpstr>
      <vt:lpstr>Calibri</vt:lpstr>
      <vt:lpstr>Cambria Math</vt:lpstr>
      <vt:lpstr>Courier New</vt:lpstr>
      <vt:lpstr>Garamond</vt:lpstr>
      <vt:lpstr>Helvetica Neue</vt:lpstr>
      <vt:lpstr>Wingdings</vt:lpstr>
      <vt:lpstr>Wingdings 2</vt:lpstr>
      <vt:lpstr>UConn DEFAULT</vt:lpstr>
      <vt:lpstr>PowerPoint Presentation</vt:lpstr>
      <vt:lpstr>Introduction to Big Data</vt:lpstr>
      <vt:lpstr>Introduction to Big Data</vt:lpstr>
      <vt:lpstr>Types of Analytics</vt:lpstr>
      <vt:lpstr>Data Management – Descriptive</vt:lpstr>
      <vt:lpstr>Data Management</vt:lpstr>
      <vt:lpstr>Examples for Cleaning Data</vt:lpstr>
      <vt:lpstr>Graphical Techniques for Cleaning Data</vt:lpstr>
      <vt:lpstr>Excel Examples for Cleaning Data</vt:lpstr>
      <vt:lpstr>Excel Results for Cleaning Data</vt:lpstr>
      <vt:lpstr>Excel Technique for Cleaning Data</vt:lpstr>
      <vt:lpstr>Data Visualization – Descriptive</vt:lpstr>
      <vt:lpstr>Main Point</vt:lpstr>
      <vt:lpstr>Overview – The Questions</vt:lpstr>
      <vt:lpstr>Basic Data Visualization</vt:lpstr>
      <vt:lpstr>Good or Bad…Why?</vt:lpstr>
      <vt:lpstr>Data Visualization Process</vt:lpstr>
      <vt:lpstr>Visualization as a Medium</vt:lpstr>
      <vt:lpstr>Data Visualization</vt:lpstr>
      <vt:lpstr>Common Tool – Tableau</vt:lpstr>
      <vt:lpstr>Let the Data Talk</vt:lpstr>
      <vt:lpstr>Predictive &amp; Prescriptive Analytics</vt:lpstr>
      <vt:lpstr>Predictive and Prescriptive Analytics</vt:lpstr>
      <vt:lpstr>Neural Networks &amp; Machine Learning</vt:lpstr>
      <vt:lpstr>What is ML?</vt:lpstr>
      <vt:lpstr>Examples of Supervised Learning</vt:lpstr>
      <vt:lpstr>Supervised Learning (cont’d)</vt:lpstr>
      <vt:lpstr>Supervised Learning (cont’d)</vt:lpstr>
      <vt:lpstr>Artificial Neural Networks</vt:lpstr>
      <vt:lpstr>Biological Neural Networks </vt:lpstr>
      <vt:lpstr>Artificial Neural Networks</vt:lpstr>
      <vt:lpstr>Artificial Neural Networks (cont’d)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Heizer/Render 13e</dc:title>
  <dc:subject>Module G – Big Data</dc:subject>
  <dc:creator>Jeff Heyl</dc:creator>
  <cp:keywords/>
  <dc:description/>
  <cp:lastModifiedBy>Craig Calvert</cp:lastModifiedBy>
  <cp:revision>296</cp:revision>
  <dcterms:created xsi:type="dcterms:W3CDTF">2012-09-28T10:33:31Z</dcterms:created>
  <dcterms:modified xsi:type="dcterms:W3CDTF">2021-11-29T20:34:42Z</dcterms:modified>
  <cp:category/>
</cp:coreProperties>
</file>