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</p:sldMasterIdLst>
  <p:notesMasterIdLst>
    <p:notesMasterId r:id="rId39"/>
  </p:notesMasterIdLst>
  <p:sldIdLst>
    <p:sldId id="257" r:id="rId2"/>
    <p:sldId id="554" r:id="rId3"/>
    <p:sldId id="591" r:id="rId4"/>
    <p:sldId id="592" r:id="rId5"/>
    <p:sldId id="633" r:id="rId6"/>
    <p:sldId id="642" r:id="rId7"/>
    <p:sldId id="635" r:id="rId8"/>
    <p:sldId id="636" r:id="rId9"/>
    <p:sldId id="632" r:id="rId10"/>
    <p:sldId id="593" r:id="rId11"/>
    <p:sldId id="610" r:id="rId12"/>
    <p:sldId id="611" r:id="rId13"/>
    <p:sldId id="612" r:id="rId14"/>
    <p:sldId id="613" r:id="rId15"/>
    <p:sldId id="614" r:id="rId16"/>
    <p:sldId id="645" r:id="rId17"/>
    <p:sldId id="617" r:id="rId18"/>
    <p:sldId id="618" r:id="rId19"/>
    <p:sldId id="619" r:id="rId20"/>
    <p:sldId id="620" r:id="rId21"/>
    <p:sldId id="621" r:id="rId22"/>
    <p:sldId id="622" r:id="rId23"/>
    <p:sldId id="646" r:id="rId24"/>
    <p:sldId id="626" r:id="rId25"/>
    <p:sldId id="627" r:id="rId26"/>
    <p:sldId id="623" r:id="rId27"/>
    <p:sldId id="624" r:id="rId28"/>
    <p:sldId id="625" r:id="rId29"/>
    <p:sldId id="647" r:id="rId30"/>
    <p:sldId id="644" r:id="rId31"/>
    <p:sldId id="638" r:id="rId32"/>
    <p:sldId id="639" r:id="rId33"/>
    <p:sldId id="640" r:id="rId34"/>
    <p:sldId id="373" r:id="rId35"/>
    <p:sldId id="561" r:id="rId36"/>
    <p:sldId id="579" r:id="rId37"/>
    <p:sldId id="643" r:id="rId3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cision Making" id="{8DF92B54-2664-441D-93E6-3A389369A57C}">
          <p14:sldIdLst>
            <p14:sldId id="257"/>
            <p14:sldId id="554"/>
          </p14:sldIdLst>
        </p14:section>
        <p14:section name="Decision Making" id="{279A6BDE-19D2-48DD-96EB-304FDAE90FC3}">
          <p14:sldIdLst>
            <p14:sldId id="591"/>
            <p14:sldId id="592"/>
            <p14:sldId id="633"/>
            <p14:sldId id="642"/>
            <p14:sldId id="635"/>
            <p14:sldId id="636"/>
            <p14:sldId id="632"/>
            <p14:sldId id="593"/>
          </p14:sldIdLst>
        </p14:section>
        <p14:section name="Expected Monetary Value" id="{65BF3CFF-6EA5-4E36-AF3D-B2771356411A}">
          <p14:sldIdLst>
            <p14:sldId id="610"/>
            <p14:sldId id="611"/>
            <p14:sldId id="612"/>
            <p14:sldId id="613"/>
            <p14:sldId id="614"/>
            <p14:sldId id="645"/>
          </p14:sldIdLst>
        </p14:section>
        <p14:section name="Decisions with Perfect Information" id="{6D7CFEDB-6512-4054-846C-CF58671F3D07}">
          <p14:sldIdLst>
            <p14:sldId id="617"/>
            <p14:sldId id="618"/>
            <p14:sldId id="619"/>
            <p14:sldId id="620"/>
            <p14:sldId id="621"/>
            <p14:sldId id="622"/>
            <p14:sldId id="646"/>
            <p14:sldId id="626"/>
            <p14:sldId id="627"/>
            <p14:sldId id="623"/>
            <p14:sldId id="624"/>
            <p14:sldId id="625"/>
            <p14:sldId id="647"/>
          </p14:sldIdLst>
        </p14:section>
        <p14:section name="Decision Trees" id="{E7628329-5E96-4585-911D-6BF5C7495498}">
          <p14:sldIdLst>
            <p14:sldId id="644"/>
            <p14:sldId id="638"/>
            <p14:sldId id="639"/>
            <p14:sldId id="640"/>
          </p14:sldIdLst>
        </p14:section>
        <p14:section name="Forecasting Methods" id="{129EB8E8-983B-442A-9C91-B5446FFC1BA4}">
          <p14:sldIdLst>
            <p14:sldId id="373"/>
            <p14:sldId id="561"/>
            <p14:sldId id="579"/>
            <p14:sldId id="6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LB" initials="JLB" lastIdx="25" clrIdx="0">
    <p:extLst/>
  </p:cmAuthor>
  <p:cmAuthor id="2" name="Owner" initials="O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B56E"/>
    <a:srgbClr val="D33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7907" autoAdjust="0"/>
  </p:normalViewPr>
  <p:slideViewPr>
    <p:cSldViewPr snapToGrid="0" snapToObjects="1">
      <p:cViewPr>
        <p:scale>
          <a:sx n="120" d="100"/>
          <a:sy n="120" d="100"/>
        </p:scale>
        <p:origin x="488" y="140"/>
      </p:cViewPr>
      <p:guideLst>
        <p:guide orient="horz" pos="2144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-12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E0611E1-B028-2443-BED6-15B43C61F054}" type="datetimeFigureOut">
              <a:rPr lang="en-US"/>
              <a:pPr/>
              <a:t>11/1/2021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5570E3B-8CB0-CD44-872C-98256F01E61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12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66401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33019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99637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966256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C4DA04-A749-9647-9868-DC011DB61A0E}" type="slidenum">
              <a:rPr lang="en-AU">
                <a:latin typeface="Calibri" charset="0"/>
              </a:rPr>
              <a:pPr/>
              <a:t>3</a:t>
            </a:fld>
            <a:endParaRPr lang="en-AU" dirty="0">
              <a:latin typeface="Calibri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352" tIns="45366" rIns="92352" bIns="45366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This slide provides some reasons that capacity is an issue.  The following slides guide a discussion of capacity.</a:t>
            </a:r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95847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66401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33019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99637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966256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055847C-0654-424B-A1E7-39258583CA99}" type="slidenum">
              <a:rPr lang="en-AU">
                <a:latin typeface="Calibri" charset="0"/>
              </a:rPr>
              <a:pPr/>
              <a:t>4</a:t>
            </a:fld>
            <a:endParaRPr lang="en-AU" dirty="0">
              <a:latin typeface="Calibri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This slide can be used to frame a discussion of capacity.</a:t>
            </a:r>
          </a:p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Points to be made might include: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     - capacity definition and measurement is necessary if we are to develop a production schedule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     - while a process may have </a:t>
            </a:r>
            <a:r>
              <a:rPr lang="ja-JP" altLang="en-US">
                <a:latin typeface="Calibri" charset="0"/>
              </a:rPr>
              <a:t>“</a:t>
            </a:r>
            <a:r>
              <a:rPr lang="en-US" dirty="0">
                <a:latin typeface="Calibri" charset="0"/>
              </a:rPr>
              <a:t>maximum</a:t>
            </a:r>
            <a:r>
              <a:rPr lang="ja-JP" altLang="en-US">
                <a:latin typeface="Calibri" charset="0"/>
              </a:rPr>
              <a:t>”</a:t>
            </a:r>
            <a:r>
              <a:rPr lang="en-US" dirty="0">
                <a:latin typeface="Calibri" charset="0"/>
              </a:rPr>
              <a:t> capacity, many factors prevent us from achieving that capacity on a continuous basis.</a:t>
            </a:r>
          </a:p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Students should be asked to suggest factors which might prevent one from achieving maximum capacity.</a:t>
            </a:r>
          </a:p>
        </p:txBody>
      </p:sp>
    </p:spTree>
    <p:extLst>
      <p:ext uri="{BB962C8B-B14F-4D97-AF65-F5344CB8AC3E}">
        <p14:creationId xmlns:p14="http://schemas.microsoft.com/office/powerpoint/2010/main" val="1237461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66401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33019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99637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966256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AAA6F99-E6FE-4546-8BF2-FA32283BEFAF}" type="slidenum">
              <a:rPr lang="en-AU">
                <a:latin typeface="Calibri" charset="0"/>
              </a:rPr>
              <a:pPr/>
              <a:t>18</a:t>
            </a:fld>
            <a:endParaRPr lang="en-AU" dirty="0">
              <a:latin typeface="Calibri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352" tIns="45366" rIns="92352" bIns="45366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It might be useful at this point to discuss typical equipment utilization rates for different process strategies if you have not done so before.</a:t>
            </a:r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891709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66401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33019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99637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966256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A30ACCD-D4A9-8F4C-B1C0-980361671474}" type="slidenum">
              <a:rPr lang="en-AU">
                <a:latin typeface="Calibri" charset="0"/>
              </a:rPr>
              <a:pPr/>
              <a:t>24</a:t>
            </a:fld>
            <a:endParaRPr lang="en-AU" dirty="0">
              <a:latin typeface="Calibri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352" tIns="45366" rIns="92352" bIns="45366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It might be useful at this point to discuss typical equipment utilization rates for different process strategies if you have not done so before.</a:t>
            </a:r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60681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66401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33019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99637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966256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A30ACCD-D4A9-8F4C-B1C0-980361671474}" type="slidenum">
              <a:rPr lang="en-AU">
                <a:latin typeface="Calibri" charset="0"/>
              </a:rPr>
              <a:pPr/>
              <a:t>25</a:t>
            </a:fld>
            <a:endParaRPr lang="en-AU" dirty="0">
              <a:latin typeface="Calibri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352" tIns="45366" rIns="92352" bIns="45366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It might be useful at this point to discuss typical equipment utilization rates for different process strategies if you have not done so before.</a:t>
            </a:r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53343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412A5234-994F-2B49-A736-3D1FF0AA98E1}" type="slidenum">
              <a:rPr lang="en-AU"/>
              <a:pPr/>
              <a:t>34</a:t>
            </a:fld>
            <a:endParaRPr lang="en-AU" dirty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901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14185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47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Tx/>
              <a:buSzPct val="125000"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–"/>
              <a:defRPr/>
            </a:lvl2pPr>
            <a:lvl3pPr marL="1143000" indent="-228600" algn="just">
              <a:buClrTx/>
              <a:buSzPct val="115000"/>
              <a:buFont typeface="Wingdings" panose="05000000000000000000" pitchFamily="2" charset="2"/>
              <a:buChar char="§"/>
              <a:defRPr/>
            </a:lvl3pPr>
            <a:lvl4pPr marL="1600200" indent="-228600">
              <a:buClrTx/>
              <a:buFont typeface="Courier New" panose="02070309020205020404" pitchFamily="49" charset="0"/>
              <a:buChar char="o"/>
              <a:defRPr/>
            </a:lvl4pPr>
            <a:lvl5pPr marL="2057400" indent="-228600">
              <a:buClrTx/>
              <a:buSzPct val="80000"/>
              <a:buFont typeface="Arial Unicode MS"/>
              <a:buChar char="▶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719C0A48-53B8-C64F-AFE6-ECE23F11299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855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3A2929A9-CBCF-F84E-AF43-5F98BE338A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5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E90C4066-B959-7048-993A-1D66F247A4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5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4AC6EFCD-90AA-5148-8ABC-1BA59F88CE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31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235D4EDD-6E24-774D-A8B8-BDDB611A773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01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46462699-1AF8-664B-ADB3-A01A0E32F0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0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4975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177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495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113" y="274638"/>
            <a:ext cx="90808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75600" y="6384925"/>
            <a:ext cx="37221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DD5F6244-AF47-634E-8DBF-AF0C536FC874}" type="slidenum">
              <a:rPr lang="en-US" sz="1200" smtClean="0">
                <a:solidFill>
                  <a:srgbClr val="A6A6A6"/>
                </a:solidFill>
                <a:latin typeface="Arial" charset="0"/>
              </a:rPr>
              <a:pPr/>
              <a:t>‹#›</a:t>
            </a:fld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>
          <a:schemeClr val="tx1"/>
        </a:buClr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just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SzPct val="80000"/>
        <a:buFont typeface="Arial Unicode MS" charset="0"/>
        <a:buChar char="▶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0537" y="1154680"/>
            <a:ext cx="1708150" cy="1666875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369887" y="683192"/>
            <a:ext cx="6732588" cy="2363788"/>
            <a:chOff x="0" y="1417638"/>
            <a:chExt cx="7500407" cy="1305983"/>
          </a:xfrm>
        </p:grpSpPr>
        <p:sp>
          <p:nvSpPr>
            <p:cNvPr id="11" name="Rectangle 4"/>
            <p:cNvSpPr/>
            <p:nvPr/>
          </p:nvSpPr>
          <p:spPr>
            <a:xfrm>
              <a:off x="7056501" y="1564112"/>
              <a:ext cx="443906" cy="1159509"/>
            </a:xfrm>
            <a:custGeom>
              <a:avLst/>
              <a:gdLst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443441 w 443441"/>
                <a:gd name="connsiteY2" fmla="*/ 1159933 h 1159933"/>
                <a:gd name="connsiteX3" fmla="*/ 0 w 443441"/>
                <a:gd name="connsiteY3" fmla="*/ 1159933 h 1159933"/>
                <a:gd name="connsiteX4" fmla="*/ 0 w 443441"/>
                <a:gd name="connsiteY4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83670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441" h="1159933">
                  <a:moveTo>
                    <a:pt x="0" y="0"/>
                  </a:moveTo>
                  <a:lnTo>
                    <a:pt x="443441" y="0"/>
                  </a:lnTo>
                  <a:lnTo>
                    <a:pt x="262467" y="583670"/>
                  </a:lnTo>
                  <a:lnTo>
                    <a:pt x="443441" y="1159933"/>
                  </a:lnTo>
                  <a:lnTo>
                    <a:pt x="0" y="1159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1417638"/>
              <a:ext cx="7208596" cy="1159509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054850" y="2574925"/>
              <a:ext cx="149225" cy="142875"/>
            </a:xfrm>
            <a:custGeom>
              <a:avLst/>
              <a:gdLst>
                <a:gd name="T0" fmla="*/ 149225 w 149225"/>
                <a:gd name="T1" fmla="*/ 0 h 142875"/>
                <a:gd name="T2" fmla="*/ 0 w 149225"/>
                <a:gd name="T3" fmla="*/ 142875 h 142875"/>
                <a:gd name="T4" fmla="*/ 6350 w 149225"/>
                <a:gd name="T5" fmla="*/ 0 h 142875"/>
                <a:gd name="T6" fmla="*/ 149225 w 149225"/>
                <a:gd name="T7" fmla="*/ 0 h 1428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9225" h="142875">
                  <a:moveTo>
                    <a:pt x="149225" y="0"/>
                  </a:moveTo>
                  <a:lnTo>
                    <a:pt x="0" y="142875"/>
                  </a:lnTo>
                  <a:lnTo>
                    <a:pt x="6350" y="0"/>
                  </a:lnTo>
                  <a:lnTo>
                    <a:pt x="14922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 bwMode="auto">
          <a:xfrm>
            <a:off x="1106487" y="619692"/>
            <a:ext cx="549910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4400" b="1" dirty="0">
                <a:solidFill>
                  <a:schemeClr val="bg1"/>
                </a:solidFill>
              </a:rPr>
              <a:t>Decision-Making Tools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50087" y="919730"/>
            <a:ext cx="1274763" cy="20002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24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7791450" y="1821429"/>
            <a:ext cx="1073150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MODULE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Reality…</a:t>
            </a:r>
          </a:p>
          <a:p>
            <a:pPr lvl="1"/>
            <a:r>
              <a:rPr lang="en-US" dirty="0"/>
              <a:t>Whether you do an analysis the “right way” or the “wrong way”, </a:t>
            </a:r>
            <a:r>
              <a:rPr lang="en-US" dirty="0">
                <a:solidFill>
                  <a:srgbClr val="FF0000"/>
                </a:solidFill>
              </a:rPr>
              <a:t>the analysis itself can be at least as useful as the </a:t>
            </a:r>
            <a:r>
              <a:rPr lang="en-US" dirty="0" smtClean="0">
                <a:solidFill>
                  <a:srgbClr val="FF0000"/>
                </a:solidFill>
              </a:rPr>
              <a:t>result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Monetary Value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929A9-CBCF-F84E-AF43-5F98BE338A1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9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Decision Making Under Risk</a:t>
            </a:r>
          </a:p>
        </p:txBody>
      </p:sp>
      <p:sp>
        <p:nvSpPr>
          <p:cNvPr id="36866" name="Content Placeholder 1"/>
          <p:cNvSpPr>
            <a:spLocks noGrp="1"/>
          </p:cNvSpPr>
          <p:nvPr>
            <p:ph idx="1"/>
          </p:nvPr>
        </p:nvSpPr>
        <p:spPr>
          <a:xfrm>
            <a:off x="731838" y="1600200"/>
            <a:ext cx="7747000" cy="452596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Each possible state of nature has an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assumed probability</a:t>
            </a:r>
          </a:p>
          <a:p>
            <a:r>
              <a:rPr lang="en-US" dirty="0">
                <a:latin typeface="Arial" charset="0"/>
                <a:cs typeface="Arial" charset="0"/>
              </a:rPr>
              <a:t>States of nature are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mutually exclusive</a:t>
            </a:r>
          </a:p>
          <a:p>
            <a:r>
              <a:rPr lang="en-US" dirty="0">
                <a:latin typeface="Arial" charset="0"/>
                <a:cs typeface="Arial" charset="0"/>
              </a:rPr>
              <a:t>Probabilities must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sum to 1</a:t>
            </a:r>
          </a:p>
          <a:p>
            <a:r>
              <a:rPr lang="en-US" dirty="0">
                <a:latin typeface="Arial" charset="0"/>
                <a:cs typeface="Arial" charset="0"/>
              </a:rPr>
              <a:t>Determine the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expected monetary value (EMV)</a:t>
            </a:r>
            <a:r>
              <a:rPr lang="en-US" dirty="0">
                <a:latin typeface="Arial" charset="0"/>
                <a:cs typeface="Arial" charset="0"/>
              </a:rPr>
              <a:t> for each alternative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0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Expected </a:t>
            </a:r>
            <a:r>
              <a:rPr lang="en-US" sz="4000" dirty="0" smtClean="0">
                <a:solidFill>
                  <a:schemeClr val="tx1"/>
                </a:solidFill>
              </a:rPr>
              <a:t>Value – Bank Example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400" dirty="0" smtClean="0"/>
              <a:t>Assume </a:t>
            </a:r>
            <a:r>
              <a:rPr lang="en-US" altLang="en-US" sz="2400" dirty="0" smtClean="0"/>
              <a:t>for our previous example that there is a 50% chance of a decline, a 35% of stable rates, and a 15% chance of an increase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81" y="3595613"/>
            <a:ext cx="6915150" cy="27051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3403076" y="1904214"/>
            <a:ext cx="4515440" cy="2110975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66647" y="2311758"/>
            <a:ext cx="1065229" cy="1703431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418895" y="2311758"/>
            <a:ext cx="642236" cy="1619219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7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8" y="3722889"/>
            <a:ext cx="8372475" cy="2695575"/>
          </a:xfrm>
          <a:prstGeom prst="rect">
            <a:avLst/>
          </a:prstGeom>
        </p:spPr>
      </p:pic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Expected </a:t>
            </a:r>
            <a:r>
              <a:rPr lang="en-US" sz="4000" dirty="0"/>
              <a:t>Value – Bank Example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400" dirty="0" smtClean="0"/>
              <a:t>Assume for our previous example that there is a 50% chance of a decline, a 35% of stable rates, and a 15% chance of an increase</a:t>
            </a:r>
          </a:p>
          <a:p>
            <a:pPr marL="0" indent="0" algn="just">
              <a:buNone/>
            </a:pPr>
            <a:r>
              <a:rPr lang="en-US" altLang="en-US" sz="2400" u="sng" dirty="0"/>
              <a:t>Compute the following expected values for each </a:t>
            </a:r>
            <a:r>
              <a:rPr lang="en-US" altLang="en-US" sz="2400" u="sng" dirty="0" smtClean="0"/>
              <a:t>decision</a:t>
            </a:r>
            <a:endParaRPr lang="en-US" altLang="en-US" sz="2400" u="sng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403076" y="1961836"/>
            <a:ext cx="4515440" cy="2552973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66647" y="2311758"/>
            <a:ext cx="1065229" cy="2203051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6346" y="2311758"/>
            <a:ext cx="764785" cy="2199119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Expected </a:t>
            </a:r>
            <a:r>
              <a:rPr lang="en-US" sz="4000" dirty="0"/>
              <a:t>Value – Bank Example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400" dirty="0" smtClean="0"/>
              <a:t>Assume for our previous example that there is a 50% chance of a decline, a 35% of stable rates, and a 15% chance of an increase</a:t>
            </a:r>
          </a:p>
          <a:p>
            <a:pPr marL="0" indent="0" algn="just">
              <a:buNone/>
            </a:pPr>
            <a:r>
              <a:rPr lang="en-US" altLang="en-US" sz="2400" dirty="0"/>
              <a:t>Compute the following expected values for each </a:t>
            </a:r>
            <a:r>
              <a:rPr lang="en-US" altLang="en-US" sz="2400" dirty="0" smtClean="0"/>
              <a:t>decision</a:t>
            </a:r>
            <a:endParaRPr lang="en-US" altLang="en-US" sz="2400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85606" y="6271018"/>
            <a:ext cx="7835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0" i="0" dirty="0"/>
              <a:t>Using these probabilities we would select Condos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948"/>
          <a:stretch/>
        </p:blipFill>
        <p:spPr>
          <a:xfrm>
            <a:off x="252412" y="3412503"/>
            <a:ext cx="8639175" cy="27860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ExcelOM – Expected Value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the previous problem into ExcelOM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10" y="2761733"/>
            <a:ext cx="7020713" cy="315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3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with Perfect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929A9-CBCF-F84E-AF43-5F98BE338A1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0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Decision Making Under Certainty</a:t>
            </a:r>
            <a:endParaRPr lang="en-US" dirty="0">
              <a:ea typeface="+mj-ea"/>
            </a:endParaRPr>
          </a:p>
        </p:txBody>
      </p:sp>
      <p:sp>
        <p:nvSpPr>
          <p:cNvPr id="419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Is the cost of perfect information worth it?</a:t>
            </a:r>
          </a:p>
          <a:p>
            <a:r>
              <a:rPr lang="en-US" dirty="0">
                <a:latin typeface="Arial" charset="0"/>
                <a:cs typeface="Arial" charset="0"/>
              </a:rPr>
              <a:t>Determine the expected value of perfect information (EVPI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Use </a:t>
            </a:r>
            <a:r>
              <a:rPr lang="en-US" dirty="0" err="1" smtClean="0">
                <a:latin typeface="Arial" charset="0"/>
                <a:cs typeface="Arial" charset="0"/>
              </a:rPr>
              <a:t>ExcelOM</a:t>
            </a:r>
            <a:r>
              <a:rPr lang="en-US" dirty="0" smtClean="0">
                <a:latin typeface="Arial" charset="0"/>
                <a:cs typeface="Arial" charset="0"/>
              </a:rPr>
              <a:t> template Decision Tables 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611" t="67238" r="58573" b="22781"/>
          <a:stretch/>
        </p:blipFill>
        <p:spPr>
          <a:xfrm>
            <a:off x="1251857" y="4131128"/>
            <a:ext cx="6999515" cy="10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9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Expected Value of 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Perfect Information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844550" y="1839913"/>
            <a:ext cx="7454900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EVPI is the difference between the payoff under certainty and the payoff under risk</a:t>
            </a: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1613751" y="2827338"/>
            <a:ext cx="5556250" cy="1042987"/>
            <a:chOff x="1052" y="1845"/>
            <a:chExt cx="3500" cy="657"/>
          </a:xfrm>
        </p:grpSpPr>
        <p:sp>
          <p:nvSpPr>
            <p:cNvPr id="44046" name="Rectangle 5"/>
            <p:cNvSpPr>
              <a:spLocks noChangeArrowheads="1"/>
            </p:cNvSpPr>
            <p:nvPr/>
          </p:nvSpPr>
          <p:spPr bwMode="auto">
            <a:xfrm>
              <a:off x="1052" y="2016"/>
              <a:ext cx="24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EVPI =                              –</a:t>
              </a:r>
            </a:p>
          </p:txBody>
        </p:sp>
        <p:sp>
          <p:nvSpPr>
            <p:cNvPr id="44047" name="Rectangle 6"/>
            <p:cNvSpPr>
              <a:spLocks noChangeArrowheads="1"/>
            </p:cNvSpPr>
            <p:nvPr/>
          </p:nvSpPr>
          <p:spPr bwMode="auto">
            <a:xfrm>
              <a:off x="1688" y="1845"/>
              <a:ext cx="1631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400" dirty="0"/>
                <a:t>Expected value with perfect information</a:t>
              </a:r>
            </a:p>
          </p:txBody>
        </p:sp>
        <p:sp>
          <p:nvSpPr>
            <p:cNvPr id="44048" name="Rectangle 7"/>
            <p:cNvSpPr>
              <a:spLocks noChangeArrowheads="1"/>
            </p:cNvSpPr>
            <p:nvPr/>
          </p:nvSpPr>
          <p:spPr bwMode="auto">
            <a:xfrm>
              <a:off x="3468" y="1935"/>
              <a:ext cx="1084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400" dirty="0"/>
                <a:t>Maximum EMV</a:t>
              </a:r>
            </a:p>
          </p:txBody>
        </p:sp>
      </p:grpSp>
      <p:graphicFrame>
        <p:nvGraphicFramePr>
          <p:cNvPr id="49182" name="Group 30"/>
          <p:cNvGraphicFramePr>
            <a:graphicFrameLocks noGrp="1"/>
          </p:cNvGraphicFramePr>
          <p:nvPr/>
        </p:nvGraphicFramePr>
        <p:xfrm>
          <a:off x="615950" y="4033838"/>
          <a:ext cx="7910513" cy="2438400"/>
        </p:xfrm>
        <a:graphic>
          <a:graphicData uri="http://schemas.openxmlformats.org/drawingml/2006/table">
            <a:tbl>
              <a:tblPr/>
              <a:tblGrid>
                <a:gridCol w="24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7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Expected value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with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perfect information (EVwPI)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(Best outcome or consequence for 1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st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state of nature) x (Probability of 1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st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state of nature)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Best outcome for 2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nd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state of nature)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x (Probability of 2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nd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state of nature)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… + Best outcome for last state of nature)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        x (Probability of last state of nature)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1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Rule…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Approximately right but not absolutely </a:t>
            </a:r>
            <a:r>
              <a:rPr lang="en-US" dirty="0" smtClean="0">
                <a:latin typeface="Rockwell" panose="02060603020205020403" pitchFamily="18" charset="0"/>
              </a:rPr>
              <a:t>wrong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27330" name="Picture 2" descr="https://editorial.azureedge.net/images/Markets/Commodities/Metals/Gold/stack-of-golden-bars-in-the-bank-vault-60756080_16x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37" y="2865091"/>
            <a:ext cx="6531237" cy="367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5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 Under 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What would we do if we knew which scenario would come true?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Pick the decision that has the highest value for that column!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If we then weight these values by the corresponding probabilities and sum we get EVUC.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18" y="3968046"/>
            <a:ext cx="7000875" cy="2409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3382" y="6346528"/>
            <a:ext cx="5755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eaLnBrk="1" hangingPunct="1">
              <a:buFontTx/>
              <a:buNone/>
            </a:pPr>
            <a:r>
              <a:rPr lang="en-US" altLang="en-US" sz="1200" i="1" dirty="0"/>
              <a:t>50% chance of a decline, a 35% of stable rates, and a 15% chance of an </a:t>
            </a:r>
            <a:r>
              <a:rPr lang="en-US" altLang="en-US" sz="1200" i="1" dirty="0" smtClean="0"/>
              <a:t>increase</a:t>
            </a:r>
            <a:endParaRPr lang="en-US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7534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Value Under Certainty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 smtClean="0"/>
              <a:t>Pick the decision that has the highest value for that column</a:t>
            </a:r>
          </a:p>
          <a:p>
            <a:pPr marL="0" indent="0">
              <a:buNone/>
            </a:pPr>
            <a:r>
              <a:rPr lang="en-US" altLang="en-US" sz="2400" dirty="0" smtClean="0"/>
              <a:t>If we then weight these values by the corresponding probabilities and sum we get EVUC</a:t>
            </a:r>
          </a:p>
        </p:txBody>
      </p:sp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71755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 sz="2400" b="1" i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556983" y="6207125"/>
            <a:ext cx="7847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0" i="0" dirty="0"/>
              <a:t>EVUC = 3.2 x </a:t>
            </a:r>
            <a:r>
              <a:rPr lang="en-US" altLang="en-US" sz="2400" b="0" i="0" dirty="0" smtClean="0"/>
              <a:t>0.50 </a:t>
            </a:r>
            <a:r>
              <a:rPr lang="en-US" altLang="en-US" sz="2400" b="0" i="0" dirty="0"/>
              <a:t>+ 2.4 x </a:t>
            </a:r>
            <a:r>
              <a:rPr lang="en-US" altLang="en-US" sz="2400" b="0" i="0" dirty="0" smtClean="0"/>
              <a:t>0.35 </a:t>
            </a:r>
            <a:r>
              <a:rPr lang="en-US" altLang="en-US" sz="2400" b="0" i="0" dirty="0"/>
              <a:t>+ 4.5 x </a:t>
            </a:r>
            <a:r>
              <a:rPr lang="en-US" altLang="en-US" sz="2400" b="0" i="0" dirty="0" smtClean="0"/>
              <a:t>0.15 </a:t>
            </a:r>
            <a:r>
              <a:rPr lang="en-US" altLang="en-US" sz="2400" b="0" i="0" dirty="0"/>
              <a:t>= </a:t>
            </a:r>
            <a:r>
              <a:rPr lang="en-US" altLang="en-US" sz="2400" i="0" dirty="0"/>
              <a:t>3.12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3183951"/>
            <a:ext cx="6943725" cy="2733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3382" y="5878942"/>
            <a:ext cx="5755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eaLnBrk="1" hangingPunct="1">
              <a:buFontTx/>
              <a:buNone/>
            </a:pPr>
            <a:r>
              <a:rPr lang="en-US" altLang="en-US" sz="1200" i="1" dirty="0"/>
              <a:t>50% chance of a decline, a 35% of stable rates, and a 15% chance of an </a:t>
            </a:r>
            <a:r>
              <a:rPr lang="en-US" altLang="en-US" sz="1200" i="1" dirty="0" smtClean="0"/>
              <a:t>increase</a:t>
            </a:r>
            <a:endParaRPr lang="en-US" altLang="en-US" sz="12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0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>
                <a:solidFill>
                  <a:schemeClr val="tx1"/>
                </a:solidFill>
              </a:rPr>
              <a:t>Expected Value of Perfect Information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Expected Value Under Certainty is not much good on its own, but can be used to compute the Expected Value of Perfect Information = EVPI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We simply subtract what we get without perfect information (EMV) from EVUC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In this case we have: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	EVPI  =   3.12   –   2.22   =   0.90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839997" y="3560762"/>
            <a:ext cx="5556250" cy="1347787"/>
            <a:chOff x="1052" y="1845"/>
            <a:chExt cx="3500" cy="849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052" y="2016"/>
              <a:ext cx="23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EVPI </a:t>
              </a:r>
              <a:r>
                <a:rPr lang="en-US" sz="2400" dirty="0" smtClean="0"/>
                <a:t> =                            –</a:t>
              </a:r>
              <a:endParaRPr lang="en-US" sz="2400" dirty="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88" y="1845"/>
              <a:ext cx="1631" cy="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400" dirty="0"/>
                <a:t>Expected value with perfect </a:t>
              </a:r>
              <a:r>
                <a:rPr lang="en-US" sz="2400" dirty="0" smtClean="0"/>
                <a:t>information</a:t>
              </a:r>
            </a:p>
            <a:p>
              <a:pPr algn="ctr">
                <a:lnSpc>
                  <a:spcPct val="85000"/>
                </a:lnSpc>
              </a:pPr>
              <a:r>
                <a:rPr lang="en-US" sz="2400" dirty="0" smtClean="0"/>
                <a:t>(</a:t>
              </a:r>
              <a:r>
                <a:rPr lang="en-US" sz="2400" dirty="0" err="1" smtClean="0"/>
                <a:t>EVwPI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468" y="1935"/>
              <a:ext cx="1084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400" dirty="0"/>
                <a:t>Maximum EMV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3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ExcelOM – Expected Value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the previous problem into ExcelOM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73" y="2497764"/>
            <a:ext cx="8106826" cy="3185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5637" y="6289158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i="1" dirty="0" smtClean="0"/>
              <a:t>Corrected from video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329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EMV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47700" y="1806810"/>
          <a:ext cx="7823200" cy="2497455"/>
        </p:xfrm>
        <a:graphic>
          <a:graphicData uri="http://schemas.openxmlformats.org/drawingml/2006/table">
            <a:tbl>
              <a:tblPr/>
              <a:tblGrid>
                <a:gridCol w="298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STATES OF NATURE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ALTERNATIVES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FAVORABLE MARKET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UNFAVORABLE MARKET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Construct large plant 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$200,000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01800" algn="r"/>
                          <a:tab pos="17907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–$180,000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Construct small plant 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$100,000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01800" algn="r"/>
                          <a:tab pos="17907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–$  20,000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 nothing 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$           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01800" algn="r"/>
                          <a:tab pos="17907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$           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Probabilities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01800" algn="r"/>
                          <a:tab pos="17907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77579" y="4783172"/>
            <a:ext cx="7823200" cy="75465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98000" tIns="190800" rIns="198000" bIns="19080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Given this data, what is the best option?</a:t>
            </a:r>
            <a:endParaRPr lang="en-US" sz="2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8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EMV Example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40311" y="4730750"/>
            <a:ext cx="8419292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>
              <a:spcAft>
                <a:spcPts val="600"/>
              </a:spcAft>
              <a:buFont typeface="Times" charset="0"/>
              <a:buAutoNum type="arabicPeriod"/>
            </a:pPr>
            <a:r>
              <a:rPr lang="en-US" sz="2400" dirty="0"/>
              <a:t>EMV(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) = </a:t>
            </a:r>
            <a:r>
              <a:rPr lang="en-US" sz="2400" dirty="0" smtClean="0"/>
              <a:t>(0.6</a:t>
            </a:r>
            <a:r>
              <a:rPr lang="en-US" sz="2400" dirty="0"/>
              <a:t>)($200,000) + </a:t>
            </a:r>
            <a:r>
              <a:rPr lang="en-US" sz="2400" dirty="0" smtClean="0"/>
              <a:t>(0.4</a:t>
            </a:r>
            <a:r>
              <a:rPr lang="en-US" sz="2400" dirty="0"/>
              <a:t>)(–$180,000) = $48,000</a:t>
            </a:r>
          </a:p>
          <a:p>
            <a:pPr marL="457200" indent="-457200">
              <a:spcAft>
                <a:spcPts val="600"/>
              </a:spcAft>
              <a:buFont typeface="Times" charset="0"/>
              <a:buAutoNum type="arabicPeriod"/>
            </a:pPr>
            <a:r>
              <a:rPr lang="en-US" sz="2400" dirty="0"/>
              <a:t>EMV(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) = </a:t>
            </a:r>
            <a:r>
              <a:rPr lang="en-US" sz="2400" dirty="0" smtClean="0"/>
              <a:t>(0.6</a:t>
            </a:r>
            <a:r>
              <a:rPr lang="en-US" sz="2400" dirty="0"/>
              <a:t>)($100,000) + </a:t>
            </a:r>
            <a:r>
              <a:rPr lang="en-US" sz="2400" dirty="0" smtClean="0"/>
              <a:t>(0.4</a:t>
            </a:r>
            <a:r>
              <a:rPr lang="en-US" sz="2400" dirty="0"/>
              <a:t>)(–$20,000) = $52,000</a:t>
            </a:r>
          </a:p>
          <a:p>
            <a:pPr marL="457200" indent="-457200">
              <a:spcAft>
                <a:spcPts val="600"/>
              </a:spcAft>
              <a:buFont typeface="Times" charset="0"/>
              <a:buAutoNum type="arabicPeriod"/>
            </a:pPr>
            <a:r>
              <a:rPr lang="en-US" sz="2400" dirty="0"/>
              <a:t>EMV(</a:t>
            </a:r>
            <a:r>
              <a:rPr lang="en-US" sz="2400" i="1" dirty="0"/>
              <a:t>A</a:t>
            </a:r>
            <a:r>
              <a:rPr lang="en-US" sz="2400" baseline="-25000" dirty="0"/>
              <a:t>3</a:t>
            </a:r>
            <a:r>
              <a:rPr lang="en-US" sz="2400" dirty="0"/>
              <a:t>) = </a:t>
            </a:r>
            <a:r>
              <a:rPr lang="en-US" sz="2400" dirty="0" smtClean="0"/>
              <a:t>(0.6</a:t>
            </a:r>
            <a:r>
              <a:rPr lang="en-US" sz="2400" dirty="0"/>
              <a:t>)($0) + </a:t>
            </a:r>
            <a:r>
              <a:rPr lang="en-US" sz="2400" dirty="0" smtClean="0"/>
              <a:t>(0.4</a:t>
            </a:r>
            <a:r>
              <a:rPr lang="en-US" sz="2400" dirty="0"/>
              <a:t>)($0) = $0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47700" y="1797383"/>
          <a:ext cx="7823200" cy="2497455"/>
        </p:xfrm>
        <a:graphic>
          <a:graphicData uri="http://schemas.openxmlformats.org/drawingml/2006/table">
            <a:tbl>
              <a:tblPr/>
              <a:tblGrid>
                <a:gridCol w="298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STATES OF NATURE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ALTERNATIVES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FAVORABLE MARKET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UNFAVORABLE MARKET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Construct large plant 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$200,000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01800" algn="r"/>
                          <a:tab pos="17907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–$180,000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Construct small plant 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$100,000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01800" algn="r"/>
                          <a:tab pos="17907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–$  20,000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 nothing 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$           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01800" algn="r"/>
                          <a:tab pos="17907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$           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Probabilities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01800" algn="r"/>
                          <a:tab pos="17907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7037897" y="5067300"/>
            <a:ext cx="1752600" cy="647700"/>
          </a:xfrm>
          <a:prstGeom prst="ellips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7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EVPI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4221"/>
          <a:stretch/>
        </p:blipFill>
        <p:spPr>
          <a:xfrm>
            <a:off x="829273" y="2177592"/>
            <a:ext cx="7050174" cy="2281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8982" y="4803701"/>
            <a:ext cx="8009147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How much should this company </a:t>
            </a:r>
            <a:r>
              <a:rPr lang="en-US" sz="2400" dirty="0"/>
              <a:t>should pay for perfect </a:t>
            </a:r>
            <a:r>
              <a:rPr lang="en-US" sz="2400" dirty="0" smtClean="0"/>
              <a:t>information?</a:t>
            </a:r>
          </a:p>
          <a:p>
            <a:pPr algn="just"/>
            <a:r>
              <a:rPr lang="en-US" sz="2000" i="1" dirty="0" smtClean="0"/>
              <a:t>NOTE: Perfect information can be considered market research data.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2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4221"/>
          <a:stretch/>
        </p:blipFill>
        <p:spPr>
          <a:xfrm>
            <a:off x="829273" y="2177592"/>
            <a:ext cx="7050174" cy="2281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EVPI Example</a:t>
            </a: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827006" y="5008072"/>
            <a:ext cx="6404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 smtClean="0"/>
              <a:t>EVwPI</a:t>
            </a:r>
            <a:r>
              <a:rPr lang="en-US" sz="2400" dirty="0" smtClean="0"/>
              <a:t> = </a:t>
            </a:r>
            <a:r>
              <a:rPr lang="en-US" sz="2400" dirty="0"/>
              <a:t>($200,000)(.6) + ($0)(.4) = $120,000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3851767" y="3081408"/>
            <a:ext cx="1371600" cy="274534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45647" y="1623872"/>
            <a:ext cx="6789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/>
              <a:t>Determine best outcome for each state of nature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087494" y="3733428"/>
            <a:ext cx="1371600" cy="274534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1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EVPI Example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660400" y="1701800"/>
            <a:ext cx="80695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/>
              <a:t>The maximum EMV is $52,000, which is the expected outcome without perfect </a:t>
            </a:r>
            <a:r>
              <a:rPr lang="en-US" sz="2400" dirty="0" smtClean="0"/>
              <a:t>information]</a:t>
            </a:r>
            <a:endParaRPr lang="en-US" sz="2400"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036932" y="5181839"/>
            <a:ext cx="5524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/>
              <a:t>EVPI = $120,000 – $52,000 = $</a:t>
            </a:r>
            <a:r>
              <a:rPr lang="en-US" sz="2400" dirty="0"/>
              <a:t>68,000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036932" y="4719876"/>
            <a:ext cx="43428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EVPI = </a:t>
            </a:r>
            <a:r>
              <a:rPr lang="en-US" sz="2400" dirty="0" smtClean="0"/>
              <a:t>  </a:t>
            </a:r>
            <a:r>
              <a:rPr lang="en-US" sz="2400" dirty="0" err="1" smtClean="0"/>
              <a:t>EVwPI</a:t>
            </a:r>
            <a:r>
              <a:rPr lang="en-US" sz="2400" dirty="0" smtClean="0"/>
              <a:t>   –  </a:t>
            </a:r>
            <a:r>
              <a:rPr lang="en-US" sz="2400" dirty="0"/>
              <a:t>Max </a:t>
            </a:r>
            <a:r>
              <a:rPr lang="en-US" sz="2400" dirty="0" smtClean="0"/>
              <a:t>EMV</a:t>
            </a:r>
            <a:endParaRPr lang="en-US" sz="2400" dirty="0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660400" y="5660756"/>
            <a:ext cx="80091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most the company should pay for </a:t>
            </a:r>
            <a:r>
              <a:rPr lang="en-US" sz="2400" dirty="0" smtClean="0"/>
              <a:t>market research </a:t>
            </a:r>
            <a:r>
              <a:rPr lang="en-US" sz="2400" dirty="0"/>
              <a:t>is $68,000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624" y="2695720"/>
            <a:ext cx="3284273" cy="189409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7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utoUpdateAnimBg="0"/>
      <p:bldP spid="5120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ExcelOM – EVPI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the previous problem into ExcelOM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33" y="2489267"/>
            <a:ext cx="7121085" cy="35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The Decision Process in Operations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Clearly </a:t>
            </a:r>
            <a:r>
              <a:rPr lang="en-US" dirty="0">
                <a:solidFill>
                  <a:srgbClr val="FF0000"/>
                </a:solidFill>
              </a:rPr>
              <a:t>define</a:t>
            </a:r>
            <a:r>
              <a:rPr lang="en-US" dirty="0"/>
              <a:t> the problem and the factors that influence it</a:t>
            </a:r>
          </a:p>
          <a:p>
            <a:pPr marL="514350" indent="-51435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Develop specific and measurable </a:t>
            </a:r>
            <a:r>
              <a:rPr lang="en-US" dirty="0">
                <a:solidFill>
                  <a:srgbClr val="FF0000"/>
                </a:solidFill>
              </a:rPr>
              <a:t>objectives</a:t>
            </a:r>
          </a:p>
          <a:p>
            <a:pPr marL="514350" indent="-51435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Develop a </a:t>
            </a:r>
            <a:r>
              <a:rPr lang="en-US" dirty="0">
                <a:solidFill>
                  <a:srgbClr val="FF0000"/>
                </a:solidFill>
              </a:rPr>
              <a:t>model</a:t>
            </a:r>
          </a:p>
          <a:p>
            <a:pPr marL="514350" indent="-51435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Evaluate</a:t>
            </a:r>
            <a:r>
              <a:rPr lang="en-US" dirty="0"/>
              <a:t> each alternative solution</a:t>
            </a:r>
          </a:p>
          <a:p>
            <a:pPr marL="514350" indent="-51435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the best alternative</a:t>
            </a:r>
          </a:p>
          <a:p>
            <a:pPr marL="514350" indent="-51435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Implement</a:t>
            </a:r>
            <a:r>
              <a:rPr lang="en-US" dirty="0"/>
              <a:t> the decision and set a timetable for completion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6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Information in decision tables can be displayed as decision trees</a:t>
            </a:r>
          </a:p>
          <a:p>
            <a:r>
              <a:rPr lang="en-US" dirty="0"/>
              <a:t>A decision tree is a </a:t>
            </a:r>
            <a:r>
              <a:rPr lang="en-US" dirty="0">
                <a:solidFill>
                  <a:srgbClr val="FF0000"/>
                </a:solidFill>
              </a:rPr>
              <a:t>graphic display </a:t>
            </a:r>
            <a:r>
              <a:rPr lang="en-US" dirty="0"/>
              <a:t>of the decision process that indicates decision alternatives, states of nature and their respective probabilities, and payoffs for each combination of decision alternative and state of nature</a:t>
            </a:r>
          </a:p>
          <a:p>
            <a:r>
              <a:rPr lang="en-US" dirty="0"/>
              <a:t>Appropriate for showing </a:t>
            </a:r>
            <a:r>
              <a:rPr lang="en-US" dirty="0">
                <a:solidFill>
                  <a:srgbClr val="FF0000"/>
                </a:solidFill>
              </a:rPr>
              <a:t>sequential decisions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5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336675"/>
            <a:ext cx="5788025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199956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Decision Trees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768350" y="1536700"/>
            <a:ext cx="7605713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82600" indent="-482600">
              <a:lnSpc>
                <a:spcPct val="90000"/>
              </a:lnSpc>
              <a:spcAft>
                <a:spcPts val="1200"/>
              </a:spcAft>
              <a:buClr>
                <a:schemeClr val="tx1"/>
              </a:buClr>
              <a:buFont typeface="Times" charset="0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Define</a:t>
            </a:r>
            <a:r>
              <a:rPr lang="en-US" sz="2800" dirty="0"/>
              <a:t> the problem</a:t>
            </a:r>
          </a:p>
          <a:p>
            <a:pPr marL="482600" indent="-482600">
              <a:lnSpc>
                <a:spcPct val="90000"/>
              </a:lnSpc>
              <a:spcAft>
                <a:spcPts val="1200"/>
              </a:spcAft>
              <a:buClr>
                <a:schemeClr val="tx1"/>
              </a:buClr>
              <a:buFont typeface="Times" charset="0"/>
              <a:buAutoNum type="arabicPeriod"/>
            </a:pPr>
            <a:r>
              <a:rPr lang="en-US" sz="2800" dirty="0"/>
              <a:t>Structure or </a:t>
            </a:r>
            <a:r>
              <a:rPr lang="en-US" sz="2800" dirty="0">
                <a:solidFill>
                  <a:srgbClr val="FF0000"/>
                </a:solidFill>
              </a:rPr>
              <a:t>draw</a:t>
            </a:r>
            <a:r>
              <a:rPr lang="en-US" sz="2800" dirty="0"/>
              <a:t> the decision tree</a:t>
            </a:r>
          </a:p>
          <a:p>
            <a:pPr marL="482600" indent="-482600">
              <a:lnSpc>
                <a:spcPct val="90000"/>
              </a:lnSpc>
              <a:spcAft>
                <a:spcPts val="1200"/>
              </a:spcAft>
              <a:buClr>
                <a:schemeClr val="tx1"/>
              </a:buClr>
              <a:buFont typeface="Times" charset="0"/>
              <a:buAutoNum type="arabicPeriod"/>
            </a:pPr>
            <a:r>
              <a:rPr lang="en-US" sz="2800" dirty="0"/>
              <a:t>Assign </a:t>
            </a:r>
            <a:r>
              <a:rPr lang="en-US" sz="2800" dirty="0">
                <a:solidFill>
                  <a:srgbClr val="FF0000"/>
                </a:solidFill>
              </a:rPr>
              <a:t>probabilities</a:t>
            </a:r>
            <a:r>
              <a:rPr lang="en-US" sz="2800" dirty="0"/>
              <a:t> to the states of nature</a:t>
            </a:r>
          </a:p>
          <a:p>
            <a:pPr marL="482600" indent="-482600">
              <a:lnSpc>
                <a:spcPct val="90000"/>
              </a:lnSpc>
              <a:spcAft>
                <a:spcPts val="1200"/>
              </a:spcAft>
              <a:buClr>
                <a:schemeClr val="tx1"/>
              </a:buClr>
              <a:buFont typeface="Times" charset="0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Estimate</a:t>
            </a:r>
            <a:r>
              <a:rPr lang="en-US" sz="2800" dirty="0"/>
              <a:t> payoffs for each possible combination of decision alternatives and states of nature</a:t>
            </a:r>
          </a:p>
          <a:p>
            <a:pPr marL="482600" indent="-482600">
              <a:lnSpc>
                <a:spcPct val="90000"/>
              </a:lnSpc>
              <a:spcAft>
                <a:spcPts val="1200"/>
              </a:spcAft>
              <a:buClr>
                <a:schemeClr val="tx1"/>
              </a:buClr>
              <a:buFont typeface="Times" charset="0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Solve</a:t>
            </a:r>
            <a:r>
              <a:rPr lang="en-US" sz="2800" dirty="0"/>
              <a:t> the problem by working backward through the tree computing the EMV for each state-of-nature node</a:t>
            </a:r>
          </a:p>
        </p:txBody>
      </p:sp>
    </p:spTree>
    <p:extLst>
      <p:ext uri="{BB962C8B-B14F-4D97-AF65-F5344CB8AC3E}">
        <p14:creationId xmlns:p14="http://schemas.microsoft.com/office/powerpoint/2010/main" val="3949111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927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Decision Tree Example</a:t>
            </a: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2776538" y="1411288"/>
            <a:ext cx="5499101" cy="1377950"/>
            <a:chOff x="1750" y="1116"/>
            <a:chExt cx="3464" cy="868"/>
          </a:xfrm>
        </p:grpSpPr>
        <p:sp>
          <p:nvSpPr>
            <p:cNvPr id="50222" name="Rectangle 4"/>
            <p:cNvSpPr>
              <a:spLocks noChangeArrowheads="1"/>
            </p:cNvSpPr>
            <p:nvPr/>
          </p:nvSpPr>
          <p:spPr bwMode="auto">
            <a:xfrm>
              <a:off x="2982" y="1230"/>
              <a:ext cx="22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= </a:t>
              </a:r>
              <a:r>
                <a:rPr lang="en-US" sz="1600" i="1" dirty="0" smtClean="0"/>
                <a:t>(0.6</a:t>
              </a:r>
              <a:r>
                <a:rPr lang="en-US" sz="1600" i="1" dirty="0"/>
                <a:t>)($200,000) + </a:t>
              </a:r>
              <a:r>
                <a:rPr lang="en-US" sz="1600" i="1" dirty="0" smtClean="0"/>
                <a:t>(0.4</a:t>
              </a:r>
              <a:r>
                <a:rPr lang="en-US" sz="1600" i="1" dirty="0"/>
                <a:t>)(–$180,000)</a:t>
              </a:r>
            </a:p>
          </p:txBody>
        </p:sp>
        <p:grpSp>
          <p:nvGrpSpPr>
            <p:cNvPr id="50223" name="Group 5"/>
            <p:cNvGrpSpPr>
              <a:grpSpLocks/>
            </p:cNvGrpSpPr>
            <p:nvPr/>
          </p:nvGrpSpPr>
          <p:grpSpPr bwMode="auto">
            <a:xfrm>
              <a:off x="1750" y="1116"/>
              <a:ext cx="1225" cy="868"/>
              <a:chOff x="1750" y="1116"/>
              <a:chExt cx="1225" cy="868"/>
            </a:xfrm>
          </p:grpSpPr>
          <p:sp>
            <p:nvSpPr>
              <p:cNvPr id="50224" name="AutoShape 6"/>
              <p:cNvSpPr>
                <a:spLocks noChangeArrowheads="1"/>
              </p:cNvSpPr>
              <p:nvPr/>
            </p:nvSpPr>
            <p:spPr bwMode="auto">
              <a:xfrm>
                <a:off x="1815" y="1116"/>
                <a:ext cx="1096" cy="424"/>
              </a:xfrm>
              <a:prstGeom prst="roundRect">
                <a:avLst>
                  <a:gd name="adj" fmla="val 50000"/>
                </a:avLst>
              </a:prstGeom>
              <a:solidFill>
                <a:srgbClr val="92D2C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0225" name="Rectangle 7"/>
              <p:cNvSpPr>
                <a:spLocks noChangeArrowheads="1"/>
              </p:cNvSpPr>
              <p:nvPr/>
            </p:nvSpPr>
            <p:spPr bwMode="auto">
              <a:xfrm>
                <a:off x="1750" y="1185"/>
                <a:ext cx="122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600" dirty="0"/>
                  <a:t>EMV for node 1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600" dirty="0"/>
                  <a:t>= $48,000</a:t>
                </a:r>
              </a:p>
            </p:txBody>
          </p:sp>
          <p:sp>
            <p:nvSpPr>
              <p:cNvPr id="50226" name="Line 8"/>
              <p:cNvSpPr>
                <a:spLocks noChangeShapeType="1"/>
              </p:cNvSpPr>
              <p:nvPr/>
            </p:nvSpPr>
            <p:spPr bwMode="auto">
              <a:xfrm>
                <a:off x="2384" y="1536"/>
                <a:ext cx="56" cy="4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5305" name="Group 9"/>
          <p:cNvGrpSpPr>
            <a:grpSpLocks/>
          </p:cNvGrpSpPr>
          <p:nvPr/>
        </p:nvGrpSpPr>
        <p:grpSpPr bwMode="auto">
          <a:xfrm>
            <a:off x="2827338" y="4364038"/>
            <a:ext cx="5346701" cy="889000"/>
            <a:chOff x="1782" y="2976"/>
            <a:chExt cx="3368" cy="560"/>
          </a:xfrm>
        </p:grpSpPr>
        <p:grpSp>
          <p:nvGrpSpPr>
            <p:cNvPr id="50217" name="Group 10"/>
            <p:cNvGrpSpPr>
              <a:grpSpLocks/>
            </p:cNvGrpSpPr>
            <p:nvPr/>
          </p:nvGrpSpPr>
          <p:grpSpPr bwMode="auto">
            <a:xfrm>
              <a:off x="1782" y="2976"/>
              <a:ext cx="1225" cy="560"/>
              <a:chOff x="1782" y="2976"/>
              <a:chExt cx="1225" cy="560"/>
            </a:xfrm>
          </p:grpSpPr>
          <p:sp>
            <p:nvSpPr>
              <p:cNvPr id="50219" name="Line 11"/>
              <p:cNvSpPr>
                <a:spLocks noChangeShapeType="1"/>
              </p:cNvSpPr>
              <p:nvPr/>
            </p:nvSpPr>
            <p:spPr bwMode="auto">
              <a:xfrm flipV="1">
                <a:off x="2408" y="2976"/>
                <a:ext cx="48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0220" name="AutoShape 12"/>
              <p:cNvSpPr>
                <a:spLocks noChangeArrowheads="1"/>
              </p:cNvSpPr>
              <p:nvPr/>
            </p:nvSpPr>
            <p:spPr bwMode="auto">
              <a:xfrm>
                <a:off x="1864" y="3112"/>
                <a:ext cx="1072" cy="424"/>
              </a:xfrm>
              <a:prstGeom prst="roundRect">
                <a:avLst>
                  <a:gd name="adj" fmla="val 50000"/>
                </a:avLst>
              </a:prstGeom>
              <a:solidFill>
                <a:srgbClr val="92D2C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0221" name="Rectangle 13"/>
              <p:cNvSpPr>
                <a:spLocks noChangeArrowheads="1"/>
              </p:cNvSpPr>
              <p:nvPr/>
            </p:nvSpPr>
            <p:spPr bwMode="auto">
              <a:xfrm>
                <a:off x="1782" y="3185"/>
                <a:ext cx="122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600" dirty="0"/>
                  <a:t>EMV for node 2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600" dirty="0"/>
                  <a:t>= $52,000</a:t>
                </a:r>
              </a:p>
            </p:txBody>
          </p:sp>
        </p:grpSp>
        <p:sp>
          <p:nvSpPr>
            <p:cNvPr id="50218" name="Rectangle 14"/>
            <p:cNvSpPr>
              <a:spLocks noChangeArrowheads="1"/>
            </p:cNvSpPr>
            <p:nvPr/>
          </p:nvSpPr>
          <p:spPr bwMode="auto">
            <a:xfrm>
              <a:off x="2990" y="3230"/>
              <a:ext cx="2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= </a:t>
              </a:r>
              <a:r>
                <a:rPr lang="en-US" sz="1600" i="1" dirty="0" smtClean="0"/>
                <a:t>(0.6</a:t>
              </a:r>
              <a:r>
                <a:rPr lang="en-US" sz="1600" i="1" dirty="0"/>
                <a:t>)($100,000) + </a:t>
              </a:r>
              <a:r>
                <a:rPr lang="en-US" sz="1600" i="1" dirty="0" smtClean="0"/>
                <a:t>(0.4</a:t>
              </a:r>
              <a:r>
                <a:rPr lang="en-US" sz="1600" i="1" dirty="0"/>
                <a:t>)(–$20,000)</a:t>
              </a:r>
            </a:p>
          </p:txBody>
        </p:sp>
      </p:grpSp>
      <p:grpSp>
        <p:nvGrpSpPr>
          <p:cNvPr id="55311" name="Group 15"/>
          <p:cNvGrpSpPr>
            <a:grpSpLocks/>
          </p:cNvGrpSpPr>
          <p:nvPr/>
        </p:nvGrpSpPr>
        <p:grpSpPr bwMode="auto">
          <a:xfrm>
            <a:off x="7056438" y="2112963"/>
            <a:ext cx="1154113" cy="3841750"/>
            <a:chOff x="4446" y="1558"/>
            <a:chExt cx="727" cy="2420"/>
          </a:xfrm>
        </p:grpSpPr>
        <p:sp>
          <p:nvSpPr>
            <p:cNvPr id="50211" name="Rectangle 16"/>
            <p:cNvSpPr>
              <a:spLocks noChangeArrowheads="1"/>
            </p:cNvSpPr>
            <p:nvPr/>
          </p:nvSpPr>
          <p:spPr bwMode="auto">
            <a:xfrm>
              <a:off x="4560" y="1558"/>
              <a:ext cx="54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Payoffs</a:t>
              </a:r>
            </a:p>
          </p:txBody>
        </p:sp>
        <p:sp>
          <p:nvSpPr>
            <p:cNvPr id="50212" name="Rectangle 17"/>
            <p:cNvSpPr>
              <a:spLocks noChangeArrowheads="1"/>
            </p:cNvSpPr>
            <p:nvPr/>
          </p:nvSpPr>
          <p:spPr bwMode="auto">
            <a:xfrm>
              <a:off x="4489" y="1814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$200,000</a:t>
              </a:r>
            </a:p>
          </p:txBody>
        </p:sp>
        <p:sp>
          <p:nvSpPr>
            <p:cNvPr id="50213" name="Rectangle 18"/>
            <p:cNvSpPr>
              <a:spLocks noChangeArrowheads="1"/>
            </p:cNvSpPr>
            <p:nvPr/>
          </p:nvSpPr>
          <p:spPr bwMode="auto">
            <a:xfrm>
              <a:off x="4446" y="2246"/>
              <a:ext cx="72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–$180,000</a:t>
              </a:r>
            </a:p>
          </p:txBody>
        </p:sp>
        <p:sp>
          <p:nvSpPr>
            <p:cNvPr id="50214" name="Rectangle 19"/>
            <p:cNvSpPr>
              <a:spLocks noChangeArrowheads="1"/>
            </p:cNvSpPr>
            <p:nvPr/>
          </p:nvSpPr>
          <p:spPr bwMode="auto">
            <a:xfrm>
              <a:off x="4489" y="2486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$100,000</a:t>
              </a:r>
            </a:p>
          </p:txBody>
        </p:sp>
        <p:sp>
          <p:nvSpPr>
            <p:cNvPr id="50215" name="Rectangle 20"/>
            <p:cNvSpPr>
              <a:spLocks noChangeArrowheads="1"/>
            </p:cNvSpPr>
            <p:nvPr/>
          </p:nvSpPr>
          <p:spPr bwMode="auto">
            <a:xfrm>
              <a:off x="4517" y="2918"/>
              <a:ext cx="6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–$20,000</a:t>
              </a:r>
            </a:p>
          </p:txBody>
        </p:sp>
        <p:sp>
          <p:nvSpPr>
            <p:cNvPr id="50216" name="Rectangle 21"/>
            <p:cNvSpPr>
              <a:spLocks noChangeArrowheads="1"/>
            </p:cNvSpPr>
            <p:nvPr/>
          </p:nvSpPr>
          <p:spPr bwMode="auto">
            <a:xfrm>
              <a:off x="4560" y="3766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$0</a:t>
              </a:r>
            </a:p>
          </p:txBody>
        </p:sp>
      </p:grpSp>
      <p:grpSp>
        <p:nvGrpSpPr>
          <p:cNvPr id="55318" name="Group 22"/>
          <p:cNvGrpSpPr>
            <a:grpSpLocks/>
          </p:cNvGrpSpPr>
          <p:nvPr/>
        </p:nvGrpSpPr>
        <p:grpSpPr bwMode="auto">
          <a:xfrm>
            <a:off x="1116013" y="3068638"/>
            <a:ext cx="5918200" cy="2717800"/>
            <a:chOff x="704" y="2160"/>
            <a:chExt cx="3728" cy="1712"/>
          </a:xfrm>
        </p:grpSpPr>
        <p:sp>
          <p:nvSpPr>
            <p:cNvPr id="50204" name="Line 23"/>
            <p:cNvSpPr>
              <a:spLocks noChangeShapeType="1"/>
            </p:cNvSpPr>
            <p:nvPr/>
          </p:nvSpPr>
          <p:spPr bwMode="auto">
            <a:xfrm flipV="1">
              <a:off x="992" y="2160"/>
              <a:ext cx="1336" cy="65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05" name="Rectangle 24"/>
            <p:cNvSpPr>
              <a:spLocks noChangeArrowheads="1"/>
            </p:cNvSpPr>
            <p:nvPr/>
          </p:nvSpPr>
          <p:spPr bwMode="auto">
            <a:xfrm rot="-1566985">
              <a:off x="1043" y="2292"/>
              <a:ext cx="116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Construct large plant</a:t>
              </a:r>
            </a:p>
          </p:txBody>
        </p:sp>
        <p:sp>
          <p:nvSpPr>
            <p:cNvPr id="50206" name="Line 25"/>
            <p:cNvSpPr>
              <a:spLocks noChangeShapeType="1"/>
            </p:cNvSpPr>
            <p:nvPr/>
          </p:nvSpPr>
          <p:spPr bwMode="auto">
            <a:xfrm flipV="1">
              <a:off x="984" y="2808"/>
              <a:ext cx="143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07" name="Freeform 26"/>
            <p:cNvSpPr>
              <a:spLocks/>
            </p:cNvSpPr>
            <p:nvPr/>
          </p:nvSpPr>
          <p:spPr bwMode="auto">
            <a:xfrm>
              <a:off x="984" y="2792"/>
              <a:ext cx="3448" cy="1080"/>
            </a:xfrm>
            <a:custGeom>
              <a:avLst/>
              <a:gdLst>
                <a:gd name="T0" fmla="*/ 0 w 3448"/>
                <a:gd name="T1" fmla="*/ 0 h 1080"/>
                <a:gd name="T2" fmla="*/ 1152 w 3448"/>
                <a:gd name="T3" fmla="*/ 1080 h 1080"/>
                <a:gd name="T4" fmla="*/ 3448 w 3448"/>
                <a:gd name="T5" fmla="*/ 1080 h 1080"/>
                <a:gd name="T6" fmla="*/ 0 60000 65536"/>
                <a:gd name="T7" fmla="*/ 0 60000 65536"/>
                <a:gd name="T8" fmla="*/ 0 60000 65536"/>
                <a:gd name="T9" fmla="*/ 0 w 3448"/>
                <a:gd name="T10" fmla="*/ 0 h 1080"/>
                <a:gd name="T11" fmla="*/ 3448 w 3448"/>
                <a:gd name="T12" fmla="*/ 1080 h 10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8" h="1080">
                  <a:moveTo>
                    <a:pt x="0" y="0"/>
                  </a:moveTo>
                  <a:lnTo>
                    <a:pt x="1152" y="1080"/>
                  </a:lnTo>
                  <a:lnTo>
                    <a:pt x="3448" y="1080"/>
                  </a:lnTo>
                </a:path>
              </a:pathLst>
            </a:custGeom>
            <a:noFill/>
            <a:ln w="5715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08" name="Rectangle 27"/>
            <p:cNvSpPr>
              <a:spLocks noChangeArrowheads="1"/>
            </p:cNvSpPr>
            <p:nvPr/>
          </p:nvSpPr>
          <p:spPr bwMode="auto">
            <a:xfrm>
              <a:off x="1430" y="2631"/>
              <a:ext cx="7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400" dirty="0"/>
                <a:t>Construct small plant</a:t>
              </a:r>
            </a:p>
          </p:txBody>
        </p:sp>
        <p:sp>
          <p:nvSpPr>
            <p:cNvPr id="50209" name="Rectangle 28"/>
            <p:cNvSpPr>
              <a:spLocks noChangeArrowheads="1"/>
            </p:cNvSpPr>
            <p:nvPr/>
          </p:nvSpPr>
          <p:spPr bwMode="auto">
            <a:xfrm rot="2544378">
              <a:off x="1224" y="3092"/>
              <a:ext cx="66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Do nothing</a:t>
              </a:r>
            </a:p>
          </p:txBody>
        </p:sp>
        <p:sp>
          <p:nvSpPr>
            <p:cNvPr id="55325" name="Rectangle 29"/>
            <p:cNvSpPr>
              <a:spLocks noChangeArrowheads="1"/>
            </p:cNvSpPr>
            <p:nvPr/>
          </p:nvSpPr>
          <p:spPr bwMode="auto">
            <a:xfrm>
              <a:off x="704" y="2656"/>
              <a:ext cx="296" cy="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326" name="Group 30"/>
          <p:cNvGrpSpPr>
            <a:grpSpLocks/>
          </p:cNvGrpSpPr>
          <p:nvPr/>
        </p:nvGrpSpPr>
        <p:grpSpPr bwMode="auto">
          <a:xfrm>
            <a:off x="3643313" y="2381251"/>
            <a:ext cx="3416300" cy="992187"/>
            <a:chOff x="2296" y="1727"/>
            <a:chExt cx="2152" cy="625"/>
          </a:xfrm>
        </p:grpSpPr>
        <p:grpSp>
          <p:nvGrpSpPr>
            <p:cNvPr id="50195" name="Group 31"/>
            <p:cNvGrpSpPr>
              <a:grpSpLocks/>
            </p:cNvGrpSpPr>
            <p:nvPr/>
          </p:nvGrpSpPr>
          <p:grpSpPr bwMode="auto">
            <a:xfrm>
              <a:off x="2608" y="1727"/>
              <a:ext cx="1840" cy="625"/>
              <a:chOff x="2608" y="1727"/>
              <a:chExt cx="1840" cy="625"/>
            </a:xfrm>
          </p:grpSpPr>
          <p:grpSp>
            <p:nvGrpSpPr>
              <p:cNvPr id="50199" name="Group 32"/>
              <p:cNvGrpSpPr>
                <a:grpSpLocks/>
              </p:cNvGrpSpPr>
              <p:nvPr/>
            </p:nvGrpSpPr>
            <p:grpSpPr bwMode="auto">
              <a:xfrm>
                <a:off x="2608" y="1920"/>
                <a:ext cx="1840" cy="432"/>
                <a:chOff x="2600" y="2592"/>
                <a:chExt cx="1840" cy="432"/>
              </a:xfrm>
            </p:grpSpPr>
            <p:sp>
              <p:nvSpPr>
                <p:cNvPr id="50202" name="Freeform 33"/>
                <p:cNvSpPr>
                  <a:spLocks/>
                </p:cNvSpPr>
                <p:nvPr/>
              </p:nvSpPr>
              <p:spPr bwMode="auto">
                <a:xfrm>
                  <a:off x="2600" y="2592"/>
                  <a:ext cx="1840" cy="208"/>
                </a:xfrm>
                <a:custGeom>
                  <a:avLst/>
                  <a:gdLst>
                    <a:gd name="T0" fmla="*/ 0 w 1840"/>
                    <a:gd name="T1" fmla="*/ 208 h 208"/>
                    <a:gd name="T2" fmla="*/ 336 w 1840"/>
                    <a:gd name="T3" fmla="*/ 0 h 208"/>
                    <a:gd name="T4" fmla="*/ 1840 w 1840"/>
                    <a:gd name="T5" fmla="*/ 0 h 208"/>
                    <a:gd name="T6" fmla="*/ 0 60000 65536"/>
                    <a:gd name="T7" fmla="*/ 0 60000 65536"/>
                    <a:gd name="T8" fmla="*/ 0 60000 65536"/>
                    <a:gd name="T9" fmla="*/ 0 w 1840"/>
                    <a:gd name="T10" fmla="*/ 0 h 208"/>
                    <a:gd name="T11" fmla="*/ 1840 w 1840"/>
                    <a:gd name="T12" fmla="*/ 208 h 20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40" h="208">
                      <a:moveTo>
                        <a:pt x="0" y="208"/>
                      </a:moveTo>
                      <a:lnTo>
                        <a:pt x="336" y="0"/>
                      </a:lnTo>
                      <a:lnTo>
                        <a:pt x="1840" y="0"/>
                      </a:lnTo>
                    </a:path>
                  </a:pathLst>
                </a:custGeom>
                <a:noFill/>
                <a:ln w="5715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0203" name="Freeform 34"/>
                <p:cNvSpPr>
                  <a:spLocks/>
                </p:cNvSpPr>
                <p:nvPr/>
              </p:nvSpPr>
              <p:spPr bwMode="auto">
                <a:xfrm flipV="1">
                  <a:off x="2600" y="2816"/>
                  <a:ext cx="1840" cy="208"/>
                </a:xfrm>
                <a:custGeom>
                  <a:avLst/>
                  <a:gdLst>
                    <a:gd name="T0" fmla="*/ 0 w 1840"/>
                    <a:gd name="T1" fmla="*/ 208 h 208"/>
                    <a:gd name="T2" fmla="*/ 336 w 1840"/>
                    <a:gd name="T3" fmla="*/ 0 h 208"/>
                    <a:gd name="T4" fmla="*/ 1840 w 1840"/>
                    <a:gd name="T5" fmla="*/ 0 h 208"/>
                    <a:gd name="T6" fmla="*/ 0 60000 65536"/>
                    <a:gd name="T7" fmla="*/ 0 60000 65536"/>
                    <a:gd name="T8" fmla="*/ 0 60000 65536"/>
                    <a:gd name="T9" fmla="*/ 0 w 1840"/>
                    <a:gd name="T10" fmla="*/ 0 h 208"/>
                    <a:gd name="T11" fmla="*/ 1840 w 1840"/>
                    <a:gd name="T12" fmla="*/ 208 h 20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40" h="208">
                      <a:moveTo>
                        <a:pt x="0" y="208"/>
                      </a:moveTo>
                      <a:lnTo>
                        <a:pt x="336" y="0"/>
                      </a:lnTo>
                      <a:lnTo>
                        <a:pt x="1840" y="0"/>
                      </a:lnTo>
                    </a:path>
                  </a:pathLst>
                </a:custGeom>
                <a:noFill/>
                <a:ln w="5715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0200" name="Rectangle 35"/>
              <p:cNvSpPr>
                <a:spLocks noChangeArrowheads="1"/>
              </p:cNvSpPr>
              <p:nvPr/>
            </p:nvSpPr>
            <p:spPr bwMode="auto">
              <a:xfrm>
                <a:off x="2990" y="1727"/>
                <a:ext cx="119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Favorable market (.6)</a:t>
                </a:r>
              </a:p>
            </p:txBody>
          </p:sp>
          <p:sp>
            <p:nvSpPr>
              <p:cNvPr id="50201" name="Rectangle 36"/>
              <p:cNvSpPr>
                <a:spLocks noChangeArrowheads="1"/>
              </p:cNvSpPr>
              <p:nvPr/>
            </p:nvSpPr>
            <p:spPr bwMode="auto">
              <a:xfrm>
                <a:off x="2990" y="2151"/>
                <a:ext cx="130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Unfavorable market (.4)</a:t>
                </a:r>
              </a:p>
            </p:txBody>
          </p:sp>
        </p:grpSp>
        <p:grpSp>
          <p:nvGrpSpPr>
            <p:cNvPr id="50196" name="Group 37"/>
            <p:cNvGrpSpPr>
              <a:grpSpLocks/>
            </p:cNvGrpSpPr>
            <p:nvPr/>
          </p:nvGrpSpPr>
          <p:grpSpPr bwMode="auto">
            <a:xfrm>
              <a:off x="2296" y="1992"/>
              <a:ext cx="304" cy="304"/>
              <a:chOff x="2296" y="1992"/>
              <a:chExt cx="304" cy="304"/>
            </a:xfrm>
          </p:grpSpPr>
          <p:sp>
            <p:nvSpPr>
              <p:cNvPr id="55334" name="Oval 38"/>
              <p:cNvSpPr>
                <a:spLocks noChangeArrowheads="1"/>
              </p:cNvSpPr>
              <p:nvPr/>
            </p:nvSpPr>
            <p:spPr bwMode="auto">
              <a:xfrm>
                <a:off x="2296" y="1992"/>
                <a:ext cx="304" cy="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0198" name="Rectangle 39"/>
              <p:cNvSpPr>
                <a:spLocks noChangeArrowheads="1"/>
              </p:cNvSpPr>
              <p:nvPr/>
            </p:nvSpPr>
            <p:spPr bwMode="auto">
              <a:xfrm>
                <a:off x="2355" y="203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1</a:t>
                </a:r>
              </a:p>
            </p:txBody>
          </p:sp>
        </p:grpSp>
      </p:grpSp>
      <p:grpSp>
        <p:nvGrpSpPr>
          <p:cNvPr id="55336" name="Group 40"/>
          <p:cNvGrpSpPr>
            <a:grpSpLocks/>
          </p:cNvGrpSpPr>
          <p:nvPr/>
        </p:nvGrpSpPr>
        <p:grpSpPr bwMode="auto">
          <a:xfrm>
            <a:off x="3643313" y="3435351"/>
            <a:ext cx="3403600" cy="1004887"/>
            <a:chOff x="2296" y="2391"/>
            <a:chExt cx="2144" cy="633"/>
          </a:xfrm>
        </p:grpSpPr>
        <p:grpSp>
          <p:nvGrpSpPr>
            <p:cNvPr id="50186" name="Group 41"/>
            <p:cNvGrpSpPr>
              <a:grpSpLocks/>
            </p:cNvGrpSpPr>
            <p:nvPr/>
          </p:nvGrpSpPr>
          <p:grpSpPr bwMode="auto">
            <a:xfrm>
              <a:off x="2600" y="2391"/>
              <a:ext cx="1840" cy="633"/>
              <a:chOff x="2600" y="2391"/>
              <a:chExt cx="1840" cy="633"/>
            </a:xfrm>
          </p:grpSpPr>
          <p:grpSp>
            <p:nvGrpSpPr>
              <p:cNvPr id="50190" name="Group 42"/>
              <p:cNvGrpSpPr>
                <a:grpSpLocks/>
              </p:cNvGrpSpPr>
              <p:nvPr/>
            </p:nvGrpSpPr>
            <p:grpSpPr bwMode="auto">
              <a:xfrm>
                <a:off x="2600" y="2592"/>
                <a:ext cx="1840" cy="432"/>
                <a:chOff x="2600" y="2592"/>
                <a:chExt cx="1840" cy="432"/>
              </a:xfrm>
            </p:grpSpPr>
            <p:sp>
              <p:nvSpPr>
                <p:cNvPr id="50193" name="Freeform 43"/>
                <p:cNvSpPr>
                  <a:spLocks/>
                </p:cNvSpPr>
                <p:nvPr/>
              </p:nvSpPr>
              <p:spPr bwMode="auto">
                <a:xfrm>
                  <a:off x="2600" y="2592"/>
                  <a:ext cx="1840" cy="208"/>
                </a:xfrm>
                <a:custGeom>
                  <a:avLst/>
                  <a:gdLst>
                    <a:gd name="T0" fmla="*/ 0 w 1840"/>
                    <a:gd name="T1" fmla="*/ 208 h 208"/>
                    <a:gd name="T2" fmla="*/ 336 w 1840"/>
                    <a:gd name="T3" fmla="*/ 0 h 208"/>
                    <a:gd name="T4" fmla="*/ 1840 w 1840"/>
                    <a:gd name="T5" fmla="*/ 0 h 208"/>
                    <a:gd name="T6" fmla="*/ 0 60000 65536"/>
                    <a:gd name="T7" fmla="*/ 0 60000 65536"/>
                    <a:gd name="T8" fmla="*/ 0 60000 65536"/>
                    <a:gd name="T9" fmla="*/ 0 w 1840"/>
                    <a:gd name="T10" fmla="*/ 0 h 208"/>
                    <a:gd name="T11" fmla="*/ 1840 w 1840"/>
                    <a:gd name="T12" fmla="*/ 208 h 20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40" h="208">
                      <a:moveTo>
                        <a:pt x="0" y="208"/>
                      </a:moveTo>
                      <a:lnTo>
                        <a:pt x="336" y="0"/>
                      </a:lnTo>
                      <a:lnTo>
                        <a:pt x="1840" y="0"/>
                      </a:lnTo>
                    </a:path>
                  </a:pathLst>
                </a:custGeom>
                <a:noFill/>
                <a:ln w="5715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0194" name="Freeform 44"/>
                <p:cNvSpPr>
                  <a:spLocks/>
                </p:cNvSpPr>
                <p:nvPr/>
              </p:nvSpPr>
              <p:spPr bwMode="auto">
                <a:xfrm flipV="1">
                  <a:off x="2600" y="2816"/>
                  <a:ext cx="1840" cy="208"/>
                </a:xfrm>
                <a:custGeom>
                  <a:avLst/>
                  <a:gdLst>
                    <a:gd name="T0" fmla="*/ 0 w 1840"/>
                    <a:gd name="T1" fmla="*/ 208 h 208"/>
                    <a:gd name="T2" fmla="*/ 336 w 1840"/>
                    <a:gd name="T3" fmla="*/ 0 h 208"/>
                    <a:gd name="T4" fmla="*/ 1840 w 1840"/>
                    <a:gd name="T5" fmla="*/ 0 h 208"/>
                    <a:gd name="T6" fmla="*/ 0 60000 65536"/>
                    <a:gd name="T7" fmla="*/ 0 60000 65536"/>
                    <a:gd name="T8" fmla="*/ 0 60000 65536"/>
                    <a:gd name="T9" fmla="*/ 0 w 1840"/>
                    <a:gd name="T10" fmla="*/ 0 h 208"/>
                    <a:gd name="T11" fmla="*/ 1840 w 1840"/>
                    <a:gd name="T12" fmla="*/ 208 h 20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40" h="208">
                      <a:moveTo>
                        <a:pt x="0" y="208"/>
                      </a:moveTo>
                      <a:lnTo>
                        <a:pt x="336" y="0"/>
                      </a:lnTo>
                      <a:lnTo>
                        <a:pt x="1840" y="0"/>
                      </a:lnTo>
                    </a:path>
                  </a:pathLst>
                </a:custGeom>
                <a:noFill/>
                <a:ln w="5715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0191" name="Rectangle 45"/>
              <p:cNvSpPr>
                <a:spLocks noChangeArrowheads="1"/>
              </p:cNvSpPr>
              <p:nvPr/>
            </p:nvSpPr>
            <p:spPr bwMode="auto">
              <a:xfrm>
                <a:off x="2990" y="2391"/>
                <a:ext cx="119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Favorable market (.6)</a:t>
                </a:r>
              </a:p>
            </p:txBody>
          </p:sp>
          <p:sp>
            <p:nvSpPr>
              <p:cNvPr id="50192" name="Rectangle 46"/>
              <p:cNvSpPr>
                <a:spLocks noChangeArrowheads="1"/>
              </p:cNvSpPr>
              <p:nvPr/>
            </p:nvSpPr>
            <p:spPr bwMode="auto">
              <a:xfrm>
                <a:off x="2990" y="2823"/>
                <a:ext cx="130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Unfavorable market (.4)</a:t>
                </a:r>
              </a:p>
            </p:txBody>
          </p:sp>
        </p:grpSp>
        <p:grpSp>
          <p:nvGrpSpPr>
            <p:cNvPr id="50187" name="Group 47"/>
            <p:cNvGrpSpPr>
              <a:grpSpLocks/>
            </p:cNvGrpSpPr>
            <p:nvPr/>
          </p:nvGrpSpPr>
          <p:grpSpPr bwMode="auto">
            <a:xfrm>
              <a:off x="2296" y="2672"/>
              <a:ext cx="304" cy="304"/>
              <a:chOff x="2296" y="2672"/>
              <a:chExt cx="304" cy="304"/>
            </a:xfrm>
          </p:grpSpPr>
          <p:sp>
            <p:nvSpPr>
              <p:cNvPr id="50188" name="Oval 48"/>
              <p:cNvSpPr>
                <a:spLocks noChangeArrowheads="1"/>
              </p:cNvSpPr>
              <p:nvPr/>
            </p:nvSpPr>
            <p:spPr bwMode="auto">
              <a:xfrm>
                <a:off x="2296" y="2672"/>
                <a:ext cx="304" cy="304"/>
              </a:xfrm>
              <a:prstGeom prst="ellipse">
                <a:avLst/>
              </a:prstGeom>
              <a:solidFill>
                <a:srgbClr val="EEA94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0189" name="Rectangle 49"/>
              <p:cNvSpPr>
                <a:spLocks noChangeArrowheads="1"/>
              </p:cNvSpPr>
              <p:nvPr/>
            </p:nvSpPr>
            <p:spPr bwMode="auto">
              <a:xfrm>
                <a:off x="2354" y="271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2</a:t>
                </a:r>
              </a:p>
            </p:txBody>
          </p:sp>
        </p:grpSp>
      </p:grpSp>
      <p:sp>
        <p:nvSpPr>
          <p:cNvPr id="55346" name="Rectangle 50"/>
          <p:cNvSpPr>
            <a:spLocks noChangeArrowheads="1"/>
          </p:cNvSpPr>
          <p:nvPr/>
        </p:nvSpPr>
        <p:spPr bwMode="auto">
          <a:xfrm>
            <a:off x="2348679" y="6236094"/>
            <a:ext cx="1120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A.2</a:t>
            </a:r>
          </a:p>
        </p:txBody>
      </p:sp>
      <p:sp>
        <p:nvSpPr>
          <p:cNvPr id="55347" name="Oval 51"/>
          <p:cNvSpPr>
            <a:spLocks noChangeArrowheads="1"/>
          </p:cNvSpPr>
          <p:nvPr/>
        </p:nvSpPr>
        <p:spPr bwMode="auto">
          <a:xfrm>
            <a:off x="2173288" y="3729038"/>
            <a:ext cx="1449388" cy="785813"/>
          </a:xfrm>
          <a:prstGeom prst="ellips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9002" y="4833938"/>
            <a:ext cx="2036030" cy="990888"/>
            <a:chOff x="259002" y="4833938"/>
            <a:chExt cx="2036030" cy="990888"/>
          </a:xfrm>
        </p:grpSpPr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V="1">
              <a:off x="1366284" y="4833938"/>
              <a:ext cx="928748" cy="784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AutoShape 12"/>
            <p:cNvSpPr>
              <a:spLocks noChangeArrowheads="1"/>
            </p:cNvSpPr>
            <p:nvPr/>
          </p:nvSpPr>
          <p:spPr bwMode="auto">
            <a:xfrm>
              <a:off x="367684" y="5151726"/>
              <a:ext cx="1701800" cy="673100"/>
            </a:xfrm>
            <a:prstGeom prst="roundRect">
              <a:avLst>
                <a:gd name="adj" fmla="val 50000"/>
              </a:avLst>
            </a:prstGeom>
            <a:solidFill>
              <a:srgbClr val="92D2C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259002" y="5246821"/>
              <a:ext cx="1944688" cy="510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dirty="0" smtClean="0"/>
                <a:t>EMV for Do nothing = $0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216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10"/>
                                        <p:tgtEl>
                                          <p:spTgt spid="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r>
              <a:rPr lang="en-US" dirty="0">
                <a:latin typeface="Arial" charset="0"/>
                <a:cs typeface="Arial" charset="0"/>
              </a:rPr>
              <a:t>Moving </a:t>
            </a:r>
            <a:r>
              <a:rPr lang="en-US" dirty="0" smtClean="0">
                <a:latin typeface="Arial" charset="0"/>
                <a:cs typeface="Arial" charset="0"/>
              </a:rPr>
              <a:t>Averages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idx="1"/>
          </p:nvPr>
        </p:nvSpPr>
        <p:spPr/>
        <p:txBody>
          <a:bodyPr lIns="90475" tIns="44444" rIns="90475" bIns="44444">
            <a:normAutofit/>
          </a:bodyPr>
          <a:lstStyle/>
          <a:p>
            <a:pPr defTabSz="911225">
              <a:tabLst>
                <a:tab pos="7597775" algn="ctr"/>
              </a:tabLst>
            </a:pPr>
            <a:r>
              <a:rPr lang="en-US" dirty="0">
                <a:latin typeface="Arial" charset="0"/>
                <a:cs typeface="Arial" charset="0"/>
              </a:rPr>
              <a:t>MA is a series of arithmetic means </a:t>
            </a:r>
            <a:endParaRPr lang="en-US" dirty="0" smtClean="0">
              <a:latin typeface="Arial" charset="0"/>
              <a:cs typeface="Arial" charset="0"/>
            </a:endParaRPr>
          </a:p>
          <a:p>
            <a:pPr defTabSz="911225">
              <a:tabLst>
                <a:tab pos="7597775" algn="ctr"/>
              </a:tabLst>
            </a:pPr>
            <a:r>
              <a:rPr lang="en-US" dirty="0" smtClean="0">
                <a:latin typeface="Arial" charset="0"/>
                <a:cs typeface="Arial" charset="0"/>
              </a:rPr>
              <a:t>Used </a:t>
            </a:r>
            <a:r>
              <a:rPr lang="en-US" dirty="0">
                <a:latin typeface="Arial" charset="0"/>
                <a:cs typeface="Arial" charset="0"/>
              </a:rPr>
              <a:t>if little or no trend</a:t>
            </a:r>
          </a:p>
          <a:p>
            <a:pPr defTabSz="911225">
              <a:tabLst>
                <a:tab pos="7597775" algn="ctr"/>
              </a:tabLst>
            </a:pPr>
            <a:r>
              <a:rPr lang="en-US" dirty="0">
                <a:latin typeface="Arial" charset="0"/>
                <a:cs typeface="Arial" charset="0"/>
              </a:rPr>
              <a:t>Used often for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smoothing</a:t>
            </a:r>
          </a:p>
          <a:p>
            <a:pPr lvl="1" defTabSz="911225">
              <a:tabLst>
                <a:tab pos="7597775" algn="ctr"/>
              </a:tabLst>
            </a:pPr>
            <a:r>
              <a:rPr lang="en-US" dirty="0" smtClean="0">
                <a:latin typeface="Arial" charset="0"/>
                <a:cs typeface="Arial" charset="0"/>
              </a:rPr>
              <a:t>Provides </a:t>
            </a:r>
            <a:r>
              <a:rPr lang="en-US" dirty="0">
                <a:latin typeface="Arial" charset="0"/>
                <a:cs typeface="Arial" charset="0"/>
              </a:rPr>
              <a:t>overall impression of data over time</a:t>
            </a:r>
          </a:p>
          <a:p>
            <a:pPr defTabSz="911225">
              <a:tabLst>
                <a:tab pos="7597775" algn="ctr"/>
              </a:tabLst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 month moving average </a:t>
            </a:r>
            <a:r>
              <a:rPr lang="en-US" dirty="0" smtClean="0">
                <a:latin typeface="Arial" charset="0"/>
                <a:cs typeface="Arial" charset="0"/>
              </a:rPr>
              <a:t>is common</a:t>
            </a:r>
          </a:p>
          <a:p>
            <a:pPr lvl="1" defTabSz="911225">
              <a:tabLst>
                <a:tab pos="7597775" algn="ctr"/>
              </a:tabLst>
            </a:pPr>
            <a:r>
              <a:rPr lang="en-US" dirty="0" smtClean="0">
                <a:latin typeface="Arial" charset="0"/>
                <a:cs typeface="Arial" charset="0"/>
              </a:rPr>
              <a:t>Average the previous 3 months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187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29475"/>
              </p:ext>
            </p:extLst>
          </p:nvPr>
        </p:nvGraphicFramePr>
        <p:xfrm>
          <a:off x="800100" y="5505450"/>
          <a:ext cx="681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2" name="Equation" r:id="rId4" imgW="6811200" imgH="840960" progId="Equation.3">
                  <p:embed/>
                </p:oleObj>
              </mc:Choice>
              <mc:Fallback>
                <p:oleObj name="Equation" r:id="rId4" imgW="6811200" imgH="84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5505450"/>
                        <a:ext cx="6819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6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Moving Average Example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1828800"/>
          <a:ext cx="77724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MONTH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ACTUAL SHED SALES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3-MONTH MOVING AVERAGE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January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February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March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April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16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May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19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June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23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July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26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August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30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September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28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October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18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November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16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December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62600" y="3021013"/>
            <a:ext cx="19939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Arial"/>
                <a:ea typeface="+mn-ea"/>
                <a:cs typeface="Arial"/>
              </a:rPr>
              <a:t>(</a:t>
            </a:r>
            <a:r>
              <a:rPr lang="en-US" sz="1400" b="1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10</a:t>
            </a:r>
            <a:r>
              <a:rPr lang="en-US" sz="1400" dirty="0">
                <a:latin typeface="Arial"/>
                <a:ea typeface="+mn-ea"/>
                <a:cs typeface="Arial"/>
              </a:rPr>
              <a:t> +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12</a:t>
            </a:r>
            <a:r>
              <a:rPr lang="en-US" sz="1400" dirty="0">
                <a:latin typeface="Arial"/>
                <a:ea typeface="+mn-ea"/>
                <a:cs typeface="Arial"/>
              </a:rPr>
              <a:t> + </a:t>
            </a:r>
            <a:r>
              <a:rPr lang="en-US" sz="1400" b="1" dirty="0">
                <a:solidFill>
                  <a:schemeClr val="accent1"/>
                </a:solidFill>
                <a:latin typeface="Arial"/>
                <a:ea typeface="+mn-ea"/>
                <a:cs typeface="Arial"/>
              </a:rPr>
              <a:t>13</a:t>
            </a:r>
            <a:r>
              <a:rPr lang="en-US" sz="1400" dirty="0">
                <a:latin typeface="Arial"/>
                <a:ea typeface="+mn-ea"/>
                <a:cs typeface="Arial"/>
              </a:rPr>
              <a:t>)/3 = </a:t>
            </a:r>
            <a:r>
              <a:rPr lang="en-US" sz="1400" dirty="0" smtClean="0">
                <a:latin typeface="Arial"/>
                <a:ea typeface="+mn-ea"/>
                <a:cs typeface="Arial"/>
              </a:rPr>
              <a:t>11.7</a:t>
            </a:r>
            <a:endParaRPr lang="en-US" sz="1400" baseline="-25000" dirty="0">
              <a:latin typeface="Arial"/>
              <a:ea typeface="+mn-ea"/>
              <a:cs typeface="Arial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62600" y="3332163"/>
            <a:ext cx="20072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400" dirty="0">
                <a:latin typeface="Arial" charset="0"/>
              </a:rPr>
              <a:t>(12 + 13 + 16)/3 = </a:t>
            </a:r>
            <a:r>
              <a:rPr lang="en-US" sz="1400" dirty="0" smtClean="0">
                <a:latin typeface="Arial" charset="0"/>
              </a:rPr>
              <a:t>13.7</a:t>
            </a:r>
            <a:endParaRPr lang="en-US" sz="1400" dirty="0"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62600" y="3641725"/>
            <a:ext cx="20072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400" dirty="0">
                <a:latin typeface="Arial" charset="0"/>
              </a:rPr>
              <a:t>(13 + 16 + 19)/3 = </a:t>
            </a:r>
            <a:r>
              <a:rPr lang="en-US" sz="1400" dirty="0" smtClean="0">
                <a:latin typeface="Arial" charset="0"/>
              </a:rPr>
              <a:t>16.0</a:t>
            </a:r>
            <a:endParaRPr lang="en-US" sz="1400" dirty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483471"/>
              </p:ext>
            </p:extLst>
          </p:nvPr>
        </p:nvGraphicFramePr>
        <p:xfrm>
          <a:off x="5562600" y="3957638"/>
          <a:ext cx="248285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(16 + 19 + 23)/3 = 19.3</a:t>
                      </a:r>
                      <a:endParaRPr lang="en-US" sz="1400" baseline="-25000" dirty="0" smtClean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07" marR="91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(19 + 23 + 26)/3 = 22.7</a:t>
                      </a:r>
                      <a:endParaRPr lang="en-US" sz="1400" baseline="-25000" dirty="0" smtClean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07" marR="91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(23 + 26 + 30)/3 = 26.3</a:t>
                      </a:r>
                      <a:endParaRPr lang="en-US" sz="1400" baseline="-25000" dirty="0" smtClean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07" marR="91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(26 + 30 + 28)/3 =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28.0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07" marR="91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(30 + 28 + 18)/3 = 25.3</a:t>
                      </a:r>
                      <a:endParaRPr lang="en-US" sz="1400" baseline="-25000" dirty="0" smtClean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07" marR="91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(28 + 18 + 16)/3 = 20.7</a:t>
                      </a:r>
                      <a:endParaRPr lang="en-US" sz="1400" baseline="-25000" dirty="0" smtClean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07" marR="91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332163" y="2133600"/>
            <a:ext cx="3284537" cy="919163"/>
            <a:chOff x="3331639" y="2133597"/>
            <a:chExt cx="3285061" cy="918636"/>
          </a:xfrm>
        </p:grpSpPr>
        <p:sp>
          <p:nvSpPr>
            <p:cNvPr id="8" name="Freeform 7"/>
            <p:cNvSpPr/>
            <p:nvPr/>
          </p:nvSpPr>
          <p:spPr>
            <a:xfrm>
              <a:off x="3746042" y="2290670"/>
              <a:ext cx="2002157" cy="761563"/>
            </a:xfrm>
            <a:custGeom>
              <a:avLst/>
              <a:gdLst>
                <a:gd name="connsiteX0" fmla="*/ 0 w 2002367"/>
                <a:gd name="connsiteY0" fmla="*/ 0 h 762000"/>
                <a:gd name="connsiteX1" fmla="*/ 1697567 w 2002367"/>
                <a:gd name="connsiteY1" fmla="*/ 4234 h 762000"/>
                <a:gd name="connsiteX2" fmla="*/ 2002367 w 2002367"/>
                <a:gd name="connsiteY2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2367" h="762000">
                  <a:moveTo>
                    <a:pt x="0" y="0"/>
                  </a:moveTo>
                  <a:lnTo>
                    <a:pt x="1697567" y="4234"/>
                  </a:lnTo>
                  <a:lnTo>
                    <a:pt x="2002367" y="762000"/>
                  </a:lnTo>
                </a:path>
              </a:pathLst>
            </a:custGeom>
            <a:ln w="38100" cmpd="sng">
              <a:solidFill>
                <a:schemeClr val="tx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746042" y="2590535"/>
              <a:ext cx="2451491" cy="456938"/>
            </a:xfrm>
            <a:custGeom>
              <a:avLst/>
              <a:gdLst>
                <a:gd name="connsiteX0" fmla="*/ 0 w 2451100"/>
                <a:gd name="connsiteY0" fmla="*/ 4233 h 457200"/>
                <a:gd name="connsiteX1" fmla="*/ 2269067 w 2451100"/>
                <a:gd name="connsiteY1" fmla="*/ 0 h 457200"/>
                <a:gd name="connsiteX2" fmla="*/ 2451100 w 245110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1100" h="457200">
                  <a:moveTo>
                    <a:pt x="0" y="4233"/>
                  </a:moveTo>
                  <a:lnTo>
                    <a:pt x="2269067" y="0"/>
                  </a:lnTo>
                  <a:lnTo>
                    <a:pt x="2451100" y="457200"/>
                  </a:lnTo>
                </a:path>
              </a:pathLst>
            </a:custGeom>
            <a:ln w="38100" cmpd="sng">
              <a:solidFill>
                <a:schemeClr val="tx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742867" y="2899920"/>
              <a:ext cx="2873833" cy="147552"/>
            </a:xfrm>
            <a:custGeom>
              <a:avLst/>
              <a:gdLst>
                <a:gd name="connsiteX0" fmla="*/ 0 w 2874433"/>
                <a:gd name="connsiteY0" fmla="*/ 8467 h 148167"/>
                <a:gd name="connsiteX1" fmla="*/ 2823633 w 2874433"/>
                <a:gd name="connsiteY1" fmla="*/ 0 h 148167"/>
                <a:gd name="connsiteX2" fmla="*/ 2874433 w 2874433"/>
                <a:gd name="connsiteY2" fmla="*/ 148167 h 14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4433" h="148167">
                  <a:moveTo>
                    <a:pt x="0" y="8467"/>
                  </a:moveTo>
                  <a:lnTo>
                    <a:pt x="2823633" y="0"/>
                  </a:lnTo>
                  <a:lnTo>
                    <a:pt x="2874433" y="148167"/>
                  </a:lnTo>
                </a:path>
              </a:pathLst>
            </a:custGeom>
            <a:ln w="38100" cmpd="sng">
              <a:solidFill>
                <a:schemeClr val="tx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1210" name="TextBox 10"/>
            <p:cNvSpPr txBox="1">
              <a:spLocks noChangeArrowheads="1"/>
            </p:cNvSpPr>
            <p:nvPr/>
          </p:nvSpPr>
          <p:spPr bwMode="auto">
            <a:xfrm>
              <a:off x="3331639" y="2133597"/>
              <a:ext cx="384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400" b="1" dirty="0">
                  <a:solidFill>
                    <a:schemeClr val="tx2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1639" y="2436636"/>
              <a:ext cx="384236" cy="3077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accent4">
                      <a:lumMod val="75000"/>
                    </a:schemeClr>
                  </a:solidFill>
                  <a:latin typeface="Arial"/>
                  <a:ea typeface="+mn-ea"/>
                  <a:cs typeface="Arial"/>
                </a:rPr>
                <a:t>12</a:t>
              </a:r>
            </a:p>
          </p:txBody>
        </p:sp>
        <p:sp>
          <p:nvSpPr>
            <p:cNvPr id="91212" name="TextBox 12"/>
            <p:cNvSpPr txBox="1">
              <a:spLocks noChangeArrowheads="1"/>
            </p:cNvSpPr>
            <p:nvPr/>
          </p:nvSpPr>
          <p:spPr bwMode="auto">
            <a:xfrm>
              <a:off x="3331639" y="2740223"/>
              <a:ext cx="384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400" b="1" dirty="0">
                  <a:solidFill>
                    <a:schemeClr val="accent1"/>
                  </a:solidFill>
                  <a:latin typeface="Arial" charset="0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83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8"/>
          <p:cNvSpPr>
            <a:spLocks noGrp="1" noChangeArrowheads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Moving Average Forecast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product your factory produces has the following historical demand</a:t>
            </a:r>
          </a:p>
          <a:p>
            <a:pPr lvl="1"/>
            <a:r>
              <a:rPr lang="en-US" dirty="0" smtClean="0"/>
              <a:t>What is the three month moving average for November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Use ExcelOM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57723"/>
              </p:ext>
            </p:extLst>
          </p:nvPr>
        </p:nvGraphicFramePr>
        <p:xfrm>
          <a:off x="4729916" y="3600131"/>
          <a:ext cx="2204084" cy="2938781"/>
        </p:xfrm>
        <a:graphic>
          <a:graphicData uri="http://schemas.openxmlformats.org/drawingml/2006/table">
            <a:tbl>
              <a:tblPr/>
              <a:tblGrid>
                <a:gridCol w="1102042">
                  <a:extLst>
                    <a:ext uri="{9D8B030D-6E8A-4147-A177-3AD203B41FA5}">
                      <a16:colId xmlns:a16="http://schemas.microsoft.com/office/drawing/2014/main" val="213515650"/>
                    </a:ext>
                  </a:extLst>
                </a:gridCol>
                <a:gridCol w="1102042">
                  <a:extLst>
                    <a:ext uri="{9D8B030D-6E8A-4147-A177-3AD203B41FA5}">
                      <a16:colId xmlns:a16="http://schemas.microsoft.com/office/drawing/2014/main" val="280957031"/>
                    </a:ext>
                  </a:extLst>
                </a:gridCol>
              </a:tblGrid>
              <a:tr h="266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93714"/>
                  </a:ext>
                </a:extLst>
              </a:tr>
              <a:tr h="266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572165"/>
                  </a:ext>
                </a:extLst>
              </a:tr>
              <a:tr h="266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81275"/>
                  </a:ext>
                </a:extLst>
              </a:tr>
              <a:tr h="266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70111"/>
                  </a:ext>
                </a:extLst>
              </a:tr>
              <a:tr h="266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583981"/>
                  </a:ext>
                </a:extLst>
              </a:tr>
              <a:tr h="266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859103"/>
                  </a:ext>
                </a:extLst>
              </a:tr>
              <a:tr h="266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5881"/>
                  </a:ext>
                </a:extLst>
              </a:tr>
              <a:tr h="266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733566"/>
                  </a:ext>
                </a:extLst>
              </a:tr>
              <a:tr h="266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291223"/>
                  </a:ext>
                </a:extLst>
              </a:tr>
              <a:tr h="266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4531"/>
                  </a:ext>
                </a:extLst>
              </a:tr>
              <a:tr h="275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252356"/>
                  </a:ext>
                </a:extLst>
              </a:tr>
            </a:tbl>
          </a:graphicData>
        </a:graphic>
      </p:graphicFrame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0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8"/>
          <p:cNvSpPr>
            <a:spLocks noGrp="1" noChangeArrowheads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Moving Average Forecast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product your factory produces has the following historical demand</a:t>
            </a:r>
          </a:p>
          <a:p>
            <a:pPr lvl="1"/>
            <a:r>
              <a:rPr lang="en-US" dirty="0" smtClean="0"/>
              <a:t>What is the three month moving average for November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Use ExcelOM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3256" y="4838688"/>
            <a:ext cx="335765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November = 110 units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32095"/>
              </p:ext>
            </p:extLst>
          </p:nvPr>
        </p:nvGraphicFramePr>
        <p:xfrm>
          <a:off x="4729916" y="3600131"/>
          <a:ext cx="2204084" cy="2938781"/>
        </p:xfrm>
        <a:graphic>
          <a:graphicData uri="http://schemas.openxmlformats.org/drawingml/2006/table">
            <a:tbl>
              <a:tblPr/>
              <a:tblGrid>
                <a:gridCol w="1102042">
                  <a:extLst>
                    <a:ext uri="{9D8B030D-6E8A-4147-A177-3AD203B41FA5}">
                      <a16:colId xmlns:a16="http://schemas.microsoft.com/office/drawing/2014/main" val="213515650"/>
                    </a:ext>
                  </a:extLst>
                </a:gridCol>
                <a:gridCol w="1102042">
                  <a:extLst>
                    <a:ext uri="{9D8B030D-6E8A-4147-A177-3AD203B41FA5}">
                      <a16:colId xmlns:a16="http://schemas.microsoft.com/office/drawing/2014/main" val="280957031"/>
                    </a:ext>
                  </a:extLst>
                </a:gridCol>
              </a:tblGrid>
              <a:tr h="266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93714"/>
                  </a:ext>
                </a:extLst>
              </a:tr>
              <a:tr h="266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572165"/>
                  </a:ext>
                </a:extLst>
              </a:tr>
              <a:tr h="266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81275"/>
                  </a:ext>
                </a:extLst>
              </a:tr>
              <a:tr h="266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70111"/>
                  </a:ext>
                </a:extLst>
              </a:tr>
              <a:tr h="266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583981"/>
                  </a:ext>
                </a:extLst>
              </a:tr>
              <a:tr h="266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859103"/>
                  </a:ext>
                </a:extLst>
              </a:tr>
              <a:tr h="266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5881"/>
                  </a:ext>
                </a:extLst>
              </a:tr>
              <a:tr h="266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733566"/>
                  </a:ext>
                </a:extLst>
              </a:tr>
              <a:tr h="266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291223"/>
                  </a:ext>
                </a:extLst>
              </a:tr>
              <a:tr h="266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4531"/>
                  </a:ext>
                </a:extLst>
              </a:tr>
              <a:tr h="275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25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0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Decision Making Terms</a:t>
            </a:r>
            <a:endParaRPr lang="en-US" dirty="0">
              <a:ea typeface="+mj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Alternative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course of action or strategy that may be </a:t>
            </a:r>
            <a:r>
              <a:rPr lang="en-US" dirty="0">
                <a:solidFill>
                  <a:srgbClr val="FF0000"/>
                </a:solidFill>
              </a:rPr>
              <a:t>chosen</a:t>
            </a:r>
            <a:r>
              <a:rPr lang="en-US" dirty="0"/>
              <a:t> by the decision maker</a:t>
            </a:r>
          </a:p>
          <a:p>
            <a:pPr lvl="2"/>
            <a:r>
              <a:rPr lang="en-US" dirty="0"/>
              <a:t>Left or </a:t>
            </a:r>
            <a:r>
              <a:rPr lang="en-US" dirty="0" smtClean="0"/>
              <a:t>Right</a:t>
            </a:r>
          </a:p>
          <a:p>
            <a:pPr lvl="2"/>
            <a:r>
              <a:rPr lang="en-US" dirty="0" smtClean="0"/>
              <a:t>Build small or large factory</a:t>
            </a:r>
            <a:endParaRPr lang="en-US" dirty="0"/>
          </a:p>
          <a:p>
            <a:r>
              <a:rPr lang="en-US" dirty="0"/>
              <a:t>State of </a:t>
            </a:r>
            <a:r>
              <a:rPr lang="en-US" dirty="0" smtClean="0"/>
              <a:t>nature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occurrence or a situation over which the decision maker has </a:t>
            </a:r>
            <a:r>
              <a:rPr lang="en-US" dirty="0">
                <a:solidFill>
                  <a:srgbClr val="FF0000"/>
                </a:solidFill>
              </a:rPr>
              <a:t>little or no control</a:t>
            </a:r>
          </a:p>
          <a:p>
            <a:pPr lvl="2"/>
            <a:r>
              <a:rPr lang="en-US" dirty="0"/>
              <a:t>Gravity = 9.8 </a:t>
            </a:r>
            <a:r>
              <a:rPr lang="en-US" dirty="0" smtClean="0"/>
              <a:t>m/s</a:t>
            </a:r>
          </a:p>
          <a:p>
            <a:pPr lvl="2"/>
            <a:r>
              <a:rPr lang="en-US" dirty="0" smtClean="0"/>
              <a:t>Stock market increases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Payoff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Payoff table</a:t>
            </a:r>
          </a:p>
          <a:p>
            <a:pPr lvl="1"/>
            <a:r>
              <a:rPr lang="en-US" dirty="0" smtClean="0"/>
              <a:t>Method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organizing and illustrating </a:t>
            </a:r>
            <a:r>
              <a:rPr lang="en-US" dirty="0"/>
              <a:t>payoffs from different decisions given various states of nature</a:t>
            </a:r>
          </a:p>
          <a:p>
            <a:r>
              <a:rPr lang="en-US" dirty="0"/>
              <a:t>Payoff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utcome</a:t>
            </a:r>
            <a:r>
              <a:rPr lang="en-US" dirty="0" smtClean="0"/>
              <a:t> </a:t>
            </a:r>
            <a:r>
              <a:rPr lang="en-US" dirty="0"/>
              <a:t>of a decision</a:t>
            </a:r>
          </a:p>
          <a:p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30104" y="3724041"/>
            <a:ext cx="7772400" cy="251661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60000"/>
                <a:lumOff val="4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8575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1543050" algn="ctr"/>
                <a:tab pos="3486150" algn="ctr"/>
                <a:tab pos="4514850" algn="ctr"/>
                <a:tab pos="6115050" algn="ctr"/>
              </a:tabLst>
            </a:pPr>
            <a:r>
              <a:rPr lang="en-US" sz="3200" dirty="0">
                <a:latin typeface="Helvetica" pitchFamily="34" charset="0"/>
              </a:rPr>
              <a:t>			</a:t>
            </a:r>
            <a:r>
              <a:rPr lang="en-US" sz="3200" b="1" dirty="0" smtClean="0">
                <a:latin typeface="Helvetica" pitchFamily="34" charset="0"/>
              </a:rPr>
              <a:t>              States </a:t>
            </a:r>
            <a:r>
              <a:rPr lang="en-US" sz="3200" b="1" dirty="0">
                <a:latin typeface="Helvetica" pitchFamily="34" charset="0"/>
              </a:rPr>
              <a:t>Of Nature</a:t>
            </a:r>
          </a:p>
          <a:p>
            <a:pPr marL="28575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1543050" algn="ctr"/>
                <a:tab pos="3486150" algn="ctr"/>
                <a:tab pos="4514850" algn="ctr"/>
                <a:tab pos="6115050" algn="ctr"/>
              </a:tabLst>
            </a:pPr>
            <a:r>
              <a:rPr lang="en-US" sz="3200" b="1" dirty="0">
                <a:latin typeface="Helvetica" pitchFamily="34" charset="0"/>
              </a:rPr>
              <a:t>		Decision	a		b</a:t>
            </a:r>
          </a:p>
          <a:p>
            <a:pPr marL="28575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1543050" algn="ctr"/>
                <a:tab pos="3486150" algn="ctr"/>
                <a:tab pos="4514850" algn="ctr"/>
                <a:tab pos="6115050" algn="ctr"/>
              </a:tabLst>
            </a:pPr>
            <a:r>
              <a:rPr lang="en-US" sz="3200" dirty="0">
                <a:latin typeface="Helvetica" pitchFamily="34" charset="0"/>
              </a:rPr>
              <a:t>		1	Payoff 1a		Payoff 1b</a:t>
            </a:r>
          </a:p>
          <a:p>
            <a:pPr marL="28575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1543050" algn="ctr"/>
                <a:tab pos="3486150" algn="ctr"/>
                <a:tab pos="4514850" algn="ctr"/>
                <a:tab pos="6115050" algn="ctr"/>
              </a:tabLst>
            </a:pPr>
            <a:r>
              <a:rPr lang="en-US" sz="3200" dirty="0">
                <a:latin typeface="Helvetica" pitchFamily="34" charset="0"/>
              </a:rPr>
              <a:t>		2	Payoff 2a		Payoff 2b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111104" y="4867040"/>
            <a:ext cx="65405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419959" y="4257440"/>
            <a:ext cx="423164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19C0A48-53B8-C64F-AFE6-ECE23F11299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3308943" y="4341601"/>
            <a:ext cx="13731" cy="1899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5694180" y="4341601"/>
            <a:ext cx="13731" cy="1899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Uncertainty – Maximax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alternative that </a:t>
            </a:r>
            <a:r>
              <a:rPr lang="en-US" dirty="0">
                <a:solidFill>
                  <a:srgbClr val="FF0000"/>
                </a:solidFill>
              </a:rPr>
              <a:t>maximizes the maximum</a:t>
            </a:r>
            <a:r>
              <a:rPr lang="en-US" dirty="0"/>
              <a:t> outcome for every alternative</a:t>
            </a:r>
          </a:p>
          <a:p>
            <a:pPr lvl="1"/>
            <a:r>
              <a:rPr lang="en-US" dirty="0"/>
              <a:t>Pick the outcome with the maximum number</a:t>
            </a:r>
          </a:p>
          <a:p>
            <a:r>
              <a:rPr lang="en-US" dirty="0">
                <a:solidFill>
                  <a:srgbClr val="FF0000"/>
                </a:solidFill>
              </a:rPr>
              <a:t>Highest possible gain</a:t>
            </a:r>
          </a:p>
          <a:p>
            <a:r>
              <a:rPr lang="en-US" dirty="0"/>
              <a:t>This is viewed as an </a:t>
            </a:r>
            <a:r>
              <a:rPr lang="en-US" dirty="0">
                <a:solidFill>
                  <a:srgbClr val="FF0000"/>
                </a:solidFill>
              </a:rPr>
              <a:t>optimistic</a:t>
            </a:r>
            <a:r>
              <a:rPr lang="en-US" dirty="0"/>
              <a:t> decision </a:t>
            </a:r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1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Uncertainty </a:t>
            </a:r>
            <a:r>
              <a:rPr lang="en-US" dirty="0" smtClean="0">
                <a:latin typeface="Arial" charset="0"/>
                <a:cs typeface="Arial" charset="0"/>
              </a:rPr>
              <a:t>– </a:t>
            </a:r>
            <a:r>
              <a:rPr lang="en-US" dirty="0" err="1" smtClean="0">
                <a:latin typeface="Arial" charset="0"/>
                <a:cs typeface="Arial" charset="0"/>
              </a:rPr>
              <a:t>Maximin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600200"/>
            <a:ext cx="7632700" cy="4525963"/>
          </a:xfrm>
        </p:spPr>
        <p:txBody>
          <a:bodyPr rtlCol="0">
            <a:norm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dirty="0" smtClean="0">
                <a:ea typeface="+mn-ea"/>
              </a:rPr>
              <a:t>Find </a:t>
            </a:r>
            <a:r>
              <a:rPr lang="en-US" dirty="0">
                <a:ea typeface="+mn-ea"/>
              </a:rPr>
              <a:t>the alternative that </a:t>
            </a:r>
            <a:r>
              <a:rPr lang="en-US" i="1" dirty="0">
                <a:solidFill>
                  <a:srgbClr val="FF0000"/>
                </a:solidFill>
                <a:ea typeface="+mn-ea"/>
              </a:rPr>
              <a:t>max</a:t>
            </a:r>
            <a:r>
              <a:rPr lang="en-US" dirty="0">
                <a:solidFill>
                  <a:srgbClr val="FF0000"/>
                </a:solidFill>
                <a:ea typeface="+mn-ea"/>
              </a:rPr>
              <a:t>imizes the </a:t>
            </a:r>
            <a:r>
              <a:rPr lang="en-US" i="1" dirty="0">
                <a:solidFill>
                  <a:srgbClr val="FF0000"/>
                </a:solidFill>
                <a:ea typeface="+mn-ea"/>
              </a:rPr>
              <a:t>min</a:t>
            </a:r>
            <a:r>
              <a:rPr lang="en-US" dirty="0">
                <a:solidFill>
                  <a:srgbClr val="FF0000"/>
                </a:solidFill>
                <a:ea typeface="+mn-ea"/>
              </a:rPr>
              <a:t>imum </a:t>
            </a:r>
            <a:r>
              <a:rPr lang="en-US" dirty="0">
                <a:ea typeface="+mn-ea"/>
              </a:rPr>
              <a:t>outcome for every alternative</a:t>
            </a:r>
          </a:p>
          <a:p>
            <a:pPr lvl="1" fontAlgn="auto">
              <a:spcBef>
                <a:spcPts val="0"/>
              </a:spcBef>
              <a:defRPr/>
            </a:pPr>
            <a:r>
              <a:rPr lang="en-US" dirty="0">
                <a:ea typeface="+mn-ea"/>
              </a:rPr>
              <a:t>Pick the outcome with the minimum number</a:t>
            </a:r>
          </a:p>
          <a:p>
            <a:pPr fontAlgn="auto">
              <a:spcBef>
                <a:spcPts val="0"/>
              </a:spcBef>
              <a:defRPr/>
            </a:pPr>
            <a:r>
              <a:rPr lang="en-US" i="1" dirty="0">
                <a:solidFill>
                  <a:srgbClr val="FF0000"/>
                </a:solidFill>
                <a:ea typeface="+mn-ea"/>
              </a:rPr>
              <a:t>Least</a:t>
            </a:r>
            <a:r>
              <a:rPr lang="en-US" dirty="0">
                <a:solidFill>
                  <a:srgbClr val="FF0000"/>
                </a:solidFill>
                <a:ea typeface="+mn-ea"/>
              </a:rPr>
              <a:t> possible </a:t>
            </a:r>
            <a:r>
              <a:rPr lang="en-US" i="1" dirty="0">
                <a:solidFill>
                  <a:srgbClr val="FF0000"/>
                </a:solidFill>
                <a:ea typeface="+mn-ea"/>
              </a:rPr>
              <a:t>loss</a:t>
            </a:r>
          </a:p>
          <a:p>
            <a:pPr fontAlgn="auto">
              <a:spcBef>
                <a:spcPts val="0"/>
              </a:spcBef>
              <a:defRPr/>
            </a:pPr>
            <a:r>
              <a:rPr lang="en-US" dirty="0">
                <a:ea typeface="+mn-ea"/>
              </a:rPr>
              <a:t>This is viewed as a </a:t>
            </a:r>
            <a:r>
              <a:rPr lang="en-US" dirty="0">
                <a:solidFill>
                  <a:srgbClr val="FF0000"/>
                </a:solidFill>
                <a:ea typeface="+mn-ea"/>
              </a:rPr>
              <a:t>pessimistic </a:t>
            </a:r>
            <a:r>
              <a:rPr lang="en-US" dirty="0" smtClean="0">
                <a:ea typeface="+mn-ea"/>
              </a:rPr>
              <a:t>decision criteria</a:t>
            </a: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8185948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Uncertainty – Equally Likely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9463" y="1600200"/>
            <a:ext cx="7594600" cy="4525963"/>
          </a:xfrm>
        </p:spPr>
        <p:txBody>
          <a:bodyPr rtlCol="0">
            <a:norm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dirty="0" smtClean="0">
                <a:ea typeface="+mn-ea"/>
              </a:rPr>
              <a:t>Find </a:t>
            </a:r>
            <a:r>
              <a:rPr lang="en-US" dirty="0">
                <a:ea typeface="+mn-ea"/>
              </a:rPr>
              <a:t>the alternative with the </a:t>
            </a:r>
            <a:r>
              <a:rPr lang="en-US" dirty="0">
                <a:solidFill>
                  <a:srgbClr val="FF0000"/>
                </a:solidFill>
                <a:ea typeface="+mn-ea"/>
              </a:rPr>
              <a:t>highest average</a:t>
            </a:r>
            <a:r>
              <a:rPr lang="en-US" dirty="0">
                <a:ea typeface="+mn-ea"/>
              </a:rPr>
              <a:t> outcome</a:t>
            </a:r>
          </a:p>
          <a:p>
            <a:pPr lvl="1" fontAlgn="auto">
              <a:spcBef>
                <a:spcPts val="0"/>
              </a:spcBef>
              <a:defRPr/>
            </a:pPr>
            <a:r>
              <a:rPr lang="en-US" dirty="0">
                <a:ea typeface="+mn-ea"/>
              </a:rPr>
              <a:t>Pick the outcome with the maximum number</a:t>
            </a:r>
          </a:p>
          <a:p>
            <a:pPr fontAlgn="auto">
              <a:spcBef>
                <a:spcPts val="0"/>
              </a:spcBef>
              <a:defRPr/>
            </a:pPr>
            <a:r>
              <a:rPr lang="en-US" dirty="0">
                <a:ea typeface="+mn-ea"/>
              </a:rPr>
              <a:t>Assumes </a:t>
            </a:r>
            <a:r>
              <a:rPr lang="en-US" dirty="0">
                <a:solidFill>
                  <a:srgbClr val="FF0000"/>
                </a:solidFill>
                <a:ea typeface="+mn-ea"/>
              </a:rPr>
              <a:t>each state of nature is equally likely</a:t>
            </a:r>
            <a:r>
              <a:rPr lang="en-US" dirty="0">
                <a:ea typeface="+mn-ea"/>
              </a:rPr>
              <a:t> to </a:t>
            </a:r>
            <a:r>
              <a:rPr lang="en-US" dirty="0" smtClean="0">
                <a:ea typeface="+mn-ea"/>
              </a:rPr>
              <a:t>occur</a:t>
            </a:r>
          </a:p>
        </p:txBody>
      </p:sp>
    </p:spTree>
    <p:extLst>
      <p:ext uri="{BB962C8B-B14F-4D97-AF65-F5344CB8AC3E}">
        <p14:creationId xmlns:p14="http://schemas.microsoft.com/office/powerpoint/2010/main" val="1268932343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085850" y="4425950"/>
            <a:ext cx="3860800" cy="12065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1143000" y="4375150"/>
            <a:ext cx="4146550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 err="1">
                <a:latin typeface="+mn-lt"/>
              </a:rPr>
              <a:t>Maximin</a:t>
            </a:r>
            <a:r>
              <a:rPr lang="en-US" sz="2000" b="1" dirty="0">
                <a:latin typeface="+mn-lt"/>
              </a:rPr>
              <a:t> Approach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latin typeface="+mn-lt"/>
              </a:rPr>
              <a:t>Maximax</a:t>
            </a:r>
            <a:r>
              <a:rPr lang="en-US" sz="2000" b="1" dirty="0">
                <a:latin typeface="+mn-lt"/>
              </a:rPr>
              <a:t> Approach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latin typeface="+mn-lt"/>
              </a:rPr>
              <a:t>Minimax</a:t>
            </a:r>
            <a:r>
              <a:rPr lang="en-US" sz="2000" b="1" dirty="0">
                <a:latin typeface="+mn-lt"/>
              </a:rPr>
              <a:t> regret Approach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latin typeface="+mn-lt"/>
              </a:rPr>
              <a:t>Insufficient Reason Approach</a:t>
            </a:r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3282950" y="2368550"/>
            <a:ext cx="2120900" cy="749300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615950" y="3282950"/>
            <a:ext cx="2273300" cy="9017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3359150" y="3282950"/>
            <a:ext cx="2273300" cy="9017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6102350" y="3282950"/>
            <a:ext cx="2273300" cy="901700"/>
          </a:xfrm>
          <a:prstGeom prst="rect">
            <a:avLst/>
          </a:prstGeom>
          <a:solidFill>
            <a:srgbClr val="FDC0E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615950" y="5797550"/>
            <a:ext cx="7683500" cy="977900"/>
          </a:xfrm>
          <a:prstGeom prst="rect">
            <a:avLst/>
          </a:prstGeom>
          <a:solidFill>
            <a:srgbClr val="FDC0E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4343400" y="21399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 flipV="1">
            <a:off x="4343400" y="3117850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 flipH="1">
            <a:off x="1746250" y="2978150"/>
            <a:ext cx="18415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5187950" y="2978150"/>
            <a:ext cx="18923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3962400" y="41973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>
            <a:off x="7162800" y="4273550"/>
            <a:ext cx="0" cy="151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3529013" y="2393950"/>
            <a:ext cx="1849866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latin typeface="+mn-lt"/>
              </a:rPr>
              <a:t>Construct the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latin typeface="+mn-lt"/>
              </a:rPr>
              <a:t>Payoff table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671513" y="3384550"/>
            <a:ext cx="2265045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latin typeface="+mn-lt"/>
              </a:rPr>
              <a:t>Decision-making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latin typeface="+mn-lt"/>
              </a:rPr>
              <a:t>under certainty</a:t>
            </a: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3338513" y="3232150"/>
            <a:ext cx="2325959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latin typeface="+mn-lt"/>
              </a:rPr>
              <a:t>Decision-making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latin typeface="+mn-lt"/>
              </a:rPr>
              <a:t>under complete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latin typeface="+mn-lt"/>
              </a:rPr>
              <a:t>uncertainty</a:t>
            </a:r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6157913" y="3365500"/>
            <a:ext cx="2265045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latin typeface="+mn-lt"/>
              </a:rPr>
              <a:t>Decision-making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latin typeface="+mn-lt"/>
              </a:rPr>
              <a:t>under risk</a:t>
            </a:r>
          </a:p>
        </p:txBody>
      </p:sp>
      <p:sp>
        <p:nvSpPr>
          <p:cNvPr id="46" name="Rectangle 23"/>
          <p:cNvSpPr>
            <a:spLocks noChangeArrowheads="1"/>
          </p:cNvSpPr>
          <p:nvPr/>
        </p:nvSpPr>
        <p:spPr bwMode="auto">
          <a:xfrm>
            <a:off x="671513" y="5822950"/>
            <a:ext cx="69088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latin typeface="+mn-lt"/>
              </a:rPr>
              <a:t>Expected Monetary Value (EMV) Approach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latin typeface="+mn-lt"/>
              </a:rPr>
              <a:t>Expected Opportunity Loss (EOL) Approach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latin typeface="+mn-lt"/>
              </a:rPr>
              <a:t>Expected Value of Perfect Information (EVPI) Approach </a:t>
            </a:r>
          </a:p>
        </p:txBody>
      </p: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2673350" y="1225550"/>
            <a:ext cx="3263900" cy="901700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3087688" y="1319213"/>
            <a:ext cx="28162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latin typeface="Arial" charset="0"/>
              </a:rPr>
              <a:t>Establishing the procedure to follow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Supplement 1-</a:t>
            </a:r>
            <a:fld id="{669D303B-F722-45ED-A7E3-FFB1A26B6C3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22263" y="1053885"/>
            <a:ext cx="8578930" cy="57469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Decision Tool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01" y="1649736"/>
            <a:ext cx="6619739" cy="4842169"/>
          </a:xfrm>
          <a:prstGeom prst="rect">
            <a:avLst/>
          </a:prstGeom>
        </p:spPr>
      </p:pic>
      <p:sp>
        <p:nvSpPr>
          <p:cNvPr id="51" name="Slide Number Placeholder 3"/>
          <p:cNvSpPr txBox="1">
            <a:spLocks/>
          </p:cNvSpPr>
          <p:nvPr/>
        </p:nvSpPr>
        <p:spPr>
          <a:xfrm>
            <a:off x="6553200" y="6301207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fld id="{719C0A48-53B8-C64F-AFE6-ECE23F11299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onn OPIM 3104">
  <a:themeElements>
    <a:clrScheme name="HR11">
      <a:dk1>
        <a:srgbClr val="000000"/>
      </a:dk1>
      <a:lt1>
        <a:srgbClr val="FFFFFF"/>
      </a:lt1>
      <a:dk2>
        <a:srgbClr val="255898"/>
      </a:dk2>
      <a:lt2>
        <a:srgbClr val="FFFCF2"/>
      </a:lt2>
      <a:accent1>
        <a:srgbClr val="D33320"/>
      </a:accent1>
      <a:accent2>
        <a:srgbClr val="9FACC7"/>
      </a:accent2>
      <a:accent3>
        <a:srgbClr val="F7D7AC"/>
      </a:accent3>
      <a:accent4>
        <a:srgbClr val="BDD6A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onn OPIM 3104" id="{ABE00B41-A81E-48F3-BFAC-D18095464557}" vid="{234FA63D-A391-43D3-885D-3358F26B53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UConn OPIM 3104</Template>
  <TotalTime>2864</TotalTime>
  <Words>1806</Words>
  <Application>Microsoft Office PowerPoint</Application>
  <PresentationFormat>On-screen Show (4:3)</PresentationFormat>
  <Paragraphs>361</Paragraphs>
  <Slides>37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MS PGothic</vt:lpstr>
      <vt:lpstr>MS PGothic</vt:lpstr>
      <vt:lpstr>Arial</vt:lpstr>
      <vt:lpstr>Arial Unicode MS</vt:lpstr>
      <vt:lpstr>Calibri</vt:lpstr>
      <vt:lpstr>Courier New</vt:lpstr>
      <vt:lpstr>Helvetica</vt:lpstr>
      <vt:lpstr>Helvetica Neue</vt:lpstr>
      <vt:lpstr>Rockwell</vt:lpstr>
      <vt:lpstr>Times</vt:lpstr>
      <vt:lpstr>Wingdings</vt:lpstr>
      <vt:lpstr>UConn OPIM 3104</vt:lpstr>
      <vt:lpstr>Equation</vt:lpstr>
      <vt:lpstr>PowerPoint Presentation</vt:lpstr>
      <vt:lpstr>Golden Rule…</vt:lpstr>
      <vt:lpstr>The Decision Process in Operations</vt:lpstr>
      <vt:lpstr>Decision Making Terms</vt:lpstr>
      <vt:lpstr>Payoff Table</vt:lpstr>
      <vt:lpstr>Uncertainty – Maximax</vt:lpstr>
      <vt:lpstr>Uncertainty – Maximin</vt:lpstr>
      <vt:lpstr>Uncertainty – Equally Likely</vt:lpstr>
      <vt:lpstr>Choosing Decision Tool</vt:lpstr>
      <vt:lpstr>Important Point</vt:lpstr>
      <vt:lpstr>Expected Monetary Value</vt:lpstr>
      <vt:lpstr>Decision Making Under Risk</vt:lpstr>
      <vt:lpstr>Expected Value – Bank Example</vt:lpstr>
      <vt:lpstr>Expected Value – Bank Example</vt:lpstr>
      <vt:lpstr>Expected Value – Bank Example</vt:lpstr>
      <vt:lpstr>ExcelOM – Expected Value</vt:lpstr>
      <vt:lpstr>Decision with Perfect Information</vt:lpstr>
      <vt:lpstr>Decision Making Under Certainty</vt:lpstr>
      <vt:lpstr>Expected Value of  Perfect Information</vt:lpstr>
      <vt:lpstr>Expected Value Under Certainty</vt:lpstr>
      <vt:lpstr>Expected Value Under Certainty</vt:lpstr>
      <vt:lpstr>Expected Value of Perfect Information</vt:lpstr>
      <vt:lpstr>ExcelOM – Expected Value</vt:lpstr>
      <vt:lpstr>EMV Example</vt:lpstr>
      <vt:lpstr>EMV Example</vt:lpstr>
      <vt:lpstr>EVPI Example</vt:lpstr>
      <vt:lpstr>EVPI Example</vt:lpstr>
      <vt:lpstr>EVPI Example</vt:lpstr>
      <vt:lpstr>ExcelOM – EVPI</vt:lpstr>
      <vt:lpstr>Decision Trees</vt:lpstr>
      <vt:lpstr>Decision Trees</vt:lpstr>
      <vt:lpstr>Decision Trees</vt:lpstr>
      <vt:lpstr>Decision Tree Example</vt:lpstr>
      <vt:lpstr>Moving Averages</vt:lpstr>
      <vt:lpstr>Moving Average Example</vt:lpstr>
      <vt:lpstr>Moving Average Forecast</vt:lpstr>
      <vt:lpstr>Moving Average Forecast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Heizer/Render 12e</dc:title>
  <dc:subject>Chapter 4 - Forecasting</dc:subject>
  <dc:creator>Jeff Heyl</dc:creator>
  <cp:lastModifiedBy>Craig Calvert</cp:lastModifiedBy>
  <cp:revision>305</cp:revision>
  <dcterms:created xsi:type="dcterms:W3CDTF">2012-09-28T10:33:31Z</dcterms:created>
  <dcterms:modified xsi:type="dcterms:W3CDTF">2021-11-01T21:14:57Z</dcterms:modified>
</cp:coreProperties>
</file>