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6" r:id="rId1"/>
  </p:sldMasterIdLst>
  <p:notesMasterIdLst>
    <p:notesMasterId r:id="rId36"/>
  </p:notesMasterIdLst>
  <p:sldIdLst>
    <p:sldId id="257" r:id="rId2"/>
    <p:sldId id="345" r:id="rId3"/>
    <p:sldId id="346" r:id="rId4"/>
    <p:sldId id="347" r:id="rId5"/>
    <p:sldId id="348" r:id="rId6"/>
    <p:sldId id="351" r:id="rId7"/>
    <p:sldId id="354" r:id="rId8"/>
    <p:sldId id="356" r:id="rId9"/>
    <p:sldId id="360" r:id="rId10"/>
    <p:sldId id="361" r:id="rId11"/>
    <p:sldId id="423" r:id="rId12"/>
    <p:sldId id="424" r:id="rId13"/>
    <p:sldId id="366" r:id="rId14"/>
    <p:sldId id="367" r:id="rId15"/>
    <p:sldId id="368" r:id="rId16"/>
    <p:sldId id="374" r:id="rId17"/>
    <p:sldId id="375" r:id="rId18"/>
    <p:sldId id="376" r:id="rId19"/>
    <p:sldId id="379" r:id="rId20"/>
    <p:sldId id="420" r:id="rId21"/>
    <p:sldId id="387" r:id="rId22"/>
    <p:sldId id="421" r:id="rId23"/>
    <p:sldId id="422" r:id="rId24"/>
    <p:sldId id="381" r:id="rId25"/>
    <p:sldId id="380" r:id="rId26"/>
    <p:sldId id="382" r:id="rId27"/>
    <p:sldId id="389" r:id="rId28"/>
    <p:sldId id="418" r:id="rId29"/>
    <p:sldId id="396" r:id="rId30"/>
    <p:sldId id="426" r:id="rId31"/>
    <p:sldId id="425" r:id="rId32"/>
    <p:sldId id="397" r:id="rId33"/>
    <p:sldId id="400" r:id="rId34"/>
    <p:sldId id="401" r:id="rId35"/>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521415D9-36F7-43E2-AB2F-B90AF26B5E84}">
      <p14:sectionLst xmlns:p14="http://schemas.microsoft.com/office/powerpoint/2010/main">
        <p14:section name="Introduction" id="{3CB4A9A7-6E40-4E8C-B3A9-70FA7D0801EB}">
          <p14:sldIdLst>
            <p14:sldId id="257"/>
            <p14:sldId id="345"/>
            <p14:sldId id="346"/>
            <p14:sldId id="347"/>
            <p14:sldId id="348"/>
            <p14:sldId id="351"/>
            <p14:sldId id="354"/>
            <p14:sldId id="356"/>
            <p14:sldId id="360"/>
          </p14:sldIdLst>
        </p14:section>
        <p14:section name="Untitled Section" id="{07855B8A-BC98-4699-9087-B2B5CEF953F4}">
          <p14:sldIdLst>
            <p14:sldId id="361"/>
            <p14:sldId id="423"/>
          </p14:sldIdLst>
        </p14:section>
        <p14:section name="Economic Ordering Quantity" id="{AA23CEBC-095D-4E06-AF14-4BB0EC354A50}">
          <p14:sldIdLst>
            <p14:sldId id="424"/>
            <p14:sldId id="366"/>
            <p14:sldId id="367"/>
            <p14:sldId id="368"/>
            <p14:sldId id="374"/>
            <p14:sldId id="375"/>
            <p14:sldId id="376"/>
            <p14:sldId id="379"/>
            <p14:sldId id="420"/>
          </p14:sldIdLst>
        </p14:section>
        <p14:section name="Production Order Quantity" id="{86C4EBA0-A4C5-4B65-85E3-3AC7B8DEBFB9}">
          <p14:sldIdLst>
            <p14:sldId id="387"/>
            <p14:sldId id="421"/>
            <p14:sldId id="422"/>
          </p14:sldIdLst>
        </p14:section>
        <p14:section name="Reorder Point" id="{BCAACA1A-9BC0-480B-A331-C8AD3186B734}">
          <p14:sldIdLst>
            <p14:sldId id="381"/>
            <p14:sldId id="380"/>
            <p14:sldId id="382"/>
          </p14:sldIdLst>
        </p14:section>
        <p14:section name="Quantity Discounts" id="{74272BEC-83AE-4830-B785-8E5468628B75}">
          <p14:sldIdLst>
            <p14:sldId id="389"/>
            <p14:sldId id="418"/>
          </p14:sldIdLst>
        </p14:section>
        <p14:section name="Safety Stock" id="{EF6AEFF1-4F56-479B-AF3A-494947C772C9}">
          <p14:sldIdLst>
            <p14:sldId id="396"/>
            <p14:sldId id="426"/>
            <p14:sldId id="425"/>
            <p14:sldId id="397"/>
            <p14:sldId id="400"/>
            <p14:sldId id="401"/>
          </p14:sldIdLst>
        </p14:section>
      </p14:sectionLst>
    </p:ext>
    <p:ext uri="{EFAFB233-063F-42B5-8137-9DF3F51BA10A}">
      <p15:sldGuideLst xmlns:p15="http://schemas.microsoft.com/office/powerpoint/2012/main">
        <p15:guide id="1" orient="horz" pos="2144">
          <p15:clr>
            <a:srgbClr val="A4A3A4"/>
          </p15:clr>
        </p15:guide>
        <p15:guide id="2" pos="288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LB" initials="JLB" lastIdx="2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88" autoAdjust="0"/>
    <p:restoredTop sz="89886" autoAdjust="0"/>
  </p:normalViewPr>
  <p:slideViewPr>
    <p:cSldViewPr snapToGrid="0" snapToObjects="1">
      <p:cViewPr varScale="1">
        <p:scale>
          <a:sx n="123" d="100"/>
          <a:sy n="123" d="100"/>
        </p:scale>
        <p:origin x="680" y="72"/>
      </p:cViewPr>
      <p:guideLst>
        <p:guide orient="horz" pos="2144"/>
        <p:guide pos="2888"/>
      </p:guideLst>
    </p:cSldViewPr>
  </p:slideViewPr>
  <p:notesTextViewPr>
    <p:cViewPr>
      <p:scale>
        <a:sx n="100" d="100"/>
        <a:sy n="100" d="100"/>
      </p:scale>
      <p:origin x="0" y="0"/>
    </p:cViewPr>
  </p:notesTextViewPr>
  <p:sorterViewPr>
    <p:cViewPr>
      <p:scale>
        <a:sx n="150" d="100"/>
        <a:sy n="150" d="100"/>
      </p:scale>
      <p:origin x="0" y="-20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2E0611E1-B028-2443-BED6-15B43C61F054}" type="datetimeFigureOut">
              <a:rPr lang="en-US"/>
              <a:pPr/>
              <a:t>7/16/2020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B5570E3B-8CB0-CD44-872C-98256F01E610}" type="slidenum">
              <a:rPr lang="en-US"/>
              <a:pPr/>
              <a:t>‹#›</a:t>
            </a:fld>
            <a:endParaRPr lang="en-US" dirty="0"/>
          </a:p>
        </p:txBody>
      </p:sp>
    </p:spTree>
    <p:extLst>
      <p:ext uri="{BB962C8B-B14F-4D97-AF65-F5344CB8AC3E}">
        <p14:creationId xmlns:p14="http://schemas.microsoft.com/office/powerpoint/2010/main" val="2830212815"/>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charset="0"/>
        <a:cs typeface="+mn-cs"/>
      </a:defRPr>
    </a:lvl1pPr>
    <a:lvl2pPr marL="457200" algn="l" defTabSz="457200" rtl="0" fontAlgn="base">
      <a:spcBef>
        <a:spcPct val="30000"/>
      </a:spcBef>
      <a:spcAft>
        <a:spcPct val="0"/>
      </a:spcAft>
      <a:defRPr sz="1200" kern="1200">
        <a:solidFill>
          <a:schemeClr val="tx1"/>
        </a:solidFill>
        <a:latin typeface="+mn-lt"/>
        <a:ea typeface="ＭＳ Ｐゴシック" charset="0"/>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5391E4D7-C79C-D24F-B2DB-A8BBE0398CA1}" type="slidenum">
              <a:rPr lang="en-AU">
                <a:latin typeface="Calibri" charset="0"/>
              </a:rPr>
              <a:pPr/>
              <a:t>3</a:t>
            </a:fld>
            <a:endParaRPr lang="en-AU" dirty="0">
              <a:latin typeface="Calibri" charset="0"/>
            </a:endParaRPr>
          </a:p>
        </p:txBody>
      </p:sp>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744548D2-D1B2-F942-870C-C4306B6D9AE7}" type="slidenum">
              <a:rPr lang="en-AU">
                <a:latin typeface="Calibri" charset="0"/>
              </a:rPr>
              <a:pPr/>
              <a:t>14</a:t>
            </a:fld>
            <a:endParaRPr lang="en-AU" dirty="0">
              <a:latin typeface="Calibri" charset="0"/>
            </a:endParaRPr>
          </a:p>
        </p:txBody>
      </p:sp>
      <p:sp>
        <p:nvSpPr>
          <p:cNvPr id="747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475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FC9E9C85-4A5B-E64F-91E0-359C6F6A88F2}" type="slidenum">
              <a:rPr lang="en-AU">
                <a:latin typeface="Calibri" charset="0"/>
              </a:rPr>
              <a:pPr/>
              <a:t>15</a:t>
            </a:fld>
            <a:endParaRPr lang="en-AU" dirty="0">
              <a:latin typeface="Calibri" charset="0"/>
            </a:endParaRPr>
          </a:p>
        </p:txBody>
      </p:sp>
      <p:sp>
        <p:nvSpPr>
          <p:cNvPr id="7680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680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31BADD85-CEC8-3942-8F14-81C3C80F4544}" type="slidenum">
              <a:rPr lang="en-AU">
                <a:latin typeface="Calibri" charset="0"/>
              </a:rPr>
              <a:pPr/>
              <a:t>16</a:t>
            </a:fld>
            <a:endParaRPr lang="en-AU" dirty="0">
              <a:latin typeface="Calibri" charset="0"/>
            </a:endParaRPr>
          </a:p>
        </p:txBody>
      </p:sp>
      <p:sp>
        <p:nvSpPr>
          <p:cNvPr id="901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011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1A98220D-C4DE-234F-AF58-3CED8A73840C}" type="slidenum">
              <a:rPr lang="en-AU">
                <a:latin typeface="Calibri" charset="0"/>
              </a:rPr>
              <a:pPr/>
              <a:t>17</a:t>
            </a:fld>
            <a:endParaRPr lang="en-AU" dirty="0">
              <a:latin typeface="Calibri" charset="0"/>
            </a:endParaRPr>
          </a:p>
        </p:txBody>
      </p:sp>
      <p:sp>
        <p:nvSpPr>
          <p:cNvPr id="921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216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ACF198A8-1771-2748-9B89-83A38882EF00}" type="slidenum">
              <a:rPr lang="en-AU">
                <a:latin typeface="Calibri" charset="0"/>
              </a:rPr>
              <a:pPr/>
              <a:t>18</a:t>
            </a:fld>
            <a:endParaRPr lang="en-AU" dirty="0">
              <a:latin typeface="Calibri" charset="0"/>
            </a:endParaRPr>
          </a:p>
        </p:txBody>
      </p:sp>
      <p:sp>
        <p:nvSpPr>
          <p:cNvPr id="9523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523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74D23053-DF44-D246-86AB-BD5E4F0B121B}" type="slidenum">
              <a:rPr lang="en-AU">
                <a:latin typeface="Calibri" charset="0"/>
              </a:rPr>
              <a:pPr/>
              <a:t>19</a:t>
            </a:fld>
            <a:endParaRPr lang="en-AU" dirty="0">
              <a:latin typeface="Calibri" charset="0"/>
            </a:endParaRPr>
          </a:p>
        </p:txBody>
      </p:sp>
      <p:sp>
        <p:nvSpPr>
          <p:cNvPr id="10240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240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74D23053-DF44-D246-86AB-BD5E4F0B121B}" type="slidenum">
              <a:rPr lang="en-AU">
                <a:latin typeface="Calibri" charset="0"/>
              </a:rPr>
              <a:pPr/>
              <a:t>20</a:t>
            </a:fld>
            <a:endParaRPr lang="en-AU" dirty="0">
              <a:latin typeface="Calibri" charset="0"/>
            </a:endParaRPr>
          </a:p>
        </p:txBody>
      </p:sp>
      <p:sp>
        <p:nvSpPr>
          <p:cNvPr id="10240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240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3088803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C3E499FC-CABB-C04E-8A94-50B5779F3A81}" type="slidenum">
              <a:rPr lang="en-AU">
                <a:latin typeface="Calibri" charset="0"/>
              </a:rPr>
              <a:pPr/>
              <a:t>21</a:t>
            </a:fld>
            <a:endParaRPr lang="en-AU" dirty="0">
              <a:latin typeface="Calibri" charset="0"/>
            </a:endParaRPr>
          </a:p>
        </p:txBody>
      </p:sp>
      <p:sp>
        <p:nvSpPr>
          <p:cNvPr id="1177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776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74D23053-DF44-D246-86AB-BD5E4F0B121B}" type="slidenum">
              <a:rPr lang="en-AU">
                <a:latin typeface="Calibri" charset="0"/>
              </a:rPr>
              <a:pPr/>
              <a:t>22</a:t>
            </a:fld>
            <a:endParaRPr lang="en-AU" dirty="0">
              <a:latin typeface="Calibri" charset="0"/>
            </a:endParaRPr>
          </a:p>
        </p:txBody>
      </p:sp>
      <p:sp>
        <p:nvSpPr>
          <p:cNvPr id="10240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240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26676445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74D23053-DF44-D246-86AB-BD5E4F0B121B}" type="slidenum">
              <a:rPr lang="en-AU">
                <a:latin typeface="Calibri" charset="0"/>
              </a:rPr>
              <a:pPr/>
              <a:t>23</a:t>
            </a:fld>
            <a:endParaRPr lang="en-AU" dirty="0">
              <a:latin typeface="Calibri" charset="0"/>
            </a:endParaRPr>
          </a:p>
        </p:txBody>
      </p:sp>
      <p:sp>
        <p:nvSpPr>
          <p:cNvPr id="10240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240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875457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8F41C773-A308-DA4A-BE74-8A2B0B5945F9}" type="slidenum">
              <a:rPr lang="en-AU">
                <a:latin typeface="Calibri" charset="0"/>
              </a:rPr>
              <a:pPr/>
              <a:t>4</a:t>
            </a:fld>
            <a:endParaRPr lang="en-AU" dirty="0">
              <a:latin typeface="Calibri" charset="0"/>
            </a:endParaRPr>
          </a:p>
        </p:txBody>
      </p:sp>
      <p:sp>
        <p:nvSpPr>
          <p:cNvPr id="337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379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313E80F3-C4D7-7248-9E2A-0ED41611925B}" type="slidenum">
              <a:rPr lang="en-AU">
                <a:latin typeface="Calibri" charset="0"/>
              </a:rPr>
              <a:pPr/>
              <a:t>33</a:t>
            </a:fld>
            <a:endParaRPr lang="en-AU" dirty="0">
              <a:latin typeface="Calibri" charset="0"/>
            </a:endParaRPr>
          </a:p>
        </p:txBody>
      </p:sp>
      <p:sp>
        <p:nvSpPr>
          <p:cNvPr id="13824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824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47BD46EE-2A10-FE49-97FB-648B5972F8ED}" type="slidenum">
              <a:rPr lang="en-AU">
                <a:latin typeface="Calibri" charset="0"/>
              </a:rPr>
              <a:pPr/>
              <a:t>34</a:t>
            </a:fld>
            <a:endParaRPr lang="en-AU" dirty="0">
              <a:latin typeface="Calibri" charset="0"/>
            </a:endParaRPr>
          </a:p>
        </p:txBody>
      </p:sp>
      <p:sp>
        <p:nvSpPr>
          <p:cNvPr id="1402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029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2459AD0A-922D-DE4F-A601-C95EC014C0F9}" type="slidenum">
              <a:rPr lang="en-AU">
                <a:latin typeface="Calibri" charset="0"/>
              </a:rPr>
              <a:pPr/>
              <a:t>5</a:t>
            </a:fld>
            <a:endParaRPr lang="en-AU" dirty="0">
              <a:latin typeface="Calibri" charset="0"/>
            </a:endParaRPr>
          </a:p>
        </p:txBody>
      </p:sp>
      <p:sp>
        <p:nvSpPr>
          <p:cNvPr id="3584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584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35411A6A-C0CE-F94C-A4C2-3B2D5CD2C929}" type="slidenum">
              <a:rPr lang="en-AU">
                <a:latin typeface="Calibri" charset="0"/>
              </a:rPr>
              <a:pPr/>
              <a:t>6</a:t>
            </a:fld>
            <a:endParaRPr lang="en-AU" dirty="0">
              <a:latin typeface="Calibri" charset="0"/>
            </a:endParaRPr>
          </a:p>
        </p:txBody>
      </p:sp>
      <p:sp>
        <p:nvSpPr>
          <p:cNvPr id="4198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198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048B073C-946C-D94C-B894-ADFD99F7A95A}" type="slidenum">
              <a:rPr lang="en-AU">
                <a:latin typeface="Calibri" charset="0"/>
              </a:rPr>
              <a:pPr/>
              <a:t>7</a:t>
            </a:fld>
            <a:endParaRPr lang="en-AU" dirty="0">
              <a:latin typeface="Calibri" charset="0"/>
            </a:endParaRPr>
          </a:p>
        </p:txBody>
      </p:sp>
      <p:sp>
        <p:nvSpPr>
          <p:cNvPr id="4813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99D6F0D1-1E6C-9E4E-B8A6-99C07AC70AA3}" type="slidenum">
              <a:rPr lang="en-AU">
                <a:latin typeface="Calibri" charset="0"/>
              </a:rPr>
              <a:pPr/>
              <a:t>8</a:t>
            </a:fld>
            <a:endParaRPr lang="en-AU" dirty="0">
              <a:latin typeface="Calibri" charset="0"/>
            </a:endParaRPr>
          </a:p>
        </p:txBody>
      </p:sp>
      <p:sp>
        <p:nvSpPr>
          <p:cNvPr id="522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79193578-0764-AE43-AD47-F3ACF91ABA7A}" type="slidenum">
              <a:rPr lang="en-AU">
                <a:latin typeface="Calibri" charset="0"/>
              </a:rPr>
              <a:pPr/>
              <a:t>9</a:t>
            </a:fld>
            <a:endParaRPr lang="en-AU" dirty="0">
              <a:latin typeface="Calibri" charset="0"/>
            </a:endParaRPr>
          </a:p>
        </p:txBody>
      </p:sp>
      <p:sp>
        <p:nvSpPr>
          <p:cNvPr id="6041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041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44DB1305-53BB-194E-9A70-340B12FA52DE}" type="slidenum">
              <a:rPr lang="en-AU">
                <a:latin typeface="Calibri" charset="0"/>
              </a:rPr>
              <a:pPr/>
              <a:t>10</a:t>
            </a:fld>
            <a:endParaRPr lang="en-AU" dirty="0">
              <a:latin typeface="Calibri" charset="0"/>
            </a:endParaRPr>
          </a:p>
        </p:txBody>
      </p:sp>
      <p:sp>
        <p:nvSpPr>
          <p:cNvPr id="624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246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42F2E6B5-7523-1F49-B162-7A7EA2633DCA}" type="slidenum">
              <a:rPr lang="en-AU">
                <a:latin typeface="Calibri" charset="0"/>
              </a:rPr>
              <a:pPr/>
              <a:t>13</a:t>
            </a:fld>
            <a:endParaRPr lang="en-AU" dirty="0">
              <a:latin typeface="Calibri" charset="0"/>
            </a:endParaRPr>
          </a:p>
        </p:txBody>
      </p:sp>
      <p:sp>
        <p:nvSpPr>
          <p:cNvPr id="727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Footer Placeholder 4"/>
          <p:cNvSpPr>
            <a:spLocks noGrp="1"/>
          </p:cNvSpPr>
          <p:nvPr>
            <p:ph type="ftr" sz="quarter" idx="10"/>
          </p:nvPr>
        </p:nvSpPr>
        <p:spPr>
          <a:xfrm>
            <a:off x="3124200" y="6356350"/>
            <a:ext cx="2895600" cy="365125"/>
          </a:xfrm>
          <a:prstGeom prst="rect">
            <a:avLst/>
          </a:prstGeom>
        </p:spPr>
        <p:txBody>
          <a:bodyPr/>
          <a:lstStyle>
            <a:lvl1pPr fontAlgn="auto">
              <a:spcBef>
                <a:spcPts val="0"/>
              </a:spcBef>
              <a:spcAft>
                <a:spcPts val="0"/>
              </a:spcAft>
              <a:defRPr dirty="0">
                <a:latin typeface="+mn-lt"/>
                <a:ea typeface="+mn-ea"/>
                <a:cs typeface="+mn-cs"/>
              </a:defRPr>
            </a:lvl1pPr>
          </a:lstStyle>
          <a:p>
            <a:pPr>
              <a:defRPr/>
            </a:pPr>
            <a:endParaRPr lang="en-US" dirty="0"/>
          </a:p>
        </p:txBody>
      </p:sp>
    </p:spTree>
    <p:extLst>
      <p:ext uri="{BB962C8B-B14F-4D97-AF65-F5344CB8AC3E}">
        <p14:creationId xmlns:p14="http://schemas.microsoft.com/office/powerpoint/2010/main" val="24932256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showMasterPhAnim="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457200" indent="-457200">
              <a:buClrTx/>
              <a:buSzPct val="125000"/>
              <a:buFont typeface="Arial" panose="020B0604020202020204" pitchFamily="34" charset="0"/>
              <a:buChar char="•"/>
              <a:defRPr/>
            </a:lvl1pPr>
            <a:lvl2pPr marL="742950" indent="-285750">
              <a:buClrTx/>
              <a:buFont typeface="Arial" panose="020B0604020202020204" pitchFamily="34" charset="0"/>
              <a:buChar char="–"/>
              <a:defRPr/>
            </a:lvl2pPr>
            <a:lvl3pPr marL="1143000" indent="-228600" algn="just">
              <a:buClrTx/>
              <a:buSzPct val="115000"/>
              <a:buFont typeface="Wingdings" panose="05000000000000000000" pitchFamily="2" charset="2"/>
              <a:buChar char="§"/>
              <a:defRPr/>
            </a:lvl3pPr>
            <a:lvl4pPr marL="1600200" indent="-228600">
              <a:buClrTx/>
              <a:buFont typeface="Courier New" panose="02070309020205020404" pitchFamily="49" charset="0"/>
              <a:buChar char="o"/>
              <a:defRPr/>
            </a:lvl4pPr>
            <a:lvl5pPr marL="2057400" indent="-228600">
              <a:buClrTx/>
              <a:buSzPct val="80000"/>
              <a:buFont typeface="Arial Unicode MS"/>
              <a:buChar cha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10"/>
          </p:nvPr>
        </p:nvSpPr>
        <p:spPr>
          <a:xfrm>
            <a:off x="3124200" y="6356350"/>
            <a:ext cx="2895600" cy="365125"/>
          </a:xfrm>
          <a:prstGeom prst="rect">
            <a:avLst/>
          </a:prstGeom>
        </p:spPr>
        <p:txBody>
          <a:bodyPr/>
          <a:lstStyle>
            <a:lvl1pPr fontAlgn="auto">
              <a:spcBef>
                <a:spcPts val="0"/>
              </a:spcBef>
              <a:spcAft>
                <a:spcPts val="0"/>
              </a:spcAft>
              <a:defRPr dirty="0">
                <a:latin typeface="+mn-lt"/>
                <a:ea typeface="+mn-ea"/>
                <a:cs typeface="+mn-cs"/>
              </a:defRPr>
            </a:lvl1pPr>
          </a:lstStyle>
          <a:p>
            <a:pPr>
              <a:defRPr/>
            </a:pPr>
            <a:endParaRPr lang="en-US" dirty="0"/>
          </a:p>
        </p:txBody>
      </p:sp>
      <p:sp>
        <p:nvSpPr>
          <p:cNvPr id="7" name="Slide Number Placeholder 5"/>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lgn="r">
              <a:defRPr>
                <a:latin typeface="Calibri" charset="0"/>
              </a:defRPr>
            </a:lvl1pPr>
          </a:lstStyle>
          <a:p>
            <a:fld id="{719C0A48-53B8-C64F-AFE6-ECE23F11299D}" type="slidenum">
              <a:rPr lang="en-US" smtClean="0"/>
              <a:pPr/>
              <a:t>‹#›</a:t>
            </a:fld>
            <a:endParaRPr lang="en-US" dirty="0"/>
          </a:p>
        </p:txBody>
      </p:sp>
      <p:cxnSp>
        <p:nvCxnSpPr>
          <p:cNvPr id="10" name="Straight Connector 9"/>
          <p:cNvCxnSpPr/>
          <p:nvPr/>
        </p:nvCxnSpPr>
        <p:spPr>
          <a:xfrm>
            <a:off x="63113" y="0"/>
            <a:ext cx="0" cy="6858000"/>
          </a:xfrm>
          <a:prstGeom prst="line">
            <a:avLst/>
          </a:prstGeom>
          <a:ln w="127000" cmpd="thinThick">
            <a:solidFill>
              <a:srgbClr val="0000C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02942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showMasterPhAnim="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6" name="Footer Placeholder 4"/>
          <p:cNvSpPr>
            <a:spLocks noGrp="1"/>
          </p:cNvSpPr>
          <p:nvPr>
            <p:ph type="ftr" sz="quarter" idx="10"/>
          </p:nvPr>
        </p:nvSpPr>
        <p:spPr>
          <a:xfrm>
            <a:off x="3124200" y="6356350"/>
            <a:ext cx="2895600" cy="365125"/>
          </a:xfrm>
          <a:prstGeom prst="rect">
            <a:avLst/>
          </a:prstGeom>
        </p:spPr>
        <p:txBody>
          <a:bodyPr/>
          <a:lstStyle>
            <a:lvl1pPr fontAlgn="auto">
              <a:spcBef>
                <a:spcPts val="0"/>
              </a:spcBef>
              <a:spcAft>
                <a:spcPts val="0"/>
              </a:spcAft>
              <a:defRPr dirty="0">
                <a:latin typeface="+mn-lt"/>
                <a:ea typeface="+mn-ea"/>
                <a:cs typeface="+mn-cs"/>
              </a:defRPr>
            </a:lvl1pPr>
          </a:lstStyle>
          <a:p>
            <a:pPr>
              <a:defRPr/>
            </a:pPr>
            <a:endParaRPr lang="en-US" dirty="0"/>
          </a:p>
        </p:txBody>
      </p:sp>
      <p:sp>
        <p:nvSpPr>
          <p:cNvPr id="7" name="Slide Number Placeholder 5"/>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lgn="r">
              <a:defRPr>
                <a:latin typeface="Calibri" charset="0"/>
              </a:defRPr>
            </a:lvl1pPr>
          </a:lstStyle>
          <a:p>
            <a:fld id="{3A2929A9-CBCF-F84E-AF43-5F98BE338A13}" type="slidenum">
              <a:rPr lang="en-US" smtClean="0"/>
              <a:pPr/>
              <a:t>‹#›</a:t>
            </a:fld>
            <a:endParaRPr lang="en-US" dirty="0"/>
          </a:p>
        </p:txBody>
      </p:sp>
    </p:spTree>
    <p:extLst>
      <p:ext uri="{BB962C8B-B14F-4D97-AF65-F5344CB8AC3E}">
        <p14:creationId xmlns:p14="http://schemas.microsoft.com/office/powerpoint/2010/main" val="197674064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showMasterPhAnim="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5"/>
          <p:cNvSpPr>
            <a:spLocks noGrp="1"/>
          </p:cNvSpPr>
          <p:nvPr>
            <p:ph type="ftr" sz="quarter" idx="10"/>
          </p:nvPr>
        </p:nvSpPr>
        <p:spPr>
          <a:xfrm>
            <a:off x="3124200" y="6356350"/>
            <a:ext cx="2895600" cy="365125"/>
          </a:xfrm>
          <a:prstGeom prst="rect">
            <a:avLst/>
          </a:prstGeom>
        </p:spPr>
        <p:txBody>
          <a:bodyPr/>
          <a:lstStyle>
            <a:lvl1pPr fontAlgn="auto">
              <a:spcBef>
                <a:spcPts val="0"/>
              </a:spcBef>
              <a:spcAft>
                <a:spcPts val="0"/>
              </a:spcAft>
              <a:defRPr dirty="0">
                <a:latin typeface="+mn-lt"/>
                <a:ea typeface="+mn-ea"/>
                <a:cs typeface="+mn-cs"/>
              </a:defRPr>
            </a:lvl1pPr>
          </a:lstStyle>
          <a:p>
            <a:pPr>
              <a:defRPr/>
            </a:pPr>
            <a:endParaRPr lang="en-US" dirty="0"/>
          </a:p>
        </p:txBody>
      </p:sp>
      <p:sp>
        <p:nvSpPr>
          <p:cNvPr id="8" name="Slide Number Placeholder 6"/>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lgn="r">
              <a:defRPr>
                <a:latin typeface="Calibri" charset="0"/>
              </a:defRPr>
            </a:lvl1pPr>
          </a:lstStyle>
          <a:p>
            <a:fld id="{E90C4066-B959-7048-993A-1D66F247A476}" type="slidenum">
              <a:rPr lang="en-US" smtClean="0"/>
              <a:pPr/>
              <a:t>‹#›</a:t>
            </a:fld>
            <a:endParaRPr lang="en-US" dirty="0"/>
          </a:p>
        </p:txBody>
      </p:sp>
      <p:cxnSp>
        <p:nvCxnSpPr>
          <p:cNvPr id="11" name="Straight Connector 10"/>
          <p:cNvCxnSpPr/>
          <p:nvPr/>
        </p:nvCxnSpPr>
        <p:spPr>
          <a:xfrm>
            <a:off x="63113" y="0"/>
            <a:ext cx="0" cy="6858000"/>
          </a:xfrm>
          <a:prstGeom prst="line">
            <a:avLst/>
          </a:prstGeom>
          <a:ln w="127000" cmpd="thinThick">
            <a:solidFill>
              <a:srgbClr val="0000C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48042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showMasterPhAnim="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ooter Placeholder 7"/>
          <p:cNvSpPr>
            <a:spLocks noGrp="1"/>
          </p:cNvSpPr>
          <p:nvPr>
            <p:ph type="ftr" sz="quarter" idx="10"/>
          </p:nvPr>
        </p:nvSpPr>
        <p:spPr>
          <a:xfrm>
            <a:off x="3124200" y="6356350"/>
            <a:ext cx="2895600" cy="365125"/>
          </a:xfrm>
          <a:prstGeom prst="rect">
            <a:avLst/>
          </a:prstGeom>
        </p:spPr>
        <p:txBody>
          <a:bodyPr/>
          <a:lstStyle>
            <a:lvl1pPr fontAlgn="auto">
              <a:spcBef>
                <a:spcPts val="0"/>
              </a:spcBef>
              <a:spcAft>
                <a:spcPts val="0"/>
              </a:spcAft>
              <a:defRPr dirty="0">
                <a:latin typeface="+mn-lt"/>
                <a:ea typeface="+mn-ea"/>
                <a:cs typeface="+mn-cs"/>
              </a:defRPr>
            </a:lvl1pPr>
          </a:lstStyle>
          <a:p>
            <a:pPr>
              <a:defRPr/>
            </a:pPr>
            <a:endParaRPr lang="en-US" dirty="0"/>
          </a:p>
        </p:txBody>
      </p:sp>
      <p:sp>
        <p:nvSpPr>
          <p:cNvPr id="10" name="Slide Number Placeholder 8"/>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lgn="r">
              <a:defRPr>
                <a:latin typeface="Calibri" charset="0"/>
              </a:defRPr>
            </a:lvl1pPr>
          </a:lstStyle>
          <a:p>
            <a:fld id="{4AC6EFCD-90AA-5148-8ABC-1BA59F88CEFF}" type="slidenum">
              <a:rPr lang="en-US" smtClean="0"/>
              <a:pPr/>
              <a:t>‹#›</a:t>
            </a:fld>
            <a:endParaRPr lang="en-US" dirty="0"/>
          </a:p>
        </p:txBody>
      </p:sp>
      <p:cxnSp>
        <p:nvCxnSpPr>
          <p:cNvPr id="13" name="Straight Connector 12"/>
          <p:cNvCxnSpPr/>
          <p:nvPr/>
        </p:nvCxnSpPr>
        <p:spPr>
          <a:xfrm>
            <a:off x="63113" y="0"/>
            <a:ext cx="0" cy="6858000"/>
          </a:xfrm>
          <a:prstGeom prst="line">
            <a:avLst/>
          </a:prstGeom>
          <a:ln w="127000" cmpd="thinThick">
            <a:solidFill>
              <a:srgbClr val="0000C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457691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showMasterPhAnim="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Footer Placeholder 3"/>
          <p:cNvSpPr>
            <a:spLocks noGrp="1"/>
          </p:cNvSpPr>
          <p:nvPr>
            <p:ph type="ftr" sz="quarter" idx="10"/>
          </p:nvPr>
        </p:nvSpPr>
        <p:spPr>
          <a:xfrm>
            <a:off x="3124200" y="6356350"/>
            <a:ext cx="2895600" cy="365125"/>
          </a:xfrm>
          <a:prstGeom prst="rect">
            <a:avLst/>
          </a:prstGeom>
        </p:spPr>
        <p:txBody>
          <a:bodyPr/>
          <a:lstStyle>
            <a:lvl1pPr fontAlgn="auto">
              <a:spcBef>
                <a:spcPts val="0"/>
              </a:spcBef>
              <a:spcAft>
                <a:spcPts val="0"/>
              </a:spcAft>
              <a:defRPr dirty="0">
                <a:latin typeface="+mn-lt"/>
                <a:ea typeface="+mn-ea"/>
                <a:cs typeface="+mn-cs"/>
              </a:defRPr>
            </a:lvl1pPr>
          </a:lstStyle>
          <a:p>
            <a:pPr>
              <a:defRPr/>
            </a:pPr>
            <a:endParaRPr lang="en-US" dirty="0"/>
          </a:p>
        </p:txBody>
      </p:sp>
      <p:sp>
        <p:nvSpPr>
          <p:cNvPr id="6" name="Slide Number Placeholder 4"/>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lgn="r">
              <a:defRPr>
                <a:latin typeface="Calibri" charset="0"/>
              </a:defRPr>
            </a:lvl1pPr>
          </a:lstStyle>
          <a:p>
            <a:fld id="{235D4EDD-6E24-774D-A8B8-BDDB611A773D}" type="slidenum">
              <a:rPr lang="en-US" smtClean="0"/>
              <a:pPr/>
              <a:t>‹#›</a:t>
            </a:fld>
            <a:endParaRPr lang="en-US" dirty="0"/>
          </a:p>
        </p:txBody>
      </p:sp>
      <p:cxnSp>
        <p:nvCxnSpPr>
          <p:cNvPr id="9" name="Straight Connector 8"/>
          <p:cNvCxnSpPr/>
          <p:nvPr/>
        </p:nvCxnSpPr>
        <p:spPr>
          <a:xfrm>
            <a:off x="63113" y="0"/>
            <a:ext cx="0" cy="6858000"/>
          </a:xfrm>
          <a:prstGeom prst="line">
            <a:avLst/>
          </a:prstGeom>
          <a:ln w="127000" cmpd="thinThick">
            <a:solidFill>
              <a:srgbClr val="0000C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41169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showMasterPhAnim="0" type="blank" preserve="1">
  <p:cSld name="Blank">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a:xfrm>
            <a:off x="3124200" y="6356350"/>
            <a:ext cx="2895600" cy="365125"/>
          </a:xfrm>
          <a:prstGeom prst="rect">
            <a:avLst/>
          </a:prstGeom>
        </p:spPr>
        <p:txBody>
          <a:bodyPr/>
          <a:lstStyle>
            <a:lvl1pPr fontAlgn="auto">
              <a:spcBef>
                <a:spcPts val="0"/>
              </a:spcBef>
              <a:spcAft>
                <a:spcPts val="0"/>
              </a:spcAft>
              <a:defRPr dirty="0">
                <a:latin typeface="+mn-lt"/>
                <a:ea typeface="+mn-ea"/>
                <a:cs typeface="+mn-cs"/>
              </a:defRPr>
            </a:lvl1pPr>
          </a:lstStyle>
          <a:p>
            <a:pPr>
              <a:defRPr/>
            </a:pPr>
            <a:endParaRPr lang="en-US" dirty="0"/>
          </a:p>
        </p:txBody>
      </p:sp>
      <p:sp>
        <p:nvSpPr>
          <p:cNvPr id="5" name="Slide Number Placeholder 3"/>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lgn="r">
              <a:defRPr>
                <a:latin typeface="Calibri" charset="0"/>
              </a:defRPr>
            </a:lvl1pPr>
          </a:lstStyle>
          <a:p>
            <a:fld id="{46462699-1AF8-664B-ADB3-A01A0E32F0C8}" type="slidenum">
              <a:rPr lang="en-US" smtClean="0"/>
              <a:pPr/>
              <a:t>‹#›</a:t>
            </a:fld>
            <a:endParaRPr lang="en-US" dirty="0"/>
          </a:p>
        </p:txBody>
      </p:sp>
      <p:cxnSp>
        <p:nvCxnSpPr>
          <p:cNvPr id="8" name="Straight Connector 7"/>
          <p:cNvCxnSpPr/>
          <p:nvPr/>
        </p:nvCxnSpPr>
        <p:spPr>
          <a:xfrm>
            <a:off x="63113" y="0"/>
            <a:ext cx="0" cy="6858000"/>
          </a:xfrm>
          <a:prstGeom prst="line">
            <a:avLst/>
          </a:prstGeom>
          <a:ln w="127000" cmpd="thinThick">
            <a:solidFill>
              <a:srgbClr val="0000C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515721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3113" y="274638"/>
            <a:ext cx="9080887"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3"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7" name="Straight Connector 6"/>
          <p:cNvCxnSpPr/>
          <p:nvPr/>
        </p:nvCxnSpPr>
        <p:spPr>
          <a:xfrm>
            <a:off x="63113" y="0"/>
            <a:ext cx="0" cy="6858000"/>
          </a:xfrm>
          <a:prstGeom prst="line">
            <a:avLst/>
          </a:prstGeom>
          <a:ln w="127000" cmpd="thinThick">
            <a:solidFill>
              <a:srgbClr val="0000C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504541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Lst>
  <p:timing>
    <p:tnLst>
      <p:par>
        <p:cTn id="1" dur="indefinite" restart="never" nodeType="tmRoot"/>
      </p:par>
    </p:tnLst>
  </p:timing>
  <p:hf hdr="0" ftr="0" dt="0"/>
  <p:txStyles>
    <p:titleStyle>
      <a:lvl1pPr algn="ctr" defTabSz="457200" rtl="0" eaLnBrk="1" fontAlgn="base" hangingPunct="1">
        <a:spcBef>
          <a:spcPct val="0"/>
        </a:spcBef>
        <a:spcAft>
          <a:spcPct val="0"/>
        </a:spcAft>
        <a:defRPr sz="44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4400" b="1">
          <a:solidFill>
            <a:schemeClr val="tx1"/>
          </a:solidFill>
          <a:latin typeface="Arial" charset="0"/>
          <a:ea typeface="ＭＳ Ｐゴシック" charset="0"/>
          <a:cs typeface="Arial" charset="0"/>
        </a:defRPr>
      </a:lvl2pPr>
      <a:lvl3pPr algn="ctr" defTabSz="457200" rtl="0" eaLnBrk="1" fontAlgn="base" hangingPunct="1">
        <a:spcBef>
          <a:spcPct val="0"/>
        </a:spcBef>
        <a:spcAft>
          <a:spcPct val="0"/>
        </a:spcAft>
        <a:defRPr sz="4400" b="1">
          <a:solidFill>
            <a:schemeClr val="tx1"/>
          </a:solidFill>
          <a:latin typeface="Arial" charset="0"/>
          <a:ea typeface="ＭＳ Ｐゴシック" charset="0"/>
          <a:cs typeface="Arial" charset="0"/>
        </a:defRPr>
      </a:lvl3pPr>
      <a:lvl4pPr algn="ctr" defTabSz="457200" rtl="0" eaLnBrk="1" fontAlgn="base" hangingPunct="1">
        <a:spcBef>
          <a:spcPct val="0"/>
        </a:spcBef>
        <a:spcAft>
          <a:spcPct val="0"/>
        </a:spcAft>
        <a:defRPr sz="4400" b="1">
          <a:solidFill>
            <a:schemeClr val="tx1"/>
          </a:solidFill>
          <a:latin typeface="Arial" charset="0"/>
          <a:ea typeface="ＭＳ Ｐゴシック" charset="0"/>
          <a:cs typeface="Arial" charset="0"/>
        </a:defRPr>
      </a:lvl4pPr>
      <a:lvl5pPr algn="ctr" defTabSz="457200" rtl="0" eaLnBrk="1" fontAlgn="base" hangingPunct="1">
        <a:spcBef>
          <a:spcPct val="0"/>
        </a:spcBef>
        <a:spcAft>
          <a:spcPct val="0"/>
        </a:spcAft>
        <a:defRPr sz="4400" b="1">
          <a:solidFill>
            <a:schemeClr val="tx1"/>
          </a:solidFill>
          <a:latin typeface="Arial" charset="0"/>
          <a:ea typeface="ＭＳ Ｐゴシック" charset="0"/>
          <a:cs typeface="Arial" charset="0"/>
        </a:defRPr>
      </a:lvl5pPr>
      <a:lvl6pPr marL="457200" algn="ctr" defTabSz="457200" rtl="0" eaLnBrk="1" fontAlgn="base" hangingPunct="1">
        <a:spcBef>
          <a:spcPct val="0"/>
        </a:spcBef>
        <a:spcAft>
          <a:spcPct val="0"/>
        </a:spcAft>
        <a:defRPr sz="4400" b="1">
          <a:solidFill>
            <a:schemeClr val="tx1"/>
          </a:solidFill>
          <a:latin typeface="Arial" charset="0"/>
          <a:ea typeface="ＭＳ Ｐゴシック" charset="0"/>
          <a:cs typeface="Arial" charset="0"/>
        </a:defRPr>
      </a:lvl6pPr>
      <a:lvl7pPr marL="914400" algn="ctr" defTabSz="457200" rtl="0" eaLnBrk="1" fontAlgn="base" hangingPunct="1">
        <a:spcBef>
          <a:spcPct val="0"/>
        </a:spcBef>
        <a:spcAft>
          <a:spcPct val="0"/>
        </a:spcAft>
        <a:defRPr sz="4400" b="1">
          <a:solidFill>
            <a:schemeClr val="tx1"/>
          </a:solidFill>
          <a:latin typeface="Arial" charset="0"/>
          <a:ea typeface="ＭＳ Ｐゴシック" charset="0"/>
          <a:cs typeface="Arial" charset="0"/>
        </a:defRPr>
      </a:lvl7pPr>
      <a:lvl8pPr marL="1371600" algn="ctr" defTabSz="457200" rtl="0" eaLnBrk="1" fontAlgn="base" hangingPunct="1">
        <a:spcBef>
          <a:spcPct val="0"/>
        </a:spcBef>
        <a:spcAft>
          <a:spcPct val="0"/>
        </a:spcAft>
        <a:defRPr sz="4400" b="1">
          <a:solidFill>
            <a:schemeClr val="tx1"/>
          </a:solidFill>
          <a:latin typeface="Arial" charset="0"/>
          <a:ea typeface="ＭＳ Ｐゴシック" charset="0"/>
          <a:cs typeface="Arial" charset="0"/>
        </a:defRPr>
      </a:lvl8pPr>
      <a:lvl9pPr marL="1828800" algn="ctr" defTabSz="457200" rtl="0" eaLnBrk="1" fontAlgn="base" hangingPunct="1">
        <a:spcBef>
          <a:spcPct val="0"/>
        </a:spcBef>
        <a:spcAft>
          <a:spcPct val="0"/>
        </a:spcAft>
        <a:defRPr sz="4400" b="1">
          <a:solidFill>
            <a:schemeClr val="tx1"/>
          </a:solidFill>
          <a:latin typeface="Arial" charset="0"/>
          <a:ea typeface="ＭＳ Ｐゴシック" charset="0"/>
          <a:cs typeface="Arial" charset="0"/>
        </a:defRPr>
      </a:lvl9pPr>
    </p:titleStyle>
    <p:bodyStyle>
      <a:lvl1pPr marL="342900" indent="-342900" algn="l" defTabSz="457200" rtl="0" eaLnBrk="1" fontAlgn="base" hangingPunct="1">
        <a:lnSpc>
          <a:spcPct val="100000"/>
        </a:lnSpc>
        <a:spcBef>
          <a:spcPct val="0"/>
        </a:spcBef>
        <a:spcAft>
          <a:spcPts val="1200"/>
        </a:spcAft>
        <a:buClr>
          <a:schemeClr val="tx1"/>
        </a:buClr>
        <a:buSzPct val="125000"/>
        <a:buFont typeface="Arial" panose="020B0604020202020204" pitchFamily="34" charset="0"/>
        <a:buChar char="•"/>
        <a:defRPr sz="3200" kern="1200">
          <a:solidFill>
            <a:schemeClr val="tx1"/>
          </a:solidFill>
          <a:latin typeface="Arial"/>
          <a:ea typeface="ＭＳ Ｐゴシック" charset="0"/>
          <a:cs typeface="Arial"/>
        </a:defRPr>
      </a:lvl1pPr>
      <a:lvl2pPr marL="742950" indent="-285750" algn="l" defTabSz="457200" rtl="0" eaLnBrk="1" fontAlgn="base" hangingPunct="1">
        <a:lnSpc>
          <a:spcPct val="100000"/>
        </a:lnSpc>
        <a:spcBef>
          <a:spcPct val="0"/>
        </a:spcBef>
        <a:spcAft>
          <a:spcPts val="1200"/>
        </a:spcAft>
        <a:buClrTx/>
        <a:buFont typeface="Arial" panose="020B0604020202020204" pitchFamily="34" charset="0"/>
        <a:buChar char="–"/>
        <a:defRPr sz="2800" kern="1200">
          <a:solidFill>
            <a:schemeClr val="tx1"/>
          </a:solidFill>
          <a:latin typeface="Arial"/>
          <a:ea typeface="Arial" charset="0"/>
          <a:cs typeface="Arial"/>
        </a:defRPr>
      </a:lvl2pPr>
      <a:lvl3pPr marL="1143000" indent="-228600" algn="l" defTabSz="457200" rtl="0" eaLnBrk="1" fontAlgn="base" hangingPunct="1">
        <a:lnSpc>
          <a:spcPct val="100000"/>
        </a:lnSpc>
        <a:spcBef>
          <a:spcPct val="0"/>
        </a:spcBef>
        <a:spcAft>
          <a:spcPts val="1200"/>
        </a:spcAft>
        <a:buClrTx/>
        <a:buFont typeface="Wingdings" panose="05000000000000000000" pitchFamily="2" charset="2"/>
        <a:buChar char="§"/>
        <a:defRPr sz="2400" kern="1200">
          <a:solidFill>
            <a:schemeClr val="tx1"/>
          </a:solidFill>
          <a:latin typeface="Arial"/>
          <a:ea typeface="Arial" charset="0"/>
          <a:cs typeface="Arial"/>
        </a:defRPr>
      </a:lvl3pPr>
      <a:lvl4pPr marL="1600200" indent="-228600" algn="l" defTabSz="457200" rtl="0" eaLnBrk="1" fontAlgn="base" hangingPunct="1">
        <a:lnSpc>
          <a:spcPct val="100000"/>
        </a:lnSpc>
        <a:spcBef>
          <a:spcPct val="0"/>
        </a:spcBef>
        <a:spcAft>
          <a:spcPts val="1200"/>
        </a:spcAft>
        <a:buClrTx/>
        <a:buFont typeface="Courier New" panose="02070309020205020404" pitchFamily="49" charset="0"/>
        <a:buChar char="o"/>
        <a:defRPr sz="2000" kern="1200">
          <a:solidFill>
            <a:schemeClr val="tx1"/>
          </a:solidFill>
          <a:latin typeface="Arial"/>
          <a:ea typeface="Arial" charset="0"/>
          <a:cs typeface="Arial"/>
        </a:defRPr>
      </a:lvl4pPr>
      <a:lvl5pPr marL="2057400" indent="-228600" algn="just" defTabSz="457200" rtl="0" eaLnBrk="1" fontAlgn="base" hangingPunct="1">
        <a:lnSpc>
          <a:spcPct val="100000"/>
        </a:lnSpc>
        <a:spcBef>
          <a:spcPct val="0"/>
        </a:spcBef>
        <a:spcAft>
          <a:spcPts val="1200"/>
        </a:spcAft>
        <a:buClrTx/>
        <a:buSzPct val="80000"/>
        <a:buFont typeface="Arial Unicode MS" charset="0"/>
        <a:buChar char="▶"/>
        <a:defRPr sz="2000" kern="1200">
          <a:solidFill>
            <a:schemeClr val="tx1"/>
          </a:solidFill>
          <a:latin typeface="Arial"/>
          <a:ea typeface="Arial"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a:spLocks noChangeArrowheads="1"/>
          </p:cNvSpPr>
          <p:nvPr/>
        </p:nvSpPr>
        <p:spPr bwMode="auto">
          <a:xfrm>
            <a:off x="6927850" y="1109663"/>
            <a:ext cx="1708150" cy="1666875"/>
          </a:xfrm>
          <a:prstGeom prst="rect">
            <a:avLst/>
          </a:prstGeom>
          <a:solidFill>
            <a:srgbClr val="BFBFBF"/>
          </a:solidFill>
          <a:ln>
            <a:noFill/>
          </a:ln>
          <a:effectLst>
            <a:outerShdw blurRad="63500" dist="23000" dir="5400000" rotWithShape="0">
              <a:srgbClr val="000000">
                <a:alpha val="34999"/>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grpSp>
        <p:nvGrpSpPr>
          <p:cNvPr id="23" name="Group 32"/>
          <p:cNvGrpSpPr>
            <a:grpSpLocks/>
          </p:cNvGrpSpPr>
          <p:nvPr/>
        </p:nvGrpSpPr>
        <p:grpSpPr bwMode="auto">
          <a:xfrm>
            <a:off x="368300" y="638175"/>
            <a:ext cx="6732588" cy="2363788"/>
            <a:chOff x="0" y="1417638"/>
            <a:chExt cx="7500407" cy="1305983"/>
          </a:xfrm>
        </p:grpSpPr>
        <p:sp>
          <p:nvSpPr>
            <p:cNvPr id="24" name="Rectangle 4"/>
            <p:cNvSpPr/>
            <p:nvPr/>
          </p:nvSpPr>
          <p:spPr>
            <a:xfrm>
              <a:off x="7056501" y="1564112"/>
              <a:ext cx="443906" cy="1159509"/>
            </a:xfrm>
            <a:custGeom>
              <a:avLst/>
              <a:gdLst>
                <a:gd name="connsiteX0" fmla="*/ 0 w 443441"/>
                <a:gd name="connsiteY0" fmla="*/ 0 h 1159933"/>
                <a:gd name="connsiteX1" fmla="*/ 443441 w 443441"/>
                <a:gd name="connsiteY1" fmla="*/ 0 h 1159933"/>
                <a:gd name="connsiteX2" fmla="*/ 443441 w 443441"/>
                <a:gd name="connsiteY2" fmla="*/ 1159933 h 1159933"/>
                <a:gd name="connsiteX3" fmla="*/ 0 w 443441"/>
                <a:gd name="connsiteY3" fmla="*/ 1159933 h 1159933"/>
                <a:gd name="connsiteX4" fmla="*/ 0 w 443441"/>
                <a:gd name="connsiteY4" fmla="*/ 0 h 1159933"/>
                <a:gd name="connsiteX0" fmla="*/ 0 w 443441"/>
                <a:gd name="connsiteY0" fmla="*/ 0 h 1159933"/>
                <a:gd name="connsiteX1" fmla="*/ 443441 w 443441"/>
                <a:gd name="connsiteY1" fmla="*/ 0 h 1159933"/>
                <a:gd name="connsiteX2" fmla="*/ 262467 w 443441"/>
                <a:gd name="connsiteY2" fmla="*/ 555095 h 1159933"/>
                <a:gd name="connsiteX3" fmla="*/ 443441 w 443441"/>
                <a:gd name="connsiteY3" fmla="*/ 1159933 h 1159933"/>
                <a:gd name="connsiteX4" fmla="*/ 0 w 443441"/>
                <a:gd name="connsiteY4" fmla="*/ 1159933 h 1159933"/>
                <a:gd name="connsiteX5" fmla="*/ 0 w 443441"/>
                <a:gd name="connsiteY5" fmla="*/ 0 h 1159933"/>
                <a:gd name="connsiteX0" fmla="*/ 0 w 443441"/>
                <a:gd name="connsiteY0" fmla="*/ 0 h 1159933"/>
                <a:gd name="connsiteX1" fmla="*/ 443441 w 443441"/>
                <a:gd name="connsiteY1" fmla="*/ 0 h 1159933"/>
                <a:gd name="connsiteX2" fmla="*/ 262467 w 443441"/>
                <a:gd name="connsiteY2" fmla="*/ 555095 h 1159933"/>
                <a:gd name="connsiteX3" fmla="*/ 443441 w 443441"/>
                <a:gd name="connsiteY3" fmla="*/ 1159933 h 1159933"/>
                <a:gd name="connsiteX4" fmla="*/ 0 w 443441"/>
                <a:gd name="connsiteY4" fmla="*/ 1159933 h 1159933"/>
                <a:gd name="connsiteX5" fmla="*/ 0 w 443441"/>
                <a:gd name="connsiteY5" fmla="*/ 0 h 1159933"/>
                <a:gd name="connsiteX0" fmla="*/ 0 w 443441"/>
                <a:gd name="connsiteY0" fmla="*/ 0 h 1159933"/>
                <a:gd name="connsiteX1" fmla="*/ 443441 w 443441"/>
                <a:gd name="connsiteY1" fmla="*/ 0 h 1159933"/>
                <a:gd name="connsiteX2" fmla="*/ 262467 w 443441"/>
                <a:gd name="connsiteY2" fmla="*/ 555095 h 1159933"/>
                <a:gd name="connsiteX3" fmla="*/ 443441 w 443441"/>
                <a:gd name="connsiteY3" fmla="*/ 1159933 h 1159933"/>
                <a:gd name="connsiteX4" fmla="*/ 0 w 443441"/>
                <a:gd name="connsiteY4" fmla="*/ 1159933 h 1159933"/>
                <a:gd name="connsiteX5" fmla="*/ 0 w 443441"/>
                <a:gd name="connsiteY5" fmla="*/ 0 h 1159933"/>
                <a:gd name="connsiteX0" fmla="*/ 0 w 443441"/>
                <a:gd name="connsiteY0" fmla="*/ 0 h 1159933"/>
                <a:gd name="connsiteX1" fmla="*/ 443441 w 443441"/>
                <a:gd name="connsiteY1" fmla="*/ 0 h 1159933"/>
                <a:gd name="connsiteX2" fmla="*/ 262467 w 443441"/>
                <a:gd name="connsiteY2" fmla="*/ 583670 h 1159933"/>
                <a:gd name="connsiteX3" fmla="*/ 443441 w 443441"/>
                <a:gd name="connsiteY3" fmla="*/ 1159933 h 1159933"/>
                <a:gd name="connsiteX4" fmla="*/ 0 w 443441"/>
                <a:gd name="connsiteY4" fmla="*/ 1159933 h 1159933"/>
                <a:gd name="connsiteX5" fmla="*/ 0 w 443441"/>
                <a:gd name="connsiteY5" fmla="*/ 0 h 1159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3441" h="1159933">
                  <a:moveTo>
                    <a:pt x="0" y="0"/>
                  </a:moveTo>
                  <a:lnTo>
                    <a:pt x="443441" y="0"/>
                  </a:lnTo>
                  <a:lnTo>
                    <a:pt x="262467" y="583670"/>
                  </a:lnTo>
                  <a:lnTo>
                    <a:pt x="443441" y="1159933"/>
                  </a:lnTo>
                  <a:lnTo>
                    <a:pt x="0" y="1159933"/>
                  </a:lnTo>
                  <a:lnTo>
                    <a:pt x="0" y="0"/>
                  </a:lnTo>
                  <a:close/>
                </a:path>
              </a:pathLst>
            </a:custGeom>
            <a:solidFill>
              <a:srgbClr val="255898"/>
            </a:solidFill>
            <a:ln w="25400" cap="flat" cmpd="sng" algn="ctr">
              <a:solidFill>
                <a:srgbClr val="FFFFFF">
                  <a:lumMod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Helvetica Neue"/>
                <a:ea typeface="+mn-ea"/>
                <a:cs typeface="Helvetica Neue"/>
              </a:endParaRPr>
            </a:p>
          </p:txBody>
        </p:sp>
        <p:sp>
          <p:nvSpPr>
            <p:cNvPr id="25" name="Rectangle 24"/>
            <p:cNvSpPr/>
            <p:nvPr/>
          </p:nvSpPr>
          <p:spPr>
            <a:xfrm>
              <a:off x="0" y="1417638"/>
              <a:ext cx="7208596" cy="1159509"/>
            </a:xfrm>
            <a:prstGeom prst="rect">
              <a:avLst/>
            </a:prstGeom>
            <a:solidFill>
              <a:srgbClr val="255898"/>
            </a:solidFill>
            <a:ln w="25400" cap="flat" cmpd="sng" algn="ctr">
              <a:solidFill>
                <a:srgbClr val="FFFFFF">
                  <a:lumMod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Helvetica Neue"/>
                <a:ea typeface="+mn-ea"/>
                <a:cs typeface="Helvetica Neue"/>
              </a:endParaRPr>
            </a:p>
          </p:txBody>
        </p:sp>
        <p:sp>
          <p:nvSpPr>
            <p:cNvPr id="26" name="Freeform 25"/>
            <p:cNvSpPr>
              <a:spLocks/>
            </p:cNvSpPr>
            <p:nvPr/>
          </p:nvSpPr>
          <p:spPr bwMode="auto">
            <a:xfrm>
              <a:off x="7054850" y="2574925"/>
              <a:ext cx="149225" cy="142875"/>
            </a:xfrm>
            <a:custGeom>
              <a:avLst/>
              <a:gdLst>
                <a:gd name="T0" fmla="*/ 149225 w 149225"/>
                <a:gd name="T1" fmla="*/ 0 h 142875"/>
                <a:gd name="T2" fmla="*/ 0 w 149225"/>
                <a:gd name="T3" fmla="*/ 142875 h 142875"/>
                <a:gd name="T4" fmla="*/ 6350 w 149225"/>
                <a:gd name="T5" fmla="*/ 0 h 142875"/>
                <a:gd name="T6" fmla="*/ 149225 w 149225"/>
                <a:gd name="T7" fmla="*/ 0 h 1428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225" h="142875">
                  <a:moveTo>
                    <a:pt x="149225" y="0"/>
                  </a:moveTo>
                  <a:lnTo>
                    <a:pt x="0" y="142875"/>
                  </a:lnTo>
                  <a:lnTo>
                    <a:pt x="6350" y="0"/>
                  </a:lnTo>
                  <a:lnTo>
                    <a:pt x="149225" y="0"/>
                  </a:lnTo>
                  <a:close/>
                </a:path>
              </a:pathLst>
            </a:custGeom>
            <a:solidFill>
              <a:srgbClr val="7F7F7F"/>
            </a:solidFill>
            <a:ln>
              <a:noFill/>
            </a:ln>
            <a:effectLst>
              <a:outerShdw blurRad="63500" dist="23000" dir="5400000" rotWithShape="0">
                <a:srgbClr val="000000">
                  <a:alpha val="34999"/>
                </a:srgbClr>
              </a:outerShdw>
            </a:effectLst>
            <a:extLst>
              <a:ext uri="{91240B29-F687-4f45-9708-019B960494DF}">
                <a14:hiddenLine xmlns:a14="http://schemas.microsoft.com/office/drawing/2010/main" xmlns="" w="9525" cap="flat" cmpd="sng">
                  <a:solidFill>
                    <a:srgbClr val="000000"/>
                  </a:solidFill>
                  <a:prstDash val="solid"/>
                  <a:round/>
                  <a:headEnd/>
                  <a:tailE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endParaRPr>
            </a:p>
          </p:txBody>
        </p:sp>
      </p:grpSp>
      <p:sp>
        <p:nvSpPr>
          <p:cNvPr id="27" name="Title 1"/>
          <p:cNvSpPr txBox="1">
            <a:spLocks/>
          </p:cNvSpPr>
          <p:nvPr/>
        </p:nvSpPr>
        <p:spPr bwMode="auto">
          <a:xfrm>
            <a:off x="660400" y="574675"/>
            <a:ext cx="5918200" cy="2166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gn="ctr" defTabSz="914400" fontAlgn="auto">
              <a:lnSpc>
                <a:spcPct val="90000"/>
              </a:lnSpc>
              <a:spcBef>
                <a:spcPts val="0"/>
              </a:spcBef>
              <a:spcAft>
                <a:spcPts val="0"/>
              </a:spcAft>
            </a:pPr>
            <a:r>
              <a:rPr lang="en-US" sz="4400" b="1" dirty="0" smtClean="0">
                <a:solidFill>
                  <a:schemeClr val="bg1"/>
                </a:solidFill>
              </a:rPr>
              <a:t>Inventory Management</a:t>
            </a:r>
            <a:endParaRPr lang="en-US" sz="4400" b="1" dirty="0">
              <a:solidFill>
                <a:schemeClr val="bg1"/>
              </a:solidFill>
            </a:endParaRPr>
          </a:p>
        </p:txBody>
      </p:sp>
      <p:sp>
        <p:nvSpPr>
          <p:cNvPr id="28" name="TextBox 27"/>
          <p:cNvSpPr txBox="1"/>
          <p:nvPr/>
        </p:nvSpPr>
        <p:spPr>
          <a:xfrm>
            <a:off x="6819900" y="874713"/>
            <a:ext cx="1736373" cy="2000548"/>
          </a:xfrm>
          <a:prstGeom prst="rect">
            <a:avLst/>
          </a:prstGeom>
          <a:noFill/>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400" b="0" i="0" u="none" strike="noStrike" kern="0" cap="none" spc="-1000" normalizeH="0" baseline="0" noProof="0" dirty="0" smtClean="0">
                <a:ln>
                  <a:noFill/>
                </a:ln>
                <a:solidFill>
                  <a:srgbClr val="FFFFFF"/>
                </a:solidFill>
                <a:effectLst>
                  <a:outerShdw blurRad="38100" dist="38100" dir="2700000" algn="tl">
                    <a:srgbClr val="DDDDDD"/>
                  </a:outerShdw>
                </a:effectLst>
                <a:uLnTx/>
                <a:uFillTx/>
                <a:latin typeface="Arial" charset="0"/>
                <a:ea typeface="ＭＳ Ｐゴシック" charset="0"/>
                <a:cs typeface="Arial" charset="0"/>
              </a:rPr>
              <a:t>12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p:txBody>
          <a:bodyPr/>
          <a:lstStyle/>
          <a:p>
            <a:r>
              <a:rPr lang="en-US" smtClean="0"/>
              <a:t>Inventory Models</a:t>
            </a:r>
            <a:endParaRPr lang="en-US" dirty="0"/>
          </a:p>
        </p:txBody>
      </p:sp>
      <p:sp>
        <p:nvSpPr>
          <p:cNvPr id="61442" name="Content Placeholder 1"/>
          <p:cNvSpPr>
            <a:spLocks noGrp="1"/>
          </p:cNvSpPr>
          <p:nvPr>
            <p:ph idx="1"/>
          </p:nvPr>
        </p:nvSpPr>
        <p:spPr/>
        <p:txBody>
          <a:bodyPr/>
          <a:lstStyle/>
          <a:p>
            <a:r>
              <a:rPr lang="en-US" dirty="0" smtClean="0"/>
              <a:t>Independent demand</a:t>
            </a:r>
          </a:p>
          <a:p>
            <a:pPr lvl="1"/>
            <a:r>
              <a:rPr lang="en-US" dirty="0" smtClean="0"/>
              <a:t>Demand for item is </a:t>
            </a:r>
            <a:r>
              <a:rPr lang="en-US" dirty="0" smtClean="0">
                <a:solidFill>
                  <a:srgbClr val="FF0000"/>
                </a:solidFill>
              </a:rPr>
              <a:t>not linked to the demand for any other item </a:t>
            </a:r>
            <a:r>
              <a:rPr lang="en-US" dirty="0" smtClean="0"/>
              <a:t>in inventory</a:t>
            </a:r>
          </a:p>
          <a:p>
            <a:endParaRPr lang="en-US" dirty="0" smtClean="0"/>
          </a:p>
          <a:p>
            <a:r>
              <a:rPr lang="en-US" dirty="0" smtClean="0"/>
              <a:t>Dependent demand</a:t>
            </a:r>
          </a:p>
          <a:p>
            <a:pPr lvl="1"/>
            <a:r>
              <a:rPr lang="en-US" dirty="0" smtClean="0"/>
              <a:t>Demand for item is </a:t>
            </a:r>
            <a:r>
              <a:rPr lang="en-US" dirty="0" smtClean="0">
                <a:solidFill>
                  <a:srgbClr val="FF0000"/>
                </a:solidFill>
              </a:rPr>
              <a:t>linked to the demand for some other item</a:t>
            </a:r>
            <a:r>
              <a:rPr lang="en-US" dirty="0" smtClean="0"/>
              <a:t> in the inventory</a:t>
            </a:r>
          </a:p>
          <a:p>
            <a:endParaRPr lang="en-US" dirty="0"/>
          </a:p>
        </p:txBody>
      </p:sp>
      <p:sp>
        <p:nvSpPr>
          <p:cNvPr id="2" name="Slide Number Placeholder 1"/>
          <p:cNvSpPr>
            <a:spLocks noGrp="1"/>
          </p:cNvSpPr>
          <p:nvPr>
            <p:ph type="sldNum" sz="quarter" idx="11"/>
          </p:nvPr>
        </p:nvSpPr>
        <p:spPr/>
        <p:txBody>
          <a:bodyPr/>
          <a:lstStyle/>
          <a:p>
            <a:fld id="{719C0A48-53B8-C64F-AFE6-ECE23F11299D}" type="slidenum">
              <a:rPr lang="en-US" smtClean="0"/>
              <a:pPr/>
              <a:t>10</a:t>
            </a:fld>
            <a:endParaRPr lang="en-US" dirty="0"/>
          </a:p>
        </p:txBody>
      </p:sp>
    </p:spTree>
    <p:extLst>
      <p:ext uri="{BB962C8B-B14F-4D97-AF65-F5344CB8AC3E}">
        <p14:creationId xmlns:p14="http://schemas.microsoft.com/office/powerpoint/2010/main" val="2919703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Inventory Models</a:t>
            </a:r>
          </a:p>
        </p:txBody>
      </p:sp>
      <p:sp>
        <p:nvSpPr>
          <p:cNvPr id="3" name="Content Placeholder 2"/>
          <p:cNvSpPr>
            <a:spLocks noGrp="1"/>
          </p:cNvSpPr>
          <p:nvPr>
            <p:ph idx="1"/>
          </p:nvPr>
        </p:nvSpPr>
        <p:spPr/>
        <p:txBody>
          <a:bodyPr/>
          <a:lstStyle/>
          <a:p>
            <a:r>
              <a:rPr lang="en-US" dirty="0">
                <a:solidFill>
                  <a:srgbClr val="FF0000"/>
                </a:solidFill>
              </a:rPr>
              <a:t>Holding</a:t>
            </a:r>
            <a:r>
              <a:rPr lang="en-US" dirty="0"/>
              <a:t> costs</a:t>
            </a:r>
          </a:p>
          <a:p>
            <a:pPr lvl="1"/>
            <a:r>
              <a:rPr lang="en-US" dirty="0"/>
              <a:t>Costs of “carrying” inventory over time</a:t>
            </a:r>
          </a:p>
          <a:p>
            <a:r>
              <a:rPr lang="en-US" dirty="0">
                <a:solidFill>
                  <a:srgbClr val="FF0000"/>
                </a:solidFill>
              </a:rPr>
              <a:t>Ordering</a:t>
            </a:r>
            <a:r>
              <a:rPr lang="en-US" dirty="0"/>
              <a:t> cost</a:t>
            </a:r>
          </a:p>
          <a:p>
            <a:pPr lvl="1"/>
            <a:r>
              <a:rPr lang="en-US" dirty="0"/>
              <a:t>Costs of placing an order and receiving goods</a:t>
            </a:r>
          </a:p>
          <a:p>
            <a:r>
              <a:rPr lang="en-US" dirty="0">
                <a:solidFill>
                  <a:srgbClr val="FF0000"/>
                </a:solidFill>
              </a:rPr>
              <a:t>Setup</a:t>
            </a:r>
            <a:r>
              <a:rPr lang="en-US" dirty="0"/>
              <a:t> cost</a:t>
            </a:r>
          </a:p>
          <a:p>
            <a:pPr lvl="1"/>
            <a:r>
              <a:rPr lang="en-US" dirty="0"/>
              <a:t>Cost to prepare a machine or process for manufacturing an order</a:t>
            </a:r>
          </a:p>
          <a:p>
            <a:pPr lvl="1"/>
            <a:r>
              <a:rPr lang="en-US" dirty="0"/>
              <a:t>May be highly correlated with setup </a:t>
            </a:r>
            <a:r>
              <a:rPr lang="en-US" dirty="0" smtClean="0">
                <a:solidFill>
                  <a:srgbClr val="FF0000"/>
                </a:solidFill>
              </a:rPr>
              <a:t>time</a:t>
            </a:r>
            <a:endParaRPr lang="en-US" dirty="0">
              <a:solidFill>
                <a:srgbClr val="FF0000"/>
              </a:solidFill>
            </a:endParaRPr>
          </a:p>
        </p:txBody>
      </p:sp>
      <p:sp>
        <p:nvSpPr>
          <p:cNvPr id="4" name="Slide Number Placeholder 3"/>
          <p:cNvSpPr>
            <a:spLocks noGrp="1"/>
          </p:cNvSpPr>
          <p:nvPr>
            <p:ph type="sldNum" sz="quarter" idx="11"/>
          </p:nvPr>
        </p:nvSpPr>
        <p:spPr/>
        <p:txBody>
          <a:bodyPr/>
          <a:lstStyle/>
          <a:p>
            <a:fld id="{719C0A48-53B8-C64F-AFE6-ECE23F11299D}" type="slidenum">
              <a:rPr lang="en-US" smtClean="0"/>
              <a:pPr/>
              <a:t>11</a:t>
            </a:fld>
            <a:endParaRPr lang="en-US" dirty="0"/>
          </a:p>
        </p:txBody>
      </p:sp>
    </p:spTree>
    <p:extLst>
      <p:ext uri="{BB962C8B-B14F-4D97-AF65-F5344CB8AC3E}">
        <p14:creationId xmlns:p14="http://schemas.microsoft.com/office/powerpoint/2010/main" val="26827804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Independent Demand Models</a:t>
            </a:r>
            <a:endParaRPr lang="en-US" dirty="0"/>
          </a:p>
        </p:txBody>
      </p:sp>
      <p:sp>
        <p:nvSpPr>
          <p:cNvPr id="3" name="Content Placeholder 2"/>
          <p:cNvSpPr>
            <a:spLocks noGrp="1"/>
          </p:cNvSpPr>
          <p:nvPr>
            <p:ph idx="1"/>
          </p:nvPr>
        </p:nvSpPr>
        <p:spPr>
          <a:xfrm>
            <a:off x="457200" y="1600200"/>
            <a:ext cx="8229600" cy="4756150"/>
          </a:xfrm>
        </p:spPr>
        <p:txBody>
          <a:bodyPr>
            <a:normAutofit fontScale="47500" lnSpcReduction="20000"/>
          </a:bodyPr>
          <a:lstStyle/>
          <a:p>
            <a:r>
              <a:rPr lang="en-US" dirty="0" smtClean="0"/>
              <a:t>Economic order quantity (EOQ) model</a:t>
            </a:r>
          </a:p>
          <a:p>
            <a:pPr lvl="1"/>
            <a:r>
              <a:rPr lang="en-US" dirty="0" smtClean="0">
                <a:solidFill>
                  <a:srgbClr val="FF0000"/>
                </a:solidFill>
              </a:rPr>
              <a:t>Determines order quantity </a:t>
            </a:r>
            <a:r>
              <a:rPr lang="en-US" dirty="0" smtClean="0"/>
              <a:t>a company should </a:t>
            </a:r>
            <a:r>
              <a:rPr lang="en-US" b="1" u="sng" dirty="0" smtClean="0">
                <a:solidFill>
                  <a:srgbClr val="FF0000"/>
                </a:solidFill>
                <a:effectLst>
                  <a:outerShdw blurRad="38100" dist="38100" dir="2700000" algn="tl">
                    <a:srgbClr val="000000">
                      <a:alpha val="43137"/>
                    </a:srgbClr>
                  </a:outerShdw>
                </a:effectLst>
              </a:rPr>
              <a:t>purchase</a:t>
            </a:r>
            <a:r>
              <a:rPr lang="en-US" dirty="0" smtClean="0"/>
              <a:t> for its inventory given a set cost of production, demand rate and other variables</a:t>
            </a:r>
          </a:p>
          <a:p>
            <a:pPr lvl="1"/>
            <a:r>
              <a:rPr lang="en-US" dirty="0" smtClean="0">
                <a:solidFill>
                  <a:srgbClr val="FF0000"/>
                </a:solidFill>
              </a:rPr>
              <a:t>Minimizes</a:t>
            </a:r>
            <a:r>
              <a:rPr lang="en-US" dirty="0" smtClean="0"/>
              <a:t> variable inventory costs, and the formula takes into account storage, or holding, costs, ordering costs and shortage costs</a:t>
            </a:r>
          </a:p>
          <a:p>
            <a:r>
              <a:rPr lang="en-US" dirty="0" smtClean="0"/>
              <a:t>Production order quantity (POQ) model</a:t>
            </a:r>
          </a:p>
          <a:p>
            <a:pPr lvl="1"/>
            <a:r>
              <a:rPr lang="en-US" dirty="0" smtClean="0">
                <a:solidFill>
                  <a:srgbClr val="FF0000"/>
                </a:solidFill>
              </a:rPr>
              <a:t>Determines order quantity </a:t>
            </a:r>
            <a:r>
              <a:rPr lang="en-US" dirty="0" smtClean="0"/>
              <a:t>to minimize the total inventory costs by </a:t>
            </a:r>
            <a:r>
              <a:rPr lang="en-US" u="sng" dirty="0" smtClean="0">
                <a:solidFill>
                  <a:srgbClr val="FF0000"/>
                </a:solidFill>
              </a:rPr>
              <a:t>balancing</a:t>
            </a:r>
            <a:r>
              <a:rPr lang="en-US" dirty="0" smtClean="0"/>
              <a:t> the </a:t>
            </a:r>
            <a:r>
              <a:rPr lang="en-US" dirty="0" smtClean="0">
                <a:solidFill>
                  <a:srgbClr val="FF0000"/>
                </a:solidFill>
              </a:rPr>
              <a:t>inventory</a:t>
            </a:r>
            <a:r>
              <a:rPr lang="en-US" dirty="0" smtClean="0"/>
              <a:t> holding cost and average fixed </a:t>
            </a:r>
            <a:r>
              <a:rPr lang="en-US" dirty="0" smtClean="0">
                <a:solidFill>
                  <a:srgbClr val="FF0000"/>
                </a:solidFill>
              </a:rPr>
              <a:t>ordering</a:t>
            </a:r>
            <a:r>
              <a:rPr lang="en-US" dirty="0" smtClean="0"/>
              <a:t> cost</a:t>
            </a:r>
          </a:p>
          <a:p>
            <a:pPr lvl="1"/>
            <a:r>
              <a:rPr lang="en-US" dirty="0" smtClean="0"/>
              <a:t>Determines how much to produce and when to order. </a:t>
            </a:r>
          </a:p>
          <a:p>
            <a:pPr lvl="1"/>
            <a:r>
              <a:rPr lang="en-US" dirty="0" smtClean="0"/>
              <a:t>It is used when units are produced and sold the same time. </a:t>
            </a:r>
          </a:p>
          <a:p>
            <a:pPr lvl="1"/>
            <a:r>
              <a:rPr lang="en-US" dirty="0" smtClean="0"/>
              <a:t>It suited for production environment. It also allows partial receipt of material.</a:t>
            </a:r>
          </a:p>
          <a:p>
            <a:r>
              <a:rPr lang="en-US" dirty="0" smtClean="0"/>
              <a:t>What is the difference between Production Order Quantity (POQ) and Economic Order Quantity (EOQ)?</a:t>
            </a:r>
          </a:p>
          <a:p>
            <a:pPr lvl="1"/>
            <a:r>
              <a:rPr lang="en-US" dirty="0" smtClean="0"/>
              <a:t>POQ model </a:t>
            </a:r>
            <a:r>
              <a:rPr lang="en-US" dirty="0" smtClean="0">
                <a:solidFill>
                  <a:srgbClr val="FF0000"/>
                </a:solidFill>
              </a:rPr>
              <a:t>assumes the company will produce its own quantity </a:t>
            </a:r>
            <a:r>
              <a:rPr lang="en-US" dirty="0" smtClean="0"/>
              <a:t>or the parts are going to be shipped to the company while they are being produced, therefore the orders are available or received in an incremental manner while the products are being produced. </a:t>
            </a:r>
          </a:p>
          <a:p>
            <a:r>
              <a:rPr lang="en-US" dirty="0" smtClean="0"/>
              <a:t>Safety stock</a:t>
            </a:r>
          </a:p>
          <a:p>
            <a:pPr lvl="1"/>
            <a:r>
              <a:rPr lang="en-US" dirty="0" smtClean="0"/>
              <a:t>Quantity of an item to be held in inventory to </a:t>
            </a:r>
            <a:r>
              <a:rPr lang="en-US" dirty="0" smtClean="0">
                <a:solidFill>
                  <a:srgbClr val="FF0000"/>
                </a:solidFill>
              </a:rPr>
              <a:t>reduce the risk that the item will be out of stock</a:t>
            </a:r>
          </a:p>
        </p:txBody>
      </p:sp>
      <p:sp>
        <p:nvSpPr>
          <p:cNvPr id="4" name="Slide Number Placeholder 3"/>
          <p:cNvSpPr>
            <a:spLocks noGrp="1"/>
          </p:cNvSpPr>
          <p:nvPr>
            <p:ph type="sldNum" sz="quarter" idx="11"/>
          </p:nvPr>
        </p:nvSpPr>
        <p:spPr/>
        <p:txBody>
          <a:bodyPr/>
          <a:lstStyle/>
          <a:p>
            <a:fld id="{719C0A48-53B8-C64F-AFE6-ECE23F11299D}" type="slidenum">
              <a:rPr lang="en-US" smtClean="0"/>
              <a:pPr/>
              <a:t>12</a:t>
            </a:fld>
            <a:endParaRPr lang="en-US" dirty="0"/>
          </a:p>
        </p:txBody>
      </p:sp>
    </p:spTree>
    <p:extLst>
      <p:ext uri="{BB962C8B-B14F-4D97-AF65-F5344CB8AC3E}">
        <p14:creationId xmlns:p14="http://schemas.microsoft.com/office/powerpoint/2010/main" val="19915734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p:txBody>
          <a:bodyPr/>
          <a:lstStyle/>
          <a:p>
            <a:r>
              <a:rPr lang="en-US" sz="4000" dirty="0">
                <a:latin typeface="Arial" charset="0"/>
                <a:cs typeface="Arial" charset="0"/>
              </a:rPr>
              <a:t>Basic EOQ Model</a:t>
            </a:r>
          </a:p>
        </p:txBody>
      </p:sp>
      <p:sp>
        <p:nvSpPr>
          <p:cNvPr id="3" name="Content Placeholder 2"/>
          <p:cNvSpPr>
            <a:spLocks noGrp="1"/>
          </p:cNvSpPr>
          <p:nvPr>
            <p:ph idx="1"/>
          </p:nvPr>
        </p:nvSpPr>
        <p:spPr/>
        <p:txBody>
          <a:bodyPr>
            <a:normAutofit lnSpcReduction="10000"/>
          </a:bodyPr>
          <a:lstStyle/>
          <a:p>
            <a:pPr>
              <a:lnSpc>
                <a:spcPct val="90000"/>
              </a:lnSpc>
              <a:spcAft>
                <a:spcPct val="40000"/>
              </a:spcAft>
              <a:buClr>
                <a:schemeClr val="tx1"/>
              </a:buClr>
            </a:pPr>
            <a:r>
              <a:rPr lang="en-US" dirty="0"/>
              <a:t>Important </a:t>
            </a:r>
            <a:r>
              <a:rPr lang="en-US" dirty="0" smtClean="0">
                <a:solidFill>
                  <a:srgbClr val="FF0000"/>
                </a:solidFill>
              </a:rPr>
              <a:t>assumptions</a:t>
            </a:r>
          </a:p>
          <a:p>
            <a:pPr marL="800100" lvl="1" indent="-514350">
              <a:lnSpc>
                <a:spcPct val="90000"/>
              </a:lnSpc>
              <a:spcAft>
                <a:spcPct val="40000"/>
              </a:spcAft>
              <a:buClr>
                <a:schemeClr val="tx1"/>
              </a:buClr>
              <a:buSzPct val="100000"/>
              <a:buFont typeface="+mj-lt"/>
              <a:buAutoNum type="arabicPeriod"/>
            </a:pPr>
            <a:r>
              <a:rPr lang="en-US" dirty="0" smtClean="0">
                <a:solidFill>
                  <a:srgbClr val="FF0000"/>
                </a:solidFill>
              </a:rPr>
              <a:t>Demand</a:t>
            </a:r>
            <a:r>
              <a:rPr lang="en-US" dirty="0" smtClean="0"/>
              <a:t> </a:t>
            </a:r>
            <a:r>
              <a:rPr lang="en-US" dirty="0"/>
              <a:t>is known, constant, and independent</a:t>
            </a:r>
          </a:p>
          <a:p>
            <a:pPr marL="800100" lvl="1" indent="-514350">
              <a:lnSpc>
                <a:spcPct val="90000"/>
              </a:lnSpc>
              <a:spcAft>
                <a:spcPct val="40000"/>
              </a:spcAft>
              <a:buClr>
                <a:schemeClr val="tx1"/>
              </a:buClr>
              <a:buSzPct val="100000"/>
              <a:buFont typeface="+mj-lt"/>
              <a:buAutoNum type="arabicPeriod"/>
            </a:pPr>
            <a:r>
              <a:rPr lang="en-US" dirty="0">
                <a:solidFill>
                  <a:srgbClr val="FF0000"/>
                </a:solidFill>
              </a:rPr>
              <a:t>Lead time </a:t>
            </a:r>
            <a:r>
              <a:rPr lang="en-US" dirty="0"/>
              <a:t>is known and constant</a:t>
            </a:r>
          </a:p>
          <a:p>
            <a:pPr marL="800100" lvl="1" indent="-514350">
              <a:lnSpc>
                <a:spcPct val="90000"/>
              </a:lnSpc>
              <a:spcAft>
                <a:spcPct val="40000"/>
              </a:spcAft>
              <a:buClr>
                <a:schemeClr val="tx1"/>
              </a:buClr>
              <a:buSzPct val="100000"/>
              <a:buFont typeface="+mj-lt"/>
              <a:buAutoNum type="arabicPeriod"/>
            </a:pPr>
            <a:r>
              <a:rPr lang="en-US" dirty="0">
                <a:solidFill>
                  <a:srgbClr val="FF0000"/>
                </a:solidFill>
              </a:rPr>
              <a:t>Receipt</a:t>
            </a:r>
            <a:r>
              <a:rPr lang="en-US" dirty="0"/>
              <a:t> of inventory is instantaneous and complete</a:t>
            </a:r>
          </a:p>
          <a:p>
            <a:pPr marL="800100" lvl="1" indent="-514350">
              <a:lnSpc>
                <a:spcPct val="90000"/>
              </a:lnSpc>
              <a:spcAft>
                <a:spcPct val="40000"/>
              </a:spcAft>
              <a:buClr>
                <a:schemeClr val="tx1"/>
              </a:buClr>
              <a:buSzPct val="100000"/>
              <a:buFont typeface="+mj-lt"/>
              <a:buAutoNum type="arabicPeriod"/>
            </a:pPr>
            <a:r>
              <a:rPr lang="en-US" dirty="0"/>
              <a:t>Quantity </a:t>
            </a:r>
            <a:r>
              <a:rPr lang="en-US" dirty="0">
                <a:solidFill>
                  <a:srgbClr val="FF0000"/>
                </a:solidFill>
              </a:rPr>
              <a:t>discounts are not possible</a:t>
            </a:r>
          </a:p>
          <a:p>
            <a:pPr marL="800100" lvl="1" indent="-514350">
              <a:lnSpc>
                <a:spcPct val="90000"/>
              </a:lnSpc>
              <a:spcAft>
                <a:spcPct val="40000"/>
              </a:spcAft>
              <a:buClr>
                <a:schemeClr val="tx1"/>
              </a:buClr>
              <a:buSzPct val="100000"/>
              <a:buFont typeface="+mj-lt"/>
              <a:buAutoNum type="arabicPeriod"/>
            </a:pPr>
            <a:r>
              <a:rPr lang="en-US" dirty="0"/>
              <a:t>Only </a:t>
            </a:r>
            <a:r>
              <a:rPr lang="en-US" dirty="0">
                <a:solidFill>
                  <a:srgbClr val="FF0000"/>
                </a:solidFill>
              </a:rPr>
              <a:t>variable costs</a:t>
            </a:r>
            <a:r>
              <a:rPr lang="en-US" dirty="0"/>
              <a:t> are setup (or ordering) and holding</a:t>
            </a:r>
          </a:p>
          <a:p>
            <a:pPr marL="800100" lvl="1" indent="-514350">
              <a:lnSpc>
                <a:spcPct val="90000"/>
              </a:lnSpc>
              <a:spcAft>
                <a:spcPct val="40000"/>
              </a:spcAft>
              <a:buClr>
                <a:schemeClr val="tx1"/>
              </a:buClr>
              <a:buSzPct val="100000"/>
              <a:buFont typeface="+mj-lt"/>
              <a:buAutoNum type="arabicPeriod"/>
            </a:pPr>
            <a:r>
              <a:rPr lang="en-US" dirty="0" err="1">
                <a:solidFill>
                  <a:srgbClr val="FF0000"/>
                </a:solidFill>
              </a:rPr>
              <a:t>Stockouts</a:t>
            </a:r>
            <a:r>
              <a:rPr lang="en-US" dirty="0"/>
              <a:t> can be completely </a:t>
            </a:r>
            <a:r>
              <a:rPr lang="en-US" dirty="0" smtClean="0"/>
              <a:t>avoided</a:t>
            </a:r>
            <a:endParaRPr lang="en-US" dirty="0"/>
          </a:p>
        </p:txBody>
      </p:sp>
      <p:sp>
        <p:nvSpPr>
          <p:cNvPr id="2" name="Slide Number Placeholder 1"/>
          <p:cNvSpPr>
            <a:spLocks noGrp="1"/>
          </p:cNvSpPr>
          <p:nvPr>
            <p:ph type="sldNum" sz="quarter" idx="11"/>
          </p:nvPr>
        </p:nvSpPr>
        <p:spPr/>
        <p:txBody>
          <a:bodyPr/>
          <a:lstStyle/>
          <a:p>
            <a:fld id="{719C0A48-53B8-C64F-AFE6-ECE23F11299D}" type="slidenum">
              <a:rPr lang="en-US" smtClean="0"/>
              <a:pPr/>
              <a:t>13</a:t>
            </a:fld>
            <a:endParaRPr lang="en-US" dirty="0"/>
          </a:p>
        </p:txBody>
      </p:sp>
    </p:spTree>
    <p:extLst>
      <p:ext uri="{BB962C8B-B14F-4D97-AF65-F5344CB8AC3E}">
        <p14:creationId xmlns:p14="http://schemas.microsoft.com/office/powerpoint/2010/main" val="19059456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p:nvPr>
        </p:nvSpPr>
        <p:spPr/>
        <p:txBody>
          <a:bodyPr/>
          <a:lstStyle/>
          <a:p>
            <a:r>
              <a:rPr lang="en-US" sz="4000" dirty="0">
                <a:latin typeface="Arial" charset="0"/>
                <a:cs typeface="Arial" charset="0"/>
              </a:rPr>
              <a:t>Inventory Usage Over Time</a:t>
            </a:r>
          </a:p>
        </p:txBody>
      </p:sp>
      <p:sp>
        <p:nvSpPr>
          <p:cNvPr id="2" name="Slide Number Placeholder 1"/>
          <p:cNvSpPr>
            <a:spLocks noGrp="1"/>
          </p:cNvSpPr>
          <p:nvPr>
            <p:ph type="sldNum" sz="quarter" idx="11"/>
          </p:nvPr>
        </p:nvSpPr>
        <p:spPr/>
        <p:txBody>
          <a:bodyPr/>
          <a:lstStyle/>
          <a:p>
            <a:fld id="{719C0A48-53B8-C64F-AFE6-ECE23F11299D}" type="slidenum">
              <a:rPr lang="en-US" smtClean="0"/>
              <a:pPr/>
              <a:t>14</a:t>
            </a:fld>
            <a:endParaRPr lang="en-US" dirty="0"/>
          </a:p>
        </p:txBody>
      </p:sp>
      <p:sp>
        <p:nvSpPr>
          <p:cNvPr id="77827" name="Rectangle 3"/>
          <p:cNvSpPr>
            <a:spLocks noChangeArrowheads="1"/>
          </p:cNvSpPr>
          <p:nvPr/>
        </p:nvSpPr>
        <p:spPr bwMode="auto">
          <a:xfrm>
            <a:off x="63113" y="6553200"/>
            <a:ext cx="12573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600" dirty="0"/>
              <a:t>Figure </a:t>
            </a:r>
            <a:r>
              <a:rPr lang="en-US" sz="1600" dirty="0">
                <a:solidFill>
                  <a:schemeClr val="tx2"/>
                </a:solidFill>
              </a:rPr>
              <a:t>12.3</a:t>
            </a:r>
          </a:p>
        </p:txBody>
      </p:sp>
      <p:sp>
        <p:nvSpPr>
          <p:cNvPr id="77828" name="AutoShape 4"/>
          <p:cNvSpPr>
            <a:spLocks noChangeArrowheads="1"/>
          </p:cNvSpPr>
          <p:nvPr/>
        </p:nvSpPr>
        <p:spPr bwMode="auto">
          <a:xfrm>
            <a:off x="2933700" y="3327400"/>
            <a:ext cx="1435100" cy="2336800"/>
          </a:xfrm>
          <a:prstGeom prst="rtTriangle">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dirty="0"/>
          </a:p>
        </p:txBody>
      </p:sp>
      <p:grpSp>
        <p:nvGrpSpPr>
          <p:cNvPr id="77829" name="Group 5"/>
          <p:cNvGrpSpPr>
            <a:grpSpLocks/>
          </p:cNvGrpSpPr>
          <p:nvPr/>
        </p:nvGrpSpPr>
        <p:grpSpPr bwMode="auto">
          <a:xfrm>
            <a:off x="4381500" y="3327400"/>
            <a:ext cx="2971800" cy="2336800"/>
            <a:chOff x="2760" y="1912"/>
            <a:chExt cx="1872" cy="1472"/>
          </a:xfrm>
        </p:grpSpPr>
        <p:sp>
          <p:nvSpPr>
            <p:cNvPr id="73756" name="AutoShape 6"/>
            <p:cNvSpPr>
              <a:spLocks noChangeArrowheads="1"/>
            </p:cNvSpPr>
            <p:nvPr/>
          </p:nvSpPr>
          <p:spPr bwMode="auto">
            <a:xfrm>
              <a:off x="3680" y="1912"/>
              <a:ext cx="952" cy="1472"/>
            </a:xfrm>
            <a:prstGeom prst="rtTriangle">
              <a:avLst/>
            </a:prstGeom>
            <a:solidFill>
              <a:srgbClr val="9FACC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dirty="0"/>
            </a:p>
          </p:txBody>
        </p:sp>
        <p:sp>
          <p:nvSpPr>
            <p:cNvPr id="73757" name="AutoShape 7"/>
            <p:cNvSpPr>
              <a:spLocks noChangeArrowheads="1"/>
            </p:cNvSpPr>
            <p:nvPr/>
          </p:nvSpPr>
          <p:spPr bwMode="auto">
            <a:xfrm>
              <a:off x="2760" y="1912"/>
              <a:ext cx="916" cy="1472"/>
            </a:xfrm>
            <a:prstGeom prst="rtTriangle">
              <a:avLst/>
            </a:prstGeom>
            <a:solidFill>
              <a:srgbClr val="9FACC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dirty="0"/>
            </a:p>
          </p:txBody>
        </p:sp>
      </p:grpSp>
      <p:sp>
        <p:nvSpPr>
          <p:cNvPr id="77832" name="Freeform 8"/>
          <p:cNvSpPr>
            <a:spLocks/>
          </p:cNvSpPr>
          <p:nvPr/>
        </p:nvSpPr>
        <p:spPr bwMode="auto">
          <a:xfrm>
            <a:off x="4381500" y="3289300"/>
            <a:ext cx="2946400" cy="2387600"/>
          </a:xfrm>
          <a:custGeom>
            <a:avLst/>
            <a:gdLst>
              <a:gd name="T0" fmla="*/ 0 w 1856"/>
              <a:gd name="T1" fmla="*/ 2387600 h 1504"/>
              <a:gd name="T2" fmla="*/ 0 w 1856"/>
              <a:gd name="T3" fmla="*/ 0 h 1504"/>
              <a:gd name="T4" fmla="*/ 1460500 w 1856"/>
              <a:gd name="T5" fmla="*/ 2387600 h 1504"/>
              <a:gd name="T6" fmla="*/ 1460500 w 1856"/>
              <a:gd name="T7" fmla="*/ 0 h 1504"/>
              <a:gd name="T8" fmla="*/ 2946400 w 1856"/>
              <a:gd name="T9" fmla="*/ 2374900 h 1504"/>
              <a:gd name="T10" fmla="*/ 0 60000 65536"/>
              <a:gd name="T11" fmla="*/ 0 60000 65536"/>
              <a:gd name="T12" fmla="*/ 0 60000 65536"/>
              <a:gd name="T13" fmla="*/ 0 60000 65536"/>
              <a:gd name="T14" fmla="*/ 0 60000 65536"/>
              <a:gd name="T15" fmla="*/ 0 w 1856"/>
              <a:gd name="T16" fmla="*/ 0 h 1504"/>
              <a:gd name="T17" fmla="*/ 1856 w 1856"/>
              <a:gd name="T18" fmla="*/ 1504 h 1504"/>
            </a:gdLst>
            <a:ahLst/>
            <a:cxnLst>
              <a:cxn ang="T10">
                <a:pos x="T0" y="T1"/>
              </a:cxn>
              <a:cxn ang="T11">
                <a:pos x="T2" y="T3"/>
              </a:cxn>
              <a:cxn ang="T12">
                <a:pos x="T4" y="T5"/>
              </a:cxn>
              <a:cxn ang="T13">
                <a:pos x="T6" y="T7"/>
              </a:cxn>
              <a:cxn ang="T14">
                <a:pos x="T8" y="T9"/>
              </a:cxn>
            </a:cxnLst>
            <a:rect l="T15" t="T16" r="T17" b="T18"/>
            <a:pathLst>
              <a:path w="1856" h="1504">
                <a:moveTo>
                  <a:pt x="0" y="1504"/>
                </a:moveTo>
                <a:lnTo>
                  <a:pt x="0" y="0"/>
                </a:lnTo>
                <a:lnTo>
                  <a:pt x="920" y="1504"/>
                </a:lnTo>
                <a:lnTo>
                  <a:pt x="920" y="0"/>
                </a:lnTo>
                <a:lnTo>
                  <a:pt x="1856" y="1496"/>
                </a:lnTo>
              </a:path>
            </a:pathLst>
          </a:custGeom>
          <a:noFill/>
          <a:ln w="76200" cmpd="sng">
            <a:solidFill>
              <a:srgbClr val="BF092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77833" name="Rectangle 9"/>
          <p:cNvSpPr>
            <a:spLocks noChangeArrowheads="1"/>
          </p:cNvSpPr>
          <p:nvPr/>
        </p:nvSpPr>
        <p:spPr bwMode="auto">
          <a:xfrm>
            <a:off x="1076325" y="2640013"/>
            <a:ext cx="1785938" cy="1408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sz="2000" dirty="0"/>
              <a:t>Order quantity = </a:t>
            </a:r>
            <a:r>
              <a:rPr lang="en-US" sz="2000" i="1" dirty="0"/>
              <a:t>Q</a:t>
            </a:r>
            <a:r>
              <a:rPr lang="en-US" sz="2000" dirty="0"/>
              <a:t> (maximum inventory level)</a:t>
            </a:r>
          </a:p>
        </p:txBody>
      </p:sp>
      <p:sp>
        <p:nvSpPr>
          <p:cNvPr id="77834" name="Line 10"/>
          <p:cNvSpPr>
            <a:spLocks noChangeShapeType="1"/>
          </p:cNvSpPr>
          <p:nvPr/>
        </p:nvSpPr>
        <p:spPr bwMode="auto">
          <a:xfrm>
            <a:off x="2921000" y="3302000"/>
            <a:ext cx="1460500" cy="2374900"/>
          </a:xfrm>
          <a:prstGeom prst="line">
            <a:avLst/>
          </a:prstGeom>
          <a:noFill/>
          <a:ln w="76200">
            <a:solidFill>
              <a:srgbClr val="BF0922"/>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grpSp>
        <p:nvGrpSpPr>
          <p:cNvPr id="77835" name="Group 11"/>
          <p:cNvGrpSpPr>
            <a:grpSpLocks/>
          </p:cNvGrpSpPr>
          <p:nvPr/>
        </p:nvGrpSpPr>
        <p:grpSpPr bwMode="auto">
          <a:xfrm>
            <a:off x="5635625" y="2716213"/>
            <a:ext cx="1482725" cy="941387"/>
            <a:chOff x="3430" y="1367"/>
            <a:chExt cx="934" cy="593"/>
          </a:xfrm>
        </p:grpSpPr>
        <p:sp>
          <p:nvSpPr>
            <p:cNvPr id="73754" name="Rectangle 12"/>
            <p:cNvSpPr>
              <a:spLocks noChangeArrowheads="1"/>
            </p:cNvSpPr>
            <p:nvPr/>
          </p:nvSpPr>
          <p:spPr bwMode="auto">
            <a:xfrm>
              <a:off x="3430" y="1367"/>
              <a:ext cx="934"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000" dirty="0"/>
                <a:t>Usage rate</a:t>
              </a:r>
            </a:p>
          </p:txBody>
        </p:sp>
        <p:sp>
          <p:nvSpPr>
            <p:cNvPr id="73755" name="Line 13"/>
            <p:cNvSpPr>
              <a:spLocks noChangeShapeType="1"/>
            </p:cNvSpPr>
            <p:nvPr/>
          </p:nvSpPr>
          <p:spPr bwMode="auto">
            <a:xfrm flipH="1">
              <a:off x="3784" y="1608"/>
              <a:ext cx="168" cy="352"/>
            </a:xfrm>
            <a:prstGeom prst="line">
              <a:avLst/>
            </a:prstGeom>
            <a:noFill/>
            <a:ln w="38100">
              <a:solidFill>
                <a:schemeClr val="tx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dirty="0"/>
            </a:p>
          </p:txBody>
        </p:sp>
      </p:grpSp>
      <p:grpSp>
        <p:nvGrpSpPr>
          <p:cNvPr id="77838" name="Group 14"/>
          <p:cNvGrpSpPr>
            <a:grpSpLocks/>
          </p:cNvGrpSpPr>
          <p:nvPr/>
        </p:nvGrpSpPr>
        <p:grpSpPr bwMode="auto">
          <a:xfrm>
            <a:off x="2895600" y="2449513"/>
            <a:ext cx="5640388" cy="1995487"/>
            <a:chOff x="1824" y="1359"/>
            <a:chExt cx="3553" cy="1257"/>
          </a:xfrm>
        </p:grpSpPr>
        <p:sp>
          <p:nvSpPr>
            <p:cNvPr id="73749" name="Line 15"/>
            <p:cNvSpPr>
              <a:spLocks noChangeShapeType="1"/>
            </p:cNvSpPr>
            <p:nvPr/>
          </p:nvSpPr>
          <p:spPr bwMode="auto">
            <a:xfrm>
              <a:off x="1824" y="2616"/>
              <a:ext cx="3104" cy="0"/>
            </a:xfrm>
            <a:prstGeom prst="line">
              <a:avLst/>
            </a:prstGeom>
            <a:noFill/>
            <a:ln w="57150">
              <a:solidFill>
                <a:schemeClr val="tx1"/>
              </a:solidFill>
              <a:prstDash val="dash"/>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grpSp>
          <p:nvGrpSpPr>
            <p:cNvPr id="73750" name="Group 16"/>
            <p:cNvGrpSpPr>
              <a:grpSpLocks/>
            </p:cNvGrpSpPr>
            <p:nvPr/>
          </p:nvGrpSpPr>
          <p:grpSpPr bwMode="auto">
            <a:xfrm>
              <a:off x="4422" y="1359"/>
              <a:ext cx="955" cy="1209"/>
              <a:chOff x="4422" y="1359"/>
              <a:chExt cx="955" cy="1209"/>
            </a:xfrm>
          </p:grpSpPr>
          <p:sp>
            <p:nvSpPr>
              <p:cNvPr id="73751" name="Rectangle 17"/>
              <p:cNvSpPr>
                <a:spLocks noChangeArrowheads="1"/>
              </p:cNvSpPr>
              <p:nvPr/>
            </p:nvSpPr>
            <p:spPr bwMode="auto">
              <a:xfrm>
                <a:off x="4422" y="1359"/>
                <a:ext cx="955" cy="9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spcBef>
                    <a:spcPct val="20000"/>
                  </a:spcBef>
                </a:pPr>
                <a:r>
                  <a:rPr lang="en-US" sz="2000" dirty="0"/>
                  <a:t>Average inventory on hand</a:t>
                </a:r>
              </a:p>
              <a:p>
                <a:pPr algn="ctr">
                  <a:lnSpc>
                    <a:spcPct val="85000"/>
                  </a:lnSpc>
                  <a:spcBef>
                    <a:spcPct val="20000"/>
                  </a:spcBef>
                </a:pPr>
                <a:r>
                  <a:rPr lang="en-US" sz="2000" i="1" dirty="0"/>
                  <a:t>Q</a:t>
                </a:r>
              </a:p>
              <a:p>
                <a:pPr algn="ctr">
                  <a:lnSpc>
                    <a:spcPct val="85000"/>
                  </a:lnSpc>
                  <a:spcBef>
                    <a:spcPct val="20000"/>
                  </a:spcBef>
                </a:pPr>
                <a:r>
                  <a:rPr lang="en-US" sz="2000" dirty="0"/>
                  <a:t>2</a:t>
                </a:r>
              </a:p>
            </p:txBody>
          </p:sp>
          <p:sp>
            <p:nvSpPr>
              <p:cNvPr id="73752" name="Line 18"/>
              <p:cNvSpPr>
                <a:spLocks noChangeShapeType="1"/>
              </p:cNvSpPr>
              <p:nvPr/>
            </p:nvSpPr>
            <p:spPr bwMode="auto">
              <a:xfrm>
                <a:off x="4792" y="2096"/>
                <a:ext cx="232"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73753" name="Line 19"/>
              <p:cNvSpPr>
                <a:spLocks noChangeShapeType="1"/>
              </p:cNvSpPr>
              <p:nvPr/>
            </p:nvSpPr>
            <p:spPr bwMode="auto">
              <a:xfrm flipH="1">
                <a:off x="4696" y="2320"/>
                <a:ext cx="168" cy="248"/>
              </a:xfrm>
              <a:prstGeom prst="line">
                <a:avLst/>
              </a:prstGeom>
              <a:noFill/>
              <a:ln w="38100">
                <a:solidFill>
                  <a:schemeClr val="tx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dirty="0"/>
              </a:p>
            </p:txBody>
          </p:sp>
        </p:grpSp>
      </p:grpSp>
      <p:grpSp>
        <p:nvGrpSpPr>
          <p:cNvPr id="4" name="Group 3"/>
          <p:cNvGrpSpPr>
            <a:grpSpLocks/>
          </p:cNvGrpSpPr>
          <p:nvPr/>
        </p:nvGrpSpPr>
        <p:grpSpPr bwMode="auto">
          <a:xfrm>
            <a:off x="600075" y="2374900"/>
            <a:ext cx="7769225" cy="3738563"/>
            <a:chOff x="600075" y="2374900"/>
            <a:chExt cx="7769224" cy="3738563"/>
          </a:xfrm>
        </p:grpSpPr>
        <p:sp>
          <p:nvSpPr>
            <p:cNvPr id="73742" name="Rectangle 21"/>
            <p:cNvSpPr>
              <a:spLocks noChangeArrowheads="1"/>
            </p:cNvSpPr>
            <p:nvPr/>
          </p:nvSpPr>
          <p:spPr bwMode="auto">
            <a:xfrm>
              <a:off x="1228725" y="5205412"/>
              <a:ext cx="1417638" cy="623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sz="2000" dirty="0"/>
                <a:t>Minimum inventory</a:t>
              </a:r>
            </a:p>
          </p:txBody>
        </p:sp>
        <p:grpSp>
          <p:nvGrpSpPr>
            <p:cNvPr id="73743" name="Group 23"/>
            <p:cNvGrpSpPr>
              <a:grpSpLocks/>
            </p:cNvGrpSpPr>
            <p:nvPr/>
          </p:nvGrpSpPr>
          <p:grpSpPr bwMode="auto">
            <a:xfrm>
              <a:off x="600075" y="2374900"/>
              <a:ext cx="7769224" cy="3738563"/>
              <a:chOff x="378" y="1304"/>
              <a:chExt cx="4894" cy="2355"/>
            </a:xfrm>
          </p:grpSpPr>
          <p:grpSp>
            <p:nvGrpSpPr>
              <p:cNvPr id="73744" name="Group 24"/>
              <p:cNvGrpSpPr>
                <a:grpSpLocks/>
              </p:cNvGrpSpPr>
              <p:nvPr/>
            </p:nvGrpSpPr>
            <p:grpSpPr bwMode="auto">
              <a:xfrm>
                <a:off x="378" y="1304"/>
                <a:ext cx="4894" cy="2355"/>
                <a:chOff x="378" y="1312"/>
                <a:chExt cx="4894" cy="2355"/>
              </a:xfrm>
            </p:grpSpPr>
            <p:sp>
              <p:nvSpPr>
                <p:cNvPr id="73746" name="Rectangle 25"/>
                <p:cNvSpPr>
                  <a:spLocks noChangeArrowheads="1"/>
                </p:cNvSpPr>
                <p:nvPr/>
              </p:nvSpPr>
              <p:spPr bwMode="auto">
                <a:xfrm rot="-5400000">
                  <a:off x="-75" y="2098"/>
                  <a:ext cx="1158"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000" dirty="0"/>
                    <a:t>Inventory level</a:t>
                  </a:r>
                </a:p>
              </p:txBody>
            </p:sp>
            <p:sp>
              <p:nvSpPr>
                <p:cNvPr id="73747" name="Rectangle 26"/>
                <p:cNvSpPr>
                  <a:spLocks noChangeArrowheads="1"/>
                </p:cNvSpPr>
                <p:nvPr/>
              </p:nvSpPr>
              <p:spPr bwMode="auto">
                <a:xfrm>
                  <a:off x="3254" y="3415"/>
                  <a:ext cx="469"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000" dirty="0"/>
                    <a:t>Time</a:t>
                  </a:r>
                </a:p>
              </p:txBody>
            </p:sp>
            <p:sp>
              <p:nvSpPr>
                <p:cNvPr id="73748" name="Freeform 27"/>
                <p:cNvSpPr>
                  <a:spLocks/>
                </p:cNvSpPr>
                <p:nvPr/>
              </p:nvSpPr>
              <p:spPr bwMode="auto">
                <a:xfrm>
                  <a:off x="1840" y="1312"/>
                  <a:ext cx="3432" cy="2080"/>
                </a:xfrm>
                <a:custGeom>
                  <a:avLst/>
                  <a:gdLst>
                    <a:gd name="T0" fmla="*/ 0 w 3432"/>
                    <a:gd name="T1" fmla="*/ 0 h 2080"/>
                    <a:gd name="T2" fmla="*/ 0 w 3432"/>
                    <a:gd name="T3" fmla="*/ 2080 h 2080"/>
                    <a:gd name="T4" fmla="*/ 3432 w 3432"/>
                    <a:gd name="T5" fmla="*/ 2080 h 2080"/>
                    <a:gd name="T6" fmla="*/ 0 60000 65536"/>
                    <a:gd name="T7" fmla="*/ 0 60000 65536"/>
                    <a:gd name="T8" fmla="*/ 0 60000 65536"/>
                    <a:gd name="T9" fmla="*/ 0 w 3432"/>
                    <a:gd name="T10" fmla="*/ 0 h 2080"/>
                    <a:gd name="T11" fmla="*/ 3432 w 3432"/>
                    <a:gd name="T12" fmla="*/ 2080 h 2080"/>
                  </a:gdLst>
                  <a:ahLst/>
                  <a:cxnLst>
                    <a:cxn ang="T6">
                      <a:pos x="T0" y="T1"/>
                    </a:cxn>
                    <a:cxn ang="T7">
                      <a:pos x="T2" y="T3"/>
                    </a:cxn>
                    <a:cxn ang="T8">
                      <a:pos x="T4" y="T5"/>
                    </a:cxn>
                  </a:cxnLst>
                  <a:rect l="T9" t="T10" r="T11" b="T12"/>
                  <a:pathLst>
                    <a:path w="3432" h="2080">
                      <a:moveTo>
                        <a:pt x="0" y="0"/>
                      </a:moveTo>
                      <a:lnTo>
                        <a:pt x="0" y="2080"/>
                      </a:lnTo>
                      <a:lnTo>
                        <a:pt x="3432" y="2080"/>
                      </a:lnTo>
                    </a:path>
                  </a:pathLst>
                </a:custGeom>
                <a:noFill/>
                <a:ln w="57150">
                  <a:solidFill>
                    <a:schemeClr val="tx1"/>
                  </a:solidFill>
                  <a:round/>
                  <a:headEnd type="triangle" w="sm" len="sm"/>
                  <a:tailEnd type="triangl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grpSp>
          <p:sp>
            <p:nvSpPr>
              <p:cNvPr id="73745" name="Text Box 28"/>
              <p:cNvSpPr txBox="1">
                <a:spLocks noChangeArrowheads="1"/>
              </p:cNvSpPr>
              <p:nvPr/>
            </p:nvSpPr>
            <p:spPr bwMode="auto">
              <a:xfrm>
                <a:off x="1638" y="3247"/>
                <a:ext cx="205"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sz="2000" dirty="0"/>
                  <a:t>0</a:t>
                </a:r>
              </a:p>
            </p:txBody>
          </p:sp>
        </p:grpSp>
      </p:grpSp>
      <p:grpSp>
        <p:nvGrpSpPr>
          <p:cNvPr id="3" name="Group 2"/>
          <p:cNvGrpSpPr>
            <a:grpSpLocks/>
          </p:cNvGrpSpPr>
          <p:nvPr/>
        </p:nvGrpSpPr>
        <p:grpSpPr bwMode="auto">
          <a:xfrm>
            <a:off x="3570288" y="1974850"/>
            <a:ext cx="2436812" cy="1163638"/>
            <a:chOff x="3569965" y="1974790"/>
            <a:chExt cx="2437135" cy="1163698"/>
          </a:xfrm>
        </p:grpSpPr>
        <p:sp>
          <p:nvSpPr>
            <p:cNvPr id="73740" name="TextBox 1"/>
            <p:cNvSpPr txBox="1">
              <a:spLocks noChangeArrowheads="1"/>
            </p:cNvSpPr>
            <p:nvPr/>
          </p:nvSpPr>
          <p:spPr bwMode="auto">
            <a:xfrm>
              <a:off x="3569965" y="1974790"/>
              <a:ext cx="243713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sz="2000" dirty="0"/>
                <a:t>Total order received</a:t>
              </a:r>
            </a:p>
          </p:txBody>
        </p:sp>
        <p:sp>
          <p:nvSpPr>
            <p:cNvPr id="73741" name="Line 13"/>
            <p:cNvSpPr>
              <a:spLocks noChangeShapeType="1"/>
            </p:cNvSpPr>
            <p:nvPr/>
          </p:nvSpPr>
          <p:spPr bwMode="auto">
            <a:xfrm flipH="1">
              <a:off x="4381500" y="2374900"/>
              <a:ext cx="266700" cy="763588"/>
            </a:xfrm>
            <a:prstGeom prst="line">
              <a:avLst/>
            </a:prstGeom>
            <a:noFill/>
            <a:ln w="38100">
              <a:solidFill>
                <a:schemeClr val="tx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dirty="0"/>
            </a:p>
          </p:txBody>
        </p:sp>
      </p:grpSp>
    </p:spTree>
    <p:extLst>
      <p:ext uri="{BB962C8B-B14F-4D97-AF65-F5344CB8AC3E}">
        <p14:creationId xmlns:p14="http://schemas.microsoft.com/office/powerpoint/2010/main" val="35486670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833"/>
                                        </p:tgtEl>
                                        <p:attrNameLst>
                                          <p:attrName>style.visibility</p:attrName>
                                        </p:attrNameLst>
                                      </p:cBhvr>
                                      <p:to>
                                        <p:strVal val="visible"/>
                                      </p:to>
                                    </p:set>
                                    <p:animEffect transition="in" filter="wipe(left)">
                                      <p:cBhvr>
                                        <p:cTn id="7" dur="1000"/>
                                        <p:tgtEl>
                                          <p:spTgt spid="77833"/>
                                        </p:tgtEl>
                                      </p:cBhvr>
                                    </p:animEffect>
                                  </p:childTnLst>
                                </p:cTn>
                              </p:par>
                            </p:childTnLst>
                          </p:cTn>
                        </p:par>
                      </p:childTnLst>
                    </p:cTn>
                  </p:par>
                  <p:par>
                    <p:cTn id="8" fill="hold">
                      <p:stCondLst>
                        <p:cond delay="indefinite"/>
                      </p:stCondLst>
                      <p:childTnLst>
                        <p:par>
                          <p:cTn id="9" fill="hold" nodeType="after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834"/>
                                        </p:tgtEl>
                                        <p:attrNameLst>
                                          <p:attrName>style.visibility</p:attrName>
                                        </p:attrNameLst>
                                      </p:cBhvr>
                                      <p:to>
                                        <p:strVal val="visible"/>
                                      </p:to>
                                    </p:set>
                                    <p:animEffect transition="in" filter="wipe(left)">
                                      <p:cBhvr>
                                        <p:cTn id="12" dur="1000"/>
                                        <p:tgtEl>
                                          <p:spTgt spid="77834"/>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77828"/>
                                        </p:tgtEl>
                                        <p:attrNameLst>
                                          <p:attrName>style.visibility</p:attrName>
                                        </p:attrNameLst>
                                      </p:cBhvr>
                                      <p:to>
                                        <p:strVal val="visible"/>
                                      </p:to>
                                    </p:set>
                                    <p:animEffect transition="in" filter="dissolve">
                                      <p:cBhvr>
                                        <p:cTn id="15" dur="1000"/>
                                        <p:tgtEl>
                                          <p:spTgt spid="7782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7832"/>
                                        </p:tgtEl>
                                        <p:attrNameLst>
                                          <p:attrName>style.visibility</p:attrName>
                                        </p:attrNameLst>
                                      </p:cBhvr>
                                      <p:to>
                                        <p:strVal val="visible"/>
                                      </p:to>
                                    </p:set>
                                    <p:animEffect transition="in" filter="wipe(left)">
                                      <p:cBhvr>
                                        <p:cTn id="20" dur="1000"/>
                                        <p:tgtEl>
                                          <p:spTgt spid="77832"/>
                                        </p:tgtEl>
                                      </p:cBhvr>
                                    </p:animEffect>
                                  </p:childTnLst>
                                </p:cTn>
                              </p:par>
                              <p:par>
                                <p:cTn id="21" presetID="9" presetClass="entr" presetSubtype="0" fill="hold" nodeType="withEffect">
                                  <p:stCondLst>
                                    <p:cond delay="0"/>
                                  </p:stCondLst>
                                  <p:childTnLst>
                                    <p:set>
                                      <p:cBhvr>
                                        <p:cTn id="22" dur="1" fill="hold">
                                          <p:stCondLst>
                                            <p:cond delay="0"/>
                                          </p:stCondLst>
                                        </p:cTn>
                                        <p:tgtEl>
                                          <p:spTgt spid="77829"/>
                                        </p:tgtEl>
                                        <p:attrNameLst>
                                          <p:attrName>style.visibility</p:attrName>
                                        </p:attrNameLst>
                                      </p:cBhvr>
                                      <p:to>
                                        <p:strVal val="visible"/>
                                      </p:to>
                                    </p:set>
                                    <p:animEffect transition="in" filter="dissolve">
                                      <p:cBhvr>
                                        <p:cTn id="23" dur="1000"/>
                                        <p:tgtEl>
                                          <p:spTgt spid="77829"/>
                                        </p:tgtEl>
                                      </p:cBhvr>
                                    </p:animEffect>
                                  </p:childTnLst>
                                </p:cTn>
                              </p:par>
                              <p:par>
                                <p:cTn id="24" presetID="18" presetClass="entr" presetSubtype="6"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strips(downRight)">
                                      <p:cBhvr>
                                        <p:cTn id="26" dur="1000"/>
                                        <p:tgtEl>
                                          <p:spTgt spid="3"/>
                                        </p:tgtEl>
                                      </p:cBhvr>
                                    </p:animEffect>
                                  </p:childTnLst>
                                </p:cTn>
                              </p:par>
                            </p:childTnLst>
                          </p:cTn>
                        </p:par>
                      </p:childTnLst>
                    </p:cTn>
                  </p:par>
                  <p:par>
                    <p:cTn id="27" fill="hold">
                      <p:stCondLst>
                        <p:cond delay="indefinite"/>
                      </p:stCondLst>
                      <p:childTnLst>
                        <p:par>
                          <p:cTn id="28" fill="hold" nodeType="after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77835"/>
                                        </p:tgtEl>
                                        <p:attrNameLst>
                                          <p:attrName>style.visibility</p:attrName>
                                        </p:attrNameLst>
                                      </p:cBhvr>
                                      <p:to>
                                        <p:strVal val="visible"/>
                                      </p:to>
                                    </p:set>
                                    <p:animEffect transition="in" filter="wipe(up)">
                                      <p:cBhvr>
                                        <p:cTn id="31" dur="1000"/>
                                        <p:tgtEl>
                                          <p:spTgt spid="7783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77838"/>
                                        </p:tgtEl>
                                        <p:attrNameLst>
                                          <p:attrName>style.visibility</p:attrName>
                                        </p:attrNameLst>
                                      </p:cBhvr>
                                      <p:to>
                                        <p:strVal val="visible"/>
                                      </p:to>
                                    </p:set>
                                    <p:animEffect transition="in" filter="wipe(left)">
                                      <p:cBhvr>
                                        <p:cTn id="36" dur="1000"/>
                                        <p:tgtEl>
                                          <p:spTgt spid="77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 grpId="0" animBg="1"/>
      <p:bldP spid="77832" grpId="0" animBg="1"/>
      <p:bldP spid="77833" grpId="0" autoUpdateAnimBg="0"/>
      <p:bldP spid="7783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p:txBody>
          <a:bodyPr/>
          <a:lstStyle/>
          <a:p>
            <a:r>
              <a:rPr lang="en-US" dirty="0">
                <a:latin typeface="Arial" charset="0"/>
                <a:cs typeface="Arial" charset="0"/>
              </a:rPr>
              <a:t>Minimizing Costs</a:t>
            </a:r>
          </a:p>
        </p:txBody>
      </p:sp>
      <p:sp>
        <p:nvSpPr>
          <p:cNvPr id="79875" name="Rectangle 3"/>
          <p:cNvSpPr>
            <a:spLocks noChangeArrowheads="1"/>
          </p:cNvSpPr>
          <p:nvPr/>
        </p:nvSpPr>
        <p:spPr bwMode="auto">
          <a:xfrm>
            <a:off x="682625" y="1301750"/>
            <a:ext cx="6292850" cy="487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482600" indent="-482600">
              <a:lnSpc>
                <a:spcPct val="90000"/>
              </a:lnSpc>
              <a:spcBef>
                <a:spcPct val="40000"/>
              </a:spcBef>
            </a:pPr>
            <a:r>
              <a:rPr lang="en-US" sz="2800" dirty="0"/>
              <a:t>Objective is to minimize total costs</a:t>
            </a:r>
          </a:p>
        </p:txBody>
      </p:sp>
      <p:sp>
        <p:nvSpPr>
          <p:cNvPr id="79876" name="Rectangle 4"/>
          <p:cNvSpPr>
            <a:spLocks noChangeArrowheads="1"/>
          </p:cNvSpPr>
          <p:nvPr/>
        </p:nvSpPr>
        <p:spPr bwMode="auto">
          <a:xfrm>
            <a:off x="63113" y="6538912"/>
            <a:ext cx="14144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600" dirty="0"/>
              <a:t>Table </a:t>
            </a:r>
            <a:r>
              <a:rPr lang="en-US" sz="1600" dirty="0">
                <a:solidFill>
                  <a:schemeClr val="tx2"/>
                </a:solidFill>
              </a:rPr>
              <a:t>12.4(c)</a:t>
            </a:r>
          </a:p>
        </p:txBody>
      </p:sp>
      <p:grpSp>
        <p:nvGrpSpPr>
          <p:cNvPr id="79877" name="Group 5"/>
          <p:cNvGrpSpPr>
            <a:grpSpLocks/>
          </p:cNvGrpSpPr>
          <p:nvPr/>
        </p:nvGrpSpPr>
        <p:grpSpPr bwMode="auto">
          <a:xfrm>
            <a:off x="955675" y="2108200"/>
            <a:ext cx="6486525" cy="4051300"/>
            <a:chOff x="602" y="1432"/>
            <a:chExt cx="4086" cy="2552"/>
          </a:xfrm>
        </p:grpSpPr>
        <p:sp>
          <p:nvSpPr>
            <p:cNvPr id="75800" name="Freeform 6"/>
            <p:cNvSpPr>
              <a:spLocks/>
            </p:cNvSpPr>
            <p:nvPr/>
          </p:nvSpPr>
          <p:spPr bwMode="auto">
            <a:xfrm>
              <a:off x="1464" y="1432"/>
              <a:ext cx="3224" cy="2296"/>
            </a:xfrm>
            <a:custGeom>
              <a:avLst/>
              <a:gdLst>
                <a:gd name="T0" fmla="*/ 8 w 3224"/>
                <a:gd name="T1" fmla="*/ 0 h 2296"/>
                <a:gd name="T2" fmla="*/ 0 w 3224"/>
                <a:gd name="T3" fmla="*/ 2296 h 2296"/>
                <a:gd name="T4" fmla="*/ 3224 w 3224"/>
                <a:gd name="T5" fmla="*/ 2296 h 2296"/>
                <a:gd name="T6" fmla="*/ 0 60000 65536"/>
                <a:gd name="T7" fmla="*/ 0 60000 65536"/>
                <a:gd name="T8" fmla="*/ 0 60000 65536"/>
                <a:gd name="T9" fmla="*/ 0 w 3224"/>
                <a:gd name="T10" fmla="*/ 0 h 2296"/>
                <a:gd name="T11" fmla="*/ 3224 w 3224"/>
                <a:gd name="T12" fmla="*/ 2296 h 2296"/>
              </a:gdLst>
              <a:ahLst/>
              <a:cxnLst>
                <a:cxn ang="T6">
                  <a:pos x="T0" y="T1"/>
                </a:cxn>
                <a:cxn ang="T7">
                  <a:pos x="T2" y="T3"/>
                </a:cxn>
                <a:cxn ang="T8">
                  <a:pos x="T4" y="T5"/>
                </a:cxn>
              </a:cxnLst>
              <a:rect l="T9" t="T10" r="T11" b="T12"/>
              <a:pathLst>
                <a:path w="3224" h="2296">
                  <a:moveTo>
                    <a:pt x="8" y="0"/>
                  </a:moveTo>
                  <a:cubicBezTo>
                    <a:pt x="5" y="765"/>
                    <a:pt x="0" y="2296"/>
                    <a:pt x="0" y="2296"/>
                  </a:cubicBezTo>
                  <a:lnTo>
                    <a:pt x="3224" y="2296"/>
                  </a:lnTo>
                </a:path>
              </a:pathLst>
            </a:custGeom>
            <a:noFill/>
            <a:ln w="57150" cmpd="sng">
              <a:solidFill>
                <a:schemeClr val="tx1"/>
              </a:solidFill>
              <a:round/>
              <a:headEnd type="triangle" w="sm" len="sm"/>
              <a:tailEnd type="triangl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75801" name="Rectangle 7"/>
            <p:cNvSpPr>
              <a:spLocks noChangeArrowheads="1"/>
            </p:cNvSpPr>
            <p:nvPr/>
          </p:nvSpPr>
          <p:spPr bwMode="auto">
            <a:xfrm rot="-5400000">
              <a:off x="266" y="2889"/>
              <a:ext cx="884" cy="2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lnSpc>
                  <a:spcPct val="85000"/>
                </a:lnSpc>
              </a:pPr>
              <a:r>
                <a:rPr lang="en-US" dirty="0"/>
                <a:t>Annual cost</a:t>
              </a:r>
            </a:p>
          </p:txBody>
        </p:sp>
        <p:sp>
          <p:nvSpPr>
            <p:cNvPr id="75802" name="Rectangle 8"/>
            <p:cNvSpPr>
              <a:spLocks noChangeArrowheads="1"/>
            </p:cNvSpPr>
            <p:nvPr/>
          </p:nvSpPr>
          <p:spPr bwMode="auto">
            <a:xfrm>
              <a:off x="3630" y="3751"/>
              <a:ext cx="1038"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dirty="0"/>
                <a:t>Order quantity</a:t>
              </a:r>
            </a:p>
          </p:txBody>
        </p:sp>
      </p:grpSp>
      <p:grpSp>
        <p:nvGrpSpPr>
          <p:cNvPr id="79881" name="Group 9"/>
          <p:cNvGrpSpPr>
            <a:grpSpLocks/>
          </p:cNvGrpSpPr>
          <p:nvPr/>
        </p:nvGrpSpPr>
        <p:grpSpPr bwMode="auto">
          <a:xfrm>
            <a:off x="2844800" y="2216150"/>
            <a:ext cx="4254500" cy="1273175"/>
            <a:chOff x="1792" y="1500"/>
            <a:chExt cx="2680" cy="802"/>
          </a:xfrm>
        </p:grpSpPr>
        <p:grpSp>
          <p:nvGrpSpPr>
            <p:cNvPr id="75796" name="Group 10"/>
            <p:cNvGrpSpPr>
              <a:grpSpLocks/>
            </p:cNvGrpSpPr>
            <p:nvPr/>
          </p:nvGrpSpPr>
          <p:grpSpPr bwMode="auto">
            <a:xfrm>
              <a:off x="1792" y="1500"/>
              <a:ext cx="2680" cy="802"/>
              <a:chOff x="1792" y="1500"/>
              <a:chExt cx="2680" cy="802"/>
            </a:xfrm>
          </p:grpSpPr>
          <p:sp>
            <p:nvSpPr>
              <p:cNvPr id="75798" name="Freeform 11"/>
              <p:cNvSpPr>
                <a:spLocks/>
              </p:cNvSpPr>
              <p:nvPr/>
            </p:nvSpPr>
            <p:spPr bwMode="auto">
              <a:xfrm>
                <a:off x="1792" y="1676"/>
                <a:ext cx="2680" cy="626"/>
              </a:xfrm>
              <a:custGeom>
                <a:avLst/>
                <a:gdLst>
                  <a:gd name="T0" fmla="*/ 0 w 2680"/>
                  <a:gd name="T1" fmla="*/ 0 h 626"/>
                  <a:gd name="T2" fmla="*/ 252 w 2680"/>
                  <a:gd name="T3" fmla="*/ 312 h 626"/>
                  <a:gd name="T4" fmla="*/ 624 w 2680"/>
                  <a:gd name="T5" fmla="*/ 532 h 626"/>
                  <a:gd name="T6" fmla="*/ 892 w 2680"/>
                  <a:gd name="T7" fmla="*/ 608 h 626"/>
                  <a:gd name="T8" fmla="*/ 1412 w 2680"/>
                  <a:gd name="T9" fmla="*/ 596 h 626"/>
                  <a:gd name="T10" fmla="*/ 1924 w 2680"/>
                  <a:gd name="T11" fmla="*/ 428 h 626"/>
                  <a:gd name="T12" fmla="*/ 2344 w 2680"/>
                  <a:gd name="T13" fmla="*/ 240 h 626"/>
                  <a:gd name="T14" fmla="*/ 2680 w 2680"/>
                  <a:gd name="T15" fmla="*/ 84 h 626"/>
                  <a:gd name="T16" fmla="*/ 0 60000 65536"/>
                  <a:gd name="T17" fmla="*/ 0 60000 65536"/>
                  <a:gd name="T18" fmla="*/ 0 60000 65536"/>
                  <a:gd name="T19" fmla="*/ 0 60000 65536"/>
                  <a:gd name="T20" fmla="*/ 0 60000 65536"/>
                  <a:gd name="T21" fmla="*/ 0 60000 65536"/>
                  <a:gd name="T22" fmla="*/ 0 60000 65536"/>
                  <a:gd name="T23" fmla="*/ 0 60000 65536"/>
                  <a:gd name="T24" fmla="*/ 0 w 2680"/>
                  <a:gd name="T25" fmla="*/ 0 h 626"/>
                  <a:gd name="T26" fmla="*/ 2680 w 2680"/>
                  <a:gd name="T27" fmla="*/ 626 h 62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80" h="626">
                    <a:moveTo>
                      <a:pt x="0" y="0"/>
                    </a:moveTo>
                    <a:cubicBezTo>
                      <a:pt x="74" y="111"/>
                      <a:pt x="148" y="223"/>
                      <a:pt x="252" y="312"/>
                    </a:cubicBezTo>
                    <a:cubicBezTo>
                      <a:pt x="356" y="401"/>
                      <a:pt x="517" y="483"/>
                      <a:pt x="624" y="532"/>
                    </a:cubicBezTo>
                    <a:cubicBezTo>
                      <a:pt x="731" y="581"/>
                      <a:pt x="761" y="597"/>
                      <a:pt x="892" y="608"/>
                    </a:cubicBezTo>
                    <a:cubicBezTo>
                      <a:pt x="1023" y="619"/>
                      <a:pt x="1240" y="626"/>
                      <a:pt x="1412" y="596"/>
                    </a:cubicBezTo>
                    <a:cubicBezTo>
                      <a:pt x="1584" y="566"/>
                      <a:pt x="1769" y="487"/>
                      <a:pt x="1924" y="428"/>
                    </a:cubicBezTo>
                    <a:cubicBezTo>
                      <a:pt x="2079" y="369"/>
                      <a:pt x="2218" y="297"/>
                      <a:pt x="2344" y="240"/>
                    </a:cubicBezTo>
                    <a:cubicBezTo>
                      <a:pt x="2470" y="183"/>
                      <a:pt x="2610" y="116"/>
                      <a:pt x="2680" y="84"/>
                    </a:cubicBezTo>
                  </a:path>
                </a:pathLst>
              </a:custGeom>
              <a:noFill/>
              <a:ln w="76200" cmpd="sng">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75799" name="Rectangle 12"/>
              <p:cNvSpPr>
                <a:spLocks noChangeArrowheads="1"/>
              </p:cNvSpPr>
              <p:nvPr/>
            </p:nvSpPr>
            <p:spPr bwMode="auto">
              <a:xfrm>
                <a:off x="2542" y="1500"/>
                <a:ext cx="1196" cy="5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dirty="0"/>
                  <a:t>Total cost of holding and setup (order)</a:t>
                </a:r>
              </a:p>
            </p:txBody>
          </p:sp>
        </p:grpSp>
        <p:sp>
          <p:nvSpPr>
            <p:cNvPr id="75797" name="Line 13"/>
            <p:cNvSpPr>
              <a:spLocks noChangeShapeType="1"/>
            </p:cNvSpPr>
            <p:nvPr/>
          </p:nvSpPr>
          <p:spPr bwMode="auto">
            <a:xfrm>
              <a:off x="3624" y="1856"/>
              <a:ext cx="144" cy="208"/>
            </a:xfrm>
            <a:prstGeom prst="line">
              <a:avLst/>
            </a:prstGeom>
            <a:noFill/>
            <a:ln w="38100">
              <a:solidFill>
                <a:schemeClr val="tx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dirty="0"/>
            </a:p>
          </p:txBody>
        </p:sp>
      </p:grpSp>
      <p:grpSp>
        <p:nvGrpSpPr>
          <p:cNvPr id="79886" name="Group 14"/>
          <p:cNvGrpSpPr>
            <a:grpSpLocks/>
          </p:cNvGrpSpPr>
          <p:nvPr/>
        </p:nvGrpSpPr>
        <p:grpSpPr bwMode="auto">
          <a:xfrm>
            <a:off x="2965450" y="3263900"/>
            <a:ext cx="4378325" cy="2178050"/>
            <a:chOff x="1868" y="2160"/>
            <a:chExt cx="2758" cy="1372"/>
          </a:xfrm>
        </p:grpSpPr>
        <p:grpSp>
          <p:nvGrpSpPr>
            <p:cNvPr id="75792" name="Group 15"/>
            <p:cNvGrpSpPr>
              <a:grpSpLocks/>
            </p:cNvGrpSpPr>
            <p:nvPr/>
          </p:nvGrpSpPr>
          <p:grpSpPr bwMode="auto">
            <a:xfrm>
              <a:off x="1868" y="2160"/>
              <a:ext cx="2758" cy="1372"/>
              <a:chOff x="1868" y="2160"/>
              <a:chExt cx="2758" cy="1372"/>
            </a:xfrm>
          </p:grpSpPr>
          <p:sp>
            <p:nvSpPr>
              <p:cNvPr id="75794" name="Line 16"/>
              <p:cNvSpPr>
                <a:spLocks noChangeShapeType="1"/>
              </p:cNvSpPr>
              <p:nvPr/>
            </p:nvSpPr>
            <p:spPr bwMode="auto">
              <a:xfrm flipV="1">
                <a:off x="1868" y="2160"/>
                <a:ext cx="2672" cy="1372"/>
              </a:xfrm>
              <a:prstGeom prst="line">
                <a:avLst/>
              </a:prstGeom>
              <a:noFill/>
              <a:ln w="76200">
                <a:solidFill>
                  <a:schemeClr val="tx2"/>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75795" name="Rectangle 17"/>
              <p:cNvSpPr>
                <a:spLocks noChangeArrowheads="1"/>
              </p:cNvSpPr>
              <p:nvPr/>
            </p:nvSpPr>
            <p:spPr bwMode="auto">
              <a:xfrm>
                <a:off x="3558" y="2668"/>
                <a:ext cx="1068" cy="2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dirty="0"/>
                  <a:t>Holding cost </a:t>
                </a:r>
              </a:p>
            </p:txBody>
          </p:sp>
        </p:grpSp>
        <p:sp>
          <p:nvSpPr>
            <p:cNvPr id="75793" name="Line 18"/>
            <p:cNvSpPr>
              <a:spLocks noChangeShapeType="1"/>
            </p:cNvSpPr>
            <p:nvPr/>
          </p:nvSpPr>
          <p:spPr bwMode="auto">
            <a:xfrm flipH="1" flipV="1">
              <a:off x="4064" y="2464"/>
              <a:ext cx="56" cy="224"/>
            </a:xfrm>
            <a:prstGeom prst="line">
              <a:avLst/>
            </a:prstGeom>
            <a:noFill/>
            <a:ln w="38100">
              <a:solidFill>
                <a:schemeClr val="tx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dirty="0"/>
            </a:p>
          </p:txBody>
        </p:sp>
      </p:grpSp>
      <p:grpSp>
        <p:nvGrpSpPr>
          <p:cNvPr id="79891" name="Group 19"/>
          <p:cNvGrpSpPr>
            <a:grpSpLocks/>
          </p:cNvGrpSpPr>
          <p:nvPr/>
        </p:nvGrpSpPr>
        <p:grpSpPr bwMode="auto">
          <a:xfrm>
            <a:off x="2787650" y="2622550"/>
            <a:ext cx="4546600" cy="2836863"/>
            <a:chOff x="1756" y="1756"/>
            <a:chExt cx="2864" cy="1787"/>
          </a:xfrm>
        </p:grpSpPr>
        <p:grpSp>
          <p:nvGrpSpPr>
            <p:cNvPr id="75788" name="Group 20"/>
            <p:cNvGrpSpPr>
              <a:grpSpLocks/>
            </p:cNvGrpSpPr>
            <p:nvPr/>
          </p:nvGrpSpPr>
          <p:grpSpPr bwMode="auto">
            <a:xfrm>
              <a:off x="1756" y="1756"/>
              <a:ext cx="2864" cy="1787"/>
              <a:chOff x="1756" y="1756"/>
              <a:chExt cx="2864" cy="1787"/>
            </a:xfrm>
          </p:grpSpPr>
          <p:sp>
            <p:nvSpPr>
              <p:cNvPr id="75790" name="Freeform 21"/>
              <p:cNvSpPr>
                <a:spLocks/>
              </p:cNvSpPr>
              <p:nvPr/>
            </p:nvSpPr>
            <p:spPr bwMode="auto">
              <a:xfrm>
                <a:off x="1756" y="1756"/>
                <a:ext cx="2864" cy="1524"/>
              </a:xfrm>
              <a:custGeom>
                <a:avLst/>
                <a:gdLst>
                  <a:gd name="T0" fmla="*/ 0 w 2864"/>
                  <a:gd name="T1" fmla="*/ 0 h 1524"/>
                  <a:gd name="T2" fmla="*/ 192 w 2864"/>
                  <a:gd name="T3" fmla="*/ 572 h 1524"/>
                  <a:gd name="T4" fmla="*/ 740 w 2864"/>
                  <a:gd name="T5" fmla="*/ 1036 h 1524"/>
                  <a:gd name="T6" fmla="*/ 1564 w 2864"/>
                  <a:gd name="T7" fmla="*/ 1324 h 1524"/>
                  <a:gd name="T8" fmla="*/ 2384 w 2864"/>
                  <a:gd name="T9" fmla="*/ 1476 h 1524"/>
                  <a:gd name="T10" fmla="*/ 2864 w 2864"/>
                  <a:gd name="T11" fmla="*/ 1524 h 1524"/>
                  <a:gd name="T12" fmla="*/ 0 60000 65536"/>
                  <a:gd name="T13" fmla="*/ 0 60000 65536"/>
                  <a:gd name="T14" fmla="*/ 0 60000 65536"/>
                  <a:gd name="T15" fmla="*/ 0 60000 65536"/>
                  <a:gd name="T16" fmla="*/ 0 60000 65536"/>
                  <a:gd name="T17" fmla="*/ 0 60000 65536"/>
                  <a:gd name="T18" fmla="*/ 0 w 2864"/>
                  <a:gd name="T19" fmla="*/ 0 h 1524"/>
                  <a:gd name="T20" fmla="*/ 2864 w 2864"/>
                  <a:gd name="T21" fmla="*/ 1524 h 1524"/>
                </a:gdLst>
                <a:ahLst/>
                <a:cxnLst>
                  <a:cxn ang="T12">
                    <a:pos x="T0" y="T1"/>
                  </a:cxn>
                  <a:cxn ang="T13">
                    <a:pos x="T2" y="T3"/>
                  </a:cxn>
                  <a:cxn ang="T14">
                    <a:pos x="T4" y="T5"/>
                  </a:cxn>
                  <a:cxn ang="T15">
                    <a:pos x="T6" y="T7"/>
                  </a:cxn>
                  <a:cxn ang="T16">
                    <a:pos x="T8" y="T9"/>
                  </a:cxn>
                  <a:cxn ang="T17">
                    <a:pos x="T10" y="T11"/>
                  </a:cxn>
                </a:cxnLst>
                <a:rect l="T18" t="T19" r="T20" b="T21"/>
                <a:pathLst>
                  <a:path w="2864" h="1524">
                    <a:moveTo>
                      <a:pt x="0" y="0"/>
                    </a:moveTo>
                    <a:cubicBezTo>
                      <a:pt x="34" y="199"/>
                      <a:pt x="69" y="399"/>
                      <a:pt x="192" y="572"/>
                    </a:cubicBezTo>
                    <a:cubicBezTo>
                      <a:pt x="315" y="745"/>
                      <a:pt x="511" y="911"/>
                      <a:pt x="740" y="1036"/>
                    </a:cubicBezTo>
                    <a:cubicBezTo>
                      <a:pt x="969" y="1161"/>
                      <a:pt x="1290" y="1251"/>
                      <a:pt x="1564" y="1324"/>
                    </a:cubicBezTo>
                    <a:cubicBezTo>
                      <a:pt x="1838" y="1397"/>
                      <a:pt x="2167" y="1443"/>
                      <a:pt x="2384" y="1476"/>
                    </a:cubicBezTo>
                    <a:cubicBezTo>
                      <a:pt x="2601" y="1509"/>
                      <a:pt x="2732" y="1516"/>
                      <a:pt x="2864" y="1524"/>
                    </a:cubicBezTo>
                  </a:path>
                </a:pathLst>
              </a:custGeom>
              <a:noFill/>
              <a:ln w="76200" cmpd="sng">
                <a:solidFill>
                  <a:srgbClr val="24BDB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75791" name="Rectangle 22"/>
              <p:cNvSpPr>
                <a:spLocks noChangeArrowheads="1"/>
              </p:cNvSpPr>
              <p:nvPr/>
            </p:nvSpPr>
            <p:spPr bwMode="auto">
              <a:xfrm>
                <a:off x="3230" y="3332"/>
                <a:ext cx="1292" cy="2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dirty="0"/>
                  <a:t>Setup (order) cost </a:t>
                </a:r>
              </a:p>
            </p:txBody>
          </p:sp>
        </p:grpSp>
        <p:sp>
          <p:nvSpPr>
            <p:cNvPr id="75789" name="Line 23"/>
            <p:cNvSpPr>
              <a:spLocks noChangeShapeType="1"/>
            </p:cNvSpPr>
            <p:nvPr/>
          </p:nvSpPr>
          <p:spPr bwMode="auto">
            <a:xfrm flipH="1" flipV="1">
              <a:off x="3608" y="3184"/>
              <a:ext cx="0" cy="168"/>
            </a:xfrm>
            <a:prstGeom prst="line">
              <a:avLst/>
            </a:prstGeom>
            <a:noFill/>
            <a:ln w="38100">
              <a:solidFill>
                <a:schemeClr val="tx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dirty="0"/>
            </a:p>
          </p:txBody>
        </p:sp>
      </p:grpSp>
      <p:grpSp>
        <p:nvGrpSpPr>
          <p:cNvPr id="79896" name="Group 24"/>
          <p:cNvGrpSpPr>
            <a:grpSpLocks/>
          </p:cNvGrpSpPr>
          <p:nvPr/>
        </p:nvGrpSpPr>
        <p:grpSpPr bwMode="auto">
          <a:xfrm>
            <a:off x="974725" y="3181350"/>
            <a:ext cx="4552950" cy="3198813"/>
            <a:chOff x="614" y="2108"/>
            <a:chExt cx="2868" cy="2015"/>
          </a:xfrm>
        </p:grpSpPr>
        <p:sp>
          <p:nvSpPr>
            <p:cNvPr id="75785" name="Freeform 25"/>
            <p:cNvSpPr>
              <a:spLocks/>
            </p:cNvSpPr>
            <p:nvPr/>
          </p:nvSpPr>
          <p:spPr bwMode="auto">
            <a:xfrm>
              <a:off x="1472" y="2288"/>
              <a:ext cx="1480" cy="1432"/>
            </a:xfrm>
            <a:custGeom>
              <a:avLst/>
              <a:gdLst>
                <a:gd name="T0" fmla="*/ 0 w 1480"/>
                <a:gd name="T1" fmla="*/ 0 h 1432"/>
                <a:gd name="T2" fmla="*/ 1480 w 1480"/>
                <a:gd name="T3" fmla="*/ 0 h 1432"/>
                <a:gd name="T4" fmla="*/ 1480 w 1480"/>
                <a:gd name="T5" fmla="*/ 1432 h 1432"/>
                <a:gd name="T6" fmla="*/ 0 60000 65536"/>
                <a:gd name="T7" fmla="*/ 0 60000 65536"/>
                <a:gd name="T8" fmla="*/ 0 60000 65536"/>
                <a:gd name="T9" fmla="*/ 0 w 1480"/>
                <a:gd name="T10" fmla="*/ 0 h 1432"/>
                <a:gd name="T11" fmla="*/ 1480 w 1480"/>
                <a:gd name="T12" fmla="*/ 1432 h 1432"/>
              </a:gdLst>
              <a:ahLst/>
              <a:cxnLst>
                <a:cxn ang="T6">
                  <a:pos x="T0" y="T1"/>
                </a:cxn>
                <a:cxn ang="T7">
                  <a:pos x="T2" y="T3"/>
                </a:cxn>
                <a:cxn ang="T8">
                  <a:pos x="T4" y="T5"/>
                </a:cxn>
              </a:cxnLst>
              <a:rect l="T9" t="T10" r="T11" b="T12"/>
              <a:pathLst>
                <a:path w="1480" h="1432">
                  <a:moveTo>
                    <a:pt x="0" y="0"/>
                  </a:moveTo>
                  <a:lnTo>
                    <a:pt x="1480" y="0"/>
                  </a:lnTo>
                  <a:lnTo>
                    <a:pt x="1480" y="1432"/>
                  </a:lnTo>
                </a:path>
              </a:pathLst>
            </a:custGeom>
            <a:noFill/>
            <a:ln w="57150" cap="flat" cmpd="sng">
              <a:solidFill>
                <a:schemeClr val="tx1"/>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75786" name="Rectangle 26"/>
            <p:cNvSpPr>
              <a:spLocks noChangeArrowheads="1"/>
            </p:cNvSpPr>
            <p:nvPr/>
          </p:nvSpPr>
          <p:spPr bwMode="auto">
            <a:xfrm>
              <a:off x="614" y="2108"/>
              <a:ext cx="884" cy="3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dirty="0"/>
                <a:t>Minimum total cost</a:t>
              </a:r>
            </a:p>
          </p:txBody>
        </p:sp>
        <p:sp>
          <p:nvSpPr>
            <p:cNvPr id="75787" name="Rectangle 27"/>
            <p:cNvSpPr>
              <a:spLocks noChangeArrowheads="1"/>
            </p:cNvSpPr>
            <p:nvPr/>
          </p:nvSpPr>
          <p:spPr bwMode="auto">
            <a:xfrm>
              <a:off x="2414" y="3764"/>
              <a:ext cx="1068" cy="3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dirty="0"/>
                <a:t>Optimal order quantity (</a:t>
              </a:r>
              <a:r>
                <a:rPr lang="en-US" i="1" dirty="0"/>
                <a:t>Q</a:t>
              </a:r>
              <a:r>
                <a:rPr lang="en-US" dirty="0"/>
                <a:t>*)</a:t>
              </a:r>
            </a:p>
          </p:txBody>
        </p:sp>
      </p:grpSp>
      <p:sp>
        <p:nvSpPr>
          <p:cNvPr id="2" name="Slide Number Placeholder 1"/>
          <p:cNvSpPr>
            <a:spLocks noGrp="1"/>
          </p:cNvSpPr>
          <p:nvPr>
            <p:ph type="sldNum" sz="quarter" idx="11"/>
          </p:nvPr>
        </p:nvSpPr>
        <p:spPr/>
        <p:txBody>
          <a:bodyPr/>
          <a:lstStyle/>
          <a:p>
            <a:fld id="{235D4EDD-6E24-774D-A8B8-BDDB611A773D}" type="slidenum">
              <a:rPr lang="en-US" smtClean="0"/>
              <a:pPr/>
              <a:t>15</a:t>
            </a:fld>
            <a:endParaRPr lang="en-US" dirty="0"/>
          </a:p>
        </p:txBody>
      </p:sp>
    </p:spTree>
    <p:extLst>
      <p:ext uri="{BB962C8B-B14F-4D97-AF65-F5344CB8AC3E}">
        <p14:creationId xmlns:p14="http://schemas.microsoft.com/office/powerpoint/2010/main" val="19509224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nodeType="afterGroup">
                            <p:stCondLst>
                              <p:cond delay="0"/>
                            </p:stCondLst>
                            <p:childTnLst>
                              <p:par>
                                <p:cTn id="5" presetID="22" presetClass="entr" presetSubtype="8" fill="hold" nodeType="clickEffect">
                                  <p:stCondLst>
                                    <p:cond delay="0"/>
                                  </p:stCondLst>
                                  <p:childTnLst>
                                    <p:set>
                                      <p:cBhvr>
                                        <p:cTn id="6" dur="1" fill="hold">
                                          <p:stCondLst>
                                            <p:cond delay="0"/>
                                          </p:stCondLst>
                                        </p:cTn>
                                        <p:tgtEl>
                                          <p:spTgt spid="79886"/>
                                        </p:tgtEl>
                                        <p:attrNameLst>
                                          <p:attrName>style.visibility</p:attrName>
                                        </p:attrNameLst>
                                      </p:cBhvr>
                                      <p:to>
                                        <p:strVal val="visible"/>
                                      </p:to>
                                    </p:set>
                                    <p:animEffect transition="in" filter="wipe(left)">
                                      <p:cBhvr>
                                        <p:cTn id="7" dur="1000"/>
                                        <p:tgtEl>
                                          <p:spTgt spid="798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9891"/>
                                        </p:tgtEl>
                                        <p:attrNameLst>
                                          <p:attrName>style.visibility</p:attrName>
                                        </p:attrNameLst>
                                      </p:cBhvr>
                                      <p:to>
                                        <p:strVal val="visible"/>
                                      </p:to>
                                    </p:set>
                                    <p:animEffect transition="in" filter="wipe(left)">
                                      <p:cBhvr>
                                        <p:cTn id="12" dur="1000"/>
                                        <p:tgtEl>
                                          <p:spTgt spid="798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9881"/>
                                        </p:tgtEl>
                                        <p:attrNameLst>
                                          <p:attrName>style.visibility</p:attrName>
                                        </p:attrNameLst>
                                      </p:cBhvr>
                                      <p:to>
                                        <p:strVal val="visible"/>
                                      </p:to>
                                    </p:set>
                                    <p:animEffect transition="in" filter="wipe(left)">
                                      <p:cBhvr>
                                        <p:cTn id="17" dur="1000"/>
                                        <p:tgtEl>
                                          <p:spTgt spid="798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nodeType="clickEffect">
                                  <p:stCondLst>
                                    <p:cond delay="0"/>
                                  </p:stCondLst>
                                  <p:childTnLst>
                                    <p:set>
                                      <p:cBhvr>
                                        <p:cTn id="21" dur="1" fill="hold">
                                          <p:stCondLst>
                                            <p:cond delay="0"/>
                                          </p:stCondLst>
                                        </p:cTn>
                                        <p:tgtEl>
                                          <p:spTgt spid="79896"/>
                                        </p:tgtEl>
                                        <p:attrNameLst>
                                          <p:attrName>style.visibility</p:attrName>
                                        </p:attrNameLst>
                                      </p:cBhvr>
                                      <p:to>
                                        <p:strVal val="visible"/>
                                      </p:to>
                                    </p:set>
                                    <p:animEffect transition="in" filter="strips(downLeft)">
                                      <p:cBhvr>
                                        <p:cTn id="22" dur="1000"/>
                                        <p:tgtEl>
                                          <p:spTgt spid="79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0" name="Rectangle 2"/>
          <p:cNvSpPr>
            <a:spLocks noGrp="1" noChangeArrowheads="1"/>
          </p:cNvSpPr>
          <p:nvPr>
            <p:ph type="title"/>
          </p:nvPr>
        </p:nvSpPr>
        <p:spPr/>
        <p:txBody>
          <a:bodyPr/>
          <a:lstStyle/>
          <a:p>
            <a:r>
              <a:rPr lang="en-US" sz="4000" dirty="0">
                <a:latin typeface="Arial" charset="0"/>
                <a:cs typeface="Arial" charset="0"/>
              </a:rPr>
              <a:t>An EOQ Example</a:t>
            </a:r>
          </a:p>
        </p:txBody>
      </p:sp>
      <p:sp>
        <p:nvSpPr>
          <p:cNvPr id="2" name="Slide Number Placeholder 1"/>
          <p:cNvSpPr>
            <a:spLocks noGrp="1"/>
          </p:cNvSpPr>
          <p:nvPr>
            <p:ph type="sldNum" sz="quarter" idx="11"/>
          </p:nvPr>
        </p:nvSpPr>
        <p:spPr/>
        <p:txBody>
          <a:bodyPr/>
          <a:lstStyle/>
          <a:p>
            <a:fld id="{719C0A48-53B8-C64F-AFE6-ECE23F11299D}" type="slidenum">
              <a:rPr lang="en-US" smtClean="0"/>
              <a:pPr/>
              <a:t>16</a:t>
            </a:fld>
            <a:endParaRPr lang="en-US" dirty="0"/>
          </a:p>
        </p:txBody>
      </p:sp>
      <p:sp>
        <p:nvSpPr>
          <p:cNvPr id="6221" name="Rectangle 3"/>
          <p:cNvSpPr>
            <a:spLocks noChangeArrowheads="1"/>
          </p:cNvSpPr>
          <p:nvPr/>
        </p:nvSpPr>
        <p:spPr bwMode="auto">
          <a:xfrm>
            <a:off x="1136650" y="1651000"/>
            <a:ext cx="6338888" cy="1570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tabLst>
                <a:tab pos="381000" algn="r"/>
                <a:tab pos="571500" algn="l"/>
                <a:tab pos="4381500" algn="r"/>
                <a:tab pos="4572000" algn="l"/>
              </a:tabLst>
            </a:pPr>
            <a:r>
              <a:rPr lang="en-US" sz="2400" dirty="0"/>
              <a:t>Determine </a:t>
            </a:r>
            <a:r>
              <a:rPr lang="en-US" sz="2400" b="1" dirty="0">
                <a:solidFill>
                  <a:srgbClr val="D33320"/>
                </a:solidFill>
              </a:rPr>
              <a:t>expected number of orders</a:t>
            </a:r>
          </a:p>
          <a:p>
            <a:pPr>
              <a:tabLst>
                <a:tab pos="381000" algn="r"/>
                <a:tab pos="571500" algn="l"/>
                <a:tab pos="4381500" algn="r"/>
                <a:tab pos="4572000" algn="l"/>
              </a:tabLst>
            </a:pPr>
            <a:r>
              <a:rPr lang="en-US" sz="2400" i="1" dirty="0">
                <a:latin typeface="Times New Roman" charset="0"/>
                <a:cs typeface="Times New Roman" charset="0"/>
              </a:rPr>
              <a:t>D</a:t>
            </a:r>
            <a:r>
              <a:rPr lang="en-US" sz="2400" dirty="0"/>
              <a:t> = 1,000 units	 </a:t>
            </a:r>
            <a:r>
              <a:rPr lang="en-US" sz="2400" i="1" dirty="0">
                <a:latin typeface="Times New Roman" charset="0"/>
                <a:cs typeface="Times New Roman" charset="0"/>
              </a:rPr>
              <a:t>Q</a:t>
            </a:r>
            <a:r>
              <a:rPr lang="en-US" sz="2400" dirty="0"/>
              <a:t>*	= 200 units</a:t>
            </a:r>
          </a:p>
          <a:p>
            <a:pPr>
              <a:tabLst>
                <a:tab pos="381000" algn="r"/>
                <a:tab pos="571500" algn="l"/>
                <a:tab pos="4381500" algn="r"/>
                <a:tab pos="4572000" algn="l"/>
              </a:tabLst>
            </a:pPr>
            <a:r>
              <a:rPr lang="en-US" sz="2400" i="1" dirty="0">
                <a:latin typeface="Times New Roman" charset="0"/>
                <a:cs typeface="Times New Roman" charset="0"/>
              </a:rPr>
              <a:t>S</a:t>
            </a:r>
            <a:r>
              <a:rPr lang="en-US" sz="2400" dirty="0"/>
              <a:t> = $10 per order</a:t>
            </a:r>
          </a:p>
          <a:p>
            <a:pPr>
              <a:tabLst>
                <a:tab pos="381000" algn="r"/>
                <a:tab pos="571500" algn="l"/>
                <a:tab pos="4381500" algn="r"/>
                <a:tab pos="4572000" algn="l"/>
              </a:tabLst>
            </a:pPr>
            <a:r>
              <a:rPr lang="en-US" sz="2400" i="1" dirty="0">
                <a:latin typeface="Times New Roman" charset="0"/>
                <a:cs typeface="Times New Roman" charset="0"/>
              </a:rPr>
              <a:t>H</a:t>
            </a:r>
            <a:r>
              <a:rPr lang="en-US" sz="2400" dirty="0"/>
              <a:t> = $.50 per unit per year</a:t>
            </a:r>
          </a:p>
        </p:txBody>
      </p:sp>
      <p:grpSp>
        <p:nvGrpSpPr>
          <p:cNvPr id="6" name="Group 5"/>
          <p:cNvGrpSpPr>
            <a:grpSpLocks/>
          </p:cNvGrpSpPr>
          <p:nvPr/>
        </p:nvGrpSpPr>
        <p:grpSpPr bwMode="auto">
          <a:xfrm>
            <a:off x="3438525" y="4645025"/>
            <a:ext cx="3905250" cy="784225"/>
            <a:chOff x="3463925" y="4598988"/>
            <a:chExt cx="3904711" cy="784830"/>
          </a:xfrm>
        </p:grpSpPr>
        <p:sp>
          <p:nvSpPr>
            <p:cNvPr id="6229" name="Rectangle 14"/>
            <p:cNvSpPr>
              <a:spLocks noChangeArrowheads="1"/>
            </p:cNvSpPr>
            <p:nvPr/>
          </p:nvSpPr>
          <p:spPr bwMode="auto">
            <a:xfrm>
              <a:off x="3463925" y="4802188"/>
              <a:ext cx="390471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000" i="1" dirty="0">
                  <a:latin typeface="Times New Roman" charset="0"/>
                  <a:cs typeface="Times New Roman" charset="0"/>
                </a:rPr>
                <a:t>N</a:t>
              </a:r>
              <a:r>
                <a:rPr lang="en-US" sz="2000" dirty="0"/>
                <a:t> =                = 5 orders per year </a:t>
              </a:r>
            </a:p>
          </p:txBody>
        </p:sp>
        <p:grpSp>
          <p:nvGrpSpPr>
            <p:cNvPr id="6230" name="Group 4"/>
            <p:cNvGrpSpPr>
              <a:grpSpLocks/>
            </p:cNvGrpSpPr>
            <p:nvPr/>
          </p:nvGrpSpPr>
          <p:grpSpPr bwMode="auto">
            <a:xfrm>
              <a:off x="4076701" y="4598988"/>
              <a:ext cx="876300" cy="784830"/>
              <a:chOff x="4203701" y="4611688"/>
              <a:chExt cx="876300" cy="784830"/>
            </a:xfrm>
          </p:grpSpPr>
          <p:sp>
            <p:nvSpPr>
              <p:cNvPr id="6231" name="Rectangle 16"/>
              <p:cNvSpPr>
                <a:spLocks noChangeArrowheads="1"/>
              </p:cNvSpPr>
              <p:nvPr/>
            </p:nvSpPr>
            <p:spPr bwMode="auto">
              <a:xfrm>
                <a:off x="4228605" y="4611688"/>
                <a:ext cx="826493" cy="7848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spcAft>
                    <a:spcPts val="600"/>
                  </a:spcAft>
                </a:pPr>
                <a:r>
                  <a:rPr lang="en-US" sz="2000" dirty="0"/>
                  <a:t>1,000</a:t>
                </a:r>
              </a:p>
              <a:p>
                <a:pPr algn="ctr">
                  <a:spcAft>
                    <a:spcPts val="600"/>
                  </a:spcAft>
                </a:pPr>
                <a:r>
                  <a:rPr lang="en-US" sz="2000" dirty="0"/>
                  <a:t>200</a:t>
                </a:r>
              </a:p>
            </p:txBody>
          </p:sp>
          <p:sp>
            <p:nvSpPr>
              <p:cNvPr id="6232" name="Line 17"/>
              <p:cNvSpPr>
                <a:spLocks noChangeShapeType="1"/>
              </p:cNvSpPr>
              <p:nvPr/>
            </p:nvSpPr>
            <p:spPr bwMode="auto">
              <a:xfrm>
                <a:off x="4203701" y="5029201"/>
                <a:ext cx="876300"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grpSp>
      </p:grpSp>
      <p:grpSp>
        <p:nvGrpSpPr>
          <p:cNvPr id="4" name="Group 3"/>
          <p:cNvGrpSpPr>
            <a:grpSpLocks/>
          </p:cNvGrpSpPr>
          <p:nvPr/>
        </p:nvGrpSpPr>
        <p:grpSpPr bwMode="auto">
          <a:xfrm>
            <a:off x="1584325" y="3621088"/>
            <a:ext cx="5089525" cy="884237"/>
            <a:chOff x="1584325" y="3621088"/>
            <a:chExt cx="5089525" cy="884858"/>
          </a:xfrm>
        </p:grpSpPr>
        <p:sp>
          <p:nvSpPr>
            <p:cNvPr id="6224" name="Rectangle 5"/>
            <p:cNvSpPr>
              <a:spLocks noChangeArrowheads="1"/>
            </p:cNvSpPr>
            <p:nvPr/>
          </p:nvSpPr>
          <p:spPr bwMode="auto">
            <a:xfrm>
              <a:off x="3209925" y="3849688"/>
              <a:ext cx="309950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000" dirty="0"/>
                <a:t>= </a:t>
              </a:r>
              <a:r>
                <a:rPr lang="en-US" sz="2000" i="1" dirty="0">
                  <a:latin typeface="Times New Roman" charset="0"/>
                  <a:cs typeface="Times New Roman" charset="0"/>
                </a:rPr>
                <a:t>N</a:t>
              </a:r>
              <a:r>
                <a:rPr lang="en-US" sz="2000" dirty="0"/>
                <a:t> =                              =</a:t>
              </a:r>
            </a:p>
          </p:txBody>
        </p:sp>
        <p:sp>
          <p:nvSpPr>
            <p:cNvPr id="6225" name="Rectangle 6"/>
            <p:cNvSpPr>
              <a:spLocks noChangeArrowheads="1"/>
            </p:cNvSpPr>
            <p:nvPr/>
          </p:nvSpPr>
          <p:spPr bwMode="auto">
            <a:xfrm>
              <a:off x="1584325" y="3621088"/>
              <a:ext cx="1898650" cy="8848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sz="2000" dirty="0"/>
                <a:t>Expected number of orders</a:t>
              </a:r>
            </a:p>
          </p:txBody>
        </p:sp>
        <p:grpSp>
          <p:nvGrpSpPr>
            <p:cNvPr id="6226" name="Group 2"/>
            <p:cNvGrpSpPr>
              <a:grpSpLocks/>
            </p:cNvGrpSpPr>
            <p:nvPr/>
          </p:nvGrpSpPr>
          <p:grpSpPr bwMode="auto">
            <a:xfrm>
              <a:off x="4037116" y="3654426"/>
              <a:ext cx="1813317" cy="764312"/>
              <a:chOff x="4164116" y="3667126"/>
              <a:chExt cx="1813317" cy="764312"/>
            </a:xfrm>
          </p:grpSpPr>
          <p:sp>
            <p:nvSpPr>
              <p:cNvPr id="6227" name="Rectangle 8"/>
              <p:cNvSpPr>
                <a:spLocks noChangeArrowheads="1"/>
              </p:cNvSpPr>
              <p:nvPr/>
            </p:nvSpPr>
            <p:spPr bwMode="auto">
              <a:xfrm>
                <a:off x="4164116" y="3667126"/>
                <a:ext cx="1813317" cy="764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lnSpc>
                    <a:spcPct val="110000"/>
                  </a:lnSpc>
                </a:pPr>
                <a:r>
                  <a:rPr lang="en-US" sz="2000" dirty="0"/>
                  <a:t>Demand</a:t>
                </a:r>
              </a:p>
              <a:p>
                <a:pPr algn="ctr">
                  <a:lnSpc>
                    <a:spcPct val="110000"/>
                  </a:lnSpc>
                </a:pPr>
                <a:r>
                  <a:rPr lang="en-US" sz="2000" dirty="0"/>
                  <a:t>Order quantity</a:t>
                </a:r>
              </a:p>
            </p:txBody>
          </p:sp>
          <p:sp>
            <p:nvSpPr>
              <p:cNvPr id="6228" name="Line 9"/>
              <p:cNvSpPr>
                <a:spLocks noChangeShapeType="1"/>
              </p:cNvSpPr>
              <p:nvPr/>
            </p:nvSpPr>
            <p:spPr bwMode="auto">
              <a:xfrm>
                <a:off x="4174631" y="4076701"/>
                <a:ext cx="1792287"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grpSp>
        <p:graphicFrame>
          <p:nvGraphicFramePr>
            <p:cNvPr id="6219" name="Object 75"/>
            <p:cNvGraphicFramePr>
              <a:graphicFrameLocks noChangeAspect="1"/>
            </p:cNvGraphicFramePr>
            <p:nvPr/>
          </p:nvGraphicFramePr>
          <p:xfrm>
            <a:off x="6305550" y="3689351"/>
            <a:ext cx="368300" cy="749300"/>
          </p:xfrm>
          <a:graphic>
            <a:graphicData uri="http://schemas.openxmlformats.org/presentationml/2006/ole">
              <mc:AlternateContent xmlns:mc="http://schemas.openxmlformats.org/markup-compatibility/2006">
                <mc:Choice xmlns:v="urn:schemas-microsoft-com:vml" Requires="v">
                  <p:oleObj spid="_x0000_s459899" name="Equation" r:id="rId4" imgW="356400" imgH="740520" progId="Equation.3">
                    <p:embed/>
                  </p:oleObj>
                </mc:Choice>
                <mc:Fallback>
                  <p:oleObj name="Equation" r:id="rId4" imgW="356400" imgH="7405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5550" y="3689351"/>
                          <a:ext cx="368300" cy="749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sp>
        <p:nvSpPr>
          <p:cNvPr id="17" name="TextBox 16"/>
          <p:cNvSpPr txBox="1"/>
          <p:nvPr/>
        </p:nvSpPr>
        <p:spPr>
          <a:xfrm>
            <a:off x="823913" y="6333093"/>
            <a:ext cx="7483267" cy="369332"/>
          </a:xfrm>
          <a:prstGeom prst="rect">
            <a:avLst/>
          </a:prstGeom>
          <a:noFill/>
        </p:spPr>
        <p:txBody>
          <a:bodyPr wrap="none" rtlCol="0">
            <a:spAutoFit/>
          </a:bodyPr>
          <a:lstStyle/>
          <a:p>
            <a:r>
              <a:rPr lang="en-US" dirty="0" smtClean="0">
                <a:solidFill>
                  <a:srgbClr val="FF0000"/>
                </a:solidFill>
                <a:latin typeface="Copperplate Gothic Bold" panose="020E0705020206020404" pitchFamily="34" charset="0"/>
              </a:rPr>
              <a:t>This demonstrates the formulas behind the Excel sheet</a:t>
            </a:r>
            <a:endParaRPr lang="en-US" dirty="0">
              <a:solidFill>
                <a:srgbClr val="FF0000"/>
              </a:solidFill>
              <a:latin typeface="Copperplate Gothic Bold" panose="020E0705020206020404" pitchFamily="34" charset="0"/>
            </a:endParaRPr>
          </a:p>
        </p:txBody>
      </p:sp>
      <p:sp>
        <p:nvSpPr>
          <p:cNvPr id="3" name="Rectangle 2"/>
          <p:cNvSpPr/>
          <p:nvPr/>
        </p:nvSpPr>
        <p:spPr>
          <a:xfrm>
            <a:off x="5168295" y="2842776"/>
            <a:ext cx="3394408" cy="369332"/>
          </a:xfrm>
          <a:prstGeom prst="rect">
            <a:avLst/>
          </a:prstGeom>
        </p:spPr>
        <p:txBody>
          <a:bodyPr wrap="square">
            <a:spAutoFit/>
          </a:bodyPr>
          <a:lstStyle/>
          <a:p>
            <a:pPr>
              <a:tabLst>
                <a:tab pos="381000" algn="r"/>
                <a:tab pos="571500" algn="l"/>
              </a:tabLst>
            </a:pPr>
            <a:r>
              <a:rPr lang="en-US" i="1" dirty="0">
                <a:solidFill>
                  <a:schemeClr val="accent3">
                    <a:lumMod val="10000"/>
                  </a:schemeClr>
                </a:solidFill>
                <a:latin typeface="Times New Roman" charset="0"/>
                <a:cs typeface="Times New Roman" charset="0"/>
              </a:rPr>
              <a:t>Q</a:t>
            </a:r>
            <a:r>
              <a:rPr lang="en-US" dirty="0">
                <a:solidFill>
                  <a:schemeClr val="accent3">
                    <a:lumMod val="10000"/>
                  </a:schemeClr>
                </a:solidFill>
              </a:rPr>
              <a:t>*	= Optimum Order Quantity</a:t>
            </a:r>
          </a:p>
        </p:txBody>
      </p:sp>
    </p:spTree>
    <p:extLst>
      <p:ext uri="{BB962C8B-B14F-4D97-AF65-F5344CB8AC3E}">
        <p14:creationId xmlns:p14="http://schemas.microsoft.com/office/powerpoint/2010/main" val="1013740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8" presetClass="entr" presetSubtype="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p:nvPr>
        </p:nvSpPr>
        <p:spPr/>
        <p:txBody>
          <a:bodyPr/>
          <a:lstStyle/>
          <a:p>
            <a:r>
              <a:rPr lang="en-US" sz="4000" dirty="0">
                <a:latin typeface="Arial" charset="0"/>
                <a:cs typeface="Arial" charset="0"/>
              </a:rPr>
              <a:t>An EOQ Example</a:t>
            </a:r>
          </a:p>
        </p:txBody>
      </p:sp>
      <p:sp>
        <p:nvSpPr>
          <p:cNvPr id="2" name="Slide Number Placeholder 1"/>
          <p:cNvSpPr>
            <a:spLocks noGrp="1"/>
          </p:cNvSpPr>
          <p:nvPr>
            <p:ph type="sldNum" sz="quarter" idx="11"/>
          </p:nvPr>
        </p:nvSpPr>
        <p:spPr/>
        <p:txBody>
          <a:bodyPr/>
          <a:lstStyle/>
          <a:p>
            <a:fld id="{719C0A48-53B8-C64F-AFE6-ECE23F11299D}" type="slidenum">
              <a:rPr lang="en-US" smtClean="0"/>
              <a:pPr/>
              <a:t>17</a:t>
            </a:fld>
            <a:endParaRPr lang="en-US" dirty="0"/>
          </a:p>
        </p:txBody>
      </p:sp>
      <p:sp>
        <p:nvSpPr>
          <p:cNvPr id="91138" name="Rectangle 3"/>
          <p:cNvSpPr>
            <a:spLocks noChangeArrowheads="1"/>
          </p:cNvSpPr>
          <p:nvPr/>
        </p:nvSpPr>
        <p:spPr bwMode="auto">
          <a:xfrm>
            <a:off x="1136650" y="1651000"/>
            <a:ext cx="6521337"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tabLst>
                <a:tab pos="381000" algn="r"/>
                <a:tab pos="571500" algn="l"/>
                <a:tab pos="4381500" algn="r"/>
                <a:tab pos="4572000" algn="l"/>
              </a:tabLst>
            </a:pPr>
            <a:r>
              <a:rPr lang="en-US" sz="2400" dirty="0"/>
              <a:t>Determine </a:t>
            </a:r>
            <a:r>
              <a:rPr lang="en-US" sz="2400" b="1" dirty="0">
                <a:solidFill>
                  <a:srgbClr val="D33320"/>
                </a:solidFill>
              </a:rPr>
              <a:t>optimal time between orders</a:t>
            </a:r>
          </a:p>
          <a:p>
            <a:pPr>
              <a:tabLst>
                <a:tab pos="381000" algn="r"/>
                <a:tab pos="571500" algn="l"/>
                <a:tab pos="4381500" algn="r"/>
                <a:tab pos="4572000" algn="l"/>
              </a:tabLst>
            </a:pPr>
            <a:r>
              <a:rPr lang="en-US" sz="2400" i="1" dirty="0">
                <a:latin typeface="Times New Roman" charset="0"/>
                <a:cs typeface="Times New Roman" charset="0"/>
              </a:rPr>
              <a:t>D</a:t>
            </a:r>
            <a:r>
              <a:rPr lang="en-US" sz="2400" dirty="0"/>
              <a:t> = 1,000 units	 </a:t>
            </a:r>
            <a:r>
              <a:rPr lang="en-US" sz="2400" i="1" dirty="0" smtClean="0">
                <a:latin typeface="Times New Roman" charset="0"/>
                <a:cs typeface="Times New Roman" charset="0"/>
              </a:rPr>
              <a:t>Q</a:t>
            </a:r>
            <a:r>
              <a:rPr lang="en-US" sz="2400" dirty="0"/>
              <a:t>*	= 200 units</a:t>
            </a:r>
          </a:p>
          <a:p>
            <a:pPr>
              <a:tabLst>
                <a:tab pos="381000" algn="r"/>
                <a:tab pos="571500" algn="l"/>
                <a:tab pos="4381500" algn="r"/>
                <a:tab pos="4572000" algn="l"/>
              </a:tabLst>
            </a:pPr>
            <a:r>
              <a:rPr lang="en-US" sz="2400" i="1" dirty="0">
                <a:latin typeface="Times New Roman" charset="0"/>
                <a:cs typeface="Times New Roman" charset="0"/>
              </a:rPr>
              <a:t>S</a:t>
            </a:r>
            <a:r>
              <a:rPr lang="en-US" sz="2400" dirty="0"/>
              <a:t> = $10 per </a:t>
            </a:r>
            <a:r>
              <a:rPr lang="en-US" sz="2400" dirty="0" smtClean="0"/>
              <a:t>order                    </a:t>
            </a:r>
            <a:r>
              <a:rPr lang="en-US" sz="2400" i="1" dirty="0" smtClean="0">
                <a:latin typeface="Times New Roman" charset="0"/>
                <a:cs typeface="Times New Roman" charset="0"/>
              </a:rPr>
              <a:t>N</a:t>
            </a:r>
            <a:r>
              <a:rPr lang="en-US" sz="2400" dirty="0"/>
              <a:t>	= 5 orders/year</a:t>
            </a:r>
          </a:p>
          <a:p>
            <a:pPr>
              <a:tabLst>
                <a:tab pos="381000" algn="r"/>
                <a:tab pos="571500" algn="l"/>
                <a:tab pos="4381500" algn="r"/>
                <a:tab pos="4572000" algn="l"/>
              </a:tabLst>
            </a:pPr>
            <a:r>
              <a:rPr lang="en-US" sz="2400" i="1" dirty="0">
                <a:latin typeface="Times New Roman" charset="0"/>
                <a:cs typeface="Times New Roman" charset="0"/>
              </a:rPr>
              <a:t>H</a:t>
            </a:r>
            <a:r>
              <a:rPr lang="en-US" sz="2400" dirty="0"/>
              <a:t> = $.50 per unit per year</a:t>
            </a:r>
          </a:p>
        </p:txBody>
      </p:sp>
      <p:grpSp>
        <p:nvGrpSpPr>
          <p:cNvPr id="6" name="Group 5"/>
          <p:cNvGrpSpPr>
            <a:grpSpLocks/>
          </p:cNvGrpSpPr>
          <p:nvPr/>
        </p:nvGrpSpPr>
        <p:grpSpPr bwMode="auto">
          <a:xfrm>
            <a:off x="3327400" y="4649788"/>
            <a:ext cx="4756150" cy="784225"/>
            <a:chOff x="3463925" y="4611688"/>
            <a:chExt cx="4755895" cy="784830"/>
          </a:xfrm>
        </p:grpSpPr>
        <p:sp>
          <p:nvSpPr>
            <p:cNvPr id="91146" name="Rectangle 14"/>
            <p:cNvSpPr>
              <a:spLocks noChangeArrowheads="1"/>
            </p:cNvSpPr>
            <p:nvPr/>
          </p:nvSpPr>
          <p:spPr bwMode="auto">
            <a:xfrm>
              <a:off x="3463925" y="4802188"/>
              <a:ext cx="475589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000" i="1" dirty="0">
                  <a:latin typeface="Times New Roman" charset="0"/>
                  <a:cs typeface="Times New Roman" charset="0"/>
                </a:rPr>
                <a:t>T</a:t>
              </a:r>
              <a:r>
                <a:rPr lang="en-US" sz="2000" dirty="0"/>
                <a:t> =                = 50 days between orders</a:t>
              </a:r>
            </a:p>
          </p:txBody>
        </p:sp>
        <p:grpSp>
          <p:nvGrpSpPr>
            <p:cNvPr id="91147" name="Group 4"/>
            <p:cNvGrpSpPr>
              <a:grpSpLocks/>
            </p:cNvGrpSpPr>
            <p:nvPr/>
          </p:nvGrpSpPr>
          <p:grpSpPr bwMode="auto">
            <a:xfrm>
              <a:off x="4076701" y="4611688"/>
              <a:ext cx="876300" cy="784830"/>
              <a:chOff x="4203701" y="4624388"/>
              <a:chExt cx="876300" cy="784830"/>
            </a:xfrm>
          </p:grpSpPr>
          <p:sp>
            <p:nvSpPr>
              <p:cNvPr id="91148" name="Rectangle 16"/>
              <p:cNvSpPr>
                <a:spLocks noChangeArrowheads="1"/>
              </p:cNvSpPr>
              <p:nvPr/>
            </p:nvSpPr>
            <p:spPr bwMode="auto">
              <a:xfrm>
                <a:off x="4335555" y="4624388"/>
                <a:ext cx="612593" cy="7848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spcAft>
                    <a:spcPts val="600"/>
                  </a:spcAft>
                </a:pPr>
                <a:r>
                  <a:rPr lang="en-US" sz="2000" dirty="0"/>
                  <a:t>250</a:t>
                </a:r>
              </a:p>
              <a:p>
                <a:pPr algn="ctr">
                  <a:spcAft>
                    <a:spcPts val="600"/>
                  </a:spcAft>
                </a:pPr>
                <a:r>
                  <a:rPr lang="en-US" sz="2000" dirty="0"/>
                  <a:t>5</a:t>
                </a:r>
              </a:p>
            </p:txBody>
          </p:sp>
          <p:sp>
            <p:nvSpPr>
              <p:cNvPr id="91149" name="Line 17"/>
              <p:cNvSpPr>
                <a:spLocks noChangeShapeType="1"/>
              </p:cNvSpPr>
              <p:nvPr/>
            </p:nvSpPr>
            <p:spPr bwMode="auto">
              <a:xfrm>
                <a:off x="4203701" y="5029201"/>
                <a:ext cx="876300"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grpSp>
      </p:grpSp>
      <p:grpSp>
        <p:nvGrpSpPr>
          <p:cNvPr id="8" name="Group 7"/>
          <p:cNvGrpSpPr>
            <a:grpSpLocks/>
          </p:cNvGrpSpPr>
          <p:nvPr/>
        </p:nvGrpSpPr>
        <p:grpSpPr bwMode="auto">
          <a:xfrm>
            <a:off x="1266825" y="3621088"/>
            <a:ext cx="6613525" cy="884237"/>
            <a:chOff x="1419225" y="3621088"/>
            <a:chExt cx="6613329" cy="884858"/>
          </a:xfrm>
        </p:grpSpPr>
        <p:sp>
          <p:nvSpPr>
            <p:cNvPr id="91141" name="Rectangle 5"/>
            <p:cNvSpPr>
              <a:spLocks noChangeArrowheads="1"/>
            </p:cNvSpPr>
            <p:nvPr/>
          </p:nvSpPr>
          <p:spPr bwMode="auto">
            <a:xfrm>
              <a:off x="3209925" y="3849688"/>
              <a:ext cx="82173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000" dirty="0"/>
                <a:t>= </a:t>
              </a:r>
              <a:r>
                <a:rPr lang="en-US" sz="2000" i="1" dirty="0">
                  <a:latin typeface="Times New Roman" charset="0"/>
                  <a:cs typeface="Times New Roman" charset="0"/>
                </a:rPr>
                <a:t>T  </a:t>
              </a:r>
              <a:r>
                <a:rPr lang="en-US" sz="2000" dirty="0"/>
                <a:t>=</a:t>
              </a:r>
            </a:p>
          </p:txBody>
        </p:sp>
        <p:sp>
          <p:nvSpPr>
            <p:cNvPr id="91142" name="Rectangle 6"/>
            <p:cNvSpPr>
              <a:spLocks noChangeArrowheads="1"/>
            </p:cNvSpPr>
            <p:nvPr/>
          </p:nvSpPr>
          <p:spPr bwMode="auto">
            <a:xfrm>
              <a:off x="1419225" y="3621088"/>
              <a:ext cx="1790700" cy="8848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sz="2000" dirty="0"/>
                <a:t>Expected time between orders</a:t>
              </a:r>
            </a:p>
          </p:txBody>
        </p:sp>
        <p:grpSp>
          <p:nvGrpSpPr>
            <p:cNvPr id="91143" name="Group 6"/>
            <p:cNvGrpSpPr>
              <a:grpSpLocks/>
            </p:cNvGrpSpPr>
            <p:nvPr/>
          </p:nvGrpSpPr>
          <p:grpSpPr bwMode="auto">
            <a:xfrm>
              <a:off x="4064801" y="3632201"/>
              <a:ext cx="3967753" cy="784830"/>
              <a:chOff x="2959901" y="3235326"/>
              <a:chExt cx="3967753" cy="784830"/>
            </a:xfrm>
          </p:grpSpPr>
          <p:sp>
            <p:nvSpPr>
              <p:cNvPr id="91144" name="Rectangle 8"/>
              <p:cNvSpPr>
                <a:spLocks noChangeArrowheads="1"/>
              </p:cNvSpPr>
              <p:nvPr/>
            </p:nvSpPr>
            <p:spPr bwMode="auto">
              <a:xfrm>
                <a:off x="2959901" y="3235326"/>
                <a:ext cx="3967753" cy="7848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spcAft>
                    <a:spcPts val="600"/>
                  </a:spcAft>
                </a:pPr>
                <a:r>
                  <a:rPr lang="en-US" sz="2000" dirty="0"/>
                  <a:t>Number of working days per year</a:t>
                </a:r>
              </a:p>
              <a:p>
                <a:pPr algn="ctr">
                  <a:spcAft>
                    <a:spcPts val="600"/>
                  </a:spcAft>
                </a:pPr>
                <a:r>
                  <a:rPr lang="en-US" sz="2000" dirty="0"/>
                  <a:t>Expected number of orders</a:t>
                </a:r>
              </a:p>
            </p:txBody>
          </p:sp>
          <p:sp>
            <p:nvSpPr>
              <p:cNvPr id="91145" name="Line 9"/>
              <p:cNvSpPr>
                <a:spLocks noChangeShapeType="1"/>
              </p:cNvSpPr>
              <p:nvPr/>
            </p:nvSpPr>
            <p:spPr bwMode="auto">
              <a:xfrm>
                <a:off x="2959901" y="3657601"/>
                <a:ext cx="3967753"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grpSp>
      </p:grpSp>
      <p:sp>
        <p:nvSpPr>
          <p:cNvPr id="16" name="TextBox 15"/>
          <p:cNvSpPr txBox="1"/>
          <p:nvPr/>
        </p:nvSpPr>
        <p:spPr>
          <a:xfrm>
            <a:off x="823913" y="6333093"/>
            <a:ext cx="7483267" cy="369332"/>
          </a:xfrm>
          <a:prstGeom prst="rect">
            <a:avLst/>
          </a:prstGeom>
          <a:noFill/>
        </p:spPr>
        <p:txBody>
          <a:bodyPr wrap="none" rtlCol="0">
            <a:spAutoFit/>
          </a:bodyPr>
          <a:lstStyle/>
          <a:p>
            <a:r>
              <a:rPr lang="en-US" dirty="0" smtClean="0">
                <a:solidFill>
                  <a:srgbClr val="FF0000"/>
                </a:solidFill>
                <a:latin typeface="Copperplate Gothic Bold" panose="020E0705020206020404" pitchFamily="34" charset="0"/>
              </a:rPr>
              <a:t>This demonstrates the formulas behind the Excel sheet</a:t>
            </a:r>
            <a:endParaRPr lang="en-US" dirty="0">
              <a:solidFill>
                <a:srgbClr val="FF0000"/>
              </a:solidFill>
              <a:latin typeface="Copperplate Gothic Bold" panose="020E0705020206020404" pitchFamily="34" charset="0"/>
            </a:endParaRPr>
          </a:p>
        </p:txBody>
      </p:sp>
    </p:spTree>
    <p:extLst>
      <p:ext uri="{BB962C8B-B14F-4D97-AF65-F5344CB8AC3E}">
        <p14:creationId xmlns:p14="http://schemas.microsoft.com/office/powerpoint/2010/main" val="1090797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5" name="Rectangle 2"/>
          <p:cNvSpPr>
            <a:spLocks noGrp="1" noChangeArrowheads="1"/>
          </p:cNvSpPr>
          <p:nvPr>
            <p:ph type="title"/>
          </p:nvPr>
        </p:nvSpPr>
        <p:spPr/>
        <p:txBody>
          <a:bodyPr/>
          <a:lstStyle/>
          <a:p>
            <a:r>
              <a:rPr lang="en-US" sz="4000" dirty="0">
                <a:latin typeface="Arial" charset="0"/>
                <a:cs typeface="Arial" charset="0"/>
              </a:rPr>
              <a:t>An EOQ Example</a:t>
            </a:r>
          </a:p>
        </p:txBody>
      </p:sp>
      <p:sp>
        <p:nvSpPr>
          <p:cNvPr id="3" name="Slide Number Placeholder 2"/>
          <p:cNvSpPr>
            <a:spLocks noGrp="1"/>
          </p:cNvSpPr>
          <p:nvPr>
            <p:ph type="sldNum" sz="quarter" idx="11"/>
          </p:nvPr>
        </p:nvSpPr>
        <p:spPr/>
        <p:txBody>
          <a:bodyPr/>
          <a:lstStyle/>
          <a:p>
            <a:fld id="{719C0A48-53B8-C64F-AFE6-ECE23F11299D}" type="slidenum">
              <a:rPr lang="en-US" smtClean="0"/>
              <a:pPr/>
              <a:t>18</a:t>
            </a:fld>
            <a:endParaRPr lang="en-US" dirty="0"/>
          </a:p>
        </p:txBody>
      </p:sp>
      <p:sp>
        <p:nvSpPr>
          <p:cNvPr id="8266" name="Rectangle 3"/>
          <p:cNvSpPr>
            <a:spLocks noChangeArrowheads="1"/>
          </p:cNvSpPr>
          <p:nvPr/>
        </p:nvSpPr>
        <p:spPr bwMode="auto">
          <a:xfrm>
            <a:off x="1136650" y="1651000"/>
            <a:ext cx="6521337"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tabLst>
                <a:tab pos="381000" algn="r"/>
                <a:tab pos="571500" algn="l"/>
                <a:tab pos="4381500" algn="r"/>
                <a:tab pos="4572000" algn="l"/>
              </a:tabLst>
            </a:pPr>
            <a:r>
              <a:rPr lang="en-US" sz="2400" dirty="0"/>
              <a:t>Determine the </a:t>
            </a:r>
            <a:r>
              <a:rPr lang="en-US" sz="2400" b="1" dirty="0">
                <a:solidFill>
                  <a:schemeClr val="accent1"/>
                </a:solidFill>
              </a:rPr>
              <a:t>total annual cost</a:t>
            </a:r>
          </a:p>
          <a:p>
            <a:pPr>
              <a:tabLst>
                <a:tab pos="381000" algn="r"/>
                <a:tab pos="571500" algn="l"/>
                <a:tab pos="4381500" algn="r"/>
                <a:tab pos="4572000" algn="l"/>
              </a:tabLst>
            </a:pPr>
            <a:r>
              <a:rPr lang="en-US" sz="2400" i="1" dirty="0">
                <a:latin typeface="Times New Roman" charset="0"/>
                <a:cs typeface="Times New Roman" charset="0"/>
              </a:rPr>
              <a:t>D</a:t>
            </a:r>
            <a:r>
              <a:rPr lang="en-US" sz="2400" dirty="0"/>
              <a:t> = 1,000 units	 </a:t>
            </a:r>
            <a:r>
              <a:rPr lang="en-US" sz="2400" i="1" dirty="0">
                <a:latin typeface="Times New Roman" charset="0"/>
                <a:cs typeface="Times New Roman" charset="0"/>
              </a:rPr>
              <a:t>Q</a:t>
            </a:r>
            <a:r>
              <a:rPr lang="en-US" sz="2400" dirty="0"/>
              <a:t>*	= 200 units</a:t>
            </a:r>
          </a:p>
          <a:p>
            <a:pPr>
              <a:tabLst>
                <a:tab pos="381000" algn="r"/>
                <a:tab pos="571500" algn="l"/>
                <a:tab pos="4381500" algn="r"/>
                <a:tab pos="4572000" algn="l"/>
              </a:tabLst>
            </a:pPr>
            <a:r>
              <a:rPr lang="en-US" sz="2400" i="1" dirty="0">
                <a:latin typeface="Times New Roman" charset="0"/>
                <a:cs typeface="Times New Roman" charset="0"/>
              </a:rPr>
              <a:t>S</a:t>
            </a:r>
            <a:r>
              <a:rPr lang="en-US" sz="2400" dirty="0"/>
              <a:t> = $10 per </a:t>
            </a:r>
            <a:r>
              <a:rPr lang="en-US" sz="2400" dirty="0" smtClean="0"/>
              <a:t>order                    </a:t>
            </a:r>
            <a:r>
              <a:rPr lang="en-US" sz="2400" i="1" dirty="0" smtClean="0">
                <a:latin typeface="Times New Roman" charset="0"/>
                <a:cs typeface="Times New Roman" charset="0"/>
              </a:rPr>
              <a:t>N</a:t>
            </a:r>
            <a:r>
              <a:rPr lang="en-US" sz="2400" dirty="0"/>
              <a:t>	= 5 orders/year</a:t>
            </a:r>
          </a:p>
          <a:p>
            <a:pPr>
              <a:tabLst>
                <a:tab pos="381000" algn="r"/>
                <a:tab pos="571500" algn="l"/>
                <a:tab pos="4381500" algn="r"/>
                <a:tab pos="4572000" algn="l"/>
              </a:tabLst>
            </a:pPr>
            <a:r>
              <a:rPr lang="en-US" sz="2400" i="1" dirty="0">
                <a:latin typeface="Times New Roman" charset="0"/>
                <a:cs typeface="Times New Roman" charset="0"/>
              </a:rPr>
              <a:t>H</a:t>
            </a:r>
            <a:r>
              <a:rPr lang="en-US" sz="2400" dirty="0"/>
              <a:t> = $.50 per unit per </a:t>
            </a:r>
            <a:r>
              <a:rPr lang="en-US" sz="2400" dirty="0" smtClean="0"/>
              <a:t>year      </a:t>
            </a:r>
            <a:r>
              <a:rPr lang="en-US" sz="2400" i="1" dirty="0" smtClean="0">
                <a:latin typeface="Times New Roman" charset="0"/>
                <a:cs typeface="Times New Roman" charset="0"/>
              </a:rPr>
              <a:t>T</a:t>
            </a:r>
            <a:r>
              <a:rPr lang="en-US" sz="2400" dirty="0"/>
              <a:t>	= 50 days	</a:t>
            </a:r>
          </a:p>
        </p:txBody>
      </p:sp>
      <p:sp>
        <p:nvSpPr>
          <p:cNvPr id="15" name="Rectangle 4"/>
          <p:cNvSpPr>
            <a:spLocks noChangeArrowheads="1"/>
          </p:cNvSpPr>
          <p:nvPr/>
        </p:nvSpPr>
        <p:spPr bwMode="auto">
          <a:xfrm>
            <a:off x="1181100" y="3452813"/>
            <a:ext cx="531812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000" dirty="0"/>
              <a:t>Total annual cost = Setup cost + Holding cost</a:t>
            </a:r>
          </a:p>
        </p:txBody>
      </p:sp>
      <p:graphicFrame>
        <p:nvGraphicFramePr>
          <p:cNvPr id="2" name="Object 72"/>
          <p:cNvGraphicFramePr>
            <a:graphicFrameLocks noChangeAspect="1"/>
          </p:cNvGraphicFramePr>
          <p:nvPr>
            <p:extLst>
              <p:ext uri="{D42A27DB-BD31-4B8C-83A1-F6EECF244321}">
                <p14:modId xmlns:p14="http://schemas.microsoft.com/office/powerpoint/2010/main" val="3000757535"/>
              </p:ext>
            </p:extLst>
          </p:nvPr>
        </p:nvGraphicFramePr>
        <p:xfrm>
          <a:off x="2723606" y="3895374"/>
          <a:ext cx="3455125" cy="2376136"/>
        </p:xfrm>
        <a:graphic>
          <a:graphicData uri="http://schemas.openxmlformats.org/presentationml/2006/ole">
            <mc:AlternateContent xmlns:mc="http://schemas.openxmlformats.org/markup-compatibility/2006">
              <mc:Choice xmlns:v="urn:schemas-microsoft-com:vml" Requires="v">
                <p:oleObj spid="_x0000_s463997" name="Equation" r:id="rId4" imgW="1854000" imgH="1269720" progId="Equation.3">
                  <p:embed/>
                </p:oleObj>
              </mc:Choice>
              <mc:Fallback>
                <p:oleObj name="Equation" r:id="rId4" imgW="1854000" imgH="1269720" progId="Equation.3">
                  <p:embed/>
                  <p:pic>
                    <p:nvPicPr>
                      <p:cNvPr id="0" name=""/>
                      <p:cNvPicPr>
                        <a:picLocks noChangeAspect="1" noChangeArrowheads="1"/>
                      </p:cNvPicPr>
                      <p:nvPr/>
                    </p:nvPicPr>
                    <p:blipFill>
                      <a:blip r:embed="rId5"/>
                      <a:srcRect/>
                      <a:stretch>
                        <a:fillRect/>
                      </a:stretch>
                    </p:blipFill>
                    <p:spPr bwMode="auto">
                      <a:xfrm>
                        <a:off x="2723606" y="3895374"/>
                        <a:ext cx="3455125" cy="2376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7" name="TextBox 6"/>
          <p:cNvSpPr txBox="1"/>
          <p:nvPr/>
        </p:nvSpPr>
        <p:spPr>
          <a:xfrm>
            <a:off x="823913" y="6333093"/>
            <a:ext cx="7483267" cy="369332"/>
          </a:xfrm>
          <a:prstGeom prst="rect">
            <a:avLst/>
          </a:prstGeom>
          <a:noFill/>
        </p:spPr>
        <p:txBody>
          <a:bodyPr wrap="none" rtlCol="0">
            <a:spAutoFit/>
          </a:bodyPr>
          <a:lstStyle/>
          <a:p>
            <a:r>
              <a:rPr lang="en-US" dirty="0" smtClean="0">
                <a:solidFill>
                  <a:srgbClr val="FF0000"/>
                </a:solidFill>
                <a:latin typeface="Copperplate Gothic Bold" panose="020E0705020206020404" pitchFamily="34" charset="0"/>
              </a:rPr>
              <a:t>This demonstrates the formulas behind the Excel sheet</a:t>
            </a:r>
            <a:endParaRPr lang="en-US" dirty="0">
              <a:solidFill>
                <a:srgbClr val="FF0000"/>
              </a:solidFill>
              <a:latin typeface="Copperplate Gothic Bold" panose="020E0705020206020404" pitchFamily="34" charset="0"/>
            </a:endParaRPr>
          </a:p>
        </p:txBody>
      </p:sp>
    </p:spTree>
    <p:extLst>
      <p:ext uri="{BB962C8B-B14F-4D97-AF65-F5344CB8AC3E}">
        <p14:creationId xmlns:p14="http://schemas.microsoft.com/office/powerpoint/2010/main" val="1937764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6" name="Rectangle 2"/>
          <p:cNvSpPr>
            <a:spLocks noGrp="1" noChangeArrowheads="1"/>
          </p:cNvSpPr>
          <p:nvPr>
            <p:ph type="title"/>
          </p:nvPr>
        </p:nvSpPr>
        <p:spPr>
          <a:solidFill>
            <a:schemeClr val="accent6">
              <a:lumMod val="75000"/>
            </a:schemeClr>
          </a:solidFill>
        </p:spPr>
        <p:txBody>
          <a:bodyPr/>
          <a:lstStyle/>
          <a:p>
            <a:r>
              <a:rPr lang="en-US" dirty="0" smtClean="0">
                <a:latin typeface="Arial" charset="0"/>
                <a:cs typeface="Arial" charset="0"/>
              </a:rPr>
              <a:t>EOQ </a:t>
            </a:r>
            <a:r>
              <a:rPr lang="en-US" dirty="0">
                <a:latin typeface="Arial" charset="0"/>
                <a:cs typeface="Arial" charset="0"/>
              </a:rPr>
              <a:t>Example</a:t>
            </a:r>
          </a:p>
        </p:txBody>
      </p:sp>
      <p:sp>
        <p:nvSpPr>
          <p:cNvPr id="2" name="Slide Number Placeholder 1"/>
          <p:cNvSpPr>
            <a:spLocks noGrp="1"/>
          </p:cNvSpPr>
          <p:nvPr>
            <p:ph type="sldNum" sz="quarter" idx="11"/>
          </p:nvPr>
        </p:nvSpPr>
        <p:spPr/>
        <p:txBody>
          <a:bodyPr/>
          <a:lstStyle/>
          <a:p>
            <a:fld id="{719C0A48-53B8-C64F-AFE6-ECE23F11299D}" type="slidenum">
              <a:rPr lang="en-US" smtClean="0"/>
              <a:pPr/>
              <a:t>19</a:t>
            </a:fld>
            <a:endParaRPr lang="en-US" dirty="0"/>
          </a:p>
        </p:txBody>
      </p:sp>
      <p:sp>
        <p:nvSpPr>
          <p:cNvPr id="13" name="Rectangle 3"/>
          <p:cNvSpPr>
            <a:spLocks noChangeArrowheads="1"/>
          </p:cNvSpPr>
          <p:nvPr/>
        </p:nvSpPr>
        <p:spPr bwMode="auto">
          <a:xfrm>
            <a:off x="731701" y="1531620"/>
            <a:ext cx="4980851" cy="26776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tabLst>
                <a:tab pos="381000" algn="r"/>
                <a:tab pos="571500" algn="l"/>
                <a:tab pos="4927600" algn="r"/>
                <a:tab pos="5118100" algn="l"/>
              </a:tabLst>
            </a:pPr>
            <a:r>
              <a:rPr lang="en-US" sz="2400" i="1" dirty="0" smtClean="0">
                <a:latin typeface="Times New Roman" charset="0"/>
                <a:cs typeface="Times New Roman" charset="0"/>
              </a:rPr>
              <a:t>Given the data below</a:t>
            </a:r>
          </a:p>
          <a:p>
            <a:pPr>
              <a:tabLst>
                <a:tab pos="381000" algn="r"/>
                <a:tab pos="571500" algn="l"/>
                <a:tab pos="4927600" algn="r"/>
                <a:tab pos="5118100" algn="l"/>
              </a:tabLst>
            </a:pPr>
            <a:r>
              <a:rPr lang="en-US" i="1" dirty="0" smtClean="0">
                <a:latin typeface="Times New Roman" charset="0"/>
                <a:cs typeface="Times New Roman" charset="0"/>
              </a:rPr>
              <a:t>D</a:t>
            </a:r>
            <a:r>
              <a:rPr lang="en-US" dirty="0" smtClean="0"/>
              <a:t> </a:t>
            </a:r>
            <a:r>
              <a:rPr lang="en-US" dirty="0"/>
              <a:t>= </a:t>
            </a:r>
            <a:r>
              <a:rPr lang="en-US" dirty="0" smtClean="0"/>
              <a:t>17,000 units</a:t>
            </a:r>
          </a:p>
          <a:p>
            <a:pPr>
              <a:tabLst>
                <a:tab pos="381000" algn="r"/>
                <a:tab pos="571500" algn="l"/>
                <a:tab pos="4927600" algn="r"/>
                <a:tab pos="5118100" algn="l"/>
              </a:tabLst>
            </a:pPr>
            <a:r>
              <a:rPr lang="en-US" i="1" dirty="0" smtClean="0">
                <a:latin typeface="Times New Roman" charset="0"/>
                <a:cs typeface="Times New Roman" charset="0"/>
              </a:rPr>
              <a:t>S</a:t>
            </a:r>
            <a:r>
              <a:rPr lang="en-US" dirty="0" smtClean="0"/>
              <a:t> = $13 per order</a:t>
            </a:r>
          </a:p>
          <a:p>
            <a:pPr>
              <a:tabLst>
                <a:tab pos="381000" algn="r"/>
                <a:tab pos="571500" algn="l"/>
                <a:tab pos="4927600" algn="r"/>
                <a:tab pos="5118100" algn="l"/>
              </a:tabLst>
            </a:pPr>
            <a:r>
              <a:rPr lang="en-US" dirty="0"/>
              <a:t>	</a:t>
            </a:r>
            <a:r>
              <a:rPr lang="en-US" i="1" dirty="0" smtClean="0">
                <a:latin typeface="Times New Roman" charset="0"/>
                <a:cs typeface="Times New Roman" charset="0"/>
              </a:rPr>
              <a:t>H</a:t>
            </a:r>
            <a:r>
              <a:rPr lang="en-US" dirty="0" smtClean="0"/>
              <a:t> </a:t>
            </a:r>
            <a:r>
              <a:rPr lang="en-US" dirty="0"/>
              <a:t>= </a:t>
            </a:r>
            <a:r>
              <a:rPr lang="en-US" dirty="0" smtClean="0"/>
              <a:t>$2 </a:t>
            </a:r>
            <a:r>
              <a:rPr lang="en-US" dirty="0"/>
              <a:t>per unit per </a:t>
            </a:r>
            <a:r>
              <a:rPr lang="en-US" dirty="0" smtClean="0"/>
              <a:t>year</a:t>
            </a:r>
          </a:p>
          <a:p>
            <a:pPr marL="342900" indent="-342900">
              <a:buFont typeface="+mj-lt"/>
              <a:buAutoNum type="arabicPeriod"/>
            </a:pPr>
            <a:endParaRPr lang="en-US" dirty="0" smtClean="0"/>
          </a:p>
          <a:p>
            <a:pPr marL="342900" indent="-342900">
              <a:buFont typeface="+mj-lt"/>
              <a:buAutoNum type="arabicPeriod"/>
            </a:pPr>
            <a:r>
              <a:rPr lang="en-US" dirty="0" smtClean="0"/>
              <a:t>Determine </a:t>
            </a:r>
            <a:r>
              <a:rPr lang="en-US" dirty="0"/>
              <a:t>optimal number of </a:t>
            </a:r>
            <a:r>
              <a:rPr lang="en-US" dirty="0" smtClean="0"/>
              <a:t>items </a:t>
            </a:r>
            <a:r>
              <a:rPr lang="en-US" dirty="0"/>
              <a:t>to order</a:t>
            </a:r>
          </a:p>
          <a:p>
            <a:pPr marL="342900" indent="-342900">
              <a:buFont typeface="+mj-lt"/>
              <a:buAutoNum type="arabicPeriod"/>
            </a:pPr>
            <a:r>
              <a:rPr lang="en-US" dirty="0"/>
              <a:t>Expected number of orders</a:t>
            </a:r>
          </a:p>
          <a:p>
            <a:pPr marL="342900" indent="-342900">
              <a:buFont typeface="+mj-lt"/>
              <a:buAutoNum type="arabicPeriod"/>
            </a:pPr>
            <a:r>
              <a:rPr lang="en-US" dirty="0"/>
              <a:t>Optimal time between orders</a:t>
            </a:r>
          </a:p>
          <a:p>
            <a:pPr marL="342900" indent="-342900">
              <a:buFont typeface="+mj-lt"/>
              <a:buAutoNum type="arabicPeriod"/>
            </a:pPr>
            <a:r>
              <a:rPr lang="en-US" dirty="0"/>
              <a:t>Total annual </a:t>
            </a:r>
            <a:r>
              <a:rPr lang="en-US" dirty="0" smtClean="0"/>
              <a:t>cost</a:t>
            </a:r>
            <a:endParaRPr lang="en-US" dirty="0"/>
          </a:p>
        </p:txBody>
      </p:sp>
    </p:spTree>
    <p:extLst>
      <p:ext uri="{BB962C8B-B14F-4D97-AF65-F5344CB8AC3E}">
        <p14:creationId xmlns:p14="http://schemas.microsoft.com/office/powerpoint/2010/main" val="378943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r>
              <a:rPr lang="en-US" dirty="0" smtClean="0"/>
              <a:t>Inventory Management</a:t>
            </a:r>
            <a:endParaRPr lang="en-US" dirty="0"/>
          </a:p>
        </p:txBody>
      </p:sp>
      <p:sp>
        <p:nvSpPr>
          <p:cNvPr id="29698" name="Rectangle 3"/>
          <p:cNvSpPr>
            <a:spLocks noGrp="1" noChangeArrowheads="1"/>
          </p:cNvSpPr>
          <p:nvPr>
            <p:ph idx="1"/>
          </p:nvPr>
        </p:nvSpPr>
        <p:spPr/>
        <p:txBody>
          <a:bodyPr/>
          <a:lstStyle/>
          <a:p>
            <a:r>
              <a:rPr lang="en-US" dirty="0" smtClean="0"/>
              <a:t>The objective of inventory management is to strike a </a:t>
            </a:r>
            <a:r>
              <a:rPr lang="en-US" dirty="0" smtClean="0">
                <a:solidFill>
                  <a:srgbClr val="FF0000"/>
                </a:solidFill>
              </a:rPr>
              <a:t>balance</a:t>
            </a:r>
            <a:r>
              <a:rPr lang="en-US" dirty="0" smtClean="0"/>
              <a:t> between inventory investment and customer service</a:t>
            </a:r>
            <a:endParaRPr lang="en-US" dirty="0"/>
          </a:p>
        </p:txBody>
      </p:sp>
      <p:sp>
        <p:nvSpPr>
          <p:cNvPr id="2" name="Slide Number Placeholder 1"/>
          <p:cNvSpPr>
            <a:spLocks noGrp="1"/>
          </p:cNvSpPr>
          <p:nvPr>
            <p:ph type="sldNum" sz="quarter" idx="11"/>
          </p:nvPr>
        </p:nvSpPr>
        <p:spPr/>
        <p:txBody>
          <a:bodyPr/>
          <a:lstStyle/>
          <a:p>
            <a:fld id="{719C0A48-53B8-C64F-AFE6-ECE23F11299D}" type="slidenum">
              <a:rPr lang="en-US" smtClean="0"/>
              <a:pPr/>
              <a:t>2</a:t>
            </a:fld>
            <a:endParaRPr lang="en-US" dirty="0"/>
          </a:p>
        </p:txBody>
      </p:sp>
    </p:spTree>
    <p:extLst>
      <p:ext uri="{BB962C8B-B14F-4D97-AF65-F5344CB8AC3E}">
        <p14:creationId xmlns:p14="http://schemas.microsoft.com/office/powerpoint/2010/main" val="37072691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6" name="Rectangle 2"/>
          <p:cNvSpPr>
            <a:spLocks noGrp="1" noChangeArrowheads="1"/>
          </p:cNvSpPr>
          <p:nvPr>
            <p:ph type="title"/>
          </p:nvPr>
        </p:nvSpPr>
        <p:spPr>
          <a:solidFill>
            <a:schemeClr val="accent6">
              <a:lumMod val="75000"/>
            </a:schemeClr>
          </a:solidFill>
        </p:spPr>
        <p:txBody>
          <a:bodyPr/>
          <a:lstStyle/>
          <a:p>
            <a:r>
              <a:rPr lang="en-US" dirty="0" smtClean="0">
                <a:latin typeface="Arial" charset="0"/>
                <a:cs typeface="Arial" charset="0"/>
              </a:rPr>
              <a:t>EOQ Example Solution</a:t>
            </a:r>
            <a:endParaRPr lang="en-US" dirty="0">
              <a:latin typeface="Arial" charset="0"/>
              <a:cs typeface="Arial" charset="0"/>
            </a:endParaRPr>
          </a:p>
        </p:txBody>
      </p:sp>
      <p:sp>
        <p:nvSpPr>
          <p:cNvPr id="6" name="Slide Number Placeholder 5"/>
          <p:cNvSpPr>
            <a:spLocks noGrp="1"/>
          </p:cNvSpPr>
          <p:nvPr>
            <p:ph type="sldNum" sz="quarter" idx="11"/>
          </p:nvPr>
        </p:nvSpPr>
        <p:spPr/>
        <p:txBody>
          <a:bodyPr/>
          <a:lstStyle/>
          <a:p>
            <a:fld id="{719C0A48-53B8-C64F-AFE6-ECE23F11299D}" type="slidenum">
              <a:rPr lang="en-US" smtClean="0"/>
              <a:pPr/>
              <a:t>20</a:t>
            </a:fld>
            <a:endParaRPr lang="en-US" dirty="0"/>
          </a:p>
        </p:txBody>
      </p:sp>
      <p:sp>
        <p:nvSpPr>
          <p:cNvPr id="13" name="Rectangle 3"/>
          <p:cNvSpPr>
            <a:spLocks noChangeArrowheads="1"/>
          </p:cNvSpPr>
          <p:nvPr/>
        </p:nvSpPr>
        <p:spPr bwMode="auto">
          <a:xfrm>
            <a:off x="731701" y="1531620"/>
            <a:ext cx="2805576" cy="1292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tabLst>
                <a:tab pos="381000" algn="r"/>
                <a:tab pos="571500" algn="l"/>
                <a:tab pos="4927600" algn="r"/>
                <a:tab pos="5118100" algn="l"/>
              </a:tabLst>
            </a:pPr>
            <a:r>
              <a:rPr lang="en-US" sz="2400" i="1" dirty="0" smtClean="0">
                <a:latin typeface="Times New Roman" charset="0"/>
                <a:cs typeface="Times New Roman" charset="0"/>
              </a:rPr>
              <a:t>Given the data below</a:t>
            </a:r>
          </a:p>
          <a:p>
            <a:pPr>
              <a:tabLst>
                <a:tab pos="381000" algn="r"/>
                <a:tab pos="571500" algn="l"/>
                <a:tab pos="4927600" algn="r"/>
                <a:tab pos="5118100" algn="l"/>
              </a:tabLst>
            </a:pPr>
            <a:r>
              <a:rPr lang="en-US" i="1" dirty="0" smtClean="0">
                <a:latin typeface="Times New Roman" charset="0"/>
                <a:cs typeface="Times New Roman" charset="0"/>
              </a:rPr>
              <a:t>D</a:t>
            </a:r>
            <a:r>
              <a:rPr lang="en-US" dirty="0" smtClean="0"/>
              <a:t> </a:t>
            </a:r>
            <a:r>
              <a:rPr lang="en-US" dirty="0"/>
              <a:t>= </a:t>
            </a:r>
            <a:r>
              <a:rPr lang="en-US" dirty="0" smtClean="0"/>
              <a:t>17,000 units</a:t>
            </a:r>
          </a:p>
          <a:p>
            <a:pPr>
              <a:tabLst>
                <a:tab pos="381000" algn="r"/>
                <a:tab pos="571500" algn="l"/>
                <a:tab pos="4927600" algn="r"/>
                <a:tab pos="5118100" algn="l"/>
              </a:tabLst>
            </a:pPr>
            <a:r>
              <a:rPr lang="en-US" i="1" dirty="0" smtClean="0">
                <a:latin typeface="Times New Roman" charset="0"/>
                <a:cs typeface="Times New Roman" charset="0"/>
              </a:rPr>
              <a:t>S</a:t>
            </a:r>
            <a:r>
              <a:rPr lang="en-US" dirty="0" smtClean="0"/>
              <a:t> = $13 per order</a:t>
            </a:r>
          </a:p>
          <a:p>
            <a:pPr>
              <a:tabLst>
                <a:tab pos="381000" algn="r"/>
                <a:tab pos="571500" algn="l"/>
                <a:tab pos="4927600" algn="r"/>
                <a:tab pos="5118100" algn="l"/>
              </a:tabLst>
            </a:pPr>
            <a:r>
              <a:rPr lang="en-US" dirty="0"/>
              <a:t>	</a:t>
            </a:r>
            <a:r>
              <a:rPr lang="en-US" i="1" dirty="0" smtClean="0">
                <a:latin typeface="Times New Roman" charset="0"/>
                <a:cs typeface="Times New Roman" charset="0"/>
              </a:rPr>
              <a:t>H</a:t>
            </a:r>
            <a:r>
              <a:rPr lang="en-US" dirty="0" smtClean="0"/>
              <a:t> </a:t>
            </a:r>
            <a:r>
              <a:rPr lang="en-US" dirty="0"/>
              <a:t>= </a:t>
            </a:r>
            <a:r>
              <a:rPr lang="en-US" dirty="0" smtClean="0"/>
              <a:t>$2 </a:t>
            </a:r>
            <a:r>
              <a:rPr lang="en-US" dirty="0"/>
              <a:t>per unit per </a:t>
            </a:r>
            <a:r>
              <a:rPr lang="en-US" dirty="0" smtClean="0"/>
              <a:t>year</a:t>
            </a:r>
          </a:p>
        </p:txBody>
      </p:sp>
      <p:sp>
        <p:nvSpPr>
          <p:cNvPr id="2" name="Rectangle 1"/>
          <p:cNvSpPr/>
          <p:nvPr/>
        </p:nvSpPr>
        <p:spPr>
          <a:xfrm>
            <a:off x="4095206" y="1570196"/>
            <a:ext cx="4572000" cy="1477328"/>
          </a:xfrm>
          <a:prstGeom prst="rect">
            <a:avLst/>
          </a:prstGeom>
        </p:spPr>
        <p:txBody>
          <a:bodyPr>
            <a:spAutoFit/>
          </a:bodyPr>
          <a:lstStyle/>
          <a:p>
            <a:pPr marL="342900" indent="-342900">
              <a:buFont typeface="+mj-lt"/>
              <a:buAutoNum type="arabicPeriod"/>
            </a:pPr>
            <a:r>
              <a:rPr lang="en-US" dirty="0"/>
              <a:t>Determine optimal number of </a:t>
            </a:r>
            <a:r>
              <a:rPr lang="en-US" dirty="0" smtClean="0"/>
              <a:t>items </a:t>
            </a:r>
            <a:r>
              <a:rPr lang="en-US" dirty="0"/>
              <a:t>to order</a:t>
            </a:r>
          </a:p>
          <a:p>
            <a:pPr marL="342900" indent="-342900">
              <a:buFont typeface="+mj-lt"/>
              <a:buAutoNum type="arabicPeriod"/>
            </a:pPr>
            <a:r>
              <a:rPr lang="en-US" dirty="0"/>
              <a:t>Expected number of orders</a:t>
            </a:r>
          </a:p>
          <a:p>
            <a:pPr marL="342900" indent="-342900">
              <a:buFont typeface="+mj-lt"/>
              <a:buAutoNum type="arabicPeriod"/>
            </a:pPr>
            <a:r>
              <a:rPr lang="en-US" dirty="0"/>
              <a:t>Optimal time between orders</a:t>
            </a:r>
          </a:p>
          <a:p>
            <a:pPr marL="342900" indent="-342900">
              <a:buFont typeface="+mj-lt"/>
              <a:buAutoNum type="arabicPeriod"/>
            </a:pPr>
            <a:r>
              <a:rPr lang="en-US" dirty="0"/>
              <a:t>Total annual cost</a:t>
            </a:r>
          </a:p>
        </p:txBody>
      </p:sp>
      <p:pic>
        <p:nvPicPr>
          <p:cNvPr id="3" name="Picture 2"/>
          <p:cNvPicPr>
            <a:picLocks noChangeAspect="1"/>
          </p:cNvPicPr>
          <p:nvPr/>
        </p:nvPicPr>
        <p:blipFill>
          <a:blip r:embed="rId3"/>
          <a:stretch>
            <a:fillRect/>
          </a:stretch>
        </p:blipFill>
        <p:spPr>
          <a:xfrm>
            <a:off x="2692849" y="3379310"/>
            <a:ext cx="3653593" cy="3078400"/>
          </a:xfrm>
          <a:prstGeom prst="rect">
            <a:avLst/>
          </a:prstGeom>
        </p:spPr>
      </p:pic>
      <p:sp>
        <p:nvSpPr>
          <p:cNvPr id="5" name="Explosion 2 4"/>
          <p:cNvSpPr/>
          <p:nvPr/>
        </p:nvSpPr>
        <p:spPr>
          <a:xfrm>
            <a:off x="2429778" y="4609719"/>
            <a:ext cx="263071" cy="263071"/>
          </a:xfrm>
          <a:prstGeom prst="irregularSeal2">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FF0000"/>
                </a:solidFill>
              </a:rPr>
              <a:t>1</a:t>
            </a:r>
            <a:endParaRPr lang="en-US" sz="1200" dirty="0">
              <a:solidFill>
                <a:srgbClr val="FF0000"/>
              </a:solidFill>
            </a:endParaRPr>
          </a:p>
        </p:txBody>
      </p:sp>
      <p:sp>
        <p:nvSpPr>
          <p:cNvPr id="9" name="Explosion 2 8"/>
          <p:cNvSpPr/>
          <p:nvPr/>
        </p:nvSpPr>
        <p:spPr>
          <a:xfrm>
            <a:off x="2429778" y="5146167"/>
            <a:ext cx="263071" cy="263071"/>
          </a:xfrm>
          <a:prstGeom prst="irregularSeal2">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FF0000"/>
                </a:solidFill>
              </a:rPr>
              <a:t>2</a:t>
            </a:r>
            <a:endParaRPr lang="en-US" sz="1200" dirty="0">
              <a:solidFill>
                <a:srgbClr val="FF0000"/>
              </a:solidFill>
            </a:endParaRPr>
          </a:p>
        </p:txBody>
      </p:sp>
      <p:sp>
        <p:nvSpPr>
          <p:cNvPr id="10" name="Explosion 2 9"/>
          <p:cNvSpPr/>
          <p:nvPr/>
        </p:nvSpPr>
        <p:spPr>
          <a:xfrm>
            <a:off x="2423682" y="5511927"/>
            <a:ext cx="263071" cy="263071"/>
          </a:xfrm>
          <a:prstGeom prst="irregularSeal2">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FF0000"/>
                </a:solidFill>
              </a:rPr>
              <a:t>3</a:t>
            </a:r>
            <a:endParaRPr lang="en-US" sz="1200" dirty="0">
              <a:solidFill>
                <a:srgbClr val="FF0000"/>
              </a:solidFill>
            </a:endParaRPr>
          </a:p>
        </p:txBody>
      </p:sp>
      <p:sp>
        <p:nvSpPr>
          <p:cNvPr id="11" name="Explosion 2 10"/>
          <p:cNvSpPr/>
          <p:nvPr/>
        </p:nvSpPr>
        <p:spPr>
          <a:xfrm>
            <a:off x="2448247" y="6215032"/>
            <a:ext cx="263071" cy="263071"/>
          </a:xfrm>
          <a:prstGeom prst="irregularSeal2">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FF0000"/>
                </a:solidFill>
              </a:rPr>
              <a:t>4</a:t>
            </a:r>
            <a:endParaRPr lang="en-US" sz="1200" dirty="0">
              <a:solidFill>
                <a:srgbClr val="FF0000"/>
              </a:solidFill>
            </a:endParaRPr>
          </a:p>
        </p:txBody>
      </p:sp>
      <p:sp>
        <p:nvSpPr>
          <p:cNvPr id="4" name="TextBox 3"/>
          <p:cNvSpPr txBox="1"/>
          <p:nvPr/>
        </p:nvSpPr>
        <p:spPr>
          <a:xfrm>
            <a:off x="313701" y="5463588"/>
            <a:ext cx="2172390" cy="338554"/>
          </a:xfrm>
          <a:prstGeom prst="rect">
            <a:avLst/>
          </a:prstGeom>
          <a:noFill/>
        </p:spPr>
        <p:txBody>
          <a:bodyPr wrap="none" rtlCol="0">
            <a:spAutoFit/>
          </a:bodyPr>
          <a:lstStyle/>
          <a:p>
            <a:r>
              <a:rPr lang="en-US" sz="1600" dirty="0" smtClean="0"/>
              <a:t>250/36 = 6.9 ~ 7 days</a:t>
            </a:r>
            <a:endParaRPr lang="en-US" sz="1600" dirty="0"/>
          </a:p>
        </p:txBody>
      </p:sp>
    </p:spTree>
    <p:extLst>
      <p:ext uri="{BB962C8B-B14F-4D97-AF65-F5344CB8AC3E}">
        <p14:creationId xmlns:p14="http://schemas.microsoft.com/office/powerpoint/2010/main" val="3976841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solidFill>
            <a:schemeClr val="accent6">
              <a:lumMod val="75000"/>
            </a:schemeClr>
          </a:solidFill>
          <a:extLst/>
        </p:spPr>
        <p:txBody>
          <a:bodyPr rtlCol="0">
            <a:normAutofit/>
          </a:bodyPr>
          <a:lstStyle/>
          <a:p>
            <a:pPr fontAlgn="auto">
              <a:spcAft>
                <a:spcPts val="0"/>
              </a:spcAft>
              <a:defRPr/>
            </a:pPr>
            <a:r>
              <a:rPr lang="en-US" dirty="0" smtClean="0">
                <a:ea typeface="+mj-ea"/>
              </a:rPr>
              <a:t>POQ Example 1</a:t>
            </a:r>
            <a:endParaRPr lang="en-US" dirty="0">
              <a:ea typeface="+mj-ea"/>
            </a:endParaRPr>
          </a:p>
        </p:txBody>
      </p:sp>
      <p:sp>
        <p:nvSpPr>
          <p:cNvPr id="3" name="Slide Number Placeholder 2"/>
          <p:cNvSpPr>
            <a:spLocks noGrp="1"/>
          </p:cNvSpPr>
          <p:nvPr>
            <p:ph type="sldNum" sz="quarter" idx="11"/>
          </p:nvPr>
        </p:nvSpPr>
        <p:spPr/>
        <p:txBody>
          <a:bodyPr/>
          <a:lstStyle/>
          <a:p>
            <a:fld id="{235D4EDD-6E24-774D-A8B8-BDDB611A773D}" type="slidenum">
              <a:rPr lang="en-US" smtClean="0"/>
              <a:pPr/>
              <a:t>21</a:t>
            </a:fld>
            <a:endParaRPr lang="en-US" dirty="0"/>
          </a:p>
        </p:txBody>
      </p:sp>
      <p:sp>
        <p:nvSpPr>
          <p:cNvPr id="114691" name="Rectangle 3"/>
          <p:cNvSpPr>
            <a:spLocks noChangeArrowheads="1"/>
          </p:cNvSpPr>
          <p:nvPr/>
        </p:nvSpPr>
        <p:spPr bwMode="auto">
          <a:xfrm>
            <a:off x="792163" y="1595438"/>
            <a:ext cx="7545387"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tabLst>
                <a:tab pos="673100" algn="r"/>
                <a:tab pos="762000" algn="l"/>
                <a:tab pos="4864100" algn="r"/>
                <a:tab pos="4953000" algn="l"/>
              </a:tabLst>
            </a:pPr>
            <a:r>
              <a:rPr lang="en-US" sz="2400" dirty="0"/>
              <a:t>	</a:t>
            </a:r>
            <a:r>
              <a:rPr lang="en-US" sz="2400" i="1" dirty="0">
                <a:latin typeface="Times New Roman" charset="0"/>
                <a:cs typeface="Times New Roman" charset="0"/>
              </a:rPr>
              <a:t>D</a:t>
            </a:r>
            <a:r>
              <a:rPr lang="en-US" sz="2400" dirty="0"/>
              <a:t> =	1,000 units	 </a:t>
            </a:r>
            <a:r>
              <a:rPr lang="en-US" sz="2400" i="1" dirty="0">
                <a:latin typeface="Times New Roman" charset="0"/>
                <a:cs typeface="Times New Roman" charset="0"/>
              </a:rPr>
              <a:t>p</a:t>
            </a:r>
            <a:r>
              <a:rPr lang="en-US" sz="2400" dirty="0"/>
              <a:t> =	8 units per day</a:t>
            </a:r>
          </a:p>
          <a:p>
            <a:pPr>
              <a:tabLst>
                <a:tab pos="673100" algn="r"/>
                <a:tab pos="762000" algn="l"/>
                <a:tab pos="4864100" algn="r"/>
                <a:tab pos="4953000" algn="l"/>
              </a:tabLst>
            </a:pPr>
            <a:r>
              <a:rPr lang="en-US" sz="2400" dirty="0"/>
              <a:t>	</a:t>
            </a:r>
            <a:r>
              <a:rPr lang="en-US" sz="2400" i="1" dirty="0">
                <a:latin typeface="Times New Roman" charset="0"/>
                <a:cs typeface="Times New Roman" charset="0"/>
              </a:rPr>
              <a:t>S</a:t>
            </a:r>
            <a:r>
              <a:rPr lang="en-US" sz="2400" dirty="0"/>
              <a:t> =	$10	 </a:t>
            </a:r>
            <a:r>
              <a:rPr lang="en-US" sz="2400" i="1" dirty="0">
                <a:latin typeface="Times New Roman" charset="0"/>
                <a:cs typeface="Times New Roman" charset="0"/>
              </a:rPr>
              <a:t>d</a:t>
            </a:r>
            <a:r>
              <a:rPr lang="en-US" sz="2400" dirty="0"/>
              <a:t> =	4 units per day</a:t>
            </a:r>
          </a:p>
          <a:p>
            <a:pPr>
              <a:tabLst>
                <a:tab pos="673100" algn="r"/>
                <a:tab pos="762000" algn="l"/>
                <a:tab pos="4864100" algn="r"/>
                <a:tab pos="4953000" algn="l"/>
              </a:tabLst>
            </a:pPr>
            <a:r>
              <a:rPr lang="en-US" sz="2400" dirty="0"/>
              <a:t>	</a:t>
            </a:r>
            <a:r>
              <a:rPr lang="en-US" sz="2400" i="1" dirty="0">
                <a:latin typeface="Times New Roman" charset="0"/>
                <a:cs typeface="Times New Roman" charset="0"/>
              </a:rPr>
              <a:t>H</a:t>
            </a:r>
            <a:r>
              <a:rPr lang="en-US" sz="2400" dirty="0"/>
              <a:t> =	$0.50 per unit per year</a:t>
            </a:r>
          </a:p>
        </p:txBody>
      </p:sp>
    </p:spTree>
    <p:extLst>
      <p:ext uri="{BB962C8B-B14F-4D97-AF65-F5344CB8AC3E}">
        <p14:creationId xmlns:p14="http://schemas.microsoft.com/office/powerpoint/2010/main" val="3892624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6" name="Rectangle 2"/>
          <p:cNvSpPr>
            <a:spLocks noGrp="1" noChangeArrowheads="1"/>
          </p:cNvSpPr>
          <p:nvPr>
            <p:ph type="title"/>
          </p:nvPr>
        </p:nvSpPr>
        <p:spPr>
          <a:solidFill>
            <a:schemeClr val="accent6">
              <a:lumMod val="75000"/>
            </a:schemeClr>
          </a:solidFill>
        </p:spPr>
        <p:txBody>
          <a:bodyPr/>
          <a:lstStyle/>
          <a:p>
            <a:r>
              <a:rPr lang="en-US" dirty="0">
                <a:latin typeface="Arial" charset="0"/>
                <a:cs typeface="Arial" charset="0"/>
              </a:rPr>
              <a:t>P</a:t>
            </a:r>
            <a:r>
              <a:rPr lang="en-US" dirty="0" smtClean="0">
                <a:latin typeface="Arial" charset="0"/>
                <a:cs typeface="Arial" charset="0"/>
              </a:rPr>
              <a:t>OQ Example 2</a:t>
            </a:r>
            <a:endParaRPr lang="en-US" dirty="0">
              <a:latin typeface="Arial" charset="0"/>
              <a:cs typeface="Arial" charset="0"/>
            </a:endParaRPr>
          </a:p>
        </p:txBody>
      </p:sp>
      <p:sp>
        <p:nvSpPr>
          <p:cNvPr id="2" name="Slide Number Placeholder 1"/>
          <p:cNvSpPr>
            <a:spLocks noGrp="1"/>
          </p:cNvSpPr>
          <p:nvPr>
            <p:ph type="sldNum" sz="quarter" idx="11"/>
          </p:nvPr>
        </p:nvSpPr>
        <p:spPr/>
        <p:txBody>
          <a:bodyPr/>
          <a:lstStyle/>
          <a:p>
            <a:fld id="{719C0A48-53B8-C64F-AFE6-ECE23F11299D}" type="slidenum">
              <a:rPr lang="en-US" smtClean="0"/>
              <a:pPr/>
              <a:t>22</a:t>
            </a:fld>
            <a:endParaRPr lang="en-US" dirty="0"/>
          </a:p>
        </p:txBody>
      </p:sp>
      <p:sp>
        <p:nvSpPr>
          <p:cNvPr id="13" name="Rectangle 3"/>
          <p:cNvSpPr>
            <a:spLocks noChangeArrowheads="1"/>
          </p:cNvSpPr>
          <p:nvPr/>
        </p:nvSpPr>
        <p:spPr bwMode="auto">
          <a:xfrm>
            <a:off x="731701" y="1531620"/>
            <a:ext cx="5160387" cy="32316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tabLst>
                <a:tab pos="381000" algn="r"/>
                <a:tab pos="571500" algn="l"/>
                <a:tab pos="4927600" algn="r"/>
                <a:tab pos="5118100" algn="l"/>
              </a:tabLst>
            </a:pPr>
            <a:r>
              <a:rPr lang="en-US" sz="2400" i="1" dirty="0" smtClean="0">
                <a:latin typeface="Times New Roman" charset="0"/>
                <a:cs typeface="Times New Roman" charset="0"/>
              </a:rPr>
              <a:t>Given the data below</a:t>
            </a:r>
          </a:p>
          <a:p>
            <a:pPr>
              <a:tabLst>
                <a:tab pos="381000" algn="r"/>
                <a:tab pos="571500" algn="l"/>
                <a:tab pos="4927600" algn="r"/>
                <a:tab pos="5118100" algn="l"/>
              </a:tabLst>
            </a:pPr>
            <a:r>
              <a:rPr lang="en-US" i="1" dirty="0" smtClean="0">
                <a:latin typeface="Times New Roman" charset="0"/>
                <a:cs typeface="Times New Roman" charset="0"/>
              </a:rPr>
              <a:t>D</a:t>
            </a:r>
            <a:r>
              <a:rPr lang="en-US" dirty="0" smtClean="0"/>
              <a:t> = 17,000 units</a:t>
            </a:r>
          </a:p>
          <a:p>
            <a:pPr>
              <a:tabLst>
                <a:tab pos="381000" algn="r"/>
                <a:tab pos="571500" algn="l"/>
                <a:tab pos="4927600" algn="r"/>
                <a:tab pos="5118100" algn="l"/>
              </a:tabLst>
            </a:pPr>
            <a:r>
              <a:rPr lang="en-US" i="1" dirty="0" smtClean="0">
                <a:latin typeface="Times New Roman" charset="0"/>
                <a:cs typeface="Times New Roman" charset="0"/>
              </a:rPr>
              <a:t>S</a:t>
            </a:r>
            <a:r>
              <a:rPr lang="en-US" dirty="0" smtClean="0"/>
              <a:t> = $13 per order</a:t>
            </a:r>
          </a:p>
          <a:p>
            <a:pPr>
              <a:tabLst>
                <a:tab pos="381000" algn="r"/>
                <a:tab pos="571500" algn="l"/>
                <a:tab pos="4927600" algn="r"/>
                <a:tab pos="5118100" algn="l"/>
              </a:tabLst>
            </a:pPr>
            <a:r>
              <a:rPr lang="en-US" dirty="0"/>
              <a:t>	</a:t>
            </a:r>
            <a:r>
              <a:rPr lang="en-US" i="1" dirty="0" smtClean="0">
                <a:latin typeface="Times New Roman" charset="0"/>
                <a:cs typeface="Times New Roman" charset="0"/>
              </a:rPr>
              <a:t>H</a:t>
            </a:r>
            <a:r>
              <a:rPr lang="en-US" dirty="0" smtClean="0"/>
              <a:t> </a:t>
            </a:r>
            <a:r>
              <a:rPr lang="en-US" dirty="0"/>
              <a:t>= </a:t>
            </a:r>
            <a:r>
              <a:rPr lang="en-US" dirty="0" smtClean="0"/>
              <a:t>$2 </a:t>
            </a:r>
            <a:r>
              <a:rPr lang="en-US" dirty="0"/>
              <a:t>per unit per </a:t>
            </a:r>
            <a:r>
              <a:rPr lang="en-US" dirty="0" smtClean="0"/>
              <a:t>year</a:t>
            </a:r>
          </a:p>
          <a:p>
            <a:pPr>
              <a:tabLst>
                <a:tab pos="381000" algn="r"/>
                <a:tab pos="571500" algn="l"/>
                <a:tab pos="4927600" algn="r"/>
                <a:tab pos="5118100" algn="l"/>
              </a:tabLst>
            </a:pPr>
            <a:r>
              <a:rPr lang="en-US" dirty="0" smtClean="0"/>
              <a:t>p = 500</a:t>
            </a:r>
          </a:p>
          <a:p>
            <a:pPr>
              <a:tabLst>
                <a:tab pos="381000" algn="r"/>
                <a:tab pos="571500" algn="l"/>
                <a:tab pos="4927600" algn="r"/>
                <a:tab pos="5118100" algn="l"/>
              </a:tabLst>
            </a:pPr>
            <a:r>
              <a:rPr lang="en-US" dirty="0" smtClean="0"/>
              <a:t>Production days per year = 250</a:t>
            </a:r>
          </a:p>
          <a:p>
            <a:pPr marL="342900" indent="-342900">
              <a:buFont typeface="+mj-lt"/>
              <a:buAutoNum type="arabicPeriod"/>
            </a:pPr>
            <a:endParaRPr lang="en-US" dirty="0" smtClean="0"/>
          </a:p>
          <a:p>
            <a:pPr marL="342900" indent="-342900">
              <a:buFont typeface="+mj-lt"/>
              <a:buAutoNum type="arabicPeriod"/>
            </a:pPr>
            <a:r>
              <a:rPr lang="en-US" dirty="0" smtClean="0"/>
              <a:t>Determine </a:t>
            </a:r>
            <a:r>
              <a:rPr lang="en-US" dirty="0"/>
              <a:t>optimal number of </a:t>
            </a:r>
            <a:r>
              <a:rPr lang="en-US" dirty="0" smtClean="0"/>
              <a:t>item </a:t>
            </a:r>
            <a:r>
              <a:rPr lang="en-US" dirty="0"/>
              <a:t>to </a:t>
            </a:r>
            <a:r>
              <a:rPr lang="en-US" dirty="0" smtClean="0"/>
              <a:t>produce</a:t>
            </a:r>
            <a:endParaRPr lang="en-US" dirty="0"/>
          </a:p>
          <a:p>
            <a:pPr marL="342900" indent="-342900">
              <a:buFont typeface="+mj-lt"/>
              <a:buAutoNum type="arabicPeriod"/>
            </a:pPr>
            <a:r>
              <a:rPr lang="en-US" dirty="0"/>
              <a:t>Expected number of orders</a:t>
            </a:r>
          </a:p>
          <a:p>
            <a:pPr marL="342900" indent="-342900">
              <a:buFont typeface="+mj-lt"/>
              <a:buAutoNum type="arabicPeriod"/>
            </a:pPr>
            <a:r>
              <a:rPr lang="en-US" dirty="0"/>
              <a:t>Optimal time between orders</a:t>
            </a:r>
          </a:p>
          <a:p>
            <a:pPr marL="342900" indent="-342900">
              <a:buFont typeface="+mj-lt"/>
              <a:buAutoNum type="arabicPeriod"/>
            </a:pPr>
            <a:r>
              <a:rPr lang="en-US" dirty="0"/>
              <a:t>Total annual </a:t>
            </a:r>
            <a:r>
              <a:rPr lang="en-US" dirty="0" smtClean="0"/>
              <a:t>cost</a:t>
            </a:r>
            <a:endParaRPr lang="en-US" dirty="0"/>
          </a:p>
        </p:txBody>
      </p:sp>
    </p:spTree>
    <p:extLst>
      <p:ext uri="{BB962C8B-B14F-4D97-AF65-F5344CB8AC3E}">
        <p14:creationId xmlns:p14="http://schemas.microsoft.com/office/powerpoint/2010/main" val="1985423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6" name="Rectangle 2"/>
          <p:cNvSpPr>
            <a:spLocks noGrp="1" noChangeArrowheads="1"/>
          </p:cNvSpPr>
          <p:nvPr>
            <p:ph type="title"/>
          </p:nvPr>
        </p:nvSpPr>
        <p:spPr>
          <a:solidFill>
            <a:schemeClr val="accent6">
              <a:lumMod val="75000"/>
            </a:schemeClr>
          </a:solidFill>
        </p:spPr>
        <p:txBody>
          <a:bodyPr/>
          <a:lstStyle/>
          <a:p>
            <a:r>
              <a:rPr lang="en-US" dirty="0">
                <a:latin typeface="Arial" charset="0"/>
                <a:cs typeface="Arial" charset="0"/>
              </a:rPr>
              <a:t>P</a:t>
            </a:r>
            <a:r>
              <a:rPr lang="en-US" dirty="0" smtClean="0">
                <a:latin typeface="Arial" charset="0"/>
                <a:cs typeface="Arial" charset="0"/>
              </a:rPr>
              <a:t>OQ Example 2 - Solution</a:t>
            </a:r>
            <a:endParaRPr lang="en-US" dirty="0">
              <a:latin typeface="Arial" charset="0"/>
              <a:cs typeface="Arial" charset="0"/>
            </a:endParaRPr>
          </a:p>
        </p:txBody>
      </p:sp>
      <p:sp>
        <p:nvSpPr>
          <p:cNvPr id="3" name="Slide Number Placeholder 2"/>
          <p:cNvSpPr>
            <a:spLocks noGrp="1"/>
          </p:cNvSpPr>
          <p:nvPr>
            <p:ph type="sldNum" sz="quarter" idx="11"/>
          </p:nvPr>
        </p:nvSpPr>
        <p:spPr/>
        <p:txBody>
          <a:bodyPr/>
          <a:lstStyle/>
          <a:p>
            <a:fld id="{719C0A48-53B8-C64F-AFE6-ECE23F11299D}" type="slidenum">
              <a:rPr lang="en-US" smtClean="0"/>
              <a:pPr/>
              <a:t>23</a:t>
            </a:fld>
            <a:endParaRPr lang="en-US" dirty="0"/>
          </a:p>
        </p:txBody>
      </p:sp>
      <p:sp>
        <p:nvSpPr>
          <p:cNvPr id="13" name="Rectangle 3"/>
          <p:cNvSpPr>
            <a:spLocks noChangeArrowheads="1"/>
          </p:cNvSpPr>
          <p:nvPr/>
        </p:nvSpPr>
        <p:spPr bwMode="auto">
          <a:xfrm>
            <a:off x="731701" y="1531620"/>
            <a:ext cx="3397084" cy="18466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tabLst>
                <a:tab pos="381000" algn="r"/>
                <a:tab pos="571500" algn="l"/>
                <a:tab pos="4927600" algn="r"/>
                <a:tab pos="5118100" algn="l"/>
              </a:tabLst>
            </a:pPr>
            <a:r>
              <a:rPr lang="en-US" sz="2400" i="1" dirty="0" smtClean="0">
                <a:latin typeface="Times New Roman" charset="0"/>
                <a:cs typeface="Times New Roman" charset="0"/>
              </a:rPr>
              <a:t>Given the data below</a:t>
            </a:r>
          </a:p>
          <a:p>
            <a:pPr>
              <a:tabLst>
                <a:tab pos="381000" algn="r"/>
                <a:tab pos="571500" algn="l"/>
                <a:tab pos="4927600" algn="r"/>
                <a:tab pos="5118100" algn="l"/>
              </a:tabLst>
            </a:pPr>
            <a:r>
              <a:rPr lang="en-US" i="1" dirty="0" smtClean="0">
                <a:latin typeface="Times New Roman" charset="0"/>
                <a:cs typeface="Times New Roman" charset="0"/>
              </a:rPr>
              <a:t>D</a:t>
            </a:r>
            <a:r>
              <a:rPr lang="en-US" dirty="0" smtClean="0"/>
              <a:t> </a:t>
            </a:r>
            <a:r>
              <a:rPr lang="en-US" dirty="0"/>
              <a:t>= </a:t>
            </a:r>
            <a:r>
              <a:rPr lang="en-US" dirty="0" smtClean="0"/>
              <a:t>17,000 units</a:t>
            </a:r>
          </a:p>
          <a:p>
            <a:pPr>
              <a:tabLst>
                <a:tab pos="381000" algn="r"/>
                <a:tab pos="571500" algn="l"/>
                <a:tab pos="4927600" algn="r"/>
                <a:tab pos="5118100" algn="l"/>
              </a:tabLst>
            </a:pPr>
            <a:r>
              <a:rPr lang="en-US" i="1" dirty="0" smtClean="0">
                <a:latin typeface="Times New Roman" charset="0"/>
                <a:cs typeface="Times New Roman" charset="0"/>
              </a:rPr>
              <a:t>S</a:t>
            </a:r>
            <a:r>
              <a:rPr lang="en-US" dirty="0" smtClean="0"/>
              <a:t> = $13 per order</a:t>
            </a:r>
          </a:p>
          <a:p>
            <a:pPr>
              <a:tabLst>
                <a:tab pos="381000" algn="r"/>
                <a:tab pos="571500" algn="l"/>
                <a:tab pos="4927600" algn="r"/>
                <a:tab pos="5118100" algn="l"/>
              </a:tabLst>
            </a:pPr>
            <a:r>
              <a:rPr lang="en-US" dirty="0"/>
              <a:t>	</a:t>
            </a:r>
            <a:r>
              <a:rPr lang="en-US" i="1" dirty="0" smtClean="0">
                <a:latin typeface="Times New Roman" charset="0"/>
                <a:cs typeface="Times New Roman" charset="0"/>
              </a:rPr>
              <a:t>H</a:t>
            </a:r>
            <a:r>
              <a:rPr lang="en-US" dirty="0" smtClean="0"/>
              <a:t> </a:t>
            </a:r>
            <a:r>
              <a:rPr lang="en-US" dirty="0"/>
              <a:t>= </a:t>
            </a:r>
            <a:r>
              <a:rPr lang="en-US" dirty="0" smtClean="0"/>
              <a:t>$2 </a:t>
            </a:r>
            <a:r>
              <a:rPr lang="en-US" dirty="0"/>
              <a:t>per unit per </a:t>
            </a:r>
            <a:r>
              <a:rPr lang="en-US" dirty="0" smtClean="0"/>
              <a:t>year</a:t>
            </a:r>
          </a:p>
          <a:p>
            <a:pPr>
              <a:tabLst>
                <a:tab pos="381000" algn="r"/>
                <a:tab pos="571500" algn="l"/>
                <a:tab pos="4927600" algn="r"/>
                <a:tab pos="5118100" algn="l"/>
              </a:tabLst>
            </a:pPr>
            <a:r>
              <a:rPr lang="en-US" dirty="0"/>
              <a:t>p = 500</a:t>
            </a:r>
          </a:p>
          <a:p>
            <a:pPr>
              <a:tabLst>
                <a:tab pos="381000" algn="r"/>
                <a:tab pos="571500" algn="l"/>
                <a:tab pos="4927600" algn="r"/>
                <a:tab pos="5118100" algn="l"/>
              </a:tabLst>
            </a:pPr>
            <a:r>
              <a:rPr lang="en-US" dirty="0"/>
              <a:t>Production days per year = </a:t>
            </a:r>
            <a:r>
              <a:rPr lang="en-US" dirty="0" smtClean="0"/>
              <a:t>250</a:t>
            </a:r>
            <a:endParaRPr lang="en-US" dirty="0"/>
          </a:p>
        </p:txBody>
      </p:sp>
      <p:sp>
        <p:nvSpPr>
          <p:cNvPr id="2" name="Rectangle 1"/>
          <p:cNvSpPr/>
          <p:nvPr/>
        </p:nvSpPr>
        <p:spPr>
          <a:xfrm>
            <a:off x="4095206" y="1570196"/>
            <a:ext cx="4572000" cy="1477328"/>
          </a:xfrm>
          <a:prstGeom prst="rect">
            <a:avLst/>
          </a:prstGeom>
        </p:spPr>
        <p:txBody>
          <a:bodyPr>
            <a:spAutoFit/>
          </a:bodyPr>
          <a:lstStyle/>
          <a:p>
            <a:pPr marL="342900" indent="-342900">
              <a:buFont typeface="+mj-lt"/>
              <a:buAutoNum type="arabicPeriod"/>
            </a:pPr>
            <a:r>
              <a:rPr lang="en-US" dirty="0"/>
              <a:t>Determine optimal number of </a:t>
            </a:r>
            <a:r>
              <a:rPr lang="en-US" dirty="0" smtClean="0"/>
              <a:t>items </a:t>
            </a:r>
            <a:r>
              <a:rPr lang="en-US" dirty="0"/>
              <a:t>to </a:t>
            </a:r>
            <a:r>
              <a:rPr lang="en-US" dirty="0" smtClean="0"/>
              <a:t>produce</a:t>
            </a:r>
            <a:endParaRPr lang="en-US" dirty="0"/>
          </a:p>
          <a:p>
            <a:pPr marL="342900" indent="-342900">
              <a:buFont typeface="+mj-lt"/>
              <a:buAutoNum type="arabicPeriod"/>
            </a:pPr>
            <a:r>
              <a:rPr lang="en-US" dirty="0"/>
              <a:t>Expected number of </a:t>
            </a:r>
            <a:r>
              <a:rPr lang="en-US" dirty="0" smtClean="0"/>
              <a:t>orders/setups</a:t>
            </a:r>
            <a:endParaRPr lang="en-US" dirty="0"/>
          </a:p>
          <a:p>
            <a:pPr marL="342900" indent="-342900">
              <a:buFont typeface="+mj-lt"/>
              <a:buAutoNum type="arabicPeriod"/>
            </a:pPr>
            <a:r>
              <a:rPr lang="en-US" dirty="0"/>
              <a:t>Optimal time between </a:t>
            </a:r>
            <a:r>
              <a:rPr lang="en-US" dirty="0" smtClean="0"/>
              <a:t>orders/setups</a:t>
            </a:r>
            <a:endParaRPr lang="en-US" dirty="0"/>
          </a:p>
          <a:p>
            <a:pPr marL="342900" indent="-342900">
              <a:buFont typeface="+mj-lt"/>
              <a:buAutoNum type="arabicPeriod"/>
            </a:pPr>
            <a:r>
              <a:rPr lang="en-US" dirty="0"/>
              <a:t>Total annual cost</a:t>
            </a:r>
          </a:p>
        </p:txBody>
      </p:sp>
      <p:sp>
        <p:nvSpPr>
          <p:cNvPr id="5" name="Explosion 2 4"/>
          <p:cNvSpPr/>
          <p:nvPr/>
        </p:nvSpPr>
        <p:spPr>
          <a:xfrm>
            <a:off x="2814788" y="4873484"/>
            <a:ext cx="263071" cy="263071"/>
          </a:xfrm>
          <a:prstGeom prst="irregularSeal2">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FF0000"/>
                </a:solidFill>
              </a:rPr>
              <a:t>1</a:t>
            </a:r>
            <a:endParaRPr lang="en-US" sz="1200" dirty="0">
              <a:solidFill>
                <a:srgbClr val="FF0000"/>
              </a:solidFill>
            </a:endParaRPr>
          </a:p>
        </p:txBody>
      </p:sp>
      <p:sp>
        <p:nvSpPr>
          <p:cNvPr id="9" name="Explosion 2 8"/>
          <p:cNvSpPr/>
          <p:nvPr/>
        </p:nvSpPr>
        <p:spPr>
          <a:xfrm>
            <a:off x="2814788" y="5409932"/>
            <a:ext cx="263071" cy="263071"/>
          </a:xfrm>
          <a:prstGeom prst="irregularSeal2">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FF0000"/>
                </a:solidFill>
              </a:rPr>
              <a:t>2</a:t>
            </a:r>
            <a:endParaRPr lang="en-US" sz="1200" dirty="0">
              <a:solidFill>
                <a:srgbClr val="FF0000"/>
              </a:solidFill>
            </a:endParaRPr>
          </a:p>
        </p:txBody>
      </p:sp>
      <p:sp>
        <p:nvSpPr>
          <p:cNvPr id="10" name="Explosion 2 9"/>
          <p:cNvSpPr/>
          <p:nvPr/>
        </p:nvSpPr>
        <p:spPr>
          <a:xfrm>
            <a:off x="680258" y="5775692"/>
            <a:ext cx="263071" cy="263071"/>
          </a:xfrm>
          <a:prstGeom prst="irregularSeal2">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FF0000"/>
                </a:solidFill>
              </a:rPr>
              <a:t>3</a:t>
            </a:r>
            <a:endParaRPr lang="en-US" sz="1200" dirty="0">
              <a:solidFill>
                <a:srgbClr val="FF0000"/>
              </a:solidFill>
            </a:endParaRPr>
          </a:p>
        </p:txBody>
      </p:sp>
      <p:sp>
        <p:nvSpPr>
          <p:cNvPr id="11" name="Explosion 2 10"/>
          <p:cNvSpPr/>
          <p:nvPr/>
        </p:nvSpPr>
        <p:spPr>
          <a:xfrm>
            <a:off x="2833257" y="6478797"/>
            <a:ext cx="263071" cy="263071"/>
          </a:xfrm>
          <a:prstGeom prst="irregularSeal2">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FF0000"/>
                </a:solidFill>
              </a:rPr>
              <a:t>4</a:t>
            </a:r>
            <a:endParaRPr lang="en-US" sz="1200" dirty="0">
              <a:solidFill>
                <a:srgbClr val="FF0000"/>
              </a:solidFill>
            </a:endParaRPr>
          </a:p>
        </p:txBody>
      </p:sp>
      <p:pic>
        <p:nvPicPr>
          <p:cNvPr id="4" name="Picture 3"/>
          <p:cNvPicPr>
            <a:picLocks noChangeAspect="1"/>
          </p:cNvPicPr>
          <p:nvPr/>
        </p:nvPicPr>
        <p:blipFill>
          <a:blip r:embed="rId3"/>
          <a:stretch>
            <a:fillRect/>
          </a:stretch>
        </p:blipFill>
        <p:spPr>
          <a:xfrm>
            <a:off x="3096328" y="3307557"/>
            <a:ext cx="2320763" cy="3404500"/>
          </a:xfrm>
          <a:prstGeom prst="rect">
            <a:avLst/>
          </a:prstGeom>
        </p:spPr>
      </p:pic>
      <p:sp>
        <p:nvSpPr>
          <p:cNvPr id="12" name="TextBox 11"/>
          <p:cNvSpPr txBox="1"/>
          <p:nvPr/>
        </p:nvSpPr>
        <p:spPr>
          <a:xfrm>
            <a:off x="552773" y="5732784"/>
            <a:ext cx="2335449" cy="338554"/>
          </a:xfrm>
          <a:prstGeom prst="rect">
            <a:avLst/>
          </a:prstGeom>
          <a:noFill/>
        </p:spPr>
        <p:txBody>
          <a:bodyPr wrap="square" rtlCol="0">
            <a:spAutoFit/>
          </a:bodyPr>
          <a:lstStyle/>
          <a:p>
            <a:pPr algn="r"/>
            <a:r>
              <a:rPr lang="en-US" sz="1600" dirty="0" smtClean="0"/>
              <a:t>250/33.6 = 7.4 days</a:t>
            </a:r>
            <a:endParaRPr lang="en-US" sz="1600" dirty="0"/>
          </a:p>
        </p:txBody>
      </p:sp>
    </p:spTree>
    <p:extLst>
      <p:ext uri="{BB962C8B-B14F-4D97-AF65-F5344CB8AC3E}">
        <p14:creationId xmlns:p14="http://schemas.microsoft.com/office/powerpoint/2010/main" val="25901219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ChangeArrowheads="1"/>
          </p:cNvSpPr>
          <p:nvPr>
            <p:ph type="title"/>
          </p:nvPr>
        </p:nvSpPr>
        <p:spPr/>
        <p:txBody>
          <a:bodyPr/>
          <a:lstStyle/>
          <a:p>
            <a:r>
              <a:rPr lang="en-US" dirty="0">
                <a:latin typeface="Arial" charset="0"/>
                <a:cs typeface="Arial" charset="0"/>
              </a:rPr>
              <a:t>Reorder Point Curve</a:t>
            </a:r>
          </a:p>
        </p:txBody>
      </p:sp>
      <p:sp>
        <p:nvSpPr>
          <p:cNvPr id="2" name="Slide Number Placeholder 1"/>
          <p:cNvSpPr>
            <a:spLocks noGrp="1"/>
          </p:cNvSpPr>
          <p:nvPr>
            <p:ph type="sldNum" sz="quarter" idx="11"/>
          </p:nvPr>
        </p:nvSpPr>
        <p:spPr/>
        <p:txBody>
          <a:bodyPr/>
          <a:lstStyle/>
          <a:p>
            <a:fld id="{719C0A48-53B8-C64F-AFE6-ECE23F11299D}" type="slidenum">
              <a:rPr lang="en-US" smtClean="0"/>
              <a:pPr/>
              <a:t>24</a:t>
            </a:fld>
            <a:endParaRPr lang="en-US" dirty="0"/>
          </a:p>
        </p:txBody>
      </p:sp>
      <p:sp>
        <p:nvSpPr>
          <p:cNvPr id="102403" name="Line 3"/>
          <p:cNvSpPr>
            <a:spLocks noChangeShapeType="1"/>
          </p:cNvSpPr>
          <p:nvPr/>
        </p:nvSpPr>
        <p:spPr bwMode="auto">
          <a:xfrm>
            <a:off x="4000500" y="2082800"/>
            <a:ext cx="1803400" cy="3632200"/>
          </a:xfrm>
          <a:prstGeom prst="line">
            <a:avLst/>
          </a:prstGeom>
          <a:noFill/>
          <a:ln w="76200">
            <a:solidFill>
              <a:schemeClr val="accent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grpSp>
        <p:nvGrpSpPr>
          <p:cNvPr id="102404" name="Group 4"/>
          <p:cNvGrpSpPr>
            <a:grpSpLocks/>
          </p:cNvGrpSpPr>
          <p:nvPr/>
        </p:nvGrpSpPr>
        <p:grpSpPr bwMode="auto">
          <a:xfrm>
            <a:off x="2193925" y="1890713"/>
            <a:ext cx="1819275" cy="3836987"/>
            <a:chOff x="1342" y="1239"/>
            <a:chExt cx="1146" cy="2417"/>
          </a:xfrm>
        </p:grpSpPr>
        <p:sp>
          <p:nvSpPr>
            <p:cNvPr id="104468" name="Line 5"/>
            <p:cNvSpPr>
              <a:spLocks noChangeShapeType="1"/>
            </p:cNvSpPr>
            <p:nvPr/>
          </p:nvSpPr>
          <p:spPr bwMode="auto">
            <a:xfrm>
              <a:off x="1680" y="1344"/>
              <a:ext cx="792" cy="0"/>
            </a:xfrm>
            <a:prstGeom prst="line">
              <a:avLst/>
            </a:prstGeom>
            <a:noFill/>
            <a:ln w="57150">
              <a:solidFill>
                <a:srgbClr val="255898"/>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04469" name="Line 6"/>
            <p:cNvSpPr>
              <a:spLocks noChangeShapeType="1"/>
            </p:cNvSpPr>
            <p:nvPr/>
          </p:nvSpPr>
          <p:spPr bwMode="auto">
            <a:xfrm>
              <a:off x="2488" y="1360"/>
              <a:ext cx="0" cy="2296"/>
            </a:xfrm>
            <a:prstGeom prst="line">
              <a:avLst/>
            </a:prstGeom>
            <a:noFill/>
            <a:ln w="57150">
              <a:solidFill>
                <a:schemeClr val="tx2"/>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04470" name="Rectangle 7"/>
            <p:cNvSpPr>
              <a:spLocks noChangeArrowheads="1"/>
            </p:cNvSpPr>
            <p:nvPr/>
          </p:nvSpPr>
          <p:spPr bwMode="auto">
            <a:xfrm>
              <a:off x="1342" y="1239"/>
              <a:ext cx="293"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i="1" dirty="0">
                  <a:latin typeface="Times New Roman" charset="0"/>
                  <a:cs typeface="Times New Roman" charset="0"/>
                </a:rPr>
                <a:t>Q</a:t>
              </a:r>
              <a:r>
                <a:rPr lang="en-US" dirty="0"/>
                <a:t>*</a:t>
              </a:r>
            </a:p>
          </p:txBody>
        </p:sp>
      </p:grpSp>
      <p:grpSp>
        <p:nvGrpSpPr>
          <p:cNvPr id="102408" name="Group 8"/>
          <p:cNvGrpSpPr>
            <a:grpSpLocks/>
          </p:cNvGrpSpPr>
          <p:nvPr/>
        </p:nvGrpSpPr>
        <p:grpSpPr bwMode="auto">
          <a:xfrm>
            <a:off x="1762125" y="4113213"/>
            <a:ext cx="3368675" cy="1601787"/>
            <a:chOff x="1070" y="2639"/>
            <a:chExt cx="2122" cy="1009"/>
          </a:xfrm>
        </p:grpSpPr>
        <p:sp>
          <p:nvSpPr>
            <p:cNvPr id="104466" name="Freeform 9"/>
            <p:cNvSpPr>
              <a:spLocks/>
            </p:cNvSpPr>
            <p:nvPr/>
          </p:nvSpPr>
          <p:spPr bwMode="auto">
            <a:xfrm>
              <a:off x="1664" y="2784"/>
              <a:ext cx="1528" cy="864"/>
            </a:xfrm>
            <a:custGeom>
              <a:avLst/>
              <a:gdLst>
                <a:gd name="T0" fmla="*/ 0 w 1528"/>
                <a:gd name="T1" fmla="*/ 0 h 864"/>
                <a:gd name="T2" fmla="*/ 1528 w 1528"/>
                <a:gd name="T3" fmla="*/ 0 h 864"/>
                <a:gd name="T4" fmla="*/ 1528 w 1528"/>
                <a:gd name="T5" fmla="*/ 864 h 864"/>
                <a:gd name="T6" fmla="*/ 0 60000 65536"/>
                <a:gd name="T7" fmla="*/ 0 60000 65536"/>
                <a:gd name="T8" fmla="*/ 0 60000 65536"/>
                <a:gd name="T9" fmla="*/ 0 w 1528"/>
                <a:gd name="T10" fmla="*/ 0 h 864"/>
                <a:gd name="T11" fmla="*/ 1528 w 1528"/>
                <a:gd name="T12" fmla="*/ 864 h 864"/>
              </a:gdLst>
              <a:ahLst/>
              <a:cxnLst>
                <a:cxn ang="T6">
                  <a:pos x="T0" y="T1"/>
                </a:cxn>
                <a:cxn ang="T7">
                  <a:pos x="T2" y="T3"/>
                </a:cxn>
                <a:cxn ang="T8">
                  <a:pos x="T4" y="T5"/>
                </a:cxn>
              </a:cxnLst>
              <a:rect l="T9" t="T10" r="T11" b="T12"/>
              <a:pathLst>
                <a:path w="1528" h="864">
                  <a:moveTo>
                    <a:pt x="0" y="0"/>
                  </a:moveTo>
                  <a:lnTo>
                    <a:pt x="1528" y="0"/>
                  </a:lnTo>
                  <a:lnTo>
                    <a:pt x="1528" y="864"/>
                  </a:lnTo>
                </a:path>
              </a:pathLst>
            </a:custGeom>
            <a:noFill/>
            <a:ln w="57150" cap="flat" cmpd="sng">
              <a:solidFill>
                <a:schemeClr val="tx1"/>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104467" name="Rectangle 10"/>
            <p:cNvSpPr>
              <a:spLocks noChangeArrowheads="1"/>
            </p:cNvSpPr>
            <p:nvPr/>
          </p:nvSpPr>
          <p:spPr bwMode="auto">
            <a:xfrm>
              <a:off x="1070" y="2639"/>
              <a:ext cx="620" cy="3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dirty="0"/>
                <a:t>ROP (units)</a:t>
              </a:r>
            </a:p>
          </p:txBody>
        </p:sp>
      </p:grpSp>
      <p:grpSp>
        <p:nvGrpSpPr>
          <p:cNvPr id="102411" name="Group 11"/>
          <p:cNvGrpSpPr>
            <a:grpSpLocks/>
          </p:cNvGrpSpPr>
          <p:nvPr/>
        </p:nvGrpSpPr>
        <p:grpSpPr bwMode="auto">
          <a:xfrm>
            <a:off x="1454150" y="1663700"/>
            <a:ext cx="6540500" cy="4508500"/>
            <a:chOff x="876" y="1096"/>
            <a:chExt cx="4120" cy="2840"/>
          </a:xfrm>
        </p:grpSpPr>
        <p:sp>
          <p:nvSpPr>
            <p:cNvPr id="104463" name="Freeform 12"/>
            <p:cNvSpPr>
              <a:spLocks/>
            </p:cNvSpPr>
            <p:nvPr/>
          </p:nvSpPr>
          <p:spPr bwMode="auto">
            <a:xfrm>
              <a:off x="1656" y="1096"/>
              <a:ext cx="3088" cy="2568"/>
            </a:xfrm>
            <a:custGeom>
              <a:avLst/>
              <a:gdLst>
                <a:gd name="T0" fmla="*/ 0 w 3088"/>
                <a:gd name="T1" fmla="*/ 0 h 2568"/>
                <a:gd name="T2" fmla="*/ 16 w 3088"/>
                <a:gd name="T3" fmla="*/ 2568 h 2568"/>
                <a:gd name="T4" fmla="*/ 3088 w 3088"/>
                <a:gd name="T5" fmla="*/ 2568 h 2568"/>
                <a:gd name="T6" fmla="*/ 0 60000 65536"/>
                <a:gd name="T7" fmla="*/ 0 60000 65536"/>
                <a:gd name="T8" fmla="*/ 0 60000 65536"/>
                <a:gd name="T9" fmla="*/ 0 w 3088"/>
                <a:gd name="T10" fmla="*/ 0 h 2568"/>
                <a:gd name="T11" fmla="*/ 3088 w 3088"/>
                <a:gd name="T12" fmla="*/ 2568 h 2568"/>
              </a:gdLst>
              <a:ahLst/>
              <a:cxnLst>
                <a:cxn ang="T6">
                  <a:pos x="T0" y="T1"/>
                </a:cxn>
                <a:cxn ang="T7">
                  <a:pos x="T2" y="T3"/>
                </a:cxn>
                <a:cxn ang="T8">
                  <a:pos x="T4" y="T5"/>
                </a:cxn>
              </a:cxnLst>
              <a:rect l="T9" t="T10" r="T11" b="T12"/>
              <a:pathLst>
                <a:path w="3088" h="2568">
                  <a:moveTo>
                    <a:pt x="0" y="0"/>
                  </a:moveTo>
                  <a:cubicBezTo>
                    <a:pt x="5" y="856"/>
                    <a:pt x="10" y="1712"/>
                    <a:pt x="16" y="2568"/>
                  </a:cubicBezTo>
                  <a:lnTo>
                    <a:pt x="3088" y="2568"/>
                  </a:lnTo>
                </a:path>
              </a:pathLst>
            </a:custGeom>
            <a:noFill/>
            <a:ln w="57150" cmpd="sng">
              <a:solidFill>
                <a:schemeClr val="tx1"/>
              </a:solidFill>
              <a:round/>
              <a:headEnd type="triangle" w="sm" len="sm"/>
              <a:tailEnd type="triangl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104464" name="Rectangle 13"/>
            <p:cNvSpPr>
              <a:spLocks noChangeArrowheads="1"/>
            </p:cNvSpPr>
            <p:nvPr/>
          </p:nvSpPr>
          <p:spPr bwMode="auto">
            <a:xfrm rot="-5400000">
              <a:off x="244" y="2042"/>
              <a:ext cx="1498"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dirty="0"/>
                <a:t>Inventory level (units)</a:t>
              </a:r>
            </a:p>
          </p:txBody>
        </p:sp>
        <p:sp>
          <p:nvSpPr>
            <p:cNvPr id="104465" name="Rectangle 14"/>
            <p:cNvSpPr>
              <a:spLocks noChangeArrowheads="1"/>
            </p:cNvSpPr>
            <p:nvPr/>
          </p:nvSpPr>
          <p:spPr bwMode="auto">
            <a:xfrm>
              <a:off x="4118" y="3703"/>
              <a:ext cx="878"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dirty="0"/>
                <a:t>Time (days)</a:t>
              </a:r>
            </a:p>
          </p:txBody>
        </p:sp>
      </p:grpSp>
      <p:sp>
        <p:nvSpPr>
          <p:cNvPr id="102415" name="Rectangle 15"/>
          <p:cNvSpPr>
            <a:spLocks noChangeArrowheads="1"/>
          </p:cNvSpPr>
          <p:nvPr/>
        </p:nvSpPr>
        <p:spPr bwMode="auto">
          <a:xfrm>
            <a:off x="101120" y="6521450"/>
            <a:ext cx="12573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600" dirty="0"/>
              <a:t>Figure </a:t>
            </a:r>
            <a:r>
              <a:rPr lang="en-US" sz="1600" dirty="0">
                <a:solidFill>
                  <a:srgbClr val="255898"/>
                </a:solidFill>
              </a:rPr>
              <a:t>12.5</a:t>
            </a:r>
          </a:p>
        </p:txBody>
      </p:sp>
      <p:grpSp>
        <p:nvGrpSpPr>
          <p:cNvPr id="102416" name="Group 16"/>
          <p:cNvGrpSpPr>
            <a:grpSpLocks/>
          </p:cNvGrpSpPr>
          <p:nvPr/>
        </p:nvGrpSpPr>
        <p:grpSpPr bwMode="auto">
          <a:xfrm>
            <a:off x="4641850" y="5835650"/>
            <a:ext cx="1646238" cy="565150"/>
            <a:chOff x="2884" y="3724"/>
            <a:chExt cx="1037" cy="356"/>
          </a:xfrm>
        </p:grpSpPr>
        <p:sp>
          <p:nvSpPr>
            <p:cNvPr id="104461" name="Rectangle 17"/>
            <p:cNvSpPr>
              <a:spLocks noChangeArrowheads="1"/>
            </p:cNvSpPr>
            <p:nvPr/>
          </p:nvSpPr>
          <p:spPr bwMode="auto">
            <a:xfrm>
              <a:off x="2884" y="3847"/>
              <a:ext cx="1037"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dirty="0">
                  <a:solidFill>
                    <a:srgbClr val="FF0000"/>
                  </a:solidFill>
                </a:rPr>
                <a:t>Lead time = </a:t>
              </a:r>
              <a:r>
                <a:rPr lang="en-US" i="1" dirty="0">
                  <a:solidFill>
                    <a:srgbClr val="FF0000"/>
                  </a:solidFill>
                  <a:latin typeface="Times New Roman" charset="0"/>
                  <a:cs typeface="Times New Roman" charset="0"/>
                </a:rPr>
                <a:t>L</a:t>
              </a:r>
            </a:p>
          </p:txBody>
        </p:sp>
        <p:sp>
          <p:nvSpPr>
            <p:cNvPr id="104462" name="AutoShape 18"/>
            <p:cNvSpPr>
              <a:spLocks/>
            </p:cNvSpPr>
            <p:nvPr/>
          </p:nvSpPr>
          <p:spPr bwMode="auto">
            <a:xfrm rot="5400000">
              <a:off x="3340" y="3580"/>
              <a:ext cx="136" cy="424"/>
            </a:xfrm>
            <a:prstGeom prst="rightBrace">
              <a:avLst>
                <a:gd name="adj1" fmla="val 25980"/>
                <a:gd name="adj2" fmla="val 50000"/>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grpSp>
      <p:grpSp>
        <p:nvGrpSpPr>
          <p:cNvPr id="102419" name="Group 19"/>
          <p:cNvGrpSpPr>
            <a:grpSpLocks/>
          </p:cNvGrpSpPr>
          <p:nvPr/>
        </p:nvGrpSpPr>
        <p:grpSpPr bwMode="auto">
          <a:xfrm>
            <a:off x="4826000" y="2986088"/>
            <a:ext cx="2965450" cy="582612"/>
            <a:chOff x="3000" y="1929"/>
            <a:chExt cx="1868" cy="367"/>
          </a:xfrm>
        </p:grpSpPr>
        <p:sp>
          <p:nvSpPr>
            <p:cNvPr id="104459" name="Rectangle 20"/>
            <p:cNvSpPr>
              <a:spLocks noChangeArrowheads="1"/>
            </p:cNvSpPr>
            <p:nvPr/>
          </p:nvSpPr>
          <p:spPr bwMode="auto">
            <a:xfrm>
              <a:off x="3358" y="1929"/>
              <a:ext cx="1510"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dirty="0">
                  <a:solidFill>
                    <a:srgbClr val="FF0000"/>
                  </a:solidFill>
                </a:rPr>
                <a:t>Slope = units/day = </a:t>
              </a:r>
              <a:r>
                <a:rPr lang="en-US" i="1" dirty="0">
                  <a:solidFill>
                    <a:srgbClr val="FF0000"/>
                  </a:solidFill>
                  <a:latin typeface="Times New Roman" charset="0"/>
                  <a:cs typeface="Times New Roman" charset="0"/>
                </a:rPr>
                <a:t>d</a:t>
              </a:r>
            </a:p>
          </p:txBody>
        </p:sp>
        <p:sp>
          <p:nvSpPr>
            <p:cNvPr id="104460" name="Line 21"/>
            <p:cNvSpPr>
              <a:spLocks noChangeShapeType="1"/>
            </p:cNvSpPr>
            <p:nvPr/>
          </p:nvSpPr>
          <p:spPr bwMode="auto">
            <a:xfrm flipH="1">
              <a:off x="3000" y="2056"/>
              <a:ext cx="376" cy="240"/>
            </a:xfrm>
            <a:prstGeom prst="line">
              <a:avLst/>
            </a:prstGeom>
            <a:noFill/>
            <a:ln w="38100">
              <a:solidFill>
                <a:schemeClr val="tx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dirty="0"/>
            </a:p>
          </p:txBody>
        </p:sp>
      </p:grpSp>
      <p:sp>
        <p:nvSpPr>
          <p:cNvPr id="102422" name="Text Box 22"/>
          <p:cNvSpPr txBox="1">
            <a:spLocks noChangeArrowheads="1"/>
          </p:cNvSpPr>
          <p:nvPr/>
        </p:nvSpPr>
        <p:spPr bwMode="auto">
          <a:xfrm>
            <a:off x="4492625" y="2147888"/>
            <a:ext cx="391811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dirty="0" smtClean="0"/>
              <a:t>Stock is replenished as </a:t>
            </a:r>
            <a:r>
              <a:rPr lang="en-US" dirty="0"/>
              <a:t>order arrives</a:t>
            </a:r>
          </a:p>
        </p:txBody>
      </p:sp>
      <p:sp>
        <p:nvSpPr>
          <p:cNvPr id="102423" name="Line 23"/>
          <p:cNvSpPr>
            <a:spLocks noChangeShapeType="1"/>
          </p:cNvSpPr>
          <p:nvPr/>
        </p:nvSpPr>
        <p:spPr bwMode="auto">
          <a:xfrm flipH="1">
            <a:off x="4102100" y="2451100"/>
            <a:ext cx="457200" cy="482600"/>
          </a:xfrm>
          <a:prstGeom prst="line">
            <a:avLst/>
          </a:prstGeom>
          <a:noFill/>
          <a:ln w="38100">
            <a:solidFill>
              <a:schemeClr val="tx1"/>
            </a:solidFill>
            <a:round/>
            <a:headEnd/>
            <a:tailEnd type="triangle" w="sm" len="sm"/>
          </a:ln>
          <a:extLst>
            <a:ext uri="{909E8E84-426E-40dd-AFC4-6F175D3DCCD1}">
              <a14:hiddenFill xmlns:a14="http://schemas.microsoft.com/office/drawing/2010/main" xmlns="">
                <a:noFill/>
              </a14:hiddenFill>
            </a:ext>
          </a:extLst>
        </p:spPr>
        <p:txBody>
          <a:bodyPr/>
          <a:lstStyle/>
          <a:p>
            <a:endParaRPr lang="en-US" dirty="0"/>
          </a:p>
        </p:txBody>
      </p:sp>
    </p:spTree>
    <p:extLst>
      <p:ext uri="{BB962C8B-B14F-4D97-AF65-F5344CB8AC3E}">
        <p14:creationId xmlns:p14="http://schemas.microsoft.com/office/powerpoint/2010/main" val="25878697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nodeType="afterGroup">
                            <p:stCondLst>
                              <p:cond delay="0"/>
                            </p:stCondLst>
                            <p:childTnLst>
                              <p:par>
                                <p:cTn id="5" presetID="18" presetClass="entr" presetSubtype="3" fill="hold" nodeType="clickEffect">
                                  <p:stCondLst>
                                    <p:cond delay="0"/>
                                  </p:stCondLst>
                                  <p:childTnLst>
                                    <p:set>
                                      <p:cBhvr>
                                        <p:cTn id="6" dur="1" fill="hold">
                                          <p:stCondLst>
                                            <p:cond delay="0"/>
                                          </p:stCondLst>
                                        </p:cTn>
                                        <p:tgtEl>
                                          <p:spTgt spid="102404"/>
                                        </p:tgtEl>
                                        <p:attrNameLst>
                                          <p:attrName>style.visibility</p:attrName>
                                        </p:attrNameLst>
                                      </p:cBhvr>
                                      <p:to>
                                        <p:strVal val="visible"/>
                                      </p:to>
                                    </p:set>
                                    <p:animEffect transition="in" filter="strips(upRight)">
                                      <p:cBhvr>
                                        <p:cTn id="7" dur="1000"/>
                                        <p:tgtEl>
                                          <p:spTgt spid="10240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02423"/>
                                        </p:tgtEl>
                                        <p:attrNameLst>
                                          <p:attrName>style.visibility</p:attrName>
                                        </p:attrNameLst>
                                      </p:cBhvr>
                                      <p:to>
                                        <p:strVal val="visible"/>
                                      </p:to>
                                    </p:set>
                                    <p:animEffect transition="in" filter="strips(downLeft)">
                                      <p:cBhvr>
                                        <p:cTn id="12" dur="1000"/>
                                        <p:tgtEl>
                                          <p:spTgt spid="10242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02422"/>
                                        </p:tgtEl>
                                        <p:attrNameLst>
                                          <p:attrName>style.visibility</p:attrName>
                                        </p:attrNameLst>
                                      </p:cBhvr>
                                      <p:to>
                                        <p:strVal val="visible"/>
                                      </p:to>
                                    </p:set>
                                    <p:animEffect transition="in" filter="wipe(left)">
                                      <p:cBhvr>
                                        <p:cTn id="15" dur="1000"/>
                                        <p:tgtEl>
                                          <p:spTgt spid="102422"/>
                                        </p:tgtEl>
                                      </p:cBhvr>
                                    </p:animEffect>
                                  </p:childTnLst>
                                </p:cTn>
                              </p:par>
                            </p:childTnLst>
                          </p:cTn>
                        </p:par>
                      </p:childTnLst>
                    </p:cTn>
                  </p:par>
                  <p:par>
                    <p:cTn id="16" fill="hold">
                      <p:stCondLst>
                        <p:cond delay="indefinite"/>
                      </p:stCondLst>
                      <p:childTnLst>
                        <p:par>
                          <p:cTn id="17" fill="hold" nodeType="after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02403"/>
                                        </p:tgtEl>
                                        <p:attrNameLst>
                                          <p:attrName>style.visibility</p:attrName>
                                        </p:attrNameLst>
                                      </p:cBhvr>
                                      <p:to>
                                        <p:strVal val="visible"/>
                                      </p:to>
                                    </p:set>
                                    <p:animEffect transition="in" filter="wipe(up)">
                                      <p:cBhvr>
                                        <p:cTn id="20" dur="1000"/>
                                        <p:tgtEl>
                                          <p:spTgt spid="102403"/>
                                        </p:tgtEl>
                                      </p:cBhvr>
                                    </p:animEffect>
                                  </p:childTnLst>
                                </p:cTn>
                              </p:par>
                            </p:childTnLst>
                          </p:cTn>
                        </p:par>
                      </p:childTnLst>
                    </p:cTn>
                  </p:par>
                  <p:par>
                    <p:cTn id="21" fill="hold">
                      <p:stCondLst>
                        <p:cond delay="indefinite"/>
                      </p:stCondLst>
                      <p:childTnLst>
                        <p:par>
                          <p:cTn id="22" fill="hold" nodeType="afterGroup">
                            <p:stCondLst>
                              <p:cond delay="0"/>
                            </p:stCondLst>
                            <p:childTnLst>
                              <p:par>
                                <p:cTn id="23" presetID="22" presetClass="entr" presetSubtype="2" fill="hold" nodeType="clickEffect">
                                  <p:stCondLst>
                                    <p:cond delay="0"/>
                                  </p:stCondLst>
                                  <p:childTnLst>
                                    <p:set>
                                      <p:cBhvr>
                                        <p:cTn id="24" dur="1" fill="hold">
                                          <p:stCondLst>
                                            <p:cond delay="0"/>
                                          </p:stCondLst>
                                        </p:cTn>
                                        <p:tgtEl>
                                          <p:spTgt spid="102419"/>
                                        </p:tgtEl>
                                        <p:attrNameLst>
                                          <p:attrName>style.visibility</p:attrName>
                                        </p:attrNameLst>
                                      </p:cBhvr>
                                      <p:to>
                                        <p:strVal val="visible"/>
                                      </p:to>
                                    </p:set>
                                    <p:animEffect transition="in" filter="wipe(right)">
                                      <p:cBhvr>
                                        <p:cTn id="25" dur="1000"/>
                                        <p:tgtEl>
                                          <p:spTgt spid="10241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12" fill="hold" nodeType="clickEffect">
                                  <p:stCondLst>
                                    <p:cond delay="0"/>
                                  </p:stCondLst>
                                  <p:childTnLst>
                                    <p:set>
                                      <p:cBhvr>
                                        <p:cTn id="29" dur="1" fill="hold">
                                          <p:stCondLst>
                                            <p:cond delay="0"/>
                                          </p:stCondLst>
                                        </p:cTn>
                                        <p:tgtEl>
                                          <p:spTgt spid="102408"/>
                                        </p:tgtEl>
                                        <p:attrNameLst>
                                          <p:attrName>style.visibility</p:attrName>
                                        </p:attrNameLst>
                                      </p:cBhvr>
                                      <p:to>
                                        <p:strVal val="visible"/>
                                      </p:to>
                                    </p:set>
                                    <p:animEffect transition="in" filter="strips(downLeft)">
                                      <p:cBhvr>
                                        <p:cTn id="30" dur="1000"/>
                                        <p:tgtEl>
                                          <p:spTgt spid="102408"/>
                                        </p:tgtEl>
                                      </p:cBhvr>
                                    </p:animEffect>
                                  </p:childTnLst>
                                </p:cTn>
                              </p:par>
                            </p:childTnLst>
                          </p:cTn>
                        </p:par>
                      </p:childTnLst>
                    </p:cTn>
                  </p:par>
                  <p:par>
                    <p:cTn id="31" fill="hold">
                      <p:stCondLst>
                        <p:cond delay="indefinite"/>
                      </p:stCondLst>
                      <p:childTnLst>
                        <p:par>
                          <p:cTn id="32" fill="hold" nodeType="after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102416"/>
                                        </p:tgtEl>
                                        <p:attrNameLst>
                                          <p:attrName>style.visibility</p:attrName>
                                        </p:attrNameLst>
                                      </p:cBhvr>
                                      <p:to>
                                        <p:strVal val="visible"/>
                                      </p:to>
                                    </p:set>
                                    <p:animEffect transition="in" filter="wipe(left)">
                                      <p:cBhvr>
                                        <p:cTn id="35" dur="1000"/>
                                        <p:tgtEl>
                                          <p:spTgt spid="102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animBg="1"/>
      <p:bldP spid="102422" grpId="0"/>
      <p:bldP spid="1024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ChangeArrowheads="1"/>
          </p:cNvSpPr>
          <p:nvPr>
            <p:ph type="title"/>
          </p:nvPr>
        </p:nvSpPr>
        <p:spPr/>
        <p:txBody>
          <a:bodyPr/>
          <a:lstStyle/>
          <a:p>
            <a:r>
              <a:rPr lang="en-US" dirty="0">
                <a:latin typeface="Arial" charset="0"/>
                <a:cs typeface="Arial" charset="0"/>
              </a:rPr>
              <a:t>Reorder Points</a:t>
            </a:r>
          </a:p>
        </p:txBody>
      </p:sp>
      <p:sp>
        <p:nvSpPr>
          <p:cNvPr id="2" name="Content Placeholder 1"/>
          <p:cNvSpPr>
            <a:spLocks noGrp="1"/>
          </p:cNvSpPr>
          <p:nvPr>
            <p:ph idx="1"/>
          </p:nvPr>
        </p:nvSpPr>
        <p:spPr/>
        <p:txBody>
          <a:bodyPr>
            <a:normAutofit/>
          </a:bodyPr>
          <a:lstStyle/>
          <a:p>
            <a:pPr>
              <a:lnSpc>
                <a:spcPct val="80000"/>
              </a:lnSpc>
            </a:pPr>
            <a:r>
              <a:rPr lang="en-US" sz="2600" dirty="0">
                <a:latin typeface="Arial" charset="0"/>
                <a:cs typeface="Arial" charset="0"/>
              </a:rPr>
              <a:t>EOQ answers the </a:t>
            </a:r>
            <a:r>
              <a:rPr lang="ja-JP" altLang="en-US" sz="2600" dirty="0">
                <a:latin typeface="Arial" charset="0"/>
                <a:cs typeface="Arial" charset="0"/>
              </a:rPr>
              <a:t>“</a:t>
            </a:r>
            <a:r>
              <a:rPr lang="en-US" sz="2600" dirty="0">
                <a:latin typeface="Arial" charset="0"/>
                <a:cs typeface="Arial" charset="0"/>
              </a:rPr>
              <a:t>how much</a:t>
            </a:r>
            <a:r>
              <a:rPr lang="ja-JP" altLang="en-US" sz="2600" dirty="0">
                <a:latin typeface="Arial" charset="0"/>
                <a:cs typeface="Arial" charset="0"/>
              </a:rPr>
              <a:t>”</a:t>
            </a:r>
            <a:r>
              <a:rPr lang="en-US" sz="2600" dirty="0">
                <a:latin typeface="Arial" charset="0"/>
                <a:cs typeface="Arial" charset="0"/>
              </a:rPr>
              <a:t> question</a:t>
            </a:r>
          </a:p>
          <a:p>
            <a:pPr>
              <a:lnSpc>
                <a:spcPct val="80000"/>
              </a:lnSpc>
            </a:pPr>
            <a:r>
              <a:rPr lang="en-US" sz="2600" dirty="0">
                <a:latin typeface="Arial" charset="0"/>
                <a:cs typeface="Arial" charset="0"/>
              </a:rPr>
              <a:t>The </a:t>
            </a:r>
            <a:r>
              <a:rPr lang="en-US" sz="2600" dirty="0">
                <a:solidFill>
                  <a:srgbClr val="FF0000"/>
                </a:solidFill>
                <a:latin typeface="Arial" charset="0"/>
                <a:cs typeface="Arial" charset="0"/>
              </a:rPr>
              <a:t>reorder point (ROP) tells </a:t>
            </a:r>
            <a:r>
              <a:rPr lang="ja-JP" altLang="en-US" sz="2600" dirty="0">
                <a:solidFill>
                  <a:srgbClr val="FF0000"/>
                </a:solidFill>
                <a:latin typeface="Arial" charset="0"/>
                <a:cs typeface="Arial" charset="0"/>
              </a:rPr>
              <a:t>“</a:t>
            </a:r>
            <a:r>
              <a:rPr lang="en-US" sz="2600" dirty="0">
                <a:solidFill>
                  <a:srgbClr val="FF0000"/>
                </a:solidFill>
                <a:latin typeface="Arial" charset="0"/>
                <a:cs typeface="Arial" charset="0"/>
              </a:rPr>
              <a:t>when</a:t>
            </a:r>
            <a:r>
              <a:rPr lang="ja-JP" altLang="en-US" sz="2600" dirty="0">
                <a:solidFill>
                  <a:srgbClr val="FF0000"/>
                </a:solidFill>
                <a:latin typeface="Arial" charset="0"/>
                <a:cs typeface="Arial" charset="0"/>
              </a:rPr>
              <a:t>”</a:t>
            </a:r>
            <a:r>
              <a:rPr lang="en-US" sz="2600" dirty="0">
                <a:latin typeface="Arial" charset="0"/>
                <a:cs typeface="Arial" charset="0"/>
              </a:rPr>
              <a:t> to order</a:t>
            </a:r>
          </a:p>
          <a:p>
            <a:pPr>
              <a:lnSpc>
                <a:spcPct val="80000"/>
              </a:lnSpc>
            </a:pPr>
            <a:r>
              <a:rPr lang="en-US" sz="2600" dirty="0">
                <a:latin typeface="Arial" charset="0"/>
                <a:cs typeface="Arial" charset="0"/>
              </a:rPr>
              <a:t>Lead time (</a:t>
            </a:r>
            <a:r>
              <a:rPr lang="en-US" sz="2600" i="1" dirty="0">
                <a:latin typeface="Times New Roman" charset="0"/>
                <a:cs typeface="Times New Roman" charset="0"/>
              </a:rPr>
              <a:t>L</a:t>
            </a:r>
            <a:r>
              <a:rPr lang="en-US" sz="2600" dirty="0">
                <a:latin typeface="Arial" charset="0"/>
                <a:cs typeface="Arial" charset="0"/>
              </a:rPr>
              <a:t>) is the time between placing and receiving an order</a:t>
            </a:r>
          </a:p>
        </p:txBody>
      </p:sp>
      <p:sp>
        <p:nvSpPr>
          <p:cNvPr id="3" name="Slide Number Placeholder 2"/>
          <p:cNvSpPr>
            <a:spLocks noGrp="1"/>
          </p:cNvSpPr>
          <p:nvPr>
            <p:ph type="sldNum" sz="quarter" idx="11"/>
          </p:nvPr>
        </p:nvSpPr>
        <p:spPr/>
        <p:txBody>
          <a:bodyPr/>
          <a:lstStyle/>
          <a:p>
            <a:fld id="{719C0A48-53B8-C64F-AFE6-ECE23F11299D}" type="slidenum">
              <a:rPr lang="en-US" smtClean="0"/>
              <a:pPr/>
              <a:t>25</a:t>
            </a:fld>
            <a:endParaRPr lang="en-US" dirty="0"/>
          </a:p>
        </p:txBody>
      </p:sp>
      <p:grpSp>
        <p:nvGrpSpPr>
          <p:cNvPr id="101380" name="Group 4"/>
          <p:cNvGrpSpPr>
            <a:grpSpLocks/>
          </p:cNvGrpSpPr>
          <p:nvPr/>
        </p:nvGrpSpPr>
        <p:grpSpPr bwMode="auto">
          <a:xfrm>
            <a:off x="1635125" y="3416300"/>
            <a:ext cx="5865813" cy="730250"/>
            <a:chOff x="798" y="2111"/>
            <a:chExt cx="3695" cy="460"/>
          </a:xfrm>
        </p:grpSpPr>
        <p:sp>
          <p:nvSpPr>
            <p:cNvPr id="103434" name="Rectangle 5"/>
            <p:cNvSpPr>
              <a:spLocks noChangeArrowheads="1"/>
            </p:cNvSpPr>
            <p:nvPr/>
          </p:nvSpPr>
          <p:spPr bwMode="auto">
            <a:xfrm>
              <a:off x="798" y="2201"/>
              <a:ext cx="700"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400" dirty="0"/>
                <a:t>ROP =</a:t>
              </a:r>
            </a:p>
          </p:txBody>
        </p:sp>
        <p:grpSp>
          <p:nvGrpSpPr>
            <p:cNvPr id="103435" name="Group 6"/>
            <p:cNvGrpSpPr>
              <a:grpSpLocks/>
            </p:cNvGrpSpPr>
            <p:nvPr/>
          </p:nvGrpSpPr>
          <p:grpSpPr bwMode="auto">
            <a:xfrm>
              <a:off x="1446" y="2111"/>
              <a:ext cx="3047" cy="460"/>
              <a:chOff x="1798" y="2159"/>
              <a:chExt cx="3047" cy="460"/>
            </a:xfrm>
          </p:grpSpPr>
          <p:grpSp>
            <p:nvGrpSpPr>
              <p:cNvPr id="103436" name="Group 7"/>
              <p:cNvGrpSpPr>
                <a:grpSpLocks/>
              </p:cNvGrpSpPr>
              <p:nvPr/>
            </p:nvGrpSpPr>
            <p:grpSpPr bwMode="auto">
              <a:xfrm>
                <a:off x="2790" y="2159"/>
                <a:ext cx="2055" cy="459"/>
                <a:chOff x="2790" y="2159"/>
                <a:chExt cx="2055" cy="459"/>
              </a:xfrm>
            </p:grpSpPr>
            <p:sp>
              <p:nvSpPr>
                <p:cNvPr id="103440" name="Rectangle 8"/>
                <p:cNvSpPr>
                  <a:spLocks noChangeArrowheads="1"/>
                </p:cNvSpPr>
                <p:nvPr/>
              </p:nvSpPr>
              <p:spPr bwMode="auto">
                <a:xfrm>
                  <a:off x="2790" y="2159"/>
                  <a:ext cx="2055" cy="4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sz="2400" dirty="0"/>
                    <a:t>Lead time for a new order in days</a:t>
                  </a:r>
                </a:p>
              </p:txBody>
            </p:sp>
            <p:sp>
              <p:nvSpPr>
                <p:cNvPr id="103441" name="AutoShape 9"/>
                <p:cNvSpPr>
                  <a:spLocks noChangeArrowheads="1"/>
                </p:cNvSpPr>
                <p:nvPr/>
              </p:nvSpPr>
              <p:spPr bwMode="auto">
                <a:xfrm>
                  <a:off x="2877" y="2186"/>
                  <a:ext cx="1875" cy="378"/>
                </a:xfrm>
                <a:prstGeom prst="bracketPair">
                  <a:avLst>
                    <a:gd name="adj" fmla="val 16667"/>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2400" dirty="0"/>
                </a:p>
              </p:txBody>
            </p:sp>
          </p:grpSp>
          <p:grpSp>
            <p:nvGrpSpPr>
              <p:cNvPr id="103437" name="Group 10"/>
              <p:cNvGrpSpPr>
                <a:grpSpLocks/>
              </p:cNvGrpSpPr>
              <p:nvPr/>
            </p:nvGrpSpPr>
            <p:grpSpPr bwMode="auto">
              <a:xfrm>
                <a:off x="1798" y="2160"/>
                <a:ext cx="1147" cy="459"/>
                <a:chOff x="1814" y="3189"/>
                <a:chExt cx="1147" cy="459"/>
              </a:xfrm>
            </p:grpSpPr>
            <p:sp>
              <p:nvSpPr>
                <p:cNvPr id="103438" name="Rectangle 11"/>
                <p:cNvSpPr>
                  <a:spLocks noChangeArrowheads="1"/>
                </p:cNvSpPr>
                <p:nvPr/>
              </p:nvSpPr>
              <p:spPr bwMode="auto">
                <a:xfrm>
                  <a:off x="1814" y="3189"/>
                  <a:ext cx="1147" cy="4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sz="2400" dirty="0"/>
                    <a:t>Demand per day</a:t>
                  </a:r>
                </a:p>
              </p:txBody>
            </p:sp>
            <p:sp>
              <p:nvSpPr>
                <p:cNvPr id="103439" name="AutoShape 12"/>
                <p:cNvSpPr>
                  <a:spLocks noChangeArrowheads="1"/>
                </p:cNvSpPr>
                <p:nvPr/>
              </p:nvSpPr>
              <p:spPr bwMode="auto">
                <a:xfrm>
                  <a:off x="1936" y="3215"/>
                  <a:ext cx="872" cy="378"/>
                </a:xfrm>
                <a:prstGeom prst="bracketPair">
                  <a:avLst>
                    <a:gd name="adj" fmla="val 16667"/>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2400" dirty="0"/>
                </a:p>
              </p:txBody>
            </p:sp>
          </p:grpSp>
        </p:grpSp>
      </p:grpSp>
      <p:sp>
        <p:nvSpPr>
          <p:cNvPr id="101389" name="Rectangle 13"/>
          <p:cNvSpPr>
            <a:spLocks noChangeArrowheads="1"/>
          </p:cNvSpPr>
          <p:nvPr/>
        </p:nvSpPr>
        <p:spPr bwMode="auto">
          <a:xfrm>
            <a:off x="1635125" y="4510088"/>
            <a:ext cx="192350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400" dirty="0" smtClean="0"/>
              <a:t>ROP = </a:t>
            </a:r>
            <a:r>
              <a:rPr lang="en-US" sz="2400" i="1" dirty="0">
                <a:latin typeface="Times New Roman" charset="0"/>
                <a:cs typeface="Times New Roman" charset="0"/>
              </a:rPr>
              <a:t>d</a:t>
            </a:r>
            <a:r>
              <a:rPr lang="en-US" sz="2400" dirty="0"/>
              <a:t> x </a:t>
            </a:r>
            <a:r>
              <a:rPr lang="en-US" sz="2400" i="1" dirty="0">
                <a:latin typeface="Times New Roman" charset="0"/>
                <a:cs typeface="Times New Roman" charset="0"/>
              </a:rPr>
              <a:t>L</a:t>
            </a:r>
          </a:p>
        </p:txBody>
      </p:sp>
      <p:grpSp>
        <p:nvGrpSpPr>
          <p:cNvPr id="101390" name="Group 14"/>
          <p:cNvGrpSpPr>
            <a:grpSpLocks/>
          </p:cNvGrpSpPr>
          <p:nvPr/>
        </p:nvGrpSpPr>
        <p:grpSpPr bwMode="auto">
          <a:xfrm>
            <a:off x="2138363" y="5064125"/>
            <a:ext cx="5375275" cy="830263"/>
            <a:chOff x="1022" y="3225"/>
            <a:chExt cx="3386" cy="523"/>
          </a:xfrm>
        </p:grpSpPr>
        <p:sp>
          <p:nvSpPr>
            <p:cNvPr id="103430" name="Rectangle 15"/>
            <p:cNvSpPr>
              <a:spLocks noChangeArrowheads="1"/>
            </p:cNvSpPr>
            <p:nvPr/>
          </p:nvSpPr>
          <p:spPr bwMode="auto">
            <a:xfrm>
              <a:off x="1022" y="3321"/>
              <a:ext cx="402"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400" i="1" dirty="0">
                  <a:latin typeface="Times New Roman" charset="0"/>
                  <a:cs typeface="Times New Roman" charset="0"/>
                </a:rPr>
                <a:t>d</a:t>
              </a:r>
              <a:r>
                <a:rPr lang="en-US" sz="2400" dirty="0"/>
                <a:t> = </a:t>
              </a:r>
            </a:p>
          </p:txBody>
        </p:sp>
        <p:grpSp>
          <p:nvGrpSpPr>
            <p:cNvPr id="103431" name="Group 16"/>
            <p:cNvGrpSpPr>
              <a:grpSpLocks/>
            </p:cNvGrpSpPr>
            <p:nvPr/>
          </p:nvGrpSpPr>
          <p:grpSpPr bwMode="auto">
            <a:xfrm>
              <a:off x="1400" y="3225"/>
              <a:ext cx="3008" cy="523"/>
              <a:chOff x="1424" y="3209"/>
              <a:chExt cx="3008" cy="523"/>
            </a:xfrm>
          </p:grpSpPr>
          <p:sp>
            <p:nvSpPr>
              <p:cNvPr id="103432" name="Rectangle 17"/>
              <p:cNvSpPr>
                <a:spLocks noChangeArrowheads="1"/>
              </p:cNvSpPr>
              <p:nvPr/>
            </p:nvSpPr>
            <p:spPr bwMode="auto">
              <a:xfrm>
                <a:off x="1424" y="3209"/>
                <a:ext cx="3008" cy="5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400" i="1" dirty="0">
                    <a:latin typeface="Times New Roman" charset="0"/>
                    <a:cs typeface="Times New Roman" charset="0"/>
                  </a:rPr>
                  <a:t>D</a:t>
                </a:r>
              </a:p>
              <a:p>
                <a:pPr algn="ctr"/>
                <a:r>
                  <a:rPr lang="en-US" sz="2400" dirty="0"/>
                  <a:t>Number of working days in a year</a:t>
                </a:r>
              </a:p>
            </p:txBody>
          </p:sp>
          <p:sp>
            <p:nvSpPr>
              <p:cNvPr id="103433" name="Line 18"/>
              <p:cNvSpPr>
                <a:spLocks noChangeShapeType="1"/>
              </p:cNvSpPr>
              <p:nvPr/>
            </p:nvSpPr>
            <p:spPr bwMode="auto">
              <a:xfrm>
                <a:off x="1465" y="3472"/>
                <a:ext cx="2951"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grpSp>
      </p:grpSp>
      <p:sp>
        <p:nvSpPr>
          <p:cNvPr id="20" name="TextBox 19"/>
          <p:cNvSpPr txBox="1"/>
          <p:nvPr/>
        </p:nvSpPr>
        <p:spPr>
          <a:xfrm>
            <a:off x="823913" y="6333093"/>
            <a:ext cx="7483267" cy="369332"/>
          </a:xfrm>
          <a:prstGeom prst="rect">
            <a:avLst/>
          </a:prstGeom>
          <a:noFill/>
        </p:spPr>
        <p:txBody>
          <a:bodyPr wrap="none" rtlCol="0">
            <a:spAutoFit/>
          </a:bodyPr>
          <a:lstStyle/>
          <a:p>
            <a:r>
              <a:rPr lang="en-US" dirty="0" smtClean="0">
                <a:solidFill>
                  <a:srgbClr val="FF0000"/>
                </a:solidFill>
                <a:latin typeface="Copperplate Gothic Bold" panose="020E0705020206020404" pitchFamily="34" charset="0"/>
              </a:rPr>
              <a:t>This demonstrates the formulas behind the Excel sheet</a:t>
            </a:r>
            <a:endParaRPr lang="en-US" dirty="0">
              <a:solidFill>
                <a:srgbClr val="FF0000"/>
              </a:solidFill>
              <a:latin typeface="Copperplate Gothic Bold" panose="020E0705020206020404" pitchFamily="34" charset="0"/>
            </a:endParaRPr>
          </a:p>
        </p:txBody>
      </p:sp>
    </p:spTree>
    <p:extLst>
      <p:ext uri="{BB962C8B-B14F-4D97-AF65-F5344CB8AC3E}">
        <p14:creationId xmlns:p14="http://schemas.microsoft.com/office/powerpoint/2010/main" val="1006150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1380"/>
                                        </p:tgtEl>
                                        <p:attrNameLst>
                                          <p:attrName>style.visibility</p:attrName>
                                        </p:attrNameLst>
                                      </p:cBhvr>
                                      <p:to>
                                        <p:strVal val="visible"/>
                                      </p:to>
                                    </p:set>
                                  </p:childTnLst>
                                </p:cTn>
                              </p:par>
                            </p:childTnLst>
                          </p:cTn>
                        </p:par>
                      </p:childTnLst>
                    </p:cTn>
                  </p:par>
                  <p:par>
                    <p:cTn id="7" fill="hold">
                      <p:stCondLst>
                        <p:cond delay="indefinite"/>
                      </p:stCondLst>
                      <p:childTnLst>
                        <p:par>
                          <p:cTn id="8" fill="hold" nodeType="after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389"/>
                                        </p:tgtEl>
                                        <p:attrNameLst>
                                          <p:attrName>style.visibility</p:attrName>
                                        </p:attrNameLst>
                                      </p:cBhvr>
                                      <p:to>
                                        <p:strVal val="visible"/>
                                      </p:to>
                                    </p:set>
                                  </p:childTnLst>
                                </p:cTn>
                              </p:par>
                            </p:childTnLst>
                          </p:cTn>
                        </p:par>
                      </p:childTnLst>
                    </p:cTn>
                  </p:par>
                  <p:par>
                    <p:cTn id="11" fill="hold">
                      <p:stCondLst>
                        <p:cond delay="indefinite"/>
                      </p:stCondLst>
                      <p:childTnLst>
                        <p:par>
                          <p:cTn id="12" fill="hold" nodeType="after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13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9"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title"/>
          </p:nvPr>
        </p:nvSpPr>
        <p:spPr/>
        <p:txBody>
          <a:bodyPr/>
          <a:lstStyle/>
          <a:p>
            <a:r>
              <a:rPr lang="en-US" dirty="0">
                <a:latin typeface="Arial" charset="0"/>
                <a:cs typeface="Arial" charset="0"/>
              </a:rPr>
              <a:t>Reorder Point Example</a:t>
            </a:r>
          </a:p>
        </p:txBody>
      </p:sp>
      <p:sp>
        <p:nvSpPr>
          <p:cNvPr id="2" name="Slide Number Placeholder 1"/>
          <p:cNvSpPr>
            <a:spLocks noGrp="1"/>
          </p:cNvSpPr>
          <p:nvPr>
            <p:ph type="sldNum" sz="quarter" idx="11"/>
          </p:nvPr>
        </p:nvSpPr>
        <p:spPr/>
        <p:txBody>
          <a:bodyPr/>
          <a:lstStyle/>
          <a:p>
            <a:fld id="{719C0A48-53B8-C64F-AFE6-ECE23F11299D}" type="slidenum">
              <a:rPr lang="en-US" smtClean="0"/>
              <a:pPr/>
              <a:t>26</a:t>
            </a:fld>
            <a:endParaRPr lang="en-US" dirty="0"/>
          </a:p>
        </p:txBody>
      </p:sp>
      <p:sp>
        <p:nvSpPr>
          <p:cNvPr id="103427" name="Rectangle 3"/>
          <p:cNvSpPr>
            <a:spLocks noChangeArrowheads="1"/>
          </p:cNvSpPr>
          <p:nvPr/>
        </p:nvSpPr>
        <p:spPr bwMode="auto">
          <a:xfrm>
            <a:off x="823913" y="1449388"/>
            <a:ext cx="7772400"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2400" dirty="0"/>
              <a:t>Demand = 8,000 </a:t>
            </a:r>
            <a:r>
              <a:rPr lang="en-US" sz="2400" dirty="0" smtClean="0"/>
              <a:t>iPhones </a:t>
            </a:r>
            <a:r>
              <a:rPr lang="en-US" sz="2400" dirty="0"/>
              <a:t>per year</a:t>
            </a:r>
          </a:p>
          <a:p>
            <a:r>
              <a:rPr lang="en-US" sz="2400" dirty="0"/>
              <a:t>250 working day year</a:t>
            </a:r>
          </a:p>
          <a:p>
            <a:r>
              <a:rPr lang="en-US" sz="2400" dirty="0"/>
              <a:t>Lead time for orders is 3 or 4 working </a:t>
            </a:r>
            <a:r>
              <a:rPr lang="en-US" sz="2400" dirty="0" smtClean="0"/>
              <a:t>days</a:t>
            </a:r>
            <a:endParaRPr lang="en-US" sz="2400" dirty="0"/>
          </a:p>
        </p:txBody>
      </p:sp>
      <p:sp>
        <p:nvSpPr>
          <p:cNvPr id="103428" name="Rectangle 4"/>
          <p:cNvSpPr>
            <a:spLocks noChangeArrowheads="1"/>
          </p:cNvSpPr>
          <p:nvPr/>
        </p:nvSpPr>
        <p:spPr bwMode="auto">
          <a:xfrm>
            <a:off x="1482725" y="4522788"/>
            <a:ext cx="1941513"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400" dirty="0"/>
              <a:t>ROP = </a:t>
            </a:r>
            <a:r>
              <a:rPr lang="en-US" sz="2400" i="1" dirty="0">
                <a:latin typeface="Times New Roman" charset="0"/>
                <a:cs typeface="Times New Roman" charset="0"/>
              </a:rPr>
              <a:t>d</a:t>
            </a:r>
            <a:r>
              <a:rPr lang="en-US" sz="2400" dirty="0"/>
              <a:t> x </a:t>
            </a:r>
            <a:r>
              <a:rPr lang="en-US" sz="2400" i="1" dirty="0">
                <a:latin typeface="Times New Roman" charset="0"/>
                <a:cs typeface="Times New Roman" charset="0"/>
              </a:rPr>
              <a:t>L</a:t>
            </a:r>
          </a:p>
        </p:txBody>
      </p:sp>
      <p:grpSp>
        <p:nvGrpSpPr>
          <p:cNvPr id="103429" name="Group 5"/>
          <p:cNvGrpSpPr>
            <a:grpSpLocks/>
          </p:cNvGrpSpPr>
          <p:nvPr/>
        </p:nvGrpSpPr>
        <p:grpSpPr bwMode="auto">
          <a:xfrm>
            <a:off x="1957388" y="2786063"/>
            <a:ext cx="5656262" cy="931862"/>
            <a:chOff x="1369" y="1931"/>
            <a:chExt cx="3563" cy="587"/>
          </a:xfrm>
        </p:grpSpPr>
        <p:sp>
          <p:nvSpPr>
            <p:cNvPr id="105480" name="Rectangle 6"/>
            <p:cNvSpPr>
              <a:spLocks noChangeArrowheads="1"/>
            </p:cNvSpPr>
            <p:nvPr/>
          </p:nvSpPr>
          <p:spPr bwMode="auto">
            <a:xfrm>
              <a:off x="1369" y="2079"/>
              <a:ext cx="402"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400" i="1" dirty="0">
                  <a:latin typeface="Times New Roman" charset="0"/>
                  <a:cs typeface="Times New Roman" charset="0"/>
                </a:rPr>
                <a:t>d</a:t>
              </a:r>
              <a:r>
                <a:rPr lang="en-US" sz="2400" dirty="0"/>
                <a:t> = </a:t>
              </a:r>
            </a:p>
          </p:txBody>
        </p:sp>
        <p:grpSp>
          <p:nvGrpSpPr>
            <p:cNvPr id="105481" name="Group 7"/>
            <p:cNvGrpSpPr>
              <a:grpSpLocks/>
            </p:cNvGrpSpPr>
            <p:nvPr/>
          </p:nvGrpSpPr>
          <p:grpSpPr bwMode="auto">
            <a:xfrm>
              <a:off x="1812" y="1931"/>
              <a:ext cx="3120" cy="587"/>
              <a:chOff x="1812" y="1931"/>
              <a:chExt cx="3120" cy="587"/>
            </a:xfrm>
          </p:grpSpPr>
          <p:sp>
            <p:nvSpPr>
              <p:cNvPr id="105482" name="Rectangle 8"/>
              <p:cNvSpPr>
                <a:spLocks noChangeArrowheads="1"/>
              </p:cNvSpPr>
              <p:nvPr/>
            </p:nvSpPr>
            <p:spPr bwMode="auto">
              <a:xfrm>
                <a:off x="1859" y="1931"/>
                <a:ext cx="3008" cy="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lnSpc>
                    <a:spcPct val="115000"/>
                  </a:lnSpc>
                </a:pPr>
                <a:r>
                  <a:rPr lang="en-US" sz="2400" i="1" dirty="0">
                    <a:latin typeface="Times New Roman" charset="0"/>
                    <a:cs typeface="Times New Roman" charset="0"/>
                  </a:rPr>
                  <a:t>D</a:t>
                </a:r>
              </a:p>
              <a:p>
                <a:pPr algn="ctr">
                  <a:lnSpc>
                    <a:spcPct val="115000"/>
                  </a:lnSpc>
                </a:pPr>
                <a:r>
                  <a:rPr lang="en-US" sz="2400" dirty="0"/>
                  <a:t>Number of working days in a year</a:t>
                </a:r>
              </a:p>
            </p:txBody>
          </p:sp>
          <p:sp>
            <p:nvSpPr>
              <p:cNvPr id="105483" name="Line 9"/>
              <p:cNvSpPr>
                <a:spLocks noChangeShapeType="1"/>
              </p:cNvSpPr>
              <p:nvPr/>
            </p:nvSpPr>
            <p:spPr bwMode="auto">
              <a:xfrm>
                <a:off x="1812" y="2230"/>
                <a:ext cx="312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grpSp>
      </p:grpSp>
      <p:sp>
        <p:nvSpPr>
          <p:cNvPr id="103434" name="Rectangle 10"/>
          <p:cNvSpPr>
            <a:spLocks noChangeArrowheads="1"/>
          </p:cNvSpPr>
          <p:nvPr/>
        </p:nvSpPr>
        <p:spPr bwMode="auto">
          <a:xfrm>
            <a:off x="2219325" y="3848100"/>
            <a:ext cx="324802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400" dirty="0"/>
              <a:t>= 8,000/250 = 32 units</a:t>
            </a:r>
          </a:p>
        </p:txBody>
      </p:sp>
      <p:sp>
        <p:nvSpPr>
          <p:cNvPr id="103435" name="Rectangle 11"/>
          <p:cNvSpPr>
            <a:spLocks noChangeArrowheads="1"/>
          </p:cNvSpPr>
          <p:nvPr/>
        </p:nvSpPr>
        <p:spPr bwMode="auto">
          <a:xfrm>
            <a:off x="2232025" y="5106988"/>
            <a:ext cx="5300663"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400" dirty="0"/>
              <a:t>= 32 units per day x 3 days = 96 units</a:t>
            </a:r>
          </a:p>
        </p:txBody>
      </p:sp>
      <p:sp>
        <p:nvSpPr>
          <p:cNvPr id="13" name="Rectangle 11"/>
          <p:cNvSpPr>
            <a:spLocks noChangeArrowheads="1"/>
          </p:cNvSpPr>
          <p:nvPr/>
        </p:nvSpPr>
        <p:spPr bwMode="auto">
          <a:xfrm>
            <a:off x="2219325" y="5613400"/>
            <a:ext cx="5472113"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400" dirty="0"/>
              <a:t>= 32 units per day x 4 days = 128 units</a:t>
            </a:r>
          </a:p>
        </p:txBody>
      </p:sp>
      <p:sp>
        <p:nvSpPr>
          <p:cNvPr id="4" name="TextBox 3"/>
          <p:cNvSpPr txBox="1"/>
          <p:nvPr/>
        </p:nvSpPr>
        <p:spPr>
          <a:xfrm>
            <a:off x="823913" y="6333093"/>
            <a:ext cx="7483267" cy="369332"/>
          </a:xfrm>
          <a:prstGeom prst="rect">
            <a:avLst/>
          </a:prstGeom>
          <a:noFill/>
        </p:spPr>
        <p:txBody>
          <a:bodyPr wrap="none" rtlCol="0">
            <a:spAutoFit/>
          </a:bodyPr>
          <a:lstStyle/>
          <a:p>
            <a:r>
              <a:rPr lang="en-US" dirty="0" smtClean="0">
                <a:solidFill>
                  <a:srgbClr val="FF0000"/>
                </a:solidFill>
                <a:latin typeface="Copperplate Gothic Bold" panose="020E0705020206020404" pitchFamily="34" charset="0"/>
              </a:rPr>
              <a:t>This demonstrates the formulas behind the Excel sheet</a:t>
            </a:r>
            <a:endParaRPr lang="en-US" dirty="0">
              <a:solidFill>
                <a:srgbClr val="FF0000"/>
              </a:solidFill>
              <a:latin typeface="Copperplate Gothic Bold" panose="020E0705020206020404" pitchFamily="34" charset="0"/>
            </a:endParaRPr>
          </a:p>
        </p:txBody>
      </p:sp>
    </p:spTree>
    <p:extLst>
      <p:ext uri="{BB962C8B-B14F-4D97-AF65-F5344CB8AC3E}">
        <p14:creationId xmlns:p14="http://schemas.microsoft.com/office/powerpoint/2010/main" val="30229715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434"/>
                                        </p:tgtEl>
                                        <p:attrNameLst>
                                          <p:attrName>style.visibility</p:attrName>
                                        </p:attrNameLst>
                                      </p:cBhvr>
                                      <p:to>
                                        <p:strVal val="visible"/>
                                      </p:to>
                                    </p:set>
                                    <p:animEffect transition="in" filter="wipe(left)">
                                      <p:cBhvr>
                                        <p:cTn id="7" dur="1000"/>
                                        <p:tgtEl>
                                          <p:spTgt spid="1034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3428"/>
                                        </p:tgtEl>
                                        <p:attrNameLst>
                                          <p:attrName>style.visibility</p:attrName>
                                        </p:attrNameLst>
                                      </p:cBhvr>
                                      <p:to>
                                        <p:strVal val="visible"/>
                                      </p:to>
                                    </p:set>
                                    <p:animEffect transition="in" filter="wipe(left)">
                                      <p:cBhvr>
                                        <p:cTn id="12" dur="1000"/>
                                        <p:tgtEl>
                                          <p:spTgt spid="103428"/>
                                        </p:tgtEl>
                                      </p:cBhvr>
                                    </p:animEffect>
                                  </p:childTnLst>
                                </p:cTn>
                              </p:par>
                            </p:childTnLst>
                          </p:cTn>
                        </p:par>
                      </p:childTnLst>
                    </p:cTn>
                  </p:par>
                  <p:par>
                    <p:cTn id="13" fill="hold">
                      <p:stCondLst>
                        <p:cond delay="indefinite"/>
                      </p:stCondLst>
                      <p:childTnLst>
                        <p:par>
                          <p:cTn id="14" fill="hold" nodeType="after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3435"/>
                                        </p:tgtEl>
                                        <p:attrNameLst>
                                          <p:attrName>style.visibility</p:attrName>
                                        </p:attrNameLst>
                                      </p:cBhvr>
                                      <p:to>
                                        <p:strVal val="visible"/>
                                      </p:to>
                                    </p:set>
                                    <p:animEffect transition="in" filter="wipe(left)">
                                      <p:cBhvr>
                                        <p:cTn id="17" dur="1000"/>
                                        <p:tgtEl>
                                          <p:spTgt spid="103435"/>
                                        </p:tgtEl>
                                      </p:cBhvr>
                                    </p:animEffect>
                                  </p:childTnLst>
                                </p:cTn>
                              </p:par>
                            </p:childTnLst>
                          </p:cTn>
                        </p:par>
                      </p:childTnLst>
                    </p:cTn>
                  </p:par>
                  <p:par>
                    <p:cTn id="18" fill="hold">
                      <p:stCondLst>
                        <p:cond delay="indefinite"/>
                      </p:stCondLst>
                      <p:childTnLst>
                        <p:par>
                          <p:cTn id="19" fill="hold" nodeType="after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8" grpId="0" autoUpdateAnimBg="0"/>
      <p:bldP spid="103434" grpId="0" autoUpdateAnimBg="0"/>
      <p:bldP spid="103435" grpId="0" autoUpdateAnimBg="0"/>
      <p:bldP spid="13"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title"/>
          </p:nvPr>
        </p:nvSpPr>
        <p:spPr/>
        <p:txBody>
          <a:bodyPr/>
          <a:lstStyle/>
          <a:p>
            <a:r>
              <a:rPr lang="en-US" dirty="0">
                <a:latin typeface="Arial" charset="0"/>
                <a:cs typeface="Arial" charset="0"/>
              </a:rPr>
              <a:t>Quantity Discount Models</a:t>
            </a:r>
          </a:p>
        </p:txBody>
      </p:sp>
      <p:sp>
        <p:nvSpPr>
          <p:cNvPr id="121858" name="Content Placeholder 1"/>
          <p:cNvSpPr>
            <a:spLocks noGrp="1"/>
          </p:cNvSpPr>
          <p:nvPr>
            <p:ph idx="1"/>
          </p:nvPr>
        </p:nvSpPr>
        <p:spPr/>
        <p:txBody>
          <a:bodyPr/>
          <a:lstStyle/>
          <a:p>
            <a:pPr>
              <a:buClr>
                <a:schemeClr val="tx1"/>
              </a:buClr>
            </a:pPr>
            <a:r>
              <a:rPr lang="en-US" sz="2800" dirty="0">
                <a:latin typeface="Arial" charset="0"/>
                <a:cs typeface="Arial" charset="0"/>
              </a:rPr>
              <a:t>Reduced prices are </a:t>
            </a:r>
            <a:r>
              <a:rPr lang="en-US" sz="2800" dirty="0">
                <a:solidFill>
                  <a:srgbClr val="FF0000"/>
                </a:solidFill>
                <a:latin typeface="Arial" charset="0"/>
                <a:cs typeface="Arial" charset="0"/>
              </a:rPr>
              <a:t>often available when larger quantities are purchased</a:t>
            </a:r>
          </a:p>
          <a:p>
            <a:r>
              <a:rPr lang="en-US" sz="2800" dirty="0">
                <a:latin typeface="Arial" charset="0"/>
                <a:cs typeface="Arial" charset="0"/>
              </a:rPr>
              <a:t>Trade-off is between </a:t>
            </a:r>
            <a:r>
              <a:rPr lang="en-US" sz="2800" dirty="0">
                <a:solidFill>
                  <a:srgbClr val="FF0000"/>
                </a:solidFill>
                <a:latin typeface="Arial" charset="0"/>
                <a:cs typeface="Arial" charset="0"/>
              </a:rPr>
              <a:t>reduced product cost and increased holding cost</a:t>
            </a:r>
          </a:p>
        </p:txBody>
      </p:sp>
      <p:sp>
        <p:nvSpPr>
          <p:cNvPr id="2" name="Slide Number Placeholder 1"/>
          <p:cNvSpPr>
            <a:spLocks noGrp="1"/>
          </p:cNvSpPr>
          <p:nvPr>
            <p:ph type="sldNum" sz="quarter" idx="11"/>
          </p:nvPr>
        </p:nvSpPr>
        <p:spPr/>
        <p:txBody>
          <a:bodyPr/>
          <a:lstStyle/>
          <a:p>
            <a:fld id="{719C0A48-53B8-C64F-AFE6-ECE23F11299D}" type="slidenum">
              <a:rPr lang="en-US" smtClean="0"/>
              <a:pPr/>
              <a:t>27</a:t>
            </a:fld>
            <a:endParaRPr lang="en-US" dirty="0"/>
          </a:p>
        </p:txBody>
      </p:sp>
      <p:graphicFrame>
        <p:nvGraphicFramePr>
          <p:cNvPr id="17" name="Group 48"/>
          <p:cNvGraphicFramePr>
            <a:graphicFrameLocks noGrp="1"/>
          </p:cNvGraphicFramePr>
          <p:nvPr>
            <p:extLst>
              <p:ext uri="{D42A27DB-BD31-4B8C-83A1-F6EECF244321}">
                <p14:modId xmlns:p14="http://schemas.microsoft.com/office/powerpoint/2010/main" val="1641890998"/>
              </p:ext>
            </p:extLst>
          </p:nvPr>
        </p:nvGraphicFramePr>
        <p:xfrm>
          <a:off x="717550" y="3810000"/>
          <a:ext cx="7702550" cy="1960562"/>
        </p:xfrm>
        <a:graphic>
          <a:graphicData uri="http://schemas.openxmlformats.org/drawingml/2006/table">
            <a:tbl>
              <a:tblPr>
                <a:tableStyleId>{2D5ABB26-0587-4C30-8999-92F81FD0307C}</a:tableStyleId>
              </a:tblPr>
              <a:tblGrid>
                <a:gridCol w="1885950">
                  <a:extLst>
                    <a:ext uri="{9D8B030D-6E8A-4147-A177-3AD203B41FA5}">
                      <a16:colId xmlns:a16="http://schemas.microsoft.com/office/drawing/2014/main" val="20000"/>
                    </a:ext>
                  </a:extLst>
                </a:gridCol>
                <a:gridCol w="406400">
                  <a:extLst>
                    <a:ext uri="{9D8B030D-6E8A-4147-A177-3AD203B41FA5}">
                      <a16:colId xmlns:a16="http://schemas.microsoft.com/office/drawing/2014/main" val="20001"/>
                    </a:ext>
                  </a:extLst>
                </a:gridCol>
                <a:gridCol w="2844800">
                  <a:extLst>
                    <a:ext uri="{9D8B030D-6E8A-4147-A177-3AD203B41FA5}">
                      <a16:colId xmlns:a16="http://schemas.microsoft.com/office/drawing/2014/main" val="20002"/>
                    </a:ext>
                  </a:extLst>
                </a:gridCol>
                <a:gridCol w="2565400">
                  <a:extLst>
                    <a:ext uri="{9D8B030D-6E8A-4147-A177-3AD203B41FA5}">
                      <a16:colId xmlns:a16="http://schemas.microsoft.com/office/drawing/2014/main" val="20003"/>
                    </a:ext>
                  </a:extLst>
                </a:gridCol>
              </a:tblGrid>
              <a:tr h="338460">
                <a:tc>
                  <a:txBody>
                    <a:bodyPr/>
                    <a:lstStyle/>
                    <a:p>
                      <a:pPr marL="0" marR="0" lvl="0" indent="0" algn="ctr" defTabSz="914400" rtl="0" eaLnBrk="1" fontAlgn="base" latinLnBrk="0" hangingPunct="1">
                        <a:lnSpc>
                          <a:spcPct val="90000"/>
                        </a:lnSpc>
                        <a:spcBef>
                          <a:spcPct val="0"/>
                        </a:spcBef>
                        <a:spcAft>
                          <a:spcPct val="40000"/>
                        </a:spcAft>
                        <a:buClr>
                          <a:srgbClr val="BF0922"/>
                        </a:buClr>
                        <a:buSzTx/>
                        <a:buFont typeface="Wingdings" charset="0"/>
                        <a:buNone/>
                        <a:tabLst/>
                      </a:pPr>
                      <a:r>
                        <a:rPr kumimoji="0" lang="en-US" sz="1800" b="0" i="0" u="none" strike="noStrike" cap="none" normalizeH="0" baseline="0" dirty="0" smtClean="0">
                          <a:ln>
                            <a:noFill/>
                          </a:ln>
                          <a:solidFill>
                            <a:srgbClr val="FFFFFF"/>
                          </a:solidFill>
                          <a:effectLst/>
                          <a:latin typeface="Arial"/>
                          <a:ea typeface="ＭＳ Ｐゴシック" charset="0"/>
                          <a:cs typeface="Arial"/>
                        </a:rPr>
                        <a:t>TABLE 12.2</a:t>
                      </a:r>
                      <a:endParaRPr kumimoji="0" lang="en-US" sz="1800" b="0" i="0" u="none" strike="noStrike" cap="none" normalizeH="0" baseline="0" dirty="0">
                        <a:ln>
                          <a:noFill/>
                        </a:ln>
                        <a:solidFill>
                          <a:srgbClr val="FFFFFF"/>
                        </a:solidFill>
                        <a:effectLst/>
                        <a:latin typeface="Arial"/>
                        <a:ea typeface="ＭＳ Ｐゴシック" charset="0"/>
                        <a:cs typeface="Arial"/>
                      </a:endParaRPr>
                    </a:p>
                  </a:txBody>
                  <a:tcPr marT="45738" marB="45738" anchor="b"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chemeClr val="tx1"/>
                    </a:solidFill>
                  </a:tcPr>
                </a:tc>
                <a:tc gridSpan="3">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pPr>
                      <a:r>
                        <a:rPr lang="en-US" sz="1800" b="1" kern="1200" dirty="0" smtClean="0">
                          <a:solidFill>
                            <a:schemeClr val="tx1"/>
                          </a:solidFill>
                          <a:effectLst/>
                          <a:latin typeface="Arial"/>
                          <a:ea typeface="+mn-ea"/>
                          <a:cs typeface="Arial"/>
                        </a:rPr>
                        <a:t>A Quantity Discount Schedule </a:t>
                      </a:r>
                      <a:endParaRPr kumimoji="0" lang="en-US" sz="1800" b="0" i="0" u="none" strike="noStrike" cap="none" normalizeH="0" baseline="0" dirty="0">
                        <a:ln>
                          <a:noFill/>
                        </a:ln>
                        <a:solidFill>
                          <a:schemeClr val="tx1"/>
                        </a:solidFill>
                        <a:effectLst/>
                        <a:latin typeface="Arial"/>
                        <a:ea typeface="ＭＳ Ｐゴシック" charset="0"/>
                        <a:cs typeface="Arial"/>
                      </a:endParaRPr>
                    </a:p>
                  </a:txBody>
                  <a:tcPr marT="45738" marB="45738" anchor="b"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endParaRPr lang="en-US"/>
                    </a:p>
                  </a:txBody>
                  <a:tcPr/>
                </a:tc>
                <a:tc hMerge="1">
                  <a:txBody>
                    <a:bodyPr/>
                    <a:lstStyle/>
                    <a:p>
                      <a:pPr marL="0" marR="0" lvl="0" indent="0" algn="ctr" defTabSz="914400" rtl="0" eaLnBrk="1" fontAlgn="base" latinLnBrk="0" hangingPunct="1">
                        <a:lnSpc>
                          <a:spcPct val="90000"/>
                        </a:lnSpc>
                        <a:spcBef>
                          <a:spcPct val="0"/>
                        </a:spcBef>
                        <a:spcAft>
                          <a:spcPct val="40000"/>
                        </a:spcAft>
                        <a:buClr>
                          <a:srgbClr val="BF0922"/>
                        </a:buClr>
                        <a:buSzTx/>
                        <a:buFont typeface="Wingdings" charset="0"/>
                        <a:buNone/>
                        <a:tabLst/>
                      </a:pPr>
                      <a:endParaRPr kumimoji="0" lang="en-US" sz="18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val="10000"/>
                  </a:ext>
                </a:extLst>
              </a:tr>
              <a:tr h="585444">
                <a:tc gridSpan="2">
                  <a:txBody>
                    <a:bodyPr/>
                    <a:lstStyle/>
                    <a:p>
                      <a:pPr marL="0" marR="0" lvl="0" indent="0" algn="ctr" defTabSz="914400" rtl="0" eaLnBrk="1" fontAlgn="base" latinLnBrk="0" hangingPunct="1">
                        <a:lnSpc>
                          <a:spcPct val="90000"/>
                        </a:lnSpc>
                        <a:spcBef>
                          <a:spcPct val="0"/>
                        </a:spcBef>
                        <a:spcAft>
                          <a:spcPct val="40000"/>
                        </a:spcAft>
                        <a:buClr>
                          <a:srgbClr val="BF0922"/>
                        </a:buClr>
                        <a:buSzTx/>
                        <a:buFont typeface="Wingdings" charset="0"/>
                        <a:buNone/>
                        <a:tabLst/>
                      </a:pPr>
                      <a:r>
                        <a:rPr kumimoji="0" lang="en-US" sz="1800" b="1" u="none" strike="noStrike" cap="none" normalizeH="0" baseline="0" dirty="0" smtClean="0">
                          <a:ln>
                            <a:noFill/>
                          </a:ln>
                          <a:solidFill>
                            <a:srgbClr val="FFFFFF"/>
                          </a:solidFill>
                          <a:effectLst/>
                          <a:latin typeface="Arial"/>
                          <a:cs typeface="Arial"/>
                        </a:rPr>
                        <a:t>PRICE RANGE</a:t>
                      </a:r>
                      <a:endParaRPr kumimoji="0" lang="en-US" sz="1800" b="1" i="0" u="none" strike="noStrike" cap="none" normalizeH="0" baseline="0" dirty="0">
                        <a:ln>
                          <a:noFill/>
                        </a:ln>
                        <a:solidFill>
                          <a:srgbClr val="FFFFFF"/>
                        </a:solidFill>
                        <a:effectLst/>
                        <a:latin typeface="Arial"/>
                        <a:ea typeface="ＭＳ Ｐゴシック" charset="0"/>
                        <a:cs typeface="Arial"/>
                      </a:endParaRPr>
                    </a:p>
                  </a:txBody>
                  <a:tcPr marT="45738" marB="45738" anchor="b"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chemeClr val="accent1"/>
                    </a:solidFill>
                  </a:tcPr>
                </a:tc>
                <a:tc hMerge="1">
                  <a:txBody>
                    <a:bodyPr/>
                    <a:lstStyle/>
                    <a:p>
                      <a:endParaRPr lang="en-US"/>
                    </a:p>
                  </a:txBody>
                  <a:tcPr/>
                </a:tc>
                <a:tc>
                  <a:txBody>
                    <a:bodyPr/>
                    <a:lstStyle/>
                    <a:p>
                      <a:pPr marL="0" marR="0" lvl="0" indent="0" algn="ctr" defTabSz="914400" rtl="0" eaLnBrk="1" fontAlgn="base" latinLnBrk="0" hangingPunct="1">
                        <a:lnSpc>
                          <a:spcPct val="90000"/>
                        </a:lnSpc>
                        <a:spcBef>
                          <a:spcPct val="0"/>
                        </a:spcBef>
                        <a:spcAft>
                          <a:spcPct val="40000"/>
                        </a:spcAft>
                        <a:buClr>
                          <a:srgbClr val="BF0922"/>
                        </a:buClr>
                        <a:buSzTx/>
                        <a:buFont typeface="Wingdings" charset="0"/>
                        <a:buNone/>
                        <a:tabLst/>
                      </a:pPr>
                      <a:r>
                        <a:rPr kumimoji="0" lang="en-US" sz="1800" b="1" u="none" strike="noStrike" cap="none" normalizeH="0" baseline="0" dirty="0" smtClean="0">
                          <a:ln>
                            <a:noFill/>
                          </a:ln>
                          <a:solidFill>
                            <a:srgbClr val="FFFFFF"/>
                          </a:solidFill>
                          <a:effectLst/>
                          <a:latin typeface="Arial"/>
                          <a:cs typeface="Arial"/>
                        </a:rPr>
                        <a:t>QUANTITY ORDERED</a:t>
                      </a:r>
                      <a:endParaRPr kumimoji="0" lang="en-US" sz="1800" b="1" i="0" u="none" strike="noStrike" cap="none" normalizeH="0" baseline="0" dirty="0">
                        <a:ln>
                          <a:noFill/>
                        </a:ln>
                        <a:solidFill>
                          <a:srgbClr val="FFFFFF"/>
                        </a:solidFill>
                        <a:effectLst/>
                        <a:latin typeface="Arial"/>
                        <a:ea typeface="ＭＳ Ｐゴシック" charset="0"/>
                        <a:cs typeface="Arial"/>
                      </a:endParaRPr>
                    </a:p>
                  </a:txBody>
                  <a:tcPr marT="45738" marB="45738" anchor="b"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chemeClr val="accent1"/>
                    </a:solidFill>
                  </a:tcPr>
                </a:tc>
                <a:tc>
                  <a:txBody>
                    <a:bodyPr/>
                    <a:lstStyle/>
                    <a:p>
                      <a:pPr marL="0" marR="0" lvl="0" indent="0" algn="ctr" defTabSz="914400" rtl="0" eaLnBrk="1" fontAlgn="base" latinLnBrk="0" hangingPunct="1">
                        <a:lnSpc>
                          <a:spcPct val="90000"/>
                        </a:lnSpc>
                        <a:spcBef>
                          <a:spcPct val="0"/>
                        </a:spcBef>
                        <a:spcAft>
                          <a:spcPct val="40000"/>
                        </a:spcAft>
                        <a:buClr>
                          <a:srgbClr val="BF0922"/>
                        </a:buClr>
                        <a:buSzTx/>
                        <a:buFont typeface="Wingdings" charset="0"/>
                        <a:buNone/>
                        <a:tabLst/>
                      </a:pPr>
                      <a:r>
                        <a:rPr kumimoji="0" lang="en-US" sz="1800" b="1" u="none" strike="noStrike" cap="none" normalizeH="0" baseline="0" dirty="0" smtClean="0">
                          <a:ln>
                            <a:noFill/>
                          </a:ln>
                          <a:solidFill>
                            <a:srgbClr val="FFFFFF"/>
                          </a:solidFill>
                          <a:effectLst/>
                          <a:latin typeface="Arial"/>
                          <a:cs typeface="Arial"/>
                        </a:rPr>
                        <a:t>PRICE PER UNIT </a:t>
                      </a:r>
                      <a:r>
                        <a:rPr kumimoji="0" lang="en-US" sz="1800" b="1" i="1" u="none" strike="noStrike" cap="none" normalizeH="0" baseline="0" dirty="0" smtClean="0">
                          <a:ln>
                            <a:noFill/>
                          </a:ln>
                          <a:solidFill>
                            <a:srgbClr val="FFFFFF"/>
                          </a:solidFill>
                          <a:effectLst/>
                          <a:latin typeface="Arial"/>
                          <a:cs typeface="Arial"/>
                        </a:rPr>
                        <a:t>P</a:t>
                      </a:r>
                      <a:endParaRPr kumimoji="0" lang="en-US" sz="1800" b="1" i="1" u="none" strike="noStrike" cap="none" normalizeH="0" baseline="0" dirty="0">
                        <a:ln>
                          <a:noFill/>
                        </a:ln>
                        <a:solidFill>
                          <a:srgbClr val="FFFFFF"/>
                        </a:solidFill>
                        <a:effectLst/>
                        <a:latin typeface="Arial"/>
                        <a:ea typeface="ＭＳ Ｐゴシック" charset="0"/>
                        <a:cs typeface="Arial"/>
                      </a:endParaRPr>
                    </a:p>
                  </a:txBody>
                  <a:tcPr marT="45738" marB="45738" anchor="b"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r h="338460">
                <a:tc gridSpan="2">
                  <a:txBody>
                    <a:bodyPr/>
                    <a:lstStyle/>
                    <a:p>
                      <a:pPr marL="0" marR="0" lvl="0" indent="0" algn="ctr" defTabSz="914400" rtl="0" eaLnBrk="1" fontAlgn="base" latinLnBrk="0" hangingPunct="1">
                        <a:lnSpc>
                          <a:spcPct val="90000"/>
                        </a:lnSpc>
                        <a:spcBef>
                          <a:spcPct val="0"/>
                        </a:spcBef>
                        <a:spcAft>
                          <a:spcPct val="40000"/>
                        </a:spcAft>
                        <a:buClr>
                          <a:srgbClr val="BF0922"/>
                        </a:buClr>
                        <a:buSzTx/>
                        <a:buFont typeface="Wingdings" charset="0"/>
                        <a:buNone/>
                        <a:tabLst/>
                      </a:pPr>
                      <a:r>
                        <a:rPr kumimoji="0" lang="en-US" sz="1800" u="none" strike="noStrike" cap="none" normalizeH="0" baseline="0" dirty="0" smtClean="0">
                          <a:ln>
                            <a:noFill/>
                          </a:ln>
                          <a:effectLst/>
                          <a:latin typeface="Arial"/>
                          <a:cs typeface="Arial"/>
                        </a:rPr>
                        <a:t>Initial price</a:t>
                      </a:r>
                      <a:endParaRPr kumimoji="0" lang="en-US" sz="1800" b="0" i="0" u="none" strike="noStrike" cap="none" normalizeH="0" baseline="0" dirty="0">
                        <a:ln>
                          <a:noFill/>
                        </a:ln>
                        <a:solidFill>
                          <a:schemeClr val="tx1"/>
                        </a:solidFill>
                        <a:effectLst/>
                        <a:latin typeface="Arial"/>
                        <a:ea typeface="ＭＳ Ｐゴシック" charset="0"/>
                        <a:cs typeface="Arial"/>
                      </a:endParaRPr>
                    </a:p>
                  </a:txBody>
                  <a:tcPr marT="45738" marB="45738" anchor="ctr"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endParaRPr lang="en-US"/>
                    </a:p>
                  </a:txBody>
                  <a:tcPr/>
                </a:tc>
                <a:tc>
                  <a:txBody>
                    <a:bodyPr/>
                    <a:lstStyle/>
                    <a:p>
                      <a:pPr marL="0" marR="0" lvl="0" indent="0" algn="ctr" defTabSz="914400" rtl="0" eaLnBrk="1" fontAlgn="base" latinLnBrk="0" hangingPunct="1">
                        <a:lnSpc>
                          <a:spcPct val="90000"/>
                        </a:lnSpc>
                        <a:spcBef>
                          <a:spcPct val="0"/>
                        </a:spcBef>
                        <a:spcAft>
                          <a:spcPct val="40000"/>
                        </a:spcAft>
                        <a:buClr>
                          <a:srgbClr val="BF0922"/>
                        </a:buClr>
                        <a:buSzTx/>
                        <a:buFont typeface="Wingdings" charset="0"/>
                        <a:buNone/>
                        <a:tabLst/>
                      </a:pPr>
                      <a:r>
                        <a:rPr kumimoji="0" lang="en-US" sz="1800" u="none" strike="noStrike" cap="none" normalizeH="0" baseline="0" dirty="0">
                          <a:ln>
                            <a:noFill/>
                          </a:ln>
                          <a:effectLst/>
                          <a:latin typeface="Arial"/>
                          <a:cs typeface="Arial"/>
                        </a:rPr>
                        <a:t>0 to </a:t>
                      </a:r>
                      <a:r>
                        <a:rPr kumimoji="0" lang="en-US" sz="1800" u="none" strike="noStrike" cap="none" normalizeH="0" baseline="0" dirty="0" smtClean="0">
                          <a:ln>
                            <a:noFill/>
                          </a:ln>
                          <a:effectLst/>
                          <a:latin typeface="Arial"/>
                          <a:cs typeface="Arial"/>
                        </a:rPr>
                        <a:t>119</a:t>
                      </a:r>
                      <a:endParaRPr kumimoji="0" lang="en-US" sz="1800" b="0" i="0" u="none" strike="noStrike" cap="none" normalizeH="0" baseline="0" dirty="0">
                        <a:ln>
                          <a:noFill/>
                        </a:ln>
                        <a:solidFill>
                          <a:schemeClr val="tx1"/>
                        </a:solidFill>
                        <a:effectLst/>
                        <a:latin typeface="Arial"/>
                        <a:ea typeface="ＭＳ Ｐゴシック" charset="0"/>
                        <a:cs typeface="Arial"/>
                      </a:endParaRPr>
                    </a:p>
                  </a:txBody>
                  <a:tcPr marT="45738" marB="45738" anchor="ctr"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1079500" algn="l"/>
                          <a:tab pos="1524000" algn="r"/>
                        </a:tabLst>
                      </a:pPr>
                      <a:r>
                        <a:rPr kumimoji="0" lang="en-US" sz="1800" b="0" i="0" u="none" strike="noStrike" cap="none" normalizeH="0" baseline="0" dirty="0" smtClean="0">
                          <a:ln>
                            <a:noFill/>
                          </a:ln>
                          <a:solidFill>
                            <a:schemeClr val="tx1"/>
                          </a:solidFill>
                          <a:effectLst/>
                          <a:latin typeface="Arial"/>
                          <a:ea typeface="+mn-ea"/>
                          <a:cs typeface="Arial"/>
                        </a:rPr>
                        <a:t>	$	100</a:t>
                      </a:r>
                      <a:endParaRPr kumimoji="0" lang="en-US" sz="1800" b="0" i="0" u="none" strike="noStrike" cap="none" normalizeH="0" baseline="0" dirty="0">
                        <a:ln>
                          <a:noFill/>
                        </a:ln>
                        <a:solidFill>
                          <a:schemeClr val="tx1"/>
                        </a:solidFill>
                        <a:effectLst/>
                        <a:latin typeface="Arial"/>
                        <a:ea typeface="ＭＳ Ｐゴシック" charset="0"/>
                        <a:cs typeface="Arial"/>
                      </a:endParaRPr>
                    </a:p>
                  </a:txBody>
                  <a:tcPr marT="45738" marB="45738" anchor="ctr"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val="10002"/>
                  </a:ext>
                </a:extLst>
              </a:tr>
              <a:tr h="338460">
                <a:tc gridSpan="2">
                  <a:txBody>
                    <a:bodyPr/>
                    <a:lstStyle/>
                    <a:p>
                      <a:pPr marL="0" marR="0" lvl="0" indent="0" algn="ctr" defTabSz="914400" rtl="0" eaLnBrk="1" fontAlgn="base" latinLnBrk="0" hangingPunct="1">
                        <a:lnSpc>
                          <a:spcPct val="90000"/>
                        </a:lnSpc>
                        <a:spcBef>
                          <a:spcPct val="0"/>
                        </a:spcBef>
                        <a:spcAft>
                          <a:spcPct val="40000"/>
                        </a:spcAft>
                        <a:buClr>
                          <a:srgbClr val="BF0922"/>
                        </a:buClr>
                        <a:buSzTx/>
                        <a:buFont typeface="Wingdings" charset="0"/>
                        <a:buNone/>
                        <a:tabLst/>
                      </a:pPr>
                      <a:r>
                        <a:rPr kumimoji="0" lang="en-US" sz="1800" b="0" i="0" u="none" strike="noStrike" cap="none" normalizeH="0" baseline="0" dirty="0" smtClean="0">
                          <a:ln>
                            <a:noFill/>
                          </a:ln>
                          <a:solidFill>
                            <a:schemeClr val="tx1"/>
                          </a:solidFill>
                          <a:effectLst/>
                          <a:latin typeface="Arial"/>
                          <a:ea typeface="+mn-ea"/>
                          <a:cs typeface="Arial"/>
                        </a:rPr>
                        <a:t>Discount price 1</a:t>
                      </a:r>
                      <a:endParaRPr kumimoji="0" lang="en-US" sz="1800" b="0" i="0" u="none" strike="noStrike" cap="none" normalizeH="0" baseline="0" dirty="0">
                        <a:ln>
                          <a:noFill/>
                        </a:ln>
                        <a:solidFill>
                          <a:schemeClr val="tx1"/>
                        </a:solidFill>
                        <a:effectLst/>
                        <a:latin typeface="Arial"/>
                        <a:ea typeface="ＭＳ Ｐゴシック" charset="0"/>
                        <a:cs typeface="Arial"/>
                      </a:endParaRPr>
                    </a:p>
                  </a:txBody>
                  <a:tcPr marT="45738" marB="45738" anchor="ctr"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endParaRPr lang="en-US"/>
                    </a:p>
                  </a:txBody>
                  <a:tcPr/>
                </a:tc>
                <a:tc>
                  <a:txBody>
                    <a:bodyPr/>
                    <a:lstStyle/>
                    <a:p>
                      <a:pPr marL="0" marR="0" lvl="0" indent="0" algn="ctr" defTabSz="914400" rtl="0" eaLnBrk="1" fontAlgn="base" latinLnBrk="0" hangingPunct="1">
                        <a:lnSpc>
                          <a:spcPct val="90000"/>
                        </a:lnSpc>
                        <a:spcBef>
                          <a:spcPct val="0"/>
                        </a:spcBef>
                        <a:spcAft>
                          <a:spcPct val="40000"/>
                        </a:spcAft>
                        <a:buClr>
                          <a:srgbClr val="BF0922"/>
                        </a:buClr>
                        <a:buSzTx/>
                        <a:buFont typeface="Wingdings" charset="0"/>
                        <a:buNone/>
                        <a:tabLst/>
                      </a:pPr>
                      <a:r>
                        <a:rPr kumimoji="0" lang="en-US" sz="1800" u="none" strike="noStrike" cap="none" normalizeH="0" baseline="0" dirty="0" smtClean="0">
                          <a:ln>
                            <a:noFill/>
                          </a:ln>
                          <a:effectLst/>
                          <a:latin typeface="Arial"/>
                          <a:cs typeface="Arial"/>
                        </a:rPr>
                        <a:t>200 </a:t>
                      </a:r>
                      <a:r>
                        <a:rPr kumimoji="0" lang="en-US" sz="1800" u="none" strike="noStrike" cap="none" normalizeH="0" baseline="0" dirty="0">
                          <a:ln>
                            <a:noFill/>
                          </a:ln>
                          <a:effectLst/>
                          <a:latin typeface="Arial"/>
                          <a:cs typeface="Arial"/>
                        </a:rPr>
                        <a:t>to </a:t>
                      </a:r>
                      <a:r>
                        <a:rPr kumimoji="0" lang="en-US" sz="1800" u="none" strike="noStrike" cap="none" normalizeH="0" baseline="0" dirty="0" smtClean="0">
                          <a:ln>
                            <a:noFill/>
                          </a:ln>
                          <a:effectLst/>
                          <a:latin typeface="Arial"/>
                          <a:cs typeface="Arial"/>
                        </a:rPr>
                        <a:t>1,499</a:t>
                      </a:r>
                      <a:endParaRPr kumimoji="0" lang="en-US" sz="1800" b="0" i="0" u="none" strike="noStrike" cap="none" normalizeH="0" baseline="0" dirty="0">
                        <a:ln>
                          <a:noFill/>
                        </a:ln>
                        <a:solidFill>
                          <a:schemeClr val="tx1"/>
                        </a:solidFill>
                        <a:effectLst/>
                        <a:latin typeface="Arial"/>
                        <a:ea typeface="ＭＳ Ｐゴシック" charset="0"/>
                        <a:cs typeface="Arial"/>
                      </a:endParaRPr>
                    </a:p>
                  </a:txBody>
                  <a:tcPr marT="45738" marB="45738" anchor="ctr"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1079500" algn="l"/>
                          <a:tab pos="1524000" algn="r"/>
                        </a:tabLst>
                      </a:pPr>
                      <a:r>
                        <a:rPr kumimoji="0" lang="en-US" sz="1800" u="none" strike="noStrike" cap="none" normalizeH="0" baseline="0" dirty="0" smtClean="0">
                          <a:ln>
                            <a:noFill/>
                          </a:ln>
                          <a:effectLst/>
                          <a:latin typeface="Arial"/>
                          <a:cs typeface="Arial"/>
                        </a:rPr>
                        <a:t>	$	98</a:t>
                      </a:r>
                      <a:endParaRPr kumimoji="0" lang="en-US" sz="1800" b="0" i="0" u="none" strike="noStrike" cap="none" normalizeH="0" baseline="0" dirty="0">
                        <a:ln>
                          <a:noFill/>
                        </a:ln>
                        <a:solidFill>
                          <a:schemeClr val="tx1"/>
                        </a:solidFill>
                        <a:effectLst/>
                        <a:latin typeface="Arial"/>
                        <a:ea typeface="ＭＳ Ｐゴシック" charset="0"/>
                        <a:cs typeface="Arial"/>
                      </a:endParaRPr>
                    </a:p>
                  </a:txBody>
                  <a:tcPr marT="45738" marB="45738" anchor="ctr"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val="10003"/>
                  </a:ext>
                </a:extLst>
              </a:tr>
              <a:tr h="359738">
                <a:tc gridSpan="2">
                  <a:txBody>
                    <a:bodyPr/>
                    <a:lstStyle/>
                    <a:p>
                      <a:pPr marL="0" marR="0" lvl="0" indent="0" algn="ctr" defTabSz="914400" rtl="0" eaLnBrk="1" fontAlgn="base" latinLnBrk="0" hangingPunct="1">
                        <a:lnSpc>
                          <a:spcPct val="90000"/>
                        </a:lnSpc>
                        <a:spcBef>
                          <a:spcPct val="0"/>
                        </a:spcBef>
                        <a:spcAft>
                          <a:spcPct val="40000"/>
                        </a:spcAft>
                        <a:buClr>
                          <a:srgbClr val="BF0922"/>
                        </a:buClr>
                        <a:buSzTx/>
                        <a:buFont typeface="Wingdings" charset="0"/>
                        <a:buNone/>
                        <a:tabLst/>
                      </a:pPr>
                      <a:r>
                        <a:rPr kumimoji="0" lang="en-US" sz="1800" b="0" i="0" u="none" strike="noStrike" cap="none" normalizeH="0" baseline="0" dirty="0" smtClean="0">
                          <a:ln>
                            <a:noFill/>
                          </a:ln>
                          <a:solidFill>
                            <a:schemeClr val="tx1"/>
                          </a:solidFill>
                          <a:effectLst/>
                          <a:latin typeface="Arial"/>
                          <a:ea typeface="+mn-ea"/>
                          <a:cs typeface="Arial"/>
                        </a:rPr>
                        <a:t>Discount price 2</a:t>
                      </a:r>
                      <a:endParaRPr kumimoji="0" lang="en-US" sz="1800" b="0" i="0" u="none" strike="noStrike" cap="none" normalizeH="0" baseline="0" dirty="0">
                        <a:ln>
                          <a:noFill/>
                        </a:ln>
                        <a:solidFill>
                          <a:schemeClr val="tx1"/>
                        </a:solidFill>
                        <a:effectLst/>
                        <a:latin typeface="Arial"/>
                        <a:ea typeface="ＭＳ Ｐゴシック" charset="0"/>
                        <a:cs typeface="Arial"/>
                      </a:endParaRPr>
                    </a:p>
                  </a:txBody>
                  <a:tcPr marT="45738" marB="45738" anchor="ctr"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endParaRPr lang="en-US"/>
                    </a:p>
                  </a:txBody>
                  <a:tcPr/>
                </a:tc>
                <a:tc>
                  <a:txBody>
                    <a:bodyPr/>
                    <a:lstStyle/>
                    <a:p>
                      <a:pPr marL="0" marR="0" lvl="0" indent="0" algn="ctr" defTabSz="914400" rtl="0" eaLnBrk="1" fontAlgn="base" latinLnBrk="0" hangingPunct="1">
                        <a:lnSpc>
                          <a:spcPct val="90000"/>
                        </a:lnSpc>
                        <a:spcBef>
                          <a:spcPct val="0"/>
                        </a:spcBef>
                        <a:spcAft>
                          <a:spcPct val="40000"/>
                        </a:spcAft>
                        <a:buClr>
                          <a:srgbClr val="BF0922"/>
                        </a:buClr>
                        <a:buSzTx/>
                        <a:buFont typeface="Wingdings" charset="0"/>
                        <a:buNone/>
                        <a:tabLst/>
                      </a:pPr>
                      <a:r>
                        <a:rPr kumimoji="0" lang="en-US" sz="1800" u="none" strike="noStrike" cap="none" normalizeH="0" baseline="0" dirty="0" smtClean="0">
                          <a:ln>
                            <a:noFill/>
                          </a:ln>
                          <a:effectLst/>
                          <a:latin typeface="Arial"/>
                          <a:cs typeface="Arial"/>
                        </a:rPr>
                        <a:t>1,500 </a:t>
                      </a:r>
                      <a:r>
                        <a:rPr kumimoji="0" lang="en-US" sz="1800" u="none" strike="noStrike" cap="none" normalizeH="0" baseline="0" dirty="0">
                          <a:ln>
                            <a:noFill/>
                          </a:ln>
                          <a:effectLst/>
                          <a:latin typeface="Arial"/>
                          <a:cs typeface="Arial"/>
                        </a:rPr>
                        <a:t>and over</a:t>
                      </a:r>
                      <a:endParaRPr kumimoji="0" lang="en-US" sz="1800" b="0" i="0" u="none" strike="noStrike" cap="none" normalizeH="0" baseline="0" dirty="0">
                        <a:ln>
                          <a:noFill/>
                        </a:ln>
                        <a:solidFill>
                          <a:schemeClr val="tx1"/>
                        </a:solidFill>
                        <a:effectLst/>
                        <a:latin typeface="Arial"/>
                        <a:ea typeface="ＭＳ Ｐゴシック" charset="0"/>
                        <a:cs typeface="Arial"/>
                      </a:endParaRPr>
                    </a:p>
                  </a:txBody>
                  <a:tcPr marT="45738" marB="45738" anchor="ctr"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1079500" algn="l"/>
                          <a:tab pos="1524000" algn="r"/>
                        </a:tabLst>
                      </a:pPr>
                      <a:r>
                        <a:rPr kumimoji="0" lang="en-US" sz="1800" u="none" strike="noStrike" cap="none" normalizeH="0" baseline="0" dirty="0" smtClean="0">
                          <a:ln>
                            <a:noFill/>
                          </a:ln>
                          <a:effectLst/>
                          <a:latin typeface="Arial"/>
                          <a:cs typeface="Arial"/>
                        </a:rPr>
                        <a:t>	$	96</a:t>
                      </a:r>
                      <a:endParaRPr kumimoji="0" lang="en-US" sz="1800" b="0" i="0" u="none" strike="noStrike" cap="none" normalizeH="0" baseline="0" dirty="0">
                        <a:ln>
                          <a:noFill/>
                        </a:ln>
                        <a:solidFill>
                          <a:schemeClr val="tx1"/>
                        </a:solidFill>
                        <a:effectLst/>
                        <a:latin typeface="Arial"/>
                        <a:ea typeface="ＭＳ Ｐゴシック" charset="0"/>
                        <a:cs typeface="Arial"/>
                      </a:endParaRPr>
                    </a:p>
                  </a:txBody>
                  <a:tcPr marT="45738" marB="45738" anchor="ctr"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52215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trips(downRight)">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title"/>
          </p:nvPr>
        </p:nvSpPr>
        <p:spPr/>
        <p:txBody>
          <a:bodyPr/>
          <a:lstStyle/>
          <a:p>
            <a:r>
              <a:rPr lang="en-US" dirty="0">
                <a:solidFill>
                  <a:srgbClr val="FF0000"/>
                </a:solidFill>
                <a:latin typeface="Arial" charset="0"/>
                <a:cs typeface="Arial" charset="0"/>
              </a:rPr>
              <a:t>Quantity Discount </a:t>
            </a:r>
            <a:r>
              <a:rPr lang="en-US" dirty="0" smtClean="0">
                <a:solidFill>
                  <a:srgbClr val="FF0000"/>
                </a:solidFill>
                <a:latin typeface="Arial" charset="0"/>
                <a:cs typeface="Arial" charset="0"/>
              </a:rPr>
              <a:t>Variations</a:t>
            </a:r>
            <a:endParaRPr lang="en-US" dirty="0">
              <a:solidFill>
                <a:srgbClr val="FF0000"/>
              </a:solidFill>
              <a:latin typeface="Arial" charset="0"/>
              <a:cs typeface="Arial" charset="0"/>
            </a:endParaRPr>
          </a:p>
        </p:txBody>
      </p:sp>
      <p:sp>
        <p:nvSpPr>
          <p:cNvPr id="121858" name="Content Placeholder 1"/>
          <p:cNvSpPr>
            <a:spLocks noGrp="1"/>
          </p:cNvSpPr>
          <p:nvPr>
            <p:ph idx="1"/>
          </p:nvPr>
        </p:nvSpPr>
        <p:spPr/>
        <p:txBody>
          <a:bodyPr/>
          <a:lstStyle/>
          <a:p>
            <a:pPr>
              <a:buClr>
                <a:schemeClr val="tx1"/>
              </a:buClr>
            </a:pPr>
            <a:r>
              <a:rPr lang="en-US" sz="2800" dirty="0" smtClean="0">
                <a:solidFill>
                  <a:srgbClr val="FF0000"/>
                </a:solidFill>
                <a:latin typeface="Arial" charset="0"/>
                <a:cs typeface="Arial" charset="0"/>
              </a:rPr>
              <a:t>All-units</a:t>
            </a:r>
            <a:r>
              <a:rPr lang="en-US" sz="2800" dirty="0" smtClean="0">
                <a:latin typeface="Arial" charset="0"/>
                <a:cs typeface="Arial" charset="0"/>
              </a:rPr>
              <a:t> discount is the most popular form</a:t>
            </a:r>
          </a:p>
          <a:p>
            <a:pPr>
              <a:buClr>
                <a:schemeClr val="tx1"/>
              </a:buClr>
            </a:pPr>
            <a:r>
              <a:rPr lang="en-US" sz="2800" dirty="0" smtClean="0">
                <a:latin typeface="Arial" charset="0"/>
                <a:cs typeface="Arial" charset="0"/>
              </a:rPr>
              <a:t>Incremental quantity discounts apply only to those units purchased beyond the </a:t>
            </a:r>
            <a:r>
              <a:rPr lang="en-US" sz="2800" dirty="0" smtClean="0">
                <a:solidFill>
                  <a:srgbClr val="FF0000"/>
                </a:solidFill>
                <a:latin typeface="Arial" charset="0"/>
                <a:cs typeface="Arial" charset="0"/>
              </a:rPr>
              <a:t>price break quantity</a:t>
            </a:r>
          </a:p>
          <a:p>
            <a:pPr>
              <a:buClr>
                <a:schemeClr val="tx1"/>
              </a:buClr>
            </a:pPr>
            <a:r>
              <a:rPr lang="en-US" sz="2800" dirty="0" smtClean="0">
                <a:solidFill>
                  <a:srgbClr val="FF0000"/>
                </a:solidFill>
                <a:latin typeface="Arial" charset="0"/>
                <a:cs typeface="Arial" charset="0"/>
              </a:rPr>
              <a:t>Fixed fees </a:t>
            </a:r>
            <a:r>
              <a:rPr lang="en-US" sz="2800" dirty="0" smtClean="0">
                <a:latin typeface="Arial" charset="0"/>
                <a:cs typeface="Arial" charset="0"/>
              </a:rPr>
              <a:t>may encourage larger purchases</a:t>
            </a:r>
          </a:p>
          <a:p>
            <a:pPr>
              <a:buClr>
                <a:schemeClr val="tx1"/>
              </a:buClr>
            </a:pPr>
            <a:r>
              <a:rPr lang="en-US" sz="2800" dirty="0" smtClean="0">
                <a:solidFill>
                  <a:srgbClr val="FF0000"/>
                </a:solidFill>
                <a:latin typeface="Arial" charset="0"/>
                <a:cs typeface="Arial" charset="0"/>
              </a:rPr>
              <a:t>Aggregation</a:t>
            </a:r>
            <a:r>
              <a:rPr lang="en-US" sz="2800" dirty="0" smtClean="0">
                <a:latin typeface="Arial" charset="0"/>
                <a:cs typeface="Arial" charset="0"/>
              </a:rPr>
              <a:t> over items or time</a:t>
            </a:r>
          </a:p>
          <a:p>
            <a:pPr>
              <a:buClr>
                <a:schemeClr val="tx1"/>
              </a:buClr>
            </a:pPr>
            <a:r>
              <a:rPr lang="en-US" sz="2800" dirty="0">
                <a:latin typeface="Arial" charset="0"/>
                <a:cs typeface="Arial" charset="0"/>
              </a:rPr>
              <a:t>T</a:t>
            </a:r>
            <a:r>
              <a:rPr lang="en-US" sz="2800" dirty="0" smtClean="0">
                <a:latin typeface="Arial" charset="0"/>
                <a:cs typeface="Arial" charset="0"/>
              </a:rPr>
              <a:t>ruckload </a:t>
            </a:r>
            <a:r>
              <a:rPr lang="en-US" sz="2800" dirty="0">
                <a:solidFill>
                  <a:srgbClr val="FF0000"/>
                </a:solidFill>
                <a:latin typeface="Arial" charset="0"/>
                <a:cs typeface="Arial" charset="0"/>
              </a:rPr>
              <a:t>discounts</a:t>
            </a:r>
            <a:r>
              <a:rPr lang="en-US" sz="2800" dirty="0">
                <a:latin typeface="Arial" charset="0"/>
                <a:cs typeface="Arial" charset="0"/>
              </a:rPr>
              <a:t>, buy-one-get-one-free offers, one-time-only </a:t>
            </a:r>
            <a:r>
              <a:rPr lang="en-US" sz="2800" dirty="0">
                <a:solidFill>
                  <a:srgbClr val="FF0000"/>
                </a:solidFill>
                <a:latin typeface="Arial" charset="0"/>
                <a:cs typeface="Arial" charset="0"/>
              </a:rPr>
              <a:t>sales</a:t>
            </a:r>
            <a:r>
              <a:rPr lang="en-US" sz="2800" dirty="0">
                <a:latin typeface="Arial" charset="0"/>
                <a:cs typeface="Arial" charset="0"/>
              </a:rPr>
              <a:t> </a:t>
            </a:r>
          </a:p>
        </p:txBody>
      </p:sp>
      <p:sp>
        <p:nvSpPr>
          <p:cNvPr id="2" name="Slide Number Placeholder 1"/>
          <p:cNvSpPr>
            <a:spLocks noGrp="1"/>
          </p:cNvSpPr>
          <p:nvPr>
            <p:ph type="sldNum" sz="quarter" idx="11"/>
          </p:nvPr>
        </p:nvSpPr>
        <p:spPr/>
        <p:txBody>
          <a:bodyPr/>
          <a:lstStyle/>
          <a:p>
            <a:fld id="{719C0A48-53B8-C64F-AFE6-ECE23F11299D}" type="slidenum">
              <a:rPr lang="en-US" smtClean="0"/>
              <a:pPr/>
              <a:t>28</a:t>
            </a:fld>
            <a:endParaRPr lang="en-US" dirty="0"/>
          </a:p>
        </p:txBody>
      </p:sp>
    </p:spTree>
    <p:extLst>
      <p:ext uri="{BB962C8B-B14F-4D97-AF65-F5344CB8AC3E}">
        <p14:creationId xmlns:p14="http://schemas.microsoft.com/office/powerpoint/2010/main" val="39215398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extLst/>
        </p:spPr>
        <p:txBody>
          <a:bodyPr rtlCol="0">
            <a:normAutofit/>
          </a:bodyPr>
          <a:lstStyle/>
          <a:p>
            <a:pPr fontAlgn="auto">
              <a:spcAft>
                <a:spcPts val="0"/>
              </a:spcAft>
              <a:defRPr/>
            </a:pPr>
            <a:r>
              <a:rPr lang="en-US" dirty="0" smtClean="0">
                <a:ea typeface="+mj-ea"/>
              </a:rPr>
              <a:t>Safety </a:t>
            </a:r>
            <a:r>
              <a:rPr lang="en-US" dirty="0">
                <a:ea typeface="+mj-ea"/>
              </a:rPr>
              <a:t>Stock</a:t>
            </a:r>
          </a:p>
        </p:txBody>
      </p:sp>
      <p:sp>
        <p:nvSpPr>
          <p:cNvPr id="132098" name="Content Placeholder 1"/>
          <p:cNvSpPr>
            <a:spLocks noGrp="1"/>
          </p:cNvSpPr>
          <p:nvPr>
            <p:ph idx="1"/>
          </p:nvPr>
        </p:nvSpPr>
        <p:spPr/>
        <p:txBody>
          <a:bodyPr/>
          <a:lstStyle/>
          <a:p>
            <a:r>
              <a:rPr lang="en-US" sz="2800" dirty="0">
                <a:latin typeface="Arial" charset="0"/>
                <a:cs typeface="Arial" charset="0"/>
              </a:rPr>
              <a:t>Used when </a:t>
            </a:r>
            <a:r>
              <a:rPr lang="en-US" sz="2800" dirty="0">
                <a:solidFill>
                  <a:srgbClr val="FF0000"/>
                </a:solidFill>
                <a:latin typeface="Arial" charset="0"/>
                <a:cs typeface="Arial" charset="0"/>
              </a:rPr>
              <a:t>demand is not constant or certain</a:t>
            </a:r>
          </a:p>
          <a:p>
            <a:r>
              <a:rPr lang="en-US" sz="2800" dirty="0">
                <a:latin typeface="Arial" charset="0"/>
                <a:cs typeface="Arial" charset="0"/>
              </a:rPr>
              <a:t>Use safety stock to achieve a desired </a:t>
            </a:r>
            <a:r>
              <a:rPr lang="en-US" sz="2800" b="1" dirty="0">
                <a:solidFill>
                  <a:schemeClr val="tx2"/>
                </a:solidFill>
                <a:latin typeface="Arial" charset="0"/>
                <a:cs typeface="Arial" charset="0"/>
              </a:rPr>
              <a:t>service level</a:t>
            </a:r>
            <a:r>
              <a:rPr lang="en-US" sz="2800" dirty="0">
                <a:latin typeface="Arial" charset="0"/>
                <a:cs typeface="Arial" charset="0"/>
              </a:rPr>
              <a:t> and avoid stockouts</a:t>
            </a:r>
          </a:p>
        </p:txBody>
      </p:sp>
      <p:sp>
        <p:nvSpPr>
          <p:cNvPr id="2" name="Slide Number Placeholder 1"/>
          <p:cNvSpPr>
            <a:spLocks noGrp="1"/>
          </p:cNvSpPr>
          <p:nvPr>
            <p:ph type="sldNum" sz="quarter" idx="11"/>
          </p:nvPr>
        </p:nvSpPr>
        <p:spPr/>
        <p:txBody>
          <a:bodyPr/>
          <a:lstStyle/>
          <a:p>
            <a:fld id="{719C0A48-53B8-C64F-AFE6-ECE23F11299D}" type="slidenum">
              <a:rPr lang="en-US" smtClean="0"/>
              <a:pPr/>
              <a:t>29</a:t>
            </a:fld>
            <a:endParaRPr lang="en-US" dirty="0"/>
          </a:p>
        </p:txBody>
      </p:sp>
      <p:sp>
        <p:nvSpPr>
          <p:cNvPr id="125956" name="Rectangle 4"/>
          <p:cNvSpPr>
            <a:spLocks noChangeArrowheads="1"/>
          </p:cNvSpPr>
          <p:nvPr/>
        </p:nvSpPr>
        <p:spPr bwMode="auto">
          <a:xfrm>
            <a:off x="3076575" y="3405188"/>
            <a:ext cx="299085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800" dirty="0"/>
              <a:t>ROP = </a:t>
            </a:r>
            <a:r>
              <a:rPr lang="en-US" sz="2800" i="1" dirty="0">
                <a:latin typeface="Times New Roman" charset="0"/>
                <a:cs typeface="Times New Roman" charset="0"/>
              </a:rPr>
              <a:t>d</a:t>
            </a:r>
            <a:r>
              <a:rPr lang="en-US" sz="2800" dirty="0"/>
              <a:t> x </a:t>
            </a:r>
            <a:r>
              <a:rPr lang="en-US" sz="2800" i="1" dirty="0">
                <a:latin typeface="Times New Roman" charset="0"/>
                <a:cs typeface="Times New Roman" charset="0"/>
              </a:rPr>
              <a:t>L</a:t>
            </a:r>
            <a:r>
              <a:rPr lang="en-US" sz="2800" dirty="0"/>
              <a:t> + </a:t>
            </a:r>
            <a:r>
              <a:rPr lang="en-US" sz="2800" i="1" dirty="0">
                <a:latin typeface="Times New Roman" charset="0"/>
                <a:cs typeface="Times New Roman" charset="0"/>
              </a:rPr>
              <a:t>ss</a:t>
            </a:r>
          </a:p>
        </p:txBody>
      </p:sp>
      <p:sp>
        <p:nvSpPr>
          <p:cNvPr id="125957" name="Rectangle 5"/>
          <p:cNvSpPr>
            <a:spLocks noChangeArrowheads="1"/>
          </p:cNvSpPr>
          <p:nvPr/>
        </p:nvSpPr>
        <p:spPr bwMode="auto">
          <a:xfrm>
            <a:off x="717550" y="4402138"/>
            <a:ext cx="7708900" cy="1569660"/>
          </a:xfrm>
          <a:prstGeom prst="rect">
            <a:avLst/>
          </a:prstGeom>
          <a:noFill/>
          <a:ln>
            <a:noFill/>
          </a:ln>
          <a:effectLst/>
          <a:extLst/>
        </p:spPr>
        <p:txBody>
          <a:bodyPr>
            <a:spAutoFit/>
          </a:bodyPr>
          <a:lstStyle/>
          <a:p>
            <a:pPr algn="ctr">
              <a:spcAft>
                <a:spcPts val="600"/>
              </a:spcAft>
            </a:pPr>
            <a:r>
              <a:rPr lang="en-US" sz="2400" dirty="0"/>
              <a:t>Annual stockout costs = </a:t>
            </a:r>
            <a:r>
              <a:rPr lang="en-US" sz="2400" b="1" dirty="0" smtClean="0">
                <a:solidFill>
                  <a:schemeClr val="tx2">
                    <a:lumMod val="60000"/>
                    <a:lumOff val="40000"/>
                  </a:schemeClr>
                </a:solidFill>
              </a:rPr>
              <a:t>The </a:t>
            </a:r>
            <a:r>
              <a:rPr lang="en-US" sz="2400" b="1" dirty="0">
                <a:solidFill>
                  <a:schemeClr val="tx2">
                    <a:lumMod val="60000"/>
                    <a:lumOff val="40000"/>
                  </a:schemeClr>
                </a:solidFill>
              </a:rPr>
              <a:t>sum of the units </a:t>
            </a:r>
            <a:r>
              <a:rPr lang="en-US" sz="2400" b="1" dirty="0" smtClean="0">
                <a:solidFill>
                  <a:schemeClr val="tx2">
                    <a:lumMod val="60000"/>
                    <a:lumOff val="40000"/>
                  </a:schemeClr>
                </a:solidFill>
              </a:rPr>
              <a:t>short for each demand level </a:t>
            </a:r>
            <a:r>
              <a:rPr lang="en-US" sz="2400" dirty="0"/>
              <a:t>x </a:t>
            </a:r>
            <a:r>
              <a:rPr lang="en-US" sz="2400" b="1" dirty="0" smtClean="0">
                <a:solidFill>
                  <a:schemeClr val="accent1"/>
                </a:solidFill>
              </a:rPr>
              <a:t>The probability of that demand level</a:t>
            </a:r>
            <a:r>
              <a:rPr lang="en-US" sz="2400" dirty="0" smtClean="0">
                <a:solidFill>
                  <a:schemeClr val="accent1"/>
                </a:solidFill>
              </a:rPr>
              <a:t> </a:t>
            </a:r>
            <a:r>
              <a:rPr lang="en-US" sz="2400" dirty="0"/>
              <a:t>x</a:t>
            </a:r>
            <a:r>
              <a:rPr lang="en-US" sz="2400" dirty="0">
                <a:solidFill>
                  <a:schemeClr val="accent4">
                    <a:lumMod val="75000"/>
                  </a:schemeClr>
                </a:solidFill>
              </a:rPr>
              <a:t> </a:t>
            </a:r>
            <a:r>
              <a:rPr lang="en-US" sz="2400" b="1" dirty="0" smtClean="0">
                <a:solidFill>
                  <a:schemeClr val="accent4">
                    <a:lumMod val="75000"/>
                  </a:schemeClr>
                </a:solidFill>
              </a:rPr>
              <a:t>The </a:t>
            </a:r>
            <a:r>
              <a:rPr lang="en-US" sz="2400" b="1" dirty="0">
                <a:solidFill>
                  <a:schemeClr val="accent4">
                    <a:lumMod val="75000"/>
                  </a:schemeClr>
                </a:solidFill>
              </a:rPr>
              <a:t>stockout cost/unit</a:t>
            </a:r>
            <a:r>
              <a:rPr lang="en-US" sz="2400" b="1" dirty="0">
                <a:solidFill>
                  <a:srgbClr val="89B56E"/>
                </a:solidFill>
              </a:rPr>
              <a:t> </a:t>
            </a:r>
            <a:r>
              <a:rPr lang="en-US" sz="2400" dirty="0"/>
              <a:t/>
            </a:r>
            <a:br>
              <a:rPr lang="en-US" sz="2400" dirty="0"/>
            </a:br>
            <a:r>
              <a:rPr lang="en-US" sz="2400" dirty="0"/>
              <a:t>x </a:t>
            </a:r>
            <a:r>
              <a:rPr lang="en-US" sz="2400" b="1" dirty="0" smtClean="0">
                <a:solidFill>
                  <a:schemeClr val="tx2"/>
                </a:solidFill>
              </a:rPr>
              <a:t>The </a:t>
            </a:r>
            <a:r>
              <a:rPr lang="en-US" sz="2400" b="1" dirty="0">
                <a:solidFill>
                  <a:schemeClr val="tx2"/>
                </a:solidFill>
              </a:rPr>
              <a:t>number of orders per year</a:t>
            </a:r>
          </a:p>
        </p:txBody>
      </p:sp>
      <p:sp>
        <p:nvSpPr>
          <p:cNvPr id="7" name="TextBox 6"/>
          <p:cNvSpPr txBox="1"/>
          <p:nvPr/>
        </p:nvSpPr>
        <p:spPr>
          <a:xfrm>
            <a:off x="823913" y="6333093"/>
            <a:ext cx="7483267" cy="369332"/>
          </a:xfrm>
          <a:prstGeom prst="rect">
            <a:avLst/>
          </a:prstGeom>
          <a:noFill/>
        </p:spPr>
        <p:txBody>
          <a:bodyPr wrap="none" rtlCol="0">
            <a:spAutoFit/>
          </a:bodyPr>
          <a:lstStyle/>
          <a:p>
            <a:r>
              <a:rPr lang="en-US" dirty="0" smtClean="0">
                <a:solidFill>
                  <a:srgbClr val="FF0000"/>
                </a:solidFill>
                <a:latin typeface="Copperplate Gothic Bold" panose="020E0705020206020404" pitchFamily="34" charset="0"/>
              </a:rPr>
              <a:t>This demonstrates the formulas behind the Excel sheet</a:t>
            </a:r>
            <a:endParaRPr lang="en-US" dirty="0">
              <a:solidFill>
                <a:srgbClr val="FF0000"/>
              </a:solidFill>
              <a:latin typeface="Copperplate Gothic Bold" panose="020E0705020206020404" pitchFamily="34" charset="0"/>
            </a:endParaRPr>
          </a:p>
        </p:txBody>
      </p:sp>
    </p:spTree>
    <p:extLst>
      <p:ext uri="{BB962C8B-B14F-4D97-AF65-F5344CB8AC3E}">
        <p14:creationId xmlns:p14="http://schemas.microsoft.com/office/powerpoint/2010/main" val="1882728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5956"/>
                                        </p:tgtEl>
                                        <p:attrNameLst>
                                          <p:attrName>style.visibility</p:attrName>
                                        </p:attrNameLst>
                                      </p:cBhvr>
                                      <p:to>
                                        <p:strVal val="visible"/>
                                      </p:to>
                                    </p:set>
                                    <p:animEffect transition="in" filter="wipe(left)">
                                      <p:cBhvr>
                                        <p:cTn id="7" dur="1000"/>
                                        <p:tgtEl>
                                          <p:spTgt spid="125956"/>
                                        </p:tgtEl>
                                      </p:cBhvr>
                                    </p:animEffect>
                                  </p:childTnLst>
                                </p:cTn>
                              </p:par>
                            </p:childTnLst>
                          </p:cTn>
                        </p:par>
                      </p:childTnLst>
                    </p:cTn>
                  </p:par>
                  <p:par>
                    <p:cTn id="8" fill="hold">
                      <p:stCondLst>
                        <p:cond delay="indefinite"/>
                      </p:stCondLst>
                      <p:childTnLst>
                        <p:par>
                          <p:cTn id="9" fill="hold" nodeType="after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25957"/>
                                        </p:tgtEl>
                                        <p:attrNameLst>
                                          <p:attrName>style.visibility</p:attrName>
                                        </p:attrNameLst>
                                      </p:cBhvr>
                                      <p:to>
                                        <p:strVal val="visible"/>
                                      </p:to>
                                    </p:set>
                                    <p:animEffect transition="in" filter="strips(downRight)">
                                      <p:cBhvr>
                                        <p:cTn id="12" dur="1000"/>
                                        <p:tgtEl>
                                          <p:spTgt spid="1259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6" grpId="0" autoUpdateAnimBg="0"/>
      <p:bldP spid="12595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r>
              <a:rPr lang="en-US" dirty="0">
                <a:latin typeface="Arial" charset="0"/>
                <a:cs typeface="Arial" charset="0"/>
              </a:rPr>
              <a:t>Importance of Inventory</a:t>
            </a:r>
          </a:p>
        </p:txBody>
      </p:sp>
      <p:sp>
        <p:nvSpPr>
          <p:cNvPr id="30722" name="Content Placeholder 1"/>
          <p:cNvSpPr>
            <a:spLocks noGrp="1"/>
          </p:cNvSpPr>
          <p:nvPr>
            <p:ph idx="1"/>
          </p:nvPr>
        </p:nvSpPr>
        <p:spPr/>
        <p:txBody>
          <a:bodyPr/>
          <a:lstStyle/>
          <a:p>
            <a:r>
              <a:rPr lang="en-US" dirty="0">
                <a:latin typeface="Arial" charset="0"/>
                <a:cs typeface="Arial" charset="0"/>
              </a:rPr>
              <a:t>One of the most </a:t>
            </a:r>
            <a:r>
              <a:rPr lang="en-US" dirty="0">
                <a:solidFill>
                  <a:srgbClr val="FF0000"/>
                </a:solidFill>
                <a:latin typeface="Arial" charset="0"/>
                <a:cs typeface="Arial" charset="0"/>
              </a:rPr>
              <a:t>expensive assets </a:t>
            </a:r>
            <a:r>
              <a:rPr lang="en-US" dirty="0">
                <a:latin typeface="Arial" charset="0"/>
                <a:cs typeface="Arial" charset="0"/>
              </a:rPr>
              <a:t>of many companies representing as much as 50% of total invested capital</a:t>
            </a:r>
          </a:p>
          <a:p>
            <a:r>
              <a:rPr lang="en-US" dirty="0">
                <a:latin typeface="Arial" charset="0"/>
                <a:cs typeface="Arial" charset="0"/>
              </a:rPr>
              <a:t>Less inventory lowers costs but increases chances of </a:t>
            </a:r>
            <a:r>
              <a:rPr lang="en-US" dirty="0">
                <a:solidFill>
                  <a:srgbClr val="FF0000"/>
                </a:solidFill>
                <a:latin typeface="Arial" charset="0"/>
                <a:cs typeface="Arial" charset="0"/>
              </a:rPr>
              <a:t>running </a:t>
            </a:r>
            <a:r>
              <a:rPr lang="en-US" dirty="0" smtClean="0">
                <a:solidFill>
                  <a:srgbClr val="FF0000"/>
                </a:solidFill>
                <a:latin typeface="Arial" charset="0"/>
                <a:cs typeface="Arial" charset="0"/>
              </a:rPr>
              <a:t>out</a:t>
            </a:r>
          </a:p>
          <a:p>
            <a:r>
              <a:rPr lang="en-US" dirty="0" smtClean="0">
                <a:latin typeface="Arial" charset="0"/>
                <a:cs typeface="Arial" charset="0"/>
              </a:rPr>
              <a:t>More </a:t>
            </a:r>
            <a:r>
              <a:rPr lang="en-US" dirty="0">
                <a:latin typeface="Arial" charset="0"/>
                <a:cs typeface="Arial" charset="0"/>
              </a:rPr>
              <a:t>inventory </a:t>
            </a:r>
            <a:r>
              <a:rPr lang="en-US" dirty="0">
                <a:solidFill>
                  <a:srgbClr val="FF0000"/>
                </a:solidFill>
                <a:latin typeface="Arial" charset="0"/>
                <a:cs typeface="Arial" charset="0"/>
              </a:rPr>
              <a:t>raises costs </a:t>
            </a:r>
            <a:r>
              <a:rPr lang="en-US" dirty="0">
                <a:latin typeface="Arial" charset="0"/>
                <a:cs typeface="Arial" charset="0"/>
              </a:rPr>
              <a:t>but always </a:t>
            </a:r>
            <a:r>
              <a:rPr lang="en-US" dirty="0">
                <a:solidFill>
                  <a:srgbClr val="FF0000"/>
                </a:solidFill>
                <a:latin typeface="Arial" charset="0"/>
                <a:cs typeface="Arial" charset="0"/>
              </a:rPr>
              <a:t>keeps customers happy </a:t>
            </a:r>
          </a:p>
        </p:txBody>
      </p:sp>
      <p:sp>
        <p:nvSpPr>
          <p:cNvPr id="2" name="Slide Number Placeholder 1"/>
          <p:cNvSpPr>
            <a:spLocks noGrp="1"/>
          </p:cNvSpPr>
          <p:nvPr>
            <p:ph type="sldNum" sz="quarter" idx="11"/>
          </p:nvPr>
        </p:nvSpPr>
        <p:spPr/>
        <p:txBody>
          <a:bodyPr/>
          <a:lstStyle/>
          <a:p>
            <a:fld id="{719C0A48-53B8-C64F-AFE6-ECE23F11299D}" type="slidenum">
              <a:rPr lang="en-US" smtClean="0"/>
              <a:pPr/>
              <a:t>3</a:t>
            </a:fld>
            <a:endParaRPr lang="en-US" dirty="0"/>
          </a:p>
        </p:txBody>
      </p:sp>
    </p:spTree>
    <p:extLst>
      <p:ext uri="{BB962C8B-B14F-4D97-AF65-F5344CB8AC3E}">
        <p14:creationId xmlns:p14="http://schemas.microsoft.com/office/powerpoint/2010/main" val="2606045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ChangeArrowheads="1"/>
          </p:cNvSpPr>
          <p:nvPr>
            <p:ph type="title"/>
          </p:nvPr>
        </p:nvSpPr>
        <p:spPr/>
        <p:txBody>
          <a:bodyPr/>
          <a:lstStyle/>
          <a:p>
            <a:r>
              <a:rPr lang="en-US" dirty="0">
                <a:latin typeface="Arial" charset="0"/>
                <a:cs typeface="Arial" charset="0"/>
              </a:rPr>
              <a:t>Safety Stock </a:t>
            </a:r>
            <a:r>
              <a:rPr lang="en-US" dirty="0" smtClean="0">
                <a:latin typeface="Arial" charset="0"/>
                <a:cs typeface="Arial" charset="0"/>
              </a:rPr>
              <a:t>Problem</a:t>
            </a:r>
            <a:endParaRPr lang="en-US" dirty="0">
              <a:latin typeface="Arial" charset="0"/>
              <a:cs typeface="Arial" charset="0"/>
            </a:endParaRPr>
          </a:p>
        </p:txBody>
      </p:sp>
      <p:sp>
        <p:nvSpPr>
          <p:cNvPr id="2" name="Slide Number Placeholder 1"/>
          <p:cNvSpPr>
            <a:spLocks noGrp="1"/>
          </p:cNvSpPr>
          <p:nvPr>
            <p:ph type="sldNum" sz="quarter" idx="11"/>
          </p:nvPr>
        </p:nvSpPr>
        <p:spPr/>
        <p:txBody>
          <a:bodyPr/>
          <a:lstStyle/>
          <a:p>
            <a:fld id="{235D4EDD-6E24-774D-A8B8-BDDB611A773D}" type="slidenum">
              <a:rPr lang="en-US" smtClean="0"/>
              <a:pPr/>
              <a:t>30</a:t>
            </a:fld>
            <a:endParaRPr lang="en-US" dirty="0"/>
          </a:p>
        </p:txBody>
      </p:sp>
      <p:graphicFrame>
        <p:nvGraphicFramePr>
          <p:cNvPr id="126979" name="Group 3"/>
          <p:cNvGraphicFramePr>
            <a:graphicFrameLocks noGrp="1"/>
          </p:cNvGraphicFramePr>
          <p:nvPr>
            <p:extLst>
              <p:ext uri="{D42A27DB-BD31-4B8C-83A1-F6EECF244321}">
                <p14:modId xmlns:p14="http://schemas.microsoft.com/office/powerpoint/2010/main" val="1957419536"/>
              </p:ext>
            </p:extLst>
          </p:nvPr>
        </p:nvGraphicFramePr>
        <p:xfrm>
          <a:off x="5812972" y="1509713"/>
          <a:ext cx="2710541" cy="2176272"/>
        </p:xfrm>
        <a:graphic>
          <a:graphicData uri="http://schemas.openxmlformats.org/drawingml/2006/table">
            <a:tbl>
              <a:tblPr>
                <a:tableStyleId>{2D5ABB26-0587-4C30-8999-92F81FD0307C}</a:tableStyleId>
              </a:tblPr>
              <a:tblGrid>
                <a:gridCol w="1404257">
                  <a:extLst>
                    <a:ext uri="{9D8B030D-6E8A-4147-A177-3AD203B41FA5}">
                      <a16:colId xmlns:a16="http://schemas.microsoft.com/office/drawing/2014/main" val="20000"/>
                    </a:ext>
                  </a:extLst>
                </a:gridCol>
                <a:gridCol w="299685">
                  <a:extLst>
                    <a:ext uri="{9D8B030D-6E8A-4147-A177-3AD203B41FA5}">
                      <a16:colId xmlns:a16="http://schemas.microsoft.com/office/drawing/2014/main" val="20001"/>
                    </a:ext>
                  </a:extLst>
                </a:gridCol>
                <a:gridCol w="515427">
                  <a:extLst>
                    <a:ext uri="{9D8B030D-6E8A-4147-A177-3AD203B41FA5}">
                      <a16:colId xmlns:a16="http://schemas.microsoft.com/office/drawing/2014/main" val="20002"/>
                    </a:ext>
                  </a:extLst>
                </a:gridCol>
                <a:gridCol w="491172">
                  <a:extLst>
                    <a:ext uri="{9D8B030D-6E8A-4147-A177-3AD203B41FA5}">
                      <a16:colId xmlns:a16="http://schemas.microsoft.com/office/drawing/2014/main" val="20003"/>
                    </a:ext>
                  </a:extLst>
                </a:gridCol>
              </a:tblGrid>
              <a:tr h="337943">
                <a:tc>
                  <a:txBody>
                    <a:bodyPr/>
                    <a:lstStyle/>
                    <a:p>
                      <a:pPr marL="0" marR="0" lvl="0" indent="0" algn="ctr" defTabSz="914400" rtl="0" eaLnBrk="1" fontAlgn="base" latinLnBrk="0" hangingPunct="1">
                        <a:lnSpc>
                          <a:spcPct val="90000"/>
                        </a:lnSpc>
                        <a:spcBef>
                          <a:spcPct val="0"/>
                        </a:spcBef>
                        <a:spcAft>
                          <a:spcPct val="40000"/>
                        </a:spcAft>
                        <a:buClr>
                          <a:srgbClr val="BF0922"/>
                        </a:buClr>
                        <a:buSzTx/>
                        <a:buFont typeface="Wingdings" charset="0"/>
                        <a:buNone/>
                        <a:tabLst/>
                      </a:pPr>
                      <a:r>
                        <a:rPr kumimoji="0" lang="en-US" sz="1400" b="1" u="none" strike="noStrike" cap="none" normalizeH="0" baseline="0" dirty="0" smtClean="0">
                          <a:ln>
                            <a:noFill/>
                          </a:ln>
                          <a:solidFill>
                            <a:schemeClr val="bg1"/>
                          </a:solidFill>
                          <a:effectLst/>
                          <a:latin typeface="Arial"/>
                          <a:cs typeface="Arial"/>
                        </a:rPr>
                        <a:t>NUMBER OF UNITS</a:t>
                      </a:r>
                      <a:endParaRPr kumimoji="0" lang="en-US" sz="1400" b="1" i="0" u="none" strike="noStrike" cap="none" normalizeH="0" baseline="0" dirty="0">
                        <a:ln>
                          <a:noFill/>
                        </a:ln>
                        <a:solidFill>
                          <a:schemeClr val="bg1"/>
                        </a:solidFill>
                        <a:effectLst/>
                        <a:latin typeface="Arial"/>
                        <a:ea typeface="ＭＳ Ｐゴシック" charset="0"/>
                        <a:cs typeface="Arial"/>
                      </a:endParaRPr>
                    </a:p>
                  </a:txBody>
                  <a:tcPr anchor="ctr"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D33320"/>
                    </a:solidFill>
                  </a:tcPr>
                </a:tc>
                <a:tc gridSpan="3">
                  <a:txBody>
                    <a:bodyPr/>
                    <a:lstStyle/>
                    <a:p>
                      <a:pPr marL="0" marR="0" lvl="0" indent="0" algn="ctr" defTabSz="914400" rtl="0" eaLnBrk="1" fontAlgn="base" latinLnBrk="0" hangingPunct="1">
                        <a:lnSpc>
                          <a:spcPct val="90000"/>
                        </a:lnSpc>
                        <a:spcBef>
                          <a:spcPct val="0"/>
                        </a:spcBef>
                        <a:spcAft>
                          <a:spcPct val="40000"/>
                        </a:spcAft>
                        <a:buClr>
                          <a:srgbClr val="BF0922"/>
                        </a:buClr>
                        <a:buSzTx/>
                        <a:buFont typeface="Wingdings" charset="0"/>
                        <a:buNone/>
                        <a:tabLst/>
                      </a:pPr>
                      <a:r>
                        <a:rPr kumimoji="0" lang="en-US" sz="1400" b="1" u="none" strike="noStrike" cap="none" normalizeH="0" baseline="0" dirty="0" smtClean="0">
                          <a:ln>
                            <a:noFill/>
                          </a:ln>
                          <a:solidFill>
                            <a:schemeClr val="bg1"/>
                          </a:solidFill>
                          <a:effectLst/>
                          <a:latin typeface="Arial"/>
                          <a:cs typeface="Arial"/>
                        </a:rPr>
                        <a:t>PROBABILITY</a:t>
                      </a:r>
                      <a:endParaRPr kumimoji="0" lang="en-US" sz="1400" b="1" i="0" u="none" strike="noStrike" cap="none" normalizeH="0" baseline="0" dirty="0">
                        <a:ln>
                          <a:noFill/>
                        </a:ln>
                        <a:solidFill>
                          <a:schemeClr val="bg1"/>
                        </a:solidFill>
                        <a:effectLst/>
                        <a:latin typeface="Arial"/>
                        <a:ea typeface="ＭＳ Ｐゴシック" charset="0"/>
                        <a:cs typeface="Arial"/>
                      </a:endParaRPr>
                    </a:p>
                  </a:txBody>
                  <a:tcPr anchor="ctr"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D33320"/>
                    </a:solidFill>
                  </a:tcPr>
                </a:tc>
                <a:tc hMerge="1">
                  <a:txBody>
                    <a:bodyPr/>
                    <a:lstStyle/>
                    <a:p>
                      <a:pPr marL="0" marR="0" lvl="0" indent="0" algn="ctr" defTabSz="914400" rtl="0" eaLnBrk="1" fontAlgn="base" latinLnBrk="0" hangingPunct="1">
                        <a:lnSpc>
                          <a:spcPct val="90000"/>
                        </a:lnSpc>
                        <a:spcBef>
                          <a:spcPct val="0"/>
                        </a:spcBef>
                        <a:spcAft>
                          <a:spcPct val="40000"/>
                        </a:spcAft>
                        <a:buClr>
                          <a:srgbClr val="BF0922"/>
                        </a:buClr>
                        <a:buSzTx/>
                        <a:buFont typeface="Wingdings" charset="0"/>
                        <a:buNone/>
                        <a:tabLst/>
                      </a:pPr>
                      <a:endParaRPr kumimoji="0" lang="en-US" sz="2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ctr"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pPr marL="0" marR="0" lvl="0" indent="0" algn="ctr" defTabSz="914400" rtl="0" eaLnBrk="1" fontAlgn="base" latinLnBrk="0" hangingPunct="1">
                        <a:lnSpc>
                          <a:spcPct val="90000"/>
                        </a:lnSpc>
                        <a:spcBef>
                          <a:spcPct val="0"/>
                        </a:spcBef>
                        <a:spcAft>
                          <a:spcPct val="40000"/>
                        </a:spcAft>
                        <a:buClr>
                          <a:srgbClr val="BF0922"/>
                        </a:buClr>
                        <a:buSzTx/>
                        <a:buFont typeface="Wingdings" charset="0"/>
                        <a:buNone/>
                        <a:tabLst/>
                      </a:pPr>
                      <a:endParaRPr kumimoji="0" lang="en-US" sz="24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anchor="ctr"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val="10000"/>
                  </a:ext>
                </a:extLst>
              </a:tr>
              <a:tr h="260382">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1968500" algn="r"/>
                        </a:tabLst>
                      </a:pPr>
                      <a:r>
                        <a:rPr kumimoji="0" lang="en-US" sz="1400" u="none" strike="noStrike" cap="none" normalizeH="0" baseline="0" dirty="0">
                          <a:ln>
                            <a:noFill/>
                          </a:ln>
                          <a:effectLst/>
                          <a:latin typeface="Arial"/>
                          <a:cs typeface="Arial"/>
                        </a:rPr>
                        <a:t>	</a:t>
                      </a:r>
                      <a:r>
                        <a:rPr kumimoji="0" lang="en-US" sz="1400" u="none" strike="noStrike" cap="none" normalizeH="0" baseline="0" dirty="0" smtClean="0">
                          <a:ln>
                            <a:noFill/>
                          </a:ln>
                          <a:effectLst/>
                          <a:latin typeface="Arial"/>
                          <a:cs typeface="Arial"/>
                        </a:rPr>
                        <a:t>198</a:t>
                      </a: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marL="0" marR="0" lvl="0" indent="0" algn="r"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r>
                        <a:rPr kumimoji="0" lang="en-US" sz="1400" u="none" strike="noStrike" cap="none" normalizeH="0" baseline="0" dirty="0" smtClean="0">
                          <a:ln>
                            <a:noFill/>
                          </a:ln>
                          <a:effectLst/>
                          <a:latin typeface="Arial"/>
                          <a:cs typeface="Arial"/>
                        </a:rPr>
                        <a:t>0.1</a:t>
                      </a: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val="10001"/>
                  </a:ext>
                </a:extLst>
              </a:tr>
              <a:tr h="258536">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1968500" algn="r"/>
                        </a:tabLst>
                      </a:pPr>
                      <a:r>
                        <a:rPr kumimoji="0" lang="en-US" sz="1400" u="none" strike="noStrike" cap="none" normalizeH="0" baseline="0" dirty="0">
                          <a:ln>
                            <a:noFill/>
                          </a:ln>
                          <a:effectLst/>
                          <a:latin typeface="Arial"/>
                          <a:cs typeface="Arial"/>
                        </a:rPr>
                        <a:t>	</a:t>
                      </a:r>
                      <a:r>
                        <a:rPr kumimoji="0" lang="en-US" sz="1400" u="none" strike="noStrike" cap="none" normalizeH="0" baseline="0" dirty="0" smtClean="0">
                          <a:ln>
                            <a:noFill/>
                          </a:ln>
                          <a:effectLst/>
                          <a:latin typeface="Arial"/>
                          <a:cs typeface="Arial"/>
                        </a:rPr>
                        <a:t>211</a:t>
                      </a: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marL="0" marR="0" lvl="0" indent="0" algn="r"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r>
                        <a:rPr kumimoji="0" lang="en-US" sz="1400" u="none" strike="noStrike" cap="none" normalizeH="0" baseline="0" dirty="0" smtClean="0">
                          <a:ln>
                            <a:noFill/>
                          </a:ln>
                          <a:effectLst/>
                          <a:latin typeface="Arial"/>
                          <a:cs typeface="Arial"/>
                        </a:rPr>
                        <a:t>0.2</a:t>
                      </a: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val="10002"/>
                  </a:ext>
                </a:extLst>
              </a:tr>
              <a:tr h="258536">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1968500" algn="r"/>
                        </a:tabLst>
                      </a:pPr>
                      <a:r>
                        <a:rPr kumimoji="0" lang="en-US" sz="1400" u="none" strike="noStrike" cap="none" normalizeH="0" baseline="0" dirty="0">
                          <a:ln>
                            <a:noFill/>
                          </a:ln>
                          <a:effectLst/>
                          <a:latin typeface="Arial"/>
                          <a:cs typeface="Arial"/>
                        </a:rPr>
                        <a:t>	ROP   </a:t>
                      </a:r>
                      <a:r>
                        <a:rPr kumimoji="0" lang="en-US" sz="1400" u="none" strike="noStrike" cap="none" normalizeH="0" baseline="0" dirty="0">
                          <a:ln>
                            <a:noFill/>
                          </a:ln>
                          <a:effectLst/>
                          <a:latin typeface="Arial"/>
                          <a:cs typeface="Arial"/>
                          <a:sym typeface="Wingdings" charset="0"/>
                        </a:rPr>
                        <a:t>    </a:t>
                      </a:r>
                      <a:r>
                        <a:rPr kumimoji="0" lang="en-US" sz="1400" u="none" strike="noStrike" cap="none" normalizeH="0" baseline="0" dirty="0" smtClean="0">
                          <a:ln>
                            <a:noFill/>
                          </a:ln>
                          <a:effectLst/>
                          <a:latin typeface="Arial"/>
                          <a:cs typeface="Arial"/>
                          <a:sym typeface="Wingdings" charset="0"/>
                        </a:rPr>
                        <a:t>233</a:t>
                      </a: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marL="0" marR="0" lvl="0" indent="0" algn="r"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r>
                        <a:rPr kumimoji="0" lang="en-US" sz="1400" u="none" strike="noStrike" cap="none" normalizeH="0" baseline="0" dirty="0" smtClean="0">
                          <a:ln>
                            <a:noFill/>
                          </a:ln>
                          <a:effectLst/>
                          <a:latin typeface="Arial"/>
                          <a:cs typeface="Arial"/>
                        </a:rPr>
                        <a:t>0.3</a:t>
                      </a: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val="10003"/>
                  </a:ext>
                </a:extLst>
              </a:tr>
              <a:tr h="265922">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1968500" algn="r"/>
                        </a:tabLst>
                      </a:pPr>
                      <a:r>
                        <a:rPr kumimoji="0" lang="en-US" sz="1400" u="none" strike="noStrike" cap="none" normalizeH="0" baseline="0" dirty="0">
                          <a:ln>
                            <a:noFill/>
                          </a:ln>
                          <a:effectLst/>
                          <a:latin typeface="Arial"/>
                          <a:cs typeface="Arial"/>
                        </a:rPr>
                        <a:t>	</a:t>
                      </a:r>
                      <a:r>
                        <a:rPr kumimoji="0" lang="en-US" sz="1400" u="none" strike="noStrike" cap="none" normalizeH="0" baseline="0" dirty="0" smtClean="0">
                          <a:ln>
                            <a:noFill/>
                          </a:ln>
                          <a:effectLst/>
                          <a:latin typeface="Arial"/>
                          <a:cs typeface="Arial"/>
                        </a:rPr>
                        <a:t>263</a:t>
                      </a: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marL="0" marR="0" lvl="0" indent="0" algn="r"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r>
                        <a:rPr kumimoji="0" lang="en-US" sz="1400" u="none" strike="noStrike" cap="none" normalizeH="0" baseline="0" dirty="0" smtClean="0">
                          <a:ln>
                            <a:noFill/>
                          </a:ln>
                          <a:effectLst/>
                          <a:latin typeface="Arial"/>
                          <a:cs typeface="Arial"/>
                        </a:rPr>
                        <a:t>0.3</a:t>
                      </a: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val="10004"/>
                  </a:ext>
                </a:extLst>
              </a:tr>
              <a:tr h="265922">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1968500" algn="r"/>
                        </a:tabLst>
                      </a:pPr>
                      <a:r>
                        <a:rPr kumimoji="0" lang="en-US" sz="1400" u="none" strike="noStrike" cap="none" normalizeH="0" baseline="0" dirty="0">
                          <a:ln>
                            <a:noFill/>
                          </a:ln>
                          <a:effectLst/>
                          <a:latin typeface="Arial"/>
                          <a:cs typeface="Arial"/>
                        </a:rPr>
                        <a:t>	</a:t>
                      </a:r>
                      <a:r>
                        <a:rPr kumimoji="0" lang="en-US" sz="1400" u="none" strike="noStrike" cap="none" normalizeH="0" baseline="0" dirty="0" smtClean="0">
                          <a:ln>
                            <a:noFill/>
                          </a:ln>
                          <a:effectLst/>
                          <a:latin typeface="Arial"/>
                          <a:cs typeface="Arial"/>
                        </a:rPr>
                        <a:t>277</a:t>
                      </a: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marL="0" marR="0" lvl="0" indent="0" algn="r"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r>
                        <a:rPr kumimoji="0" lang="en-US" sz="1400" u="none" strike="noStrike" cap="none" normalizeH="0" baseline="0" dirty="0" smtClean="0">
                          <a:ln>
                            <a:noFill/>
                          </a:ln>
                          <a:effectLst/>
                          <a:latin typeface="Arial"/>
                          <a:cs typeface="Arial"/>
                        </a:rPr>
                        <a:t>0.1</a:t>
                      </a: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val="10005"/>
                  </a:ext>
                </a:extLst>
              </a:tr>
              <a:tr h="265922">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pP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r"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r>
                        <a:rPr kumimoji="0" lang="en-US" sz="1400" u="none" strike="noStrike" cap="none" normalizeH="0" baseline="0" dirty="0" smtClean="0">
                          <a:ln>
                            <a:noFill/>
                          </a:ln>
                          <a:effectLst/>
                          <a:latin typeface="Arial"/>
                          <a:cs typeface="Arial"/>
                        </a:rPr>
                        <a:t>1.0</a:t>
                      </a: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27014" name="Rectangle 38"/>
          <p:cNvSpPr>
            <a:spLocks noChangeArrowheads="1"/>
          </p:cNvSpPr>
          <p:nvPr/>
        </p:nvSpPr>
        <p:spPr bwMode="auto">
          <a:xfrm>
            <a:off x="338138" y="1509713"/>
            <a:ext cx="5299849" cy="2554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tabLst>
                <a:tab pos="3149600" algn="l"/>
              </a:tabLst>
            </a:pPr>
            <a:r>
              <a:rPr lang="en-US" sz="2000" i="1" dirty="0" smtClean="0"/>
              <a:t>Given the following data and table</a:t>
            </a:r>
          </a:p>
          <a:p>
            <a:pPr>
              <a:tabLst>
                <a:tab pos="3149600" algn="l"/>
              </a:tabLst>
            </a:pPr>
            <a:r>
              <a:rPr lang="en-US" sz="2000" dirty="0" smtClean="0"/>
              <a:t>ROP </a:t>
            </a:r>
            <a:r>
              <a:rPr lang="en-US" sz="2000" dirty="0"/>
              <a:t>= </a:t>
            </a:r>
            <a:r>
              <a:rPr lang="en-US" sz="2000" dirty="0" smtClean="0"/>
              <a:t>233 units</a:t>
            </a:r>
          </a:p>
          <a:p>
            <a:pPr>
              <a:tabLst>
                <a:tab pos="3149600" algn="l"/>
              </a:tabLst>
            </a:pPr>
            <a:r>
              <a:rPr lang="en-US" sz="2000" dirty="0" err="1" smtClean="0"/>
              <a:t>Stockout</a:t>
            </a:r>
            <a:r>
              <a:rPr lang="en-US" sz="2000" dirty="0" smtClean="0"/>
              <a:t> </a:t>
            </a:r>
            <a:r>
              <a:rPr lang="en-US" sz="2000" dirty="0"/>
              <a:t>cost = </a:t>
            </a:r>
            <a:r>
              <a:rPr lang="en-US" sz="2000" dirty="0" smtClean="0"/>
              <a:t>$42 </a:t>
            </a:r>
            <a:r>
              <a:rPr lang="en-US" sz="2000" dirty="0"/>
              <a:t>per </a:t>
            </a:r>
            <a:r>
              <a:rPr lang="en-US" sz="2000" dirty="0" smtClean="0"/>
              <a:t>item</a:t>
            </a:r>
            <a:endParaRPr lang="en-US" sz="2000" dirty="0"/>
          </a:p>
          <a:p>
            <a:pPr>
              <a:tabLst>
                <a:tab pos="3149600" algn="l"/>
              </a:tabLst>
            </a:pPr>
            <a:r>
              <a:rPr lang="en-US" sz="2000" dirty="0"/>
              <a:t>Orders per year = </a:t>
            </a:r>
            <a:r>
              <a:rPr lang="en-US" sz="2000" dirty="0" smtClean="0"/>
              <a:t>678</a:t>
            </a:r>
          </a:p>
          <a:p>
            <a:pPr>
              <a:tabLst>
                <a:tab pos="3149600" algn="l"/>
              </a:tabLst>
            </a:pPr>
            <a:r>
              <a:rPr lang="en-US" sz="2000" dirty="0" smtClean="0"/>
              <a:t>Carrying </a:t>
            </a:r>
            <a:r>
              <a:rPr lang="en-US" sz="2000" dirty="0"/>
              <a:t>cost = </a:t>
            </a:r>
            <a:r>
              <a:rPr lang="en-US" sz="2000" dirty="0" smtClean="0"/>
              <a:t>$13 </a:t>
            </a:r>
            <a:r>
              <a:rPr lang="en-US" sz="2000" dirty="0"/>
              <a:t>per </a:t>
            </a:r>
            <a:r>
              <a:rPr lang="en-US" sz="2000" dirty="0" smtClean="0"/>
              <a:t>item </a:t>
            </a:r>
            <a:r>
              <a:rPr lang="en-US" sz="2000" dirty="0"/>
              <a:t>per </a:t>
            </a:r>
            <a:r>
              <a:rPr lang="en-US" sz="2000" dirty="0" smtClean="0"/>
              <a:t>year</a:t>
            </a:r>
          </a:p>
          <a:p>
            <a:pPr>
              <a:tabLst>
                <a:tab pos="3149600" algn="l"/>
              </a:tabLst>
            </a:pPr>
            <a:endParaRPr lang="en-US" sz="2000" dirty="0"/>
          </a:p>
          <a:p>
            <a:pPr marL="457200" indent="-457200">
              <a:buFont typeface="+mj-lt"/>
              <a:buAutoNum type="arabicPeriod"/>
              <a:tabLst>
                <a:tab pos="3149600" algn="l"/>
              </a:tabLst>
            </a:pPr>
            <a:r>
              <a:rPr lang="en-US" sz="2000" dirty="0" smtClean="0"/>
              <a:t>What is the optimal safety stock to have?</a:t>
            </a:r>
          </a:p>
          <a:p>
            <a:pPr marL="457200" indent="-457200">
              <a:buFont typeface="+mj-lt"/>
              <a:buAutoNum type="arabicPeriod"/>
              <a:tabLst>
                <a:tab pos="3149600" algn="l"/>
              </a:tabLst>
            </a:pPr>
            <a:r>
              <a:rPr lang="en-US" sz="2000" dirty="0" smtClean="0"/>
              <a:t>How many items should be ordered?</a:t>
            </a:r>
            <a:endParaRPr lang="en-US" sz="2000" dirty="0"/>
          </a:p>
        </p:txBody>
      </p:sp>
    </p:spTree>
    <p:extLst>
      <p:ext uri="{BB962C8B-B14F-4D97-AF65-F5344CB8AC3E}">
        <p14:creationId xmlns:p14="http://schemas.microsoft.com/office/powerpoint/2010/main" val="25457237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ChangeArrowheads="1"/>
          </p:cNvSpPr>
          <p:nvPr>
            <p:ph type="title"/>
          </p:nvPr>
        </p:nvSpPr>
        <p:spPr>
          <a:solidFill>
            <a:schemeClr val="accent6">
              <a:lumMod val="75000"/>
            </a:schemeClr>
          </a:solidFill>
        </p:spPr>
        <p:txBody>
          <a:bodyPr/>
          <a:lstStyle/>
          <a:p>
            <a:r>
              <a:rPr lang="en-US" dirty="0">
                <a:latin typeface="Arial" charset="0"/>
                <a:cs typeface="Arial" charset="0"/>
              </a:rPr>
              <a:t>Safety Stock Example</a:t>
            </a:r>
          </a:p>
        </p:txBody>
      </p:sp>
      <p:sp>
        <p:nvSpPr>
          <p:cNvPr id="2" name="Slide Number Placeholder 1"/>
          <p:cNvSpPr>
            <a:spLocks noGrp="1"/>
          </p:cNvSpPr>
          <p:nvPr>
            <p:ph type="sldNum" sz="quarter" idx="11"/>
          </p:nvPr>
        </p:nvSpPr>
        <p:spPr/>
        <p:txBody>
          <a:bodyPr/>
          <a:lstStyle/>
          <a:p>
            <a:fld id="{235D4EDD-6E24-774D-A8B8-BDDB611A773D}" type="slidenum">
              <a:rPr lang="en-US" smtClean="0"/>
              <a:pPr/>
              <a:t>31</a:t>
            </a:fld>
            <a:endParaRPr lang="en-US" dirty="0"/>
          </a:p>
        </p:txBody>
      </p:sp>
      <p:graphicFrame>
        <p:nvGraphicFramePr>
          <p:cNvPr id="126979" name="Group 3"/>
          <p:cNvGraphicFramePr>
            <a:graphicFrameLocks noGrp="1"/>
          </p:cNvGraphicFramePr>
          <p:nvPr>
            <p:extLst>
              <p:ext uri="{D42A27DB-BD31-4B8C-83A1-F6EECF244321}">
                <p14:modId xmlns:p14="http://schemas.microsoft.com/office/powerpoint/2010/main" val="2097219328"/>
              </p:ext>
            </p:extLst>
          </p:nvPr>
        </p:nvGraphicFramePr>
        <p:xfrm>
          <a:off x="5812972" y="1509713"/>
          <a:ext cx="2710541" cy="2176272"/>
        </p:xfrm>
        <a:graphic>
          <a:graphicData uri="http://schemas.openxmlformats.org/drawingml/2006/table">
            <a:tbl>
              <a:tblPr>
                <a:tableStyleId>{2D5ABB26-0587-4C30-8999-92F81FD0307C}</a:tableStyleId>
              </a:tblPr>
              <a:tblGrid>
                <a:gridCol w="1338942">
                  <a:extLst>
                    <a:ext uri="{9D8B030D-6E8A-4147-A177-3AD203B41FA5}">
                      <a16:colId xmlns:a16="http://schemas.microsoft.com/office/drawing/2014/main" val="20000"/>
                    </a:ext>
                  </a:extLst>
                </a:gridCol>
                <a:gridCol w="365000">
                  <a:extLst>
                    <a:ext uri="{9D8B030D-6E8A-4147-A177-3AD203B41FA5}">
                      <a16:colId xmlns:a16="http://schemas.microsoft.com/office/drawing/2014/main" val="20001"/>
                    </a:ext>
                  </a:extLst>
                </a:gridCol>
                <a:gridCol w="515427">
                  <a:extLst>
                    <a:ext uri="{9D8B030D-6E8A-4147-A177-3AD203B41FA5}">
                      <a16:colId xmlns:a16="http://schemas.microsoft.com/office/drawing/2014/main" val="20002"/>
                    </a:ext>
                  </a:extLst>
                </a:gridCol>
                <a:gridCol w="491172">
                  <a:extLst>
                    <a:ext uri="{9D8B030D-6E8A-4147-A177-3AD203B41FA5}">
                      <a16:colId xmlns:a16="http://schemas.microsoft.com/office/drawing/2014/main" val="20003"/>
                    </a:ext>
                  </a:extLst>
                </a:gridCol>
              </a:tblGrid>
              <a:tr h="337943">
                <a:tc>
                  <a:txBody>
                    <a:bodyPr/>
                    <a:lstStyle/>
                    <a:p>
                      <a:pPr marL="0" marR="0" lvl="0" indent="0" algn="ctr" defTabSz="914400" rtl="0" eaLnBrk="1" fontAlgn="base" latinLnBrk="0" hangingPunct="1">
                        <a:lnSpc>
                          <a:spcPct val="90000"/>
                        </a:lnSpc>
                        <a:spcBef>
                          <a:spcPct val="0"/>
                        </a:spcBef>
                        <a:spcAft>
                          <a:spcPct val="40000"/>
                        </a:spcAft>
                        <a:buClr>
                          <a:srgbClr val="BF0922"/>
                        </a:buClr>
                        <a:buSzTx/>
                        <a:buFont typeface="Wingdings" charset="0"/>
                        <a:buNone/>
                        <a:tabLst/>
                      </a:pPr>
                      <a:r>
                        <a:rPr kumimoji="0" lang="en-US" sz="1400" b="1" u="none" strike="noStrike" cap="none" normalizeH="0" baseline="0" dirty="0" smtClean="0">
                          <a:ln>
                            <a:noFill/>
                          </a:ln>
                          <a:solidFill>
                            <a:schemeClr val="bg1"/>
                          </a:solidFill>
                          <a:effectLst/>
                          <a:latin typeface="Arial"/>
                          <a:cs typeface="Arial"/>
                        </a:rPr>
                        <a:t>NUMBER OF UNITS</a:t>
                      </a:r>
                      <a:endParaRPr kumimoji="0" lang="en-US" sz="1400" b="1" i="0" u="none" strike="noStrike" cap="none" normalizeH="0" baseline="0" dirty="0">
                        <a:ln>
                          <a:noFill/>
                        </a:ln>
                        <a:solidFill>
                          <a:schemeClr val="bg1"/>
                        </a:solidFill>
                        <a:effectLst/>
                        <a:latin typeface="Arial"/>
                        <a:ea typeface="ＭＳ Ｐゴシック" charset="0"/>
                        <a:cs typeface="Arial"/>
                      </a:endParaRPr>
                    </a:p>
                  </a:txBody>
                  <a:tcPr anchor="ctr"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D33320"/>
                    </a:solidFill>
                  </a:tcPr>
                </a:tc>
                <a:tc gridSpan="3">
                  <a:txBody>
                    <a:bodyPr/>
                    <a:lstStyle/>
                    <a:p>
                      <a:pPr marL="0" marR="0" lvl="0" indent="0" algn="ctr" defTabSz="914400" rtl="0" eaLnBrk="1" fontAlgn="base" latinLnBrk="0" hangingPunct="1">
                        <a:lnSpc>
                          <a:spcPct val="90000"/>
                        </a:lnSpc>
                        <a:spcBef>
                          <a:spcPct val="0"/>
                        </a:spcBef>
                        <a:spcAft>
                          <a:spcPct val="40000"/>
                        </a:spcAft>
                        <a:buClr>
                          <a:srgbClr val="BF0922"/>
                        </a:buClr>
                        <a:buSzTx/>
                        <a:buFont typeface="Wingdings" charset="0"/>
                        <a:buNone/>
                        <a:tabLst/>
                      </a:pPr>
                      <a:r>
                        <a:rPr kumimoji="0" lang="en-US" sz="1400" b="1" u="none" strike="noStrike" cap="none" normalizeH="0" baseline="0" dirty="0" smtClean="0">
                          <a:ln>
                            <a:noFill/>
                          </a:ln>
                          <a:solidFill>
                            <a:schemeClr val="bg1"/>
                          </a:solidFill>
                          <a:effectLst/>
                          <a:latin typeface="Arial"/>
                          <a:cs typeface="Arial"/>
                        </a:rPr>
                        <a:t>PROBABILITY</a:t>
                      </a:r>
                      <a:endParaRPr kumimoji="0" lang="en-US" sz="1400" b="1" i="0" u="none" strike="noStrike" cap="none" normalizeH="0" baseline="0" dirty="0">
                        <a:ln>
                          <a:noFill/>
                        </a:ln>
                        <a:solidFill>
                          <a:schemeClr val="bg1"/>
                        </a:solidFill>
                        <a:effectLst/>
                        <a:latin typeface="Arial"/>
                        <a:ea typeface="ＭＳ Ｐゴシック" charset="0"/>
                        <a:cs typeface="Arial"/>
                      </a:endParaRPr>
                    </a:p>
                  </a:txBody>
                  <a:tcPr anchor="ctr"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D33320"/>
                    </a:solidFill>
                  </a:tcPr>
                </a:tc>
                <a:tc hMerge="1">
                  <a:txBody>
                    <a:bodyPr/>
                    <a:lstStyle/>
                    <a:p>
                      <a:pPr marL="0" marR="0" lvl="0" indent="0" algn="ctr" defTabSz="914400" rtl="0" eaLnBrk="1" fontAlgn="base" latinLnBrk="0" hangingPunct="1">
                        <a:lnSpc>
                          <a:spcPct val="90000"/>
                        </a:lnSpc>
                        <a:spcBef>
                          <a:spcPct val="0"/>
                        </a:spcBef>
                        <a:spcAft>
                          <a:spcPct val="40000"/>
                        </a:spcAft>
                        <a:buClr>
                          <a:srgbClr val="BF0922"/>
                        </a:buClr>
                        <a:buSzTx/>
                        <a:buFont typeface="Wingdings" charset="0"/>
                        <a:buNone/>
                        <a:tabLst/>
                      </a:pPr>
                      <a:endParaRPr kumimoji="0" lang="en-US" sz="2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ctr"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pPr marL="0" marR="0" lvl="0" indent="0" algn="ctr" defTabSz="914400" rtl="0" eaLnBrk="1" fontAlgn="base" latinLnBrk="0" hangingPunct="1">
                        <a:lnSpc>
                          <a:spcPct val="90000"/>
                        </a:lnSpc>
                        <a:spcBef>
                          <a:spcPct val="0"/>
                        </a:spcBef>
                        <a:spcAft>
                          <a:spcPct val="40000"/>
                        </a:spcAft>
                        <a:buClr>
                          <a:srgbClr val="BF0922"/>
                        </a:buClr>
                        <a:buSzTx/>
                        <a:buFont typeface="Wingdings" charset="0"/>
                        <a:buNone/>
                        <a:tabLst/>
                      </a:pPr>
                      <a:endParaRPr kumimoji="0" lang="en-US" sz="24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anchor="ctr"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val="10000"/>
                  </a:ext>
                </a:extLst>
              </a:tr>
              <a:tr h="260382">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1968500" algn="r"/>
                        </a:tabLst>
                      </a:pPr>
                      <a:r>
                        <a:rPr kumimoji="0" lang="en-US" sz="1400" u="none" strike="noStrike" cap="none" normalizeH="0" baseline="0" dirty="0">
                          <a:ln>
                            <a:noFill/>
                          </a:ln>
                          <a:effectLst/>
                          <a:latin typeface="Arial"/>
                          <a:cs typeface="Arial"/>
                        </a:rPr>
                        <a:t>	30</a:t>
                      </a: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marL="0" marR="0" lvl="0" indent="0" algn="r"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r>
                        <a:rPr kumimoji="0" lang="en-US" sz="1400" u="none" strike="noStrike" cap="none" normalizeH="0" baseline="0" dirty="0" smtClean="0">
                          <a:ln>
                            <a:noFill/>
                          </a:ln>
                          <a:effectLst/>
                          <a:latin typeface="Arial"/>
                          <a:cs typeface="Arial"/>
                        </a:rPr>
                        <a:t>0.2</a:t>
                      </a: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val="10001"/>
                  </a:ext>
                </a:extLst>
              </a:tr>
              <a:tr h="258536">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1968500" algn="r"/>
                        </a:tabLst>
                      </a:pPr>
                      <a:r>
                        <a:rPr kumimoji="0" lang="en-US" sz="1400" u="none" strike="noStrike" cap="none" normalizeH="0" baseline="0" dirty="0">
                          <a:ln>
                            <a:noFill/>
                          </a:ln>
                          <a:effectLst/>
                          <a:latin typeface="Arial"/>
                          <a:cs typeface="Arial"/>
                        </a:rPr>
                        <a:t>	40</a:t>
                      </a: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marL="0" marR="0" lvl="0" indent="0" algn="r"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r>
                        <a:rPr kumimoji="0" lang="en-US" sz="1400" u="none" strike="noStrike" cap="none" normalizeH="0" baseline="0" dirty="0" smtClean="0">
                          <a:ln>
                            <a:noFill/>
                          </a:ln>
                          <a:effectLst/>
                          <a:latin typeface="Arial"/>
                          <a:cs typeface="Arial"/>
                        </a:rPr>
                        <a:t>0.2</a:t>
                      </a: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val="10002"/>
                  </a:ext>
                </a:extLst>
              </a:tr>
              <a:tr h="258536">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1968500" algn="r"/>
                        </a:tabLst>
                      </a:pPr>
                      <a:r>
                        <a:rPr kumimoji="0" lang="en-US" sz="1400" u="none" strike="noStrike" cap="none" normalizeH="0" baseline="0" dirty="0">
                          <a:ln>
                            <a:noFill/>
                          </a:ln>
                          <a:effectLst/>
                          <a:latin typeface="Arial"/>
                          <a:cs typeface="Arial"/>
                        </a:rPr>
                        <a:t>	ROP   </a:t>
                      </a:r>
                      <a:r>
                        <a:rPr kumimoji="0" lang="en-US" sz="1400" u="none" strike="noStrike" cap="none" normalizeH="0" baseline="0" dirty="0">
                          <a:ln>
                            <a:noFill/>
                          </a:ln>
                          <a:effectLst/>
                          <a:latin typeface="Arial"/>
                          <a:cs typeface="Arial"/>
                          <a:sym typeface="Wingdings" charset="0"/>
                        </a:rPr>
                        <a:t>    </a:t>
                      </a:r>
                      <a:r>
                        <a:rPr kumimoji="0" lang="en-US" sz="1400" u="none" strike="noStrike" cap="none" normalizeH="0" baseline="0" dirty="0">
                          <a:ln>
                            <a:noFill/>
                          </a:ln>
                          <a:effectLst/>
                          <a:latin typeface="Arial"/>
                          <a:cs typeface="Arial"/>
                        </a:rPr>
                        <a:t>50</a:t>
                      </a: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marL="0" marR="0" lvl="0" indent="0" algn="r"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r>
                        <a:rPr kumimoji="0" lang="en-US" sz="1400" u="none" strike="noStrike" cap="none" normalizeH="0" baseline="0" dirty="0" smtClean="0">
                          <a:ln>
                            <a:noFill/>
                          </a:ln>
                          <a:effectLst/>
                          <a:latin typeface="Arial"/>
                          <a:cs typeface="Arial"/>
                        </a:rPr>
                        <a:t>0.3</a:t>
                      </a: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val="10003"/>
                  </a:ext>
                </a:extLst>
              </a:tr>
              <a:tr h="265922">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1968500" algn="r"/>
                        </a:tabLst>
                      </a:pPr>
                      <a:r>
                        <a:rPr kumimoji="0" lang="en-US" sz="1400" u="none" strike="noStrike" cap="none" normalizeH="0" baseline="0" dirty="0">
                          <a:ln>
                            <a:noFill/>
                          </a:ln>
                          <a:effectLst/>
                          <a:latin typeface="Arial"/>
                          <a:cs typeface="Arial"/>
                        </a:rPr>
                        <a:t>	60</a:t>
                      </a: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marL="0" marR="0" lvl="0" indent="0" algn="r"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r>
                        <a:rPr kumimoji="0" lang="en-US" sz="1400" u="none" strike="noStrike" cap="none" normalizeH="0" baseline="0" dirty="0" smtClean="0">
                          <a:ln>
                            <a:noFill/>
                          </a:ln>
                          <a:effectLst/>
                          <a:latin typeface="Arial"/>
                          <a:cs typeface="Arial"/>
                        </a:rPr>
                        <a:t>0.2</a:t>
                      </a: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val="10004"/>
                  </a:ext>
                </a:extLst>
              </a:tr>
              <a:tr h="265922">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1968500" algn="r"/>
                        </a:tabLst>
                      </a:pPr>
                      <a:r>
                        <a:rPr kumimoji="0" lang="en-US" sz="1400" u="none" strike="noStrike" cap="none" normalizeH="0" baseline="0" dirty="0">
                          <a:ln>
                            <a:noFill/>
                          </a:ln>
                          <a:effectLst/>
                          <a:latin typeface="Arial"/>
                          <a:cs typeface="Arial"/>
                        </a:rPr>
                        <a:t>	70</a:t>
                      </a: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marL="0" marR="0" lvl="0" indent="0" algn="r"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r>
                        <a:rPr kumimoji="0" lang="en-US" sz="1400" u="none" strike="noStrike" cap="none" normalizeH="0" baseline="0" dirty="0" smtClean="0">
                          <a:ln>
                            <a:noFill/>
                          </a:ln>
                          <a:effectLst/>
                          <a:latin typeface="Arial"/>
                          <a:cs typeface="Arial"/>
                        </a:rPr>
                        <a:t>0.1</a:t>
                      </a: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val="10005"/>
                  </a:ext>
                </a:extLst>
              </a:tr>
              <a:tr h="265922">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pP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r"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r>
                        <a:rPr kumimoji="0" lang="en-US" sz="1400" u="none" strike="noStrike" cap="none" normalizeH="0" baseline="0" dirty="0" smtClean="0">
                          <a:ln>
                            <a:noFill/>
                          </a:ln>
                          <a:effectLst/>
                          <a:latin typeface="Arial"/>
                          <a:cs typeface="Arial"/>
                        </a:rPr>
                        <a:t>1.0</a:t>
                      </a: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27014" name="Rectangle 38"/>
          <p:cNvSpPr>
            <a:spLocks noChangeArrowheads="1"/>
          </p:cNvSpPr>
          <p:nvPr/>
        </p:nvSpPr>
        <p:spPr bwMode="auto">
          <a:xfrm>
            <a:off x="338138" y="1509713"/>
            <a:ext cx="5299849" cy="2554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tabLst>
                <a:tab pos="3149600" algn="l"/>
              </a:tabLst>
            </a:pPr>
            <a:r>
              <a:rPr lang="en-US" sz="2000" i="1" dirty="0" smtClean="0"/>
              <a:t>Given the following data and table</a:t>
            </a:r>
          </a:p>
          <a:p>
            <a:pPr>
              <a:tabLst>
                <a:tab pos="3149600" algn="l"/>
              </a:tabLst>
            </a:pPr>
            <a:r>
              <a:rPr lang="en-US" sz="2000" dirty="0" smtClean="0"/>
              <a:t>ROP </a:t>
            </a:r>
            <a:r>
              <a:rPr lang="en-US" sz="2000" dirty="0"/>
              <a:t>= 50 </a:t>
            </a:r>
            <a:r>
              <a:rPr lang="en-US" sz="2000" dirty="0" smtClean="0"/>
              <a:t>units</a:t>
            </a:r>
          </a:p>
          <a:p>
            <a:pPr>
              <a:tabLst>
                <a:tab pos="3149600" algn="l"/>
              </a:tabLst>
            </a:pPr>
            <a:r>
              <a:rPr lang="en-US" sz="2000" dirty="0" err="1" smtClean="0"/>
              <a:t>Stockout</a:t>
            </a:r>
            <a:r>
              <a:rPr lang="en-US" sz="2000" dirty="0" smtClean="0"/>
              <a:t> </a:t>
            </a:r>
            <a:r>
              <a:rPr lang="en-US" sz="2000" dirty="0"/>
              <a:t>cost = $40 per frame</a:t>
            </a:r>
          </a:p>
          <a:p>
            <a:pPr>
              <a:tabLst>
                <a:tab pos="3149600" algn="l"/>
              </a:tabLst>
            </a:pPr>
            <a:r>
              <a:rPr lang="en-US" sz="2000" dirty="0"/>
              <a:t>Orders per year = 6 </a:t>
            </a:r>
            <a:endParaRPr lang="en-US" sz="2000" dirty="0" smtClean="0"/>
          </a:p>
          <a:p>
            <a:pPr>
              <a:tabLst>
                <a:tab pos="3149600" algn="l"/>
              </a:tabLst>
            </a:pPr>
            <a:r>
              <a:rPr lang="en-US" sz="2000" dirty="0" smtClean="0"/>
              <a:t>Carrying </a:t>
            </a:r>
            <a:r>
              <a:rPr lang="en-US" sz="2000" dirty="0"/>
              <a:t>cost = $5 per frame per </a:t>
            </a:r>
            <a:r>
              <a:rPr lang="en-US" sz="2000" dirty="0" smtClean="0"/>
              <a:t>year</a:t>
            </a:r>
          </a:p>
          <a:p>
            <a:pPr>
              <a:tabLst>
                <a:tab pos="3149600" algn="l"/>
              </a:tabLst>
            </a:pPr>
            <a:endParaRPr lang="en-US" sz="2000" dirty="0"/>
          </a:p>
          <a:p>
            <a:pPr marL="457200" indent="-457200">
              <a:buFont typeface="+mj-lt"/>
              <a:buAutoNum type="arabicPeriod"/>
              <a:tabLst>
                <a:tab pos="3149600" algn="l"/>
              </a:tabLst>
            </a:pPr>
            <a:r>
              <a:rPr lang="en-US" sz="2000" dirty="0" smtClean="0"/>
              <a:t>What is the optimal safety stock to have?</a:t>
            </a:r>
          </a:p>
          <a:p>
            <a:pPr marL="457200" indent="-457200">
              <a:buFont typeface="+mj-lt"/>
              <a:buAutoNum type="arabicPeriod"/>
              <a:tabLst>
                <a:tab pos="3149600" algn="l"/>
              </a:tabLst>
            </a:pPr>
            <a:r>
              <a:rPr lang="en-US" sz="2000" dirty="0" smtClean="0"/>
              <a:t>How many frames should be ordered?</a:t>
            </a:r>
            <a:endParaRPr lang="en-US" sz="2000" dirty="0"/>
          </a:p>
        </p:txBody>
      </p:sp>
    </p:spTree>
    <p:extLst>
      <p:ext uri="{BB962C8B-B14F-4D97-AF65-F5344CB8AC3E}">
        <p14:creationId xmlns:p14="http://schemas.microsoft.com/office/powerpoint/2010/main" val="1120967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70331" y="4064258"/>
            <a:ext cx="7003337" cy="2723200"/>
          </a:xfrm>
          <a:prstGeom prst="rect">
            <a:avLst/>
          </a:prstGeom>
        </p:spPr>
      </p:pic>
      <p:sp>
        <p:nvSpPr>
          <p:cNvPr id="133121" name="Rectangle 2"/>
          <p:cNvSpPr>
            <a:spLocks noGrp="1" noChangeArrowheads="1"/>
          </p:cNvSpPr>
          <p:nvPr>
            <p:ph type="title"/>
          </p:nvPr>
        </p:nvSpPr>
        <p:spPr>
          <a:solidFill>
            <a:schemeClr val="accent6">
              <a:lumMod val="75000"/>
            </a:schemeClr>
          </a:solidFill>
        </p:spPr>
        <p:txBody>
          <a:bodyPr/>
          <a:lstStyle/>
          <a:p>
            <a:r>
              <a:rPr lang="en-US" dirty="0">
                <a:latin typeface="Arial" charset="0"/>
                <a:cs typeface="Arial" charset="0"/>
              </a:rPr>
              <a:t>Safety Stock Example</a:t>
            </a:r>
          </a:p>
        </p:txBody>
      </p:sp>
      <p:sp>
        <p:nvSpPr>
          <p:cNvPr id="2" name="Slide Number Placeholder 1"/>
          <p:cNvSpPr>
            <a:spLocks noGrp="1"/>
          </p:cNvSpPr>
          <p:nvPr>
            <p:ph type="sldNum" sz="quarter" idx="11"/>
          </p:nvPr>
        </p:nvSpPr>
        <p:spPr/>
        <p:txBody>
          <a:bodyPr/>
          <a:lstStyle/>
          <a:p>
            <a:fld id="{235D4EDD-6E24-774D-A8B8-BDDB611A773D}" type="slidenum">
              <a:rPr lang="en-US" smtClean="0"/>
              <a:pPr/>
              <a:t>32</a:t>
            </a:fld>
            <a:endParaRPr lang="en-US" dirty="0"/>
          </a:p>
        </p:txBody>
      </p:sp>
      <p:graphicFrame>
        <p:nvGraphicFramePr>
          <p:cNvPr id="126979" name="Group 3"/>
          <p:cNvGraphicFramePr>
            <a:graphicFrameLocks noGrp="1"/>
          </p:cNvGraphicFramePr>
          <p:nvPr>
            <p:extLst>
              <p:ext uri="{D42A27DB-BD31-4B8C-83A1-F6EECF244321}">
                <p14:modId xmlns:p14="http://schemas.microsoft.com/office/powerpoint/2010/main" val="1918131953"/>
              </p:ext>
            </p:extLst>
          </p:nvPr>
        </p:nvGraphicFramePr>
        <p:xfrm>
          <a:off x="5812972" y="1509713"/>
          <a:ext cx="2710541" cy="2176272"/>
        </p:xfrm>
        <a:graphic>
          <a:graphicData uri="http://schemas.openxmlformats.org/drawingml/2006/table">
            <a:tbl>
              <a:tblPr>
                <a:tableStyleId>{2D5ABB26-0587-4C30-8999-92F81FD0307C}</a:tableStyleId>
              </a:tblPr>
              <a:tblGrid>
                <a:gridCol w="1338942">
                  <a:extLst>
                    <a:ext uri="{9D8B030D-6E8A-4147-A177-3AD203B41FA5}">
                      <a16:colId xmlns:a16="http://schemas.microsoft.com/office/drawing/2014/main" val="20000"/>
                    </a:ext>
                  </a:extLst>
                </a:gridCol>
                <a:gridCol w="365000">
                  <a:extLst>
                    <a:ext uri="{9D8B030D-6E8A-4147-A177-3AD203B41FA5}">
                      <a16:colId xmlns:a16="http://schemas.microsoft.com/office/drawing/2014/main" val="20001"/>
                    </a:ext>
                  </a:extLst>
                </a:gridCol>
                <a:gridCol w="515427">
                  <a:extLst>
                    <a:ext uri="{9D8B030D-6E8A-4147-A177-3AD203B41FA5}">
                      <a16:colId xmlns:a16="http://schemas.microsoft.com/office/drawing/2014/main" val="20002"/>
                    </a:ext>
                  </a:extLst>
                </a:gridCol>
                <a:gridCol w="491172">
                  <a:extLst>
                    <a:ext uri="{9D8B030D-6E8A-4147-A177-3AD203B41FA5}">
                      <a16:colId xmlns:a16="http://schemas.microsoft.com/office/drawing/2014/main" val="20003"/>
                    </a:ext>
                  </a:extLst>
                </a:gridCol>
              </a:tblGrid>
              <a:tr h="337943">
                <a:tc>
                  <a:txBody>
                    <a:bodyPr/>
                    <a:lstStyle/>
                    <a:p>
                      <a:pPr marL="0" marR="0" lvl="0" indent="0" algn="ctr" defTabSz="914400" rtl="0" eaLnBrk="1" fontAlgn="base" latinLnBrk="0" hangingPunct="1">
                        <a:lnSpc>
                          <a:spcPct val="90000"/>
                        </a:lnSpc>
                        <a:spcBef>
                          <a:spcPct val="0"/>
                        </a:spcBef>
                        <a:spcAft>
                          <a:spcPct val="40000"/>
                        </a:spcAft>
                        <a:buClr>
                          <a:srgbClr val="BF0922"/>
                        </a:buClr>
                        <a:buSzTx/>
                        <a:buFont typeface="Wingdings" charset="0"/>
                        <a:buNone/>
                        <a:tabLst/>
                      </a:pPr>
                      <a:r>
                        <a:rPr kumimoji="0" lang="en-US" sz="1400" b="1" u="none" strike="noStrike" cap="none" normalizeH="0" baseline="0" dirty="0" smtClean="0">
                          <a:ln>
                            <a:noFill/>
                          </a:ln>
                          <a:solidFill>
                            <a:schemeClr val="bg1"/>
                          </a:solidFill>
                          <a:effectLst/>
                          <a:latin typeface="Arial"/>
                          <a:cs typeface="Arial"/>
                        </a:rPr>
                        <a:t>NUMBER OF UNITS</a:t>
                      </a:r>
                      <a:endParaRPr kumimoji="0" lang="en-US" sz="1400" b="1" i="0" u="none" strike="noStrike" cap="none" normalizeH="0" baseline="0" dirty="0">
                        <a:ln>
                          <a:noFill/>
                        </a:ln>
                        <a:solidFill>
                          <a:schemeClr val="bg1"/>
                        </a:solidFill>
                        <a:effectLst/>
                        <a:latin typeface="Arial"/>
                        <a:ea typeface="ＭＳ Ｐゴシック" charset="0"/>
                        <a:cs typeface="Arial"/>
                      </a:endParaRPr>
                    </a:p>
                  </a:txBody>
                  <a:tcPr anchor="ctr"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D33320"/>
                    </a:solidFill>
                  </a:tcPr>
                </a:tc>
                <a:tc gridSpan="3">
                  <a:txBody>
                    <a:bodyPr/>
                    <a:lstStyle/>
                    <a:p>
                      <a:pPr marL="0" marR="0" lvl="0" indent="0" algn="ctr" defTabSz="914400" rtl="0" eaLnBrk="1" fontAlgn="base" latinLnBrk="0" hangingPunct="1">
                        <a:lnSpc>
                          <a:spcPct val="90000"/>
                        </a:lnSpc>
                        <a:spcBef>
                          <a:spcPct val="0"/>
                        </a:spcBef>
                        <a:spcAft>
                          <a:spcPct val="40000"/>
                        </a:spcAft>
                        <a:buClr>
                          <a:srgbClr val="BF0922"/>
                        </a:buClr>
                        <a:buSzTx/>
                        <a:buFont typeface="Wingdings" charset="0"/>
                        <a:buNone/>
                        <a:tabLst/>
                      </a:pPr>
                      <a:r>
                        <a:rPr kumimoji="0" lang="en-US" sz="1400" b="1" u="none" strike="noStrike" cap="none" normalizeH="0" baseline="0" dirty="0" smtClean="0">
                          <a:ln>
                            <a:noFill/>
                          </a:ln>
                          <a:solidFill>
                            <a:schemeClr val="bg1"/>
                          </a:solidFill>
                          <a:effectLst/>
                          <a:latin typeface="Arial"/>
                          <a:cs typeface="Arial"/>
                        </a:rPr>
                        <a:t>PROBABILITY</a:t>
                      </a:r>
                      <a:endParaRPr kumimoji="0" lang="en-US" sz="1400" b="1" i="0" u="none" strike="noStrike" cap="none" normalizeH="0" baseline="0" dirty="0">
                        <a:ln>
                          <a:noFill/>
                        </a:ln>
                        <a:solidFill>
                          <a:schemeClr val="bg1"/>
                        </a:solidFill>
                        <a:effectLst/>
                        <a:latin typeface="Arial"/>
                        <a:ea typeface="ＭＳ Ｐゴシック" charset="0"/>
                        <a:cs typeface="Arial"/>
                      </a:endParaRPr>
                    </a:p>
                  </a:txBody>
                  <a:tcPr anchor="ctr"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D33320"/>
                    </a:solidFill>
                  </a:tcPr>
                </a:tc>
                <a:tc hMerge="1">
                  <a:txBody>
                    <a:bodyPr/>
                    <a:lstStyle/>
                    <a:p>
                      <a:pPr marL="0" marR="0" lvl="0" indent="0" algn="ctr" defTabSz="914400" rtl="0" eaLnBrk="1" fontAlgn="base" latinLnBrk="0" hangingPunct="1">
                        <a:lnSpc>
                          <a:spcPct val="90000"/>
                        </a:lnSpc>
                        <a:spcBef>
                          <a:spcPct val="0"/>
                        </a:spcBef>
                        <a:spcAft>
                          <a:spcPct val="40000"/>
                        </a:spcAft>
                        <a:buClr>
                          <a:srgbClr val="BF0922"/>
                        </a:buClr>
                        <a:buSzTx/>
                        <a:buFont typeface="Wingdings" charset="0"/>
                        <a:buNone/>
                        <a:tabLst/>
                      </a:pPr>
                      <a:endParaRPr kumimoji="0" lang="en-US" sz="2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ctr"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pPr marL="0" marR="0" lvl="0" indent="0" algn="ctr" defTabSz="914400" rtl="0" eaLnBrk="1" fontAlgn="base" latinLnBrk="0" hangingPunct="1">
                        <a:lnSpc>
                          <a:spcPct val="90000"/>
                        </a:lnSpc>
                        <a:spcBef>
                          <a:spcPct val="0"/>
                        </a:spcBef>
                        <a:spcAft>
                          <a:spcPct val="40000"/>
                        </a:spcAft>
                        <a:buClr>
                          <a:srgbClr val="BF0922"/>
                        </a:buClr>
                        <a:buSzTx/>
                        <a:buFont typeface="Wingdings" charset="0"/>
                        <a:buNone/>
                        <a:tabLst/>
                      </a:pPr>
                      <a:endParaRPr kumimoji="0" lang="en-US" sz="24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anchor="ctr"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val="10000"/>
                  </a:ext>
                </a:extLst>
              </a:tr>
              <a:tr h="260382">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1968500" algn="r"/>
                        </a:tabLst>
                      </a:pPr>
                      <a:r>
                        <a:rPr kumimoji="0" lang="en-US" sz="1400" u="none" strike="noStrike" cap="none" normalizeH="0" baseline="0" dirty="0">
                          <a:ln>
                            <a:noFill/>
                          </a:ln>
                          <a:effectLst/>
                          <a:latin typeface="Arial"/>
                          <a:cs typeface="Arial"/>
                        </a:rPr>
                        <a:t>	30</a:t>
                      </a: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marL="0" marR="0" lvl="0" indent="0" algn="r"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r>
                        <a:rPr kumimoji="0" lang="en-US" sz="1400" u="none" strike="noStrike" cap="none" normalizeH="0" baseline="0" dirty="0" smtClean="0">
                          <a:ln>
                            <a:noFill/>
                          </a:ln>
                          <a:effectLst/>
                          <a:latin typeface="Arial"/>
                          <a:cs typeface="Arial"/>
                        </a:rPr>
                        <a:t>0.2</a:t>
                      </a: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val="10001"/>
                  </a:ext>
                </a:extLst>
              </a:tr>
              <a:tr h="258536">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1968500" algn="r"/>
                        </a:tabLst>
                      </a:pPr>
                      <a:r>
                        <a:rPr kumimoji="0" lang="en-US" sz="1400" u="none" strike="noStrike" cap="none" normalizeH="0" baseline="0" dirty="0">
                          <a:ln>
                            <a:noFill/>
                          </a:ln>
                          <a:effectLst/>
                          <a:latin typeface="Arial"/>
                          <a:cs typeface="Arial"/>
                        </a:rPr>
                        <a:t>	40</a:t>
                      </a: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marL="0" marR="0" lvl="0" indent="0" algn="r"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r>
                        <a:rPr kumimoji="0" lang="en-US" sz="1400" u="none" strike="noStrike" cap="none" normalizeH="0" baseline="0" dirty="0" smtClean="0">
                          <a:ln>
                            <a:noFill/>
                          </a:ln>
                          <a:effectLst/>
                          <a:latin typeface="Arial"/>
                          <a:cs typeface="Arial"/>
                        </a:rPr>
                        <a:t>0.2</a:t>
                      </a: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val="10002"/>
                  </a:ext>
                </a:extLst>
              </a:tr>
              <a:tr h="258536">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1968500" algn="r"/>
                        </a:tabLst>
                      </a:pPr>
                      <a:r>
                        <a:rPr kumimoji="0" lang="en-US" sz="1400" u="none" strike="noStrike" cap="none" normalizeH="0" baseline="0" dirty="0">
                          <a:ln>
                            <a:noFill/>
                          </a:ln>
                          <a:effectLst/>
                          <a:latin typeface="Arial"/>
                          <a:cs typeface="Arial"/>
                        </a:rPr>
                        <a:t>	ROP   </a:t>
                      </a:r>
                      <a:r>
                        <a:rPr kumimoji="0" lang="en-US" sz="1400" u="none" strike="noStrike" cap="none" normalizeH="0" baseline="0" dirty="0">
                          <a:ln>
                            <a:noFill/>
                          </a:ln>
                          <a:effectLst/>
                          <a:latin typeface="Arial"/>
                          <a:cs typeface="Arial"/>
                          <a:sym typeface="Wingdings" charset="0"/>
                        </a:rPr>
                        <a:t>    </a:t>
                      </a:r>
                      <a:r>
                        <a:rPr kumimoji="0" lang="en-US" sz="1400" u="none" strike="noStrike" cap="none" normalizeH="0" baseline="0" dirty="0">
                          <a:ln>
                            <a:noFill/>
                          </a:ln>
                          <a:effectLst/>
                          <a:latin typeface="Arial"/>
                          <a:cs typeface="Arial"/>
                        </a:rPr>
                        <a:t>50</a:t>
                      </a: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marL="0" marR="0" lvl="0" indent="0" algn="r"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r>
                        <a:rPr kumimoji="0" lang="en-US" sz="1400" u="none" strike="noStrike" cap="none" normalizeH="0" baseline="0" dirty="0" smtClean="0">
                          <a:ln>
                            <a:noFill/>
                          </a:ln>
                          <a:effectLst/>
                          <a:latin typeface="Arial"/>
                          <a:cs typeface="Arial"/>
                        </a:rPr>
                        <a:t>0.3</a:t>
                      </a: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val="10003"/>
                  </a:ext>
                </a:extLst>
              </a:tr>
              <a:tr h="265922">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1968500" algn="r"/>
                        </a:tabLst>
                      </a:pPr>
                      <a:r>
                        <a:rPr kumimoji="0" lang="en-US" sz="1400" u="none" strike="noStrike" cap="none" normalizeH="0" baseline="0" dirty="0">
                          <a:ln>
                            <a:noFill/>
                          </a:ln>
                          <a:effectLst/>
                          <a:latin typeface="Arial"/>
                          <a:cs typeface="Arial"/>
                        </a:rPr>
                        <a:t>	60</a:t>
                      </a: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marL="0" marR="0" lvl="0" indent="0" algn="r"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r>
                        <a:rPr kumimoji="0" lang="en-US" sz="1400" u="none" strike="noStrike" cap="none" normalizeH="0" baseline="0" dirty="0" smtClean="0">
                          <a:ln>
                            <a:noFill/>
                          </a:ln>
                          <a:effectLst/>
                          <a:latin typeface="Arial"/>
                          <a:cs typeface="Arial"/>
                        </a:rPr>
                        <a:t>0.2</a:t>
                      </a: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val="10004"/>
                  </a:ext>
                </a:extLst>
              </a:tr>
              <a:tr h="265922">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1968500" algn="r"/>
                        </a:tabLst>
                      </a:pPr>
                      <a:r>
                        <a:rPr kumimoji="0" lang="en-US" sz="1400" u="none" strike="noStrike" cap="none" normalizeH="0" baseline="0" dirty="0">
                          <a:ln>
                            <a:noFill/>
                          </a:ln>
                          <a:effectLst/>
                          <a:latin typeface="Arial"/>
                          <a:cs typeface="Arial"/>
                        </a:rPr>
                        <a:t>	70</a:t>
                      </a: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marL="0" marR="0" lvl="0" indent="0" algn="r"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r>
                        <a:rPr kumimoji="0" lang="en-US" sz="1400" u="none" strike="noStrike" cap="none" normalizeH="0" baseline="0" dirty="0" smtClean="0">
                          <a:ln>
                            <a:noFill/>
                          </a:ln>
                          <a:effectLst/>
                          <a:latin typeface="Arial"/>
                          <a:cs typeface="Arial"/>
                        </a:rPr>
                        <a:t>0.1</a:t>
                      </a: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val="10005"/>
                  </a:ext>
                </a:extLst>
              </a:tr>
              <a:tr h="265922">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pP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r"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r>
                        <a:rPr kumimoji="0" lang="en-US" sz="1400" u="none" strike="noStrike" cap="none" normalizeH="0" baseline="0" dirty="0" smtClean="0">
                          <a:ln>
                            <a:noFill/>
                          </a:ln>
                          <a:effectLst/>
                          <a:latin typeface="Arial"/>
                          <a:cs typeface="Arial"/>
                        </a:rPr>
                        <a:t>1.0</a:t>
                      </a: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tab pos="863600" algn="dec"/>
                        </a:tabLst>
                      </a:pPr>
                      <a:endParaRPr kumimoji="0" lang="en-US" sz="14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27014" name="Rectangle 38"/>
          <p:cNvSpPr>
            <a:spLocks noChangeArrowheads="1"/>
          </p:cNvSpPr>
          <p:nvPr/>
        </p:nvSpPr>
        <p:spPr bwMode="auto">
          <a:xfrm>
            <a:off x="338138" y="1509713"/>
            <a:ext cx="5299849" cy="2554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tabLst>
                <a:tab pos="3149600" algn="l"/>
              </a:tabLst>
            </a:pPr>
            <a:r>
              <a:rPr lang="en-US" sz="2000" i="1" dirty="0" smtClean="0"/>
              <a:t>Given the following data and table</a:t>
            </a:r>
          </a:p>
          <a:p>
            <a:pPr>
              <a:tabLst>
                <a:tab pos="3149600" algn="l"/>
              </a:tabLst>
            </a:pPr>
            <a:r>
              <a:rPr lang="en-US" sz="2000" dirty="0" smtClean="0"/>
              <a:t>ROP </a:t>
            </a:r>
            <a:r>
              <a:rPr lang="en-US" sz="2000" dirty="0"/>
              <a:t>= 50 </a:t>
            </a:r>
            <a:r>
              <a:rPr lang="en-US" sz="2000" dirty="0" smtClean="0"/>
              <a:t>units</a:t>
            </a:r>
          </a:p>
          <a:p>
            <a:pPr>
              <a:tabLst>
                <a:tab pos="3149600" algn="l"/>
              </a:tabLst>
            </a:pPr>
            <a:r>
              <a:rPr lang="en-US" sz="2000" dirty="0" err="1" smtClean="0"/>
              <a:t>Stockout</a:t>
            </a:r>
            <a:r>
              <a:rPr lang="en-US" sz="2000" dirty="0" smtClean="0"/>
              <a:t> </a:t>
            </a:r>
            <a:r>
              <a:rPr lang="en-US" sz="2000" dirty="0"/>
              <a:t>cost = $40 per frame</a:t>
            </a:r>
          </a:p>
          <a:p>
            <a:pPr>
              <a:tabLst>
                <a:tab pos="3149600" algn="l"/>
              </a:tabLst>
            </a:pPr>
            <a:r>
              <a:rPr lang="en-US" sz="2000" dirty="0"/>
              <a:t>Orders per year = 6 </a:t>
            </a:r>
            <a:endParaRPr lang="en-US" sz="2000" dirty="0" smtClean="0"/>
          </a:p>
          <a:p>
            <a:pPr>
              <a:tabLst>
                <a:tab pos="3149600" algn="l"/>
              </a:tabLst>
            </a:pPr>
            <a:r>
              <a:rPr lang="en-US" sz="2000" dirty="0" smtClean="0"/>
              <a:t>Carrying </a:t>
            </a:r>
            <a:r>
              <a:rPr lang="en-US" sz="2000" dirty="0"/>
              <a:t>cost = $5 per frame per </a:t>
            </a:r>
            <a:r>
              <a:rPr lang="en-US" sz="2000" dirty="0" smtClean="0"/>
              <a:t>year</a:t>
            </a:r>
          </a:p>
          <a:p>
            <a:pPr>
              <a:tabLst>
                <a:tab pos="3149600" algn="l"/>
              </a:tabLst>
            </a:pPr>
            <a:endParaRPr lang="en-US" sz="2000" dirty="0"/>
          </a:p>
          <a:p>
            <a:pPr marL="457200" indent="-457200">
              <a:buFont typeface="+mj-lt"/>
              <a:buAutoNum type="arabicPeriod"/>
              <a:tabLst>
                <a:tab pos="3149600" algn="l"/>
              </a:tabLst>
            </a:pPr>
            <a:r>
              <a:rPr lang="en-US" sz="2000" dirty="0" smtClean="0"/>
              <a:t>What is the optimal safety stock to have?</a:t>
            </a:r>
          </a:p>
          <a:p>
            <a:pPr marL="457200" indent="-457200">
              <a:buFont typeface="+mj-lt"/>
              <a:buAutoNum type="arabicPeriod"/>
              <a:tabLst>
                <a:tab pos="3149600" algn="l"/>
              </a:tabLst>
            </a:pPr>
            <a:r>
              <a:rPr lang="en-US" sz="2000" dirty="0" smtClean="0"/>
              <a:t>How many frames should be ordered?</a:t>
            </a:r>
            <a:endParaRPr lang="en-US" sz="2000" dirty="0"/>
          </a:p>
        </p:txBody>
      </p:sp>
      <p:sp>
        <p:nvSpPr>
          <p:cNvPr id="8" name="Explosion 2 7"/>
          <p:cNvSpPr/>
          <p:nvPr/>
        </p:nvSpPr>
        <p:spPr>
          <a:xfrm>
            <a:off x="1899013" y="6001874"/>
            <a:ext cx="263071" cy="263071"/>
          </a:xfrm>
          <a:prstGeom prst="irregularSeal2">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FF0000"/>
                </a:solidFill>
              </a:rPr>
              <a:t>1</a:t>
            </a:r>
            <a:endParaRPr lang="en-US" sz="1200" dirty="0">
              <a:solidFill>
                <a:srgbClr val="FF0000"/>
              </a:solidFill>
            </a:endParaRPr>
          </a:p>
        </p:txBody>
      </p:sp>
      <p:sp>
        <p:nvSpPr>
          <p:cNvPr id="9" name="Explosion 2 8"/>
          <p:cNvSpPr/>
          <p:nvPr/>
        </p:nvSpPr>
        <p:spPr>
          <a:xfrm>
            <a:off x="4093574" y="4211829"/>
            <a:ext cx="263071" cy="263071"/>
          </a:xfrm>
          <a:prstGeom prst="irregularSeal2">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FF0000"/>
                </a:solidFill>
              </a:rPr>
              <a:t>2</a:t>
            </a:r>
            <a:endParaRPr lang="en-US" sz="1200" dirty="0">
              <a:solidFill>
                <a:srgbClr val="FF0000"/>
              </a:solidFill>
            </a:endParaRPr>
          </a:p>
        </p:txBody>
      </p:sp>
    </p:spTree>
    <p:extLst>
      <p:ext uri="{BB962C8B-B14F-4D97-AF65-F5344CB8AC3E}">
        <p14:creationId xmlns:p14="http://schemas.microsoft.com/office/powerpoint/2010/main" val="3294463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2"/>
          <p:cNvSpPr>
            <a:spLocks noGrp="1" noChangeArrowheads="1"/>
          </p:cNvSpPr>
          <p:nvPr>
            <p:ph type="title"/>
          </p:nvPr>
        </p:nvSpPr>
        <p:spPr/>
        <p:txBody>
          <a:bodyPr/>
          <a:lstStyle/>
          <a:p>
            <a:r>
              <a:rPr lang="en-US" dirty="0">
                <a:latin typeface="Arial" charset="0"/>
                <a:cs typeface="Arial" charset="0"/>
              </a:rPr>
              <a:t>Probabilistic Demand</a:t>
            </a:r>
          </a:p>
        </p:txBody>
      </p:sp>
      <p:sp>
        <p:nvSpPr>
          <p:cNvPr id="3" name="Content Placeholder 2"/>
          <p:cNvSpPr>
            <a:spLocks noGrp="1"/>
          </p:cNvSpPr>
          <p:nvPr>
            <p:ph idx="1"/>
          </p:nvPr>
        </p:nvSpPr>
        <p:spPr/>
        <p:txBody>
          <a:bodyPr/>
          <a:lstStyle/>
          <a:p>
            <a:r>
              <a:rPr lang="en-US" dirty="0"/>
              <a:t>Use prescribed service levels to set safety stock </a:t>
            </a:r>
            <a:r>
              <a:rPr lang="en-US" dirty="0">
                <a:solidFill>
                  <a:srgbClr val="FF0000"/>
                </a:solidFill>
              </a:rPr>
              <a:t>when the cost of </a:t>
            </a:r>
            <a:r>
              <a:rPr lang="en-US" dirty="0" err="1">
                <a:solidFill>
                  <a:srgbClr val="FF0000"/>
                </a:solidFill>
              </a:rPr>
              <a:t>stockouts</a:t>
            </a:r>
            <a:r>
              <a:rPr lang="en-US" dirty="0">
                <a:solidFill>
                  <a:srgbClr val="FF0000"/>
                </a:solidFill>
              </a:rPr>
              <a:t> cannot be </a:t>
            </a:r>
            <a:r>
              <a:rPr lang="en-US" dirty="0" smtClean="0">
                <a:solidFill>
                  <a:srgbClr val="FF0000"/>
                </a:solidFill>
              </a:rPr>
              <a:t>determined</a:t>
            </a:r>
            <a:endParaRPr lang="en-US" dirty="0">
              <a:solidFill>
                <a:srgbClr val="FF0000"/>
              </a:solidFill>
            </a:endParaRPr>
          </a:p>
        </p:txBody>
      </p:sp>
      <p:sp>
        <p:nvSpPr>
          <p:cNvPr id="2" name="Slide Number Placeholder 1"/>
          <p:cNvSpPr>
            <a:spLocks noGrp="1"/>
          </p:cNvSpPr>
          <p:nvPr>
            <p:ph type="sldNum" sz="quarter" idx="11"/>
          </p:nvPr>
        </p:nvSpPr>
        <p:spPr/>
        <p:txBody>
          <a:bodyPr/>
          <a:lstStyle/>
          <a:p>
            <a:fld id="{235D4EDD-6E24-774D-A8B8-BDDB611A773D}" type="slidenum">
              <a:rPr lang="en-US" smtClean="0"/>
              <a:pPr/>
              <a:t>33</a:t>
            </a:fld>
            <a:endParaRPr lang="en-US" dirty="0"/>
          </a:p>
        </p:txBody>
      </p:sp>
      <p:sp>
        <p:nvSpPr>
          <p:cNvPr id="133124" name="Rectangle 4"/>
          <p:cNvSpPr>
            <a:spLocks noChangeArrowheads="1"/>
          </p:cNvSpPr>
          <p:nvPr/>
        </p:nvSpPr>
        <p:spPr bwMode="auto">
          <a:xfrm>
            <a:off x="1228725" y="3430588"/>
            <a:ext cx="6586538"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800" dirty="0"/>
              <a:t>ROP = demand during lead time + </a:t>
            </a:r>
            <a:r>
              <a:rPr lang="en-US" sz="2800" i="1" dirty="0">
                <a:latin typeface="Times New Roman" charset="0"/>
                <a:cs typeface="Times New Roman" charset="0"/>
              </a:rPr>
              <a:t>Z</a:t>
            </a:r>
            <a:r>
              <a:rPr lang="en-US" sz="2800" i="1" dirty="0">
                <a:latin typeface="Symbol" charset="0"/>
              </a:rPr>
              <a:t>s</a:t>
            </a:r>
            <a:r>
              <a:rPr lang="en-US" sz="2800" i="1" baseline="-25000" dirty="0">
                <a:latin typeface="Times New Roman" charset="0"/>
                <a:cs typeface="Times New Roman" charset="0"/>
              </a:rPr>
              <a:t>dLT</a:t>
            </a:r>
            <a:endParaRPr lang="en-US" sz="2800" i="1" dirty="0">
              <a:latin typeface="Times New Roman" charset="0"/>
              <a:cs typeface="Times New Roman" charset="0"/>
            </a:endParaRPr>
          </a:p>
        </p:txBody>
      </p:sp>
      <p:sp>
        <p:nvSpPr>
          <p:cNvPr id="133125" name="Rectangle 5"/>
          <p:cNvSpPr>
            <a:spLocks noChangeArrowheads="1"/>
          </p:cNvSpPr>
          <p:nvPr/>
        </p:nvSpPr>
        <p:spPr bwMode="auto">
          <a:xfrm>
            <a:off x="1000125" y="4598988"/>
            <a:ext cx="7135813" cy="1004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2095500" indent="-2095500">
              <a:lnSpc>
                <a:spcPct val="90000"/>
              </a:lnSpc>
              <a:spcBef>
                <a:spcPct val="25000"/>
              </a:spcBef>
              <a:tabLst>
                <a:tab pos="1905000" algn="r"/>
                <a:tab pos="2095500" algn="l"/>
              </a:tabLst>
            </a:pPr>
            <a:r>
              <a:rPr lang="en-US" sz="2000" dirty="0"/>
              <a:t>where	</a:t>
            </a:r>
            <a:r>
              <a:rPr lang="en-US" sz="2000" i="1" dirty="0">
                <a:latin typeface="Times New Roman" charset="0"/>
                <a:cs typeface="Times New Roman" charset="0"/>
              </a:rPr>
              <a:t>Z</a:t>
            </a:r>
            <a:r>
              <a:rPr lang="en-US" sz="2000" dirty="0"/>
              <a:t> =	Number of standard deviations</a:t>
            </a:r>
          </a:p>
          <a:p>
            <a:pPr marL="2095500" indent="-2095500">
              <a:lnSpc>
                <a:spcPct val="90000"/>
              </a:lnSpc>
              <a:spcBef>
                <a:spcPct val="25000"/>
              </a:spcBef>
              <a:tabLst>
                <a:tab pos="1905000" algn="r"/>
                <a:tab pos="2095500" algn="l"/>
              </a:tabLst>
            </a:pPr>
            <a:r>
              <a:rPr lang="en-US" sz="2000" dirty="0"/>
              <a:t>	</a:t>
            </a:r>
            <a:r>
              <a:rPr lang="en-US" sz="2000" i="1" dirty="0">
                <a:latin typeface="Symbol" charset="0"/>
              </a:rPr>
              <a:t>s</a:t>
            </a:r>
            <a:r>
              <a:rPr lang="en-US" sz="2000" i="1" baseline="-25000" dirty="0">
                <a:latin typeface="Times New Roman" charset="0"/>
                <a:cs typeface="Times New Roman" charset="0"/>
              </a:rPr>
              <a:t>dLT</a:t>
            </a:r>
            <a:r>
              <a:rPr lang="en-US" sz="2000" dirty="0"/>
              <a:t> =	Standard deviation of demand during lead time</a:t>
            </a:r>
          </a:p>
        </p:txBody>
      </p:sp>
    </p:spTree>
    <p:extLst>
      <p:ext uri="{BB962C8B-B14F-4D97-AF65-F5344CB8AC3E}">
        <p14:creationId xmlns:p14="http://schemas.microsoft.com/office/powerpoint/2010/main" val="22017022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24"/>
                                        </p:tgtEl>
                                        <p:attrNameLst>
                                          <p:attrName>style.visibility</p:attrName>
                                        </p:attrNameLst>
                                      </p:cBhvr>
                                      <p:to>
                                        <p:strVal val="visible"/>
                                      </p:to>
                                    </p:set>
                                  </p:childTnLst>
                                </p:cTn>
                              </p:par>
                            </p:childTnLst>
                          </p:cTn>
                        </p:par>
                      </p:childTnLst>
                    </p:cTn>
                  </p:par>
                  <p:par>
                    <p:cTn id="7" fill="hold">
                      <p:stCondLst>
                        <p:cond delay="indefinite"/>
                      </p:stCondLst>
                      <p:childTnLst>
                        <p:par>
                          <p:cTn id="8" fill="hold" nodeType="after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4" grpId="0" autoUpdateAnimBg="0"/>
      <p:bldP spid="133125"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2"/>
          <p:cNvSpPr>
            <a:spLocks noGrp="1" noChangeArrowheads="1"/>
          </p:cNvSpPr>
          <p:nvPr>
            <p:ph type="title"/>
          </p:nvPr>
        </p:nvSpPr>
        <p:spPr/>
        <p:txBody>
          <a:bodyPr/>
          <a:lstStyle/>
          <a:p>
            <a:r>
              <a:rPr lang="en-US" dirty="0">
                <a:latin typeface="Arial" charset="0"/>
                <a:cs typeface="Arial" charset="0"/>
              </a:rPr>
              <a:t>Probabilistic Demand</a:t>
            </a:r>
          </a:p>
        </p:txBody>
      </p:sp>
      <p:sp>
        <p:nvSpPr>
          <p:cNvPr id="2" name="Slide Number Placeholder 1"/>
          <p:cNvSpPr>
            <a:spLocks noGrp="1"/>
          </p:cNvSpPr>
          <p:nvPr>
            <p:ph type="sldNum" sz="quarter" idx="11"/>
          </p:nvPr>
        </p:nvSpPr>
        <p:spPr/>
        <p:txBody>
          <a:bodyPr/>
          <a:lstStyle/>
          <a:p>
            <a:fld id="{235D4EDD-6E24-774D-A8B8-BDDB611A773D}" type="slidenum">
              <a:rPr lang="en-US" smtClean="0"/>
              <a:pPr/>
              <a:t>34</a:t>
            </a:fld>
            <a:endParaRPr lang="en-US" dirty="0"/>
          </a:p>
        </p:txBody>
      </p:sp>
      <p:grpSp>
        <p:nvGrpSpPr>
          <p:cNvPr id="131075" name="Group 3"/>
          <p:cNvGrpSpPr>
            <a:grpSpLocks/>
          </p:cNvGrpSpPr>
          <p:nvPr/>
        </p:nvGrpSpPr>
        <p:grpSpPr bwMode="auto">
          <a:xfrm>
            <a:off x="4076700" y="5106988"/>
            <a:ext cx="1587500" cy="569912"/>
            <a:chOff x="2568" y="3217"/>
            <a:chExt cx="1000" cy="359"/>
          </a:xfrm>
        </p:grpSpPr>
        <p:grpSp>
          <p:nvGrpSpPr>
            <p:cNvPr id="139289" name="Group 4"/>
            <p:cNvGrpSpPr>
              <a:grpSpLocks/>
            </p:cNvGrpSpPr>
            <p:nvPr/>
          </p:nvGrpSpPr>
          <p:grpSpPr bwMode="auto">
            <a:xfrm>
              <a:off x="2568" y="3217"/>
              <a:ext cx="984" cy="359"/>
              <a:chOff x="2568" y="3217"/>
              <a:chExt cx="984" cy="359"/>
            </a:xfrm>
          </p:grpSpPr>
          <p:sp>
            <p:nvSpPr>
              <p:cNvPr id="139291" name="Line 5"/>
              <p:cNvSpPr>
                <a:spLocks noChangeShapeType="1"/>
              </p:cNvSpPr>
              <p:nvPr/>
            </p:nvSpPr>
            <p:spPr bwMode="auto">
              <a:xfrm>
                <a:off x="2568" y="3393"/>
                <a:ext cx="984" cy="0"/>
              </a:xfrm>
              <a:prstGeom prst="line">
                <a:avLst/>
              </a:prstGeom>
              <a:noFill/>
              <a:ln w="38100">
                <a:solidFill>
                  <a:schemeClr val="tx1"/>
                </a:solidFill>
                <a:round/>
                <a:headEnd type="triangle" w="sm" len="sm"/>
                <a:tailEnd type="triangl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39292" name="Rectangle 6"/>
              <p:cNvSpPr>
                <a:spLocks noChangeArrowheads="1"/>
              </p:cNvSpPr>
              <p:nvPr/>
            </p:nvSpPr>
            <p:spPr bwMode="auto">
              <a:xfrm>
                <a:off x="2785" y="3217"/>
                <a:ext cx="550" cy="359"/>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dirty="0"/>
                  <a:t>Safety stock</a:t>
                </a:r>
              </a:p>
            </p:txBody>
          </p:sp>
        </p:grpSp>
        <p:sp>
          <p:nvSpPr>
            <p:cNvPr id="139290" name="Line 7"/>
            <p:cNvSpPr>
              <a:spLocks noChangeShapeType="1"/>
            </p:cNvSpPr>
            <p:nvPr/>
          </p:nvSpPr>
          <p:spPr bwMode="auto">
            <a:xfrm>
              <a:off x="3568" y="3256"/>
              <a:ext cx="0" cy="32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grpSp>
      <p:grpSp>
        <p:nvGrpSpPr>
          <p:cNvPr id="131080" name="Group 8"/>
          <p:cNvGrpSpPr>
            <a:grpSpLocks/>
          </p:cNvGrpSpPr>
          <p:nvPr/>
        </p:nvGrpSpPr>
        <p:grpSpPr bwMode="auto">
          <a:xfrm>
            <a:off x="3108325" y="1778000"/>
            <a:ext cx="1874838" cy="3422650"/>
            <a:chOff x="1958" y="1120"/>
            <a:chExt cx="1181" cy="2156"/>
          </a:xfrm>
        </p:grpSpPr>
        <p:sp>
          <p:nvSpPr>
            <p:cNvPr id="139286" name="Line 9"/>
            <p:cNvSpPr>
              <a:spLocks noChangeShapeType="1"/>
            </p:cNvSpPr>
            <p:nvPr/>
          </p:nvSpPr>
          <p:spPr bwMode="auto">
            <a:xfrm>
              <a:off x="2552" y="1120"/>
              <a:ext cx="0" cy="1600"/>
            </a:xfrm>
            <a:prstGeom prst="line">
              <a:avLst/>
            </a:prstGeom>
            <a:noFill/>
            <a:ln w="57150">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39287" name="Rectangle 10"/>
            <p:cNvSpPr>
              <a:spLocks noChangeArrowheads="1"/>
            </p:cNvSpPr>
            <p:nvPr/>
          </p:nvSpPr>
          <p:spPr bwMode="auto">
            <a:xfrm>
              <a:off x="1958" y="1737"/>
              <a:ext cx="1181" cy="50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dirty="0"/>
                <a:t>Probability of</a:t>
              </a:r>
              <a:br>
                <a:rPr lang="en-US" dirty="0"/>
              </a:br>
              <a:r>
                <a:rPr lang="en-US" dirty="0"/>
                <a:t>no stockout</a:t>
              </a:r>
              <a:br>
                <a:rPr lang="en-US" dirty="0"/>
              </a:br>
              <a:r>
                <a:rPr lang="en-US" dirty="0"/>
                <a:t>95% of the time</a:t>
              </a:r>
            </a:p>
          </p:txBody>
        </p:sp>
        <p:sp>
          <p:nvSpPr>
            <p:cNvPr id="139288" name="Rectangle 11"/>
            <p:cNvSpPr>
              <a:spLocks noChangeArrowheads="1"/>
            </p:cNvSpPr>
            <p:nvPr/>
          </p:nvSpPr>
          <p:spPr bwMode="auto">
            <a:xfrm>
              <a:off x="2174" y="2769"/>
              <a:ext cx="683" cy="5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dirty="0"/>
                <a:t>Mean demand 350</a:t>
              </a:r>
            </a:p>
          </p:txBody>
        </p:sp>
      </p:grpSp>
      <p:grpSp>
        <p:nvGrpSpPr>
          <p:cNvPr id="131084" name="Group 12"/>
          <p:cNvGrpSpPr>
            <a:grpSpLocks/>
          </p:cNvGrpSpPr>
          <p:nvPr/>
        </p:nvGrpSpPr>
        <p:grpSpPr bwMode="auto">
          <a:xfrm>
            <a:off x="4851400" y="3408363"/>
            <a:ext cx="1643063" cy="1301750"/>
            <a:chOff x="3056" y="2147"/>
            <a:chExt cx="1035" cy="820"/>
          </a:xfrm>
        </p:grpSpPr>
        <p:grpSp>
          <p:nvGrpSpPr>
            <p:cNvPr id="139282" name="Group 13"/>
            <p:cNvGrpSpPr>
              <a:grpSpLocks/>
            </p:cNvGrpSpPr>
            <p:nvPr/>
          </p:nvGrpSpPr>
          <p:grpSpPr bwMode="auto">
            <a:xfrm>
              <a:off x="3568" y="2147"/>
              <a:ext cx="523" cy="578"/>
              <a:chOff x="3568" y="2147"/>
              <a:chExt cx="523" cy="578"/>
            </a:xfrm>
          </p:grpSpPr>
          <p:sp>
            <p:nvSpPr>
              <p:cNvPr id="139284" name="Freeform 14"/>
              <p:cNvSpPr>
                <a:spLocks/>
              </p:cNvSpPr>
              <p:nvPr/>
            </p:nvSpPr>
            <p:spPr bwMode="auto">
              <a:xfrm>
                <a:off x="3568" y="2147"/>
                <a:ext cx="523" cy="578"/>
              </a:xfrm>
              <a:custGeom>
                <a:avLst/>
                <a:gdLst>
                  <a:gd name="T0" fmla="*/ 0 w 523"/>
                  <a:gd name="T1" fmla="*/ 0 h 578"/>
                  <a:gd name="T2" fmla="*/ 0 w 523"/>
                  <a:gd name="T3" fmla="*/ 578 h 578"/>
                  <a:gd name="T4" fmla="*/ 523 w 523"/>
                  <a:gd name="T5" fmla="*/ 578 h 578"/>
                  <a:gd name="T6" fmla="*/ 515 w 523"/>
                  <a:gd name="T7" fmla="*/ 552 h 578"/>
                  <a:gd name="T8" fmla="*/ 443 w 523"/>
                  <a:gd name="T9" fmla="*/ 544 h 578"/>
                  <a:gd name="T10" fmla="*/ 307 w 523"/>
                  <a:gd name="T11" fmla="*/ 450 h 578"/>
                  <a:gd name="T12" fmla="*/ 235 w 523"/>
                  <a:gd name="T13" fmla="*/ 384 h 578"/>
                  <a:gd name="T14" fmla="*/ 91 w 523"/>
                  <a:gd name="T15" fmla="*/ 154 h 578"/>
                  <a:gd name="T16" fmla="*/ 0 w 523"/>
                  <a:gd name="T17" fmla="*/ 0 h 5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3"/>
                  <a:gd name="T28" fmla="*/ 0 h 578"/>
                  <a:gd name="T29" fmla="*/ 523 w 523"/>
                  <a:gd name="T30" fmla="*/ 578 h 5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3" h="578">
                    <a:moveTo>
                      <a:pt x="0" y="0"/>
                    </a:moveTo>
                    <a:lnTo>
                      <a:pt x="0" y="578"/>
                    </a:lnTo>
                    <a:lnTo>
                      <a:pt x="523" y="578"/>
                    </a:lnTo>
                    <a:cubicBezTo>
                      <a:pt x="514" y="553"/>
                      <a:pt x="515" y="562"/>
                      <a:pt x="515" y="552"/>
                    </a:cubicBezTo>
                    <a:cubicBezTo>
                      <a:pt x="444" y="545"/>
                      <a:pt x="461" y="562"/>
                      <a:pt x="443" y="544"/>
                    </a:cubicBezTo>
                    <a:lnTo>
                      <a:pt x="307" y="450"/>
                    </a:lnTo>
                    <a:lnTo>
                      <a:pt x="235" y="384"/>
                    </a:lnTo>
                    <a:cubicBezTo>
                      <a:pt x="199" y="333"/>
                      <a:pt x="130" y="218"/>
                      <a:pt x="91" y="154"/>
                    </a:cubicBezTo>
                    <a:cubicBezTo>
                      <a:pt x="52" y="90"/>
                      <a:pt x="19" y="32"/>
                      <a:pt x="0" y="0"/>
                    </a:cubicBez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39285" name="Line 15"/>
              <p:cNvSpPr>
                <a:spLocks noChangeShapeType="1"/>
              </p:cNvSpPr>
              <p:nvPr/>
            </p:nvSpPr>
            <p:spPr bwMode="auto">
              <a:xfrm>
                <a:off x="3568" y="2160"/>
                <a:ext cx="0" cy="552"/>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grpSp>
        <p:sp>
          <p:nvSpPr>
            <p:cNvPr id="139283" name="Rectangle 16"/>
            <p:cNvSpPr>
              <a:spLocks noChangeArrowheads="1"/>
            </p:cNvSpPr>
            <p:nvPr/>
          </p:nvSpPr>
          <p:spPr bwMode="auto">
            <a:xfrm>
              <a:off x="3056" y="2756"/>
              <a:ext cx="934" cy="2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lnSpc>
                  <a:spcPct val="85000"/>
                </a:lnSpc>
              </a:pPr>
              <a:r>
                <a:rPr lang="en-US" dirty="0"/>
                <a:t>ROP = ? kits</a:t>
              </a:r>
            </a:p>
          </p:txBody>
        </p:sp>
      </p:grpSp>
      <p:grpSp>
        <p:nvGrpSpPr>
          <p:cNvPr id="131089" name="Group 17"/>
          <p:cNvGrpSpPr>
            <a:grpSpLocks/>
          </p:cNvGrpSpPr>
          <p:nvPr/>
        </p:nvGrpSpPr>
        <p:grpSpPr bwMode="auto">
          <a:xfrm>
            <a:off x="1130300" y="4330700"/>
            <a:ext cx="6891338" cy="404813"/>
            <a:chOff x="712" y="2728"/>
            <a:chExt cx="4341" cy="255"/>
          </a:xfrm>
        </p:grpSpPr>
        <p:sp>
          <p:nvSpPr>
            <p:cNvPr id="139280" name="Line 18"/>
            <p:cNvSpPr>
              <a:spLocks noChangeShapeType="1"/>
            </p:cNvSpPr>
            <p:nvPr/>
          </p:nvSpPr>
          <p:spPr bwMode="auto">
            <a:xfrm>
              <a:off x="712" y="2728"/>
              <a:ext cx="4008" cy="0"/>
            </a:xfrm>
            <a:prstGeom prst="line">
              <a:avLst/>
            </a:prstGeom>
            <a:noFill/>
            <a:ln w="57150">
              <a:solidFill>
                <a:schemeClr val="tx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39281" name="Rectangle 19"/>
            <p:cNvSpPr>
              <a:spLocks noChangeArrowheads="1"/>
            </p:cNvSpPr>
            <p:nvPr/>
          </p:nvSpPr>
          <p:spPr bwMode="auto">
            <a:xfrm>
              <a:off x="4395" y="2772"/>
              <a:ext cx="658" cy="2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lnSpc>
                  <a:spcPct val="85000"/>
                </a:lnSpc>
              </a:pPr>
              <a:r>
                <a:rPr lang="en-US" dirty="0"/>
                <a:t>Quantity</a:t>
              </a:r>
            </a:p>
          </p:txBody>
        </p:sp>
      </p:grpSp>
      <p:grpSp>
        <p:nvGrpSpPr>
          <p:cNvPr id="131092" name="Group 20"/>
          <p:cNvGrpSpPr>
            <a:grpSpLocks/>
          </p:cNvGrpSpPr>
          <p:nvPr/>
        </p:nvGrpSpPr>
        <p:grpSpPr bwMode="auto">
          <a:xfrm>
            <a:off x="2679700" y="5168900"/>
            <a:ext cx="5522913" cy="1231900"/>
            <a:chOff x="1688" y="3256"/>
            <a:chExt cx="3479" cy="776"/>
          </a:xfrm>
        </p:grpSpPr>
        <p:sp>
          <p:nvSpPr>
            <p:cNvPr id="139275" name="Line 21"/>
            <p:cNvSpPr>
              <a:spLocks noChangeShapeType="1"/>
            </p:cNvSpPr>
            <p:nvPr/>
          </p:nvSpPr>
          <p:spPr bwMode="auto">
            <a:xfrm>
              <a:off x="1688" y="3576"/>
              <a:ext cx="2688" cy="0"/>
            </a:xfrm>
            <a:prstGeom prst="line">
              <a:avLst/>
            </a:prstGeom>
            <a:noFill/>
            <a:ln w="57150">
              <a:solidFill>
                <a:schemeClr val="tx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39276" name="Line 22"/>
            <p:cNvSpPr>
              <a:spLocks noChangeShapeType="1"/>
            </p:cNvSpPr>
            <p:nvPr/>
          </p:nvSpPr>
          <p:spPr bwMode="auto">
            <a:xfrm>
              <a:off x="2552" y="3256"/>
              <a:ext cx="0" cy="32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39277" name="Rectangle 23"/>
            <p:cNvSpPr>
              <a:spLocks noChangeArrowheads="1"/>
            </p:cNvSpPr>
            <p:nvPr/>
          </p:nvSpPr>
          <p:spPr bwMode="auto">
            <a:xfrm>
              <a:off x="3670" y="3673"/>
              <a:ext cx="1497" cy="3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dirty="0"/>
                <a:t>Number of </a:t>
              </a:r>
              <a:br>
                <a:rPr lang="en-US" dirty="0"/>
              </a:br>
              <a:r>
                <a:rPr lang="en-US" dirty="0"/>
                <a:t>standard deviations</a:t>
              </a:r>
            </a:p>
          </p:txBody>
        </p:sp>
        <p:sp>
          <p:nvSpPr>
            <p:cNvPr id="139278" name="Rectangle 24"/>
            <p:cNvSpPr>
              <a:spLocks noChangeArrowheads="1"/>
            </p:cNvSpPr>
            <p:nvPr/>
          </p:nvSpPr>
          <p:spPr bwMode="auto">
            <a:xfrm>
              <a:off x="2454" y="3567"/>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dirty="0"/>
                <a:t>0</a:t>
              </a:r>
            </a:p>
          </p:txBody>
        </p:sp>
        <p:sp>
          <p:nvSpPr>
            <p:cNvPr id="139279" name="Rectangle 25"/>
            <p:cNvSpPr>
              <a:spLocks noChangeArrowheads="1"/>
            </p:cNvSpPr>
            <p:nvPr/>
          </p:nvSpPr>
          <p:spPr bwMode="auto">
            <a:xfrm>
              <a:off x="3470" y="3559"/>
              <a:ext cx="18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dirty="0"/>
                <a:t>z</a:t>
              </a:r>
            </a:p>
          </p:txBody>
        </p:sp>
      </p:grpSp>
      <p:sp>
        <p:nvSpPr>
          <p:cNvPr id="131098" name="Freeform 26"/>
          <p:cNvSpPr>
            <a:spLocks/>
          </p:cNvSpPr>
          <p:nvPr/>
        </p:nvSpPr>
        <p:spPr bwMode="auto">
          <a:xfrm>
            <a:off x="1593850" y="1779588"/>
            <a:ext cx="4946650" cy="2532062"/>
          </a:xfrm>
          <a:custGeom>
            <a:avLst/>
            <a:gdLst>
              <a:gd name="T0" fmla="*/ 0 w 3116"/>
              <a:gd name="T1" fmla="*/ 2519362 h 1595"/>
              <a:gd name="T2" fmla="*/ 215900 w 3116"/>
              <a:gd name="T3" fmla="*/ 2468562 h 1595"/>
              <a:gd name="T4" fmla="*/ 495300 w 3116"/>
              <a:gd name="T5" fmla="*/ 2189162 h 1595"/>
              <a:gd name="T6" fmla="*/ 838200 w 3116"/>
              <a:gd name="T7" fmla="*/ 1662112 h 1595"/>
              <a:gd name="T8" fmla="*/ 1276350 w 3116"/>
              <a:gd name="T9" fmla="*/ 900112 h 1595"/>
              <a:gd name="T10" fmla="*/ 1866900 w 3116"/>
              <a:gd name="T11" fmla="*/ 207962 h 1595"/>
              <a:gd name="T12" fmla="*/ 2457450 w 3116"/>
              <a:gd name="T13" fmla="*/ 11112 h 1595"/>
              <a:gd name="T14" fmla="*/ 3105150 w 3116"/>
              <a:gd name="T15" fmla="*/ 271462 h 1595"/>
              <a:gd name="T16" fmla="*/ 3632200 w 3116"/>
              <a:gd name="T17" fmla="*/ 881062 h 1595"/>
              <a:gd name="T18" fmla="*/ 4083050 w 3116"/>
              <a:gd name="T19" fmla="*/ 1649412 h 1595"/>
              <a:gd name="T20" fmla="*/ 4432300 w 3116"/>
              <a:gd name="T21" fmla="*/ 2233612 h 1595"/>
              <a:gd name="T22" fmla="*/ 4749800 w 3116"/>
              <a:gd name="T23" fmla="*/ 2487612 h 1595"/>
              <a:gd name="T24" fmla="*/ 4946650 w 3116"/>
              <a:gd name="T25" fmla="*/ 2506662 h 15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16"/>
              <a:gd name="T40" fmla="*/ 0 h 1595"/>
              <a:gd name="T41" fmla="*/ 3116 w 3116"/>
              <a:gd name="T42" fmla="*/ 1595 h 159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16" h="1595">
                <a:moveTo>
                  <a:pt x="0" y="1587"/>
                </a:moveTo>
                <a:cubicBezTo>
                  <a:pt x="42" y="1588"/>
                  <a:pt x="84" y="1590"/>
                  <a:pt x="136" y="1555"/>
                </a:cubicBezTo>
                <a:cubicBezTo>
                  <a:pt x="188" y="1520"/>
                  <a:pt x="247" y="1464"/>
                  <a:pt x="312" y="1379"/>
                </a:cubicBezTo>
                <a:cubicBezTo>
                  <a:pt x="377" y="1294"/>
                  <a:pt x="446" y="1182"/>
                  <a:pt x="528" y="1047"/>
                </a:cubicBezTo>
                <a:cubicBezTo>
                  <a:pt x="610" y="912"/>
                  <a:pt x="696" y="720"/>
                  <a:pt x="804" y="567"/>
                </a:cubicBezTo>
                <a:cubicBezTo>
                  <a:pt x="912" y="414"/>
                  <a:pt x="1052" y="224"/>
                  <a:pt x="1176" y="131"/>
                </a:cubicBezTo>
                <a:cubicBezTo>
                  <a:pt x="1300" y="38"/>
                  <a:pt x="1418" y="0"/>
                  <a:pt x="1548" y="7"/>
                </a:cubicBezTo>
                <a:cubicBezTo>
                  <a:pt x="1678" y="14"/>
                  <a:pt x="1833" y="80"/>
                  <a:pt x="1956" y="171"/>
                </a:cubicBezTo>
                <a:cubicBezTo>
                  <a:pt x="2079" y="262"/>
                  <a:pt x="2185" y="410"/>
                  <a:pt x="2288" y="555"/>
                </a:cubicBezTo>
                <a:cubicBezTo>
                  <a:pt x="2391" y="700"/>
                  <a:pt x="2488" y="897"/>
                  <a:pt x="2572" y="1039"/>
                </a:cubicBezTo>
                <a:cubicBezTo>
                  <a:pt x="2656" y="1181"/>
                  <a:pt x="2722" y="1319"/>
                  <a:pt x="2792" y="1407"/>
                </a:cubicBezTo>
                <a:cubicBezTo>
                  <a:pt x="2862" y="1495"/>
                  <a:pt x="2940" y="1539"/>
                  <a:pt x="2992" y="1567"/>
                </a:cubicBezTo>
                <a:cubicBezTo>
                  <a:pt x="3044" y="1595"/>
                  <a:pt x="3090" y="1577"/>
                  <a:pt x="3116" y="1579"/>
                </a:cubicBezTo>
              </a:path>
            </a:pathLst>
          </a:custGeom>
          <a:noFill/>
          <a:ln w="101600">
            <a:solidFill>
              <a:schemeClr val="tx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grpSp>
        <p:nvGrpSpPr>
          <p:cNvPr id="131099" name="Group 27"/>
          <p:cNvGrpSpPr>
            <a:grpSpLocks/>
          </p:cNvGrpSpPr>
          <p:nvPr/>
        </p:nvGrpSpPr>
        <p:grpSpPr bwMode="auto">
          <a:xfrm>
            <a:off x="5648325" y="2693988"/>
            <a:ext cx="2182813" cy="1420812"/>
            <a:chOff x="3558" y="1697"/>
            <a:chExt cx="1375" cy="895"/>
          </a:xfrm>
        </p:grpSpPr>
        <p:sp>
          <p:nvSpPr>
            <p:cNvPr id="139273" name="Rectangle 28"/>
            <p:cNvSpPr>
              <a:spLocks noChangeArrowheads="1"/>
            </p:cNvSpPr>
            <p:nvPr/>
          </p:nvSpPr>
          <p:spPr bwMode="auto">
            <a:xfrm>
              <a:off x="3558" y="1697"/>
              <a:ext cx="1375" cy="5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dirty="0"/>
                <a:t>Risk of a stockout (5% of area of normal curve)</a:t>
              </a:r>
            </a:p>
          </p:txBody>
        </p:sp>
        <p:sp>
          <p:nvSpPr>
            <p:cNvPr id="139274" name="Line 29"/>
            <p:cNvSpPr>
              <a:spLocks noChangeShapeType="1"/>
            </p:cNvSpPr>
            <p:nvPr/>
          </p:nvSpPr>
          <p:spPr bwMode="auto">
            <a:xfrm flipH="1">
              <a:off x="3672" y="2160"/>
              <a:ext cx="352" cy="432"/>
            </a:xfrm>
            <a:prstGeom prst="line">
              <a:avLst/>
            </a:prstGeom>
            <a:noFill/>
            <a:ln w="57150">
              <a:solidFill>
                <a:schemeClr val="tx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dirty="0"/>
            </a:p>
          </p:txBody>
        </p:sp>
      </p:grpSp>
    </p:spTree>
    <p:extLst>
      <p:ext uri="{BB962C8B-B14F-4D97-AF65-F5344CB8AC3E}">
        <p14:creationId xmlns:p14="http://schemas.microsoft.com/office/powerpoint/2010/main" val="17418650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nodeType="afterGroup">
                            <p:stCondLst>
                              <p:cond delay="0"/>
                            </p:stCondLst>
                            <p:childTnLst>
                              <p:par>
                                <p:cTn id="5" presetID="22" presetClass="entr" presetSubtype="1" fill="hold" nodeType="clickEffect">
                                  <p:stCondLst>
                                    <p:cond delay="0"/>
                                  </p:stCondLst>
                                  <p:childTnLst>
                                    <p:set>
                                      <p:cBhvr>
                                        <p:cTn id="6" dur="1" fill="hold">
                                          <p:stCondLst>
                                            <p:cond delay="0"/>
                                          </p:stCondLst>
                                        </p:cTn>
                                        <p:tgtEl>
                                          <p:spTgt spid="131080"/>
                                        </p:tgtEl>
                                        <p:attrNameLst>
                                          <p:attrName>style.visibility</p:attrName>
                                        </p:attrNameLst>
                                      </p:cBhvr>
                                      <p:to>
                                        <p:strVal val="visible"/>
                                      </p:to>
                                    </p:set>
                                    <p:animEffect transition="in" filter="wipe(up)">
                                      <p:cBhvr>
                                        <p:cTn id="7" dur="1000"/>
                                        <p:tgtEl>
                                          <p:spTgt spid="131080"/>
                                        </p:tgtEl>
                                      </p:cBhvr>
                                    </p:animEffect>
                                  </p:childTnLst>
                                </p:cTn>
                              </p:par>
                            </p:childTnLst>
                          </p:cTn>
                        </p:par>
                      </p:childTnLst>
                    </p:cTn>
                  </p:par>
                  <p:par>
                    <p:cTn id="8" fill="hold">
                      <p:stCondLst>
                        <p:cond delay="indefinite"/>
                      </p:stCondLst>
                      <p:childTnLst>
                        <p:par>
                          <p:cTn id="9" fill="hold" nodeType="after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1092"/>
                                        </p:tgtEl>
                                        <p:attrNameLst>
                                          <p:attrName>style.visibility</p:attrName>
                                        </p:attrNameLst>
                                      </p:cBhvr>
                                      <p:to>
                                        <p:strVal val="visible"/>
                                      </p:to>
                                    </p:set>
                                    <p:animEffect transition="in" filter="wipe(left)">
                                      <p:cBhvr>
                                        <p:cTn id="12" dur="1000"/>
                                        <p:tgtEl>
                                          <p:spTgt spid="1310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1075"/>
                                        </p:tgtEl>
                                        <p:attrNameLst>
                                          <p:attrName>style.visibility</p:attrName>
                                        </p:attrNameLst>
                                      </p:cBhvr>
                                      <p:to>
                                        <p:strVal val="visible"/>
                                      </p:to>
                                    </p:set>
                                    <p:animEffect transition="in" filter="wipe(left)">
                                      <p:cBhvr>
                                        <p:cTn id="17" dur="1000"/>
                                        <p:tgtEl>
                                          <p:spTgt spid="131075"/>
                                        </p:tgtEl>
                                      </p:cBhvr>
                                    </p:animEffect>
                                  </p:childTnLst>
                                </p:cTn>
                              </p:par>
                            </p:childTnLst>
                          </p:cTn>
                        </p:par>
                      </p:childTnLst>
                    </p:cTn>
                  </p:par>
                  <p:par>
                    <p:cTn id="18" fill="hold">
                      <p:stCondLst>
                        <p:cond delay="indefinite"/>
                      </p:stCondLst>
                      <p:childTnLst>
                        <p:par>
                          <p:cTn id="19" fill="hold" nodeType="after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131084"/>
                                        </p:tgtEl>
                                        <p:attrNameLst>
                                          <p:attrName>style.visibility</p:attrName>
                                        </p:attrNameLst>
                                      </p:cBhvr>
                                      <p:to>
                                        <p:strVal val="visible"/>
                                      </p:to>
                                    </p:set>
                                    <p:animEffect transition="in" filter="wipe(down)">
                                      <p:cBhvr>
                                        <p:cTn id="22" dur="1000"/>
                                        <p:tgtEl>
                                          <p:spTgt spid="131084"/>
                                        </p:tgtEl>
                                      </p:cBhvr>
                                    </p:animEffect>
                                  </p:childTnLst>
                                </p:cTn>
                              </p:par>
                            </p:childTnLst>
                          </p:cTn>
                        </p:par>
                      </p:childTnLst>
                    </p:cTn>
                  </p:par>
                  <p:par>
                    <p:cTn id="23" fill="hold">
                      <p:stCondLst>
                        <p:cond delay="indefinite"/>
                      </p:stCondLst>
                      <p:childTnLst>
                        <p:par>
                          <p:cTn id="24" fill="hold" nodeType="after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31099"/>
                                        </p:tgtEl>
                                        <p:attrNameLst>
                                          <p:attrName>style.visibility</p:attrName>
                                        </p:attrNameLst>
                                      </p:cBhvr>
                                      <p:to>
                                        <p:strVal val="visible"/>
                                      </p:to>
                                    </p:set>
                                    <p:animEffect transition="in" filter="wipe(up)">
                                      <p:cBhvr>
                                        <p:cTn id="27" dur="1000"/>
                                        <p:tgtEl>
                                          <p:spTgt spid="131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r>
              <a:rPr lang="en-US" dirty="0">
                <a:latin typeface="Arial" charset="0"/>
                <a:cs typeface="Arial" charset="0"/>
              </a:rPr>
              <a:t>Functions of Inventory</a:t>
            </a:r>
          </a:p>
        </p:txBody>
      </p:sp>
      <p:sp>
        <p:nvSpPr>
          <p:cNvPr id="3" name="Content Placeholder 2"/>
          <p:cNvSpPr>
            <a:spLocks noGrp="1"/>
          </p:cNvSpPr>
          <p:nvPr>
            <p:ph idx="1"/>
          </p:nvPr>
        </p:nvSpPr>
        <p:spPr/>
        <p:txBody>
          <a:bodyPr/>
          <a:lstStyle/>
          <a:p>
            <a:pPr marL="533400" indent="-533400">
              <a:lnSpc>
                <a:spcPct val="90000"/>
              </a:lnSpc>
              <a:spcAft>
                <a:spcPct val="40000"/>
              </a:spcAft>
              <a:buClr>
                <a:schemeClr val="tx1"/>
              </a:buClr>
              <a:buSzPct val="100000"/>
              <a:buFont typeface="+mj-lt"/>
              <a:buAutoNum type="arabicPeriod"/>
            </a:pPr>
            <a:r>
              <a:rPr lang="en-US" dirty="0"/>
              <a:t>To provide a </a:t>
            </a:r>
            <a:r>
              <a:rPr lang="en-US" dirty="0">
                <a:solidFill>
                  <a:srgbClr val="FF0000"/>
                </a:solidFill>
              </a:rPr>
              <a:t>selection</a:t>
            </a:r>
            <a:r>
              <a:rPr lang="en-US" dirty="0"/>
              <a:t> of goods for anticipated demand and to separate the firm from fluctuations in demand</a:t>
            </a:r>
          </a:p>
          <a:p>
            <a:pPr marL="533400" indent="-533400">
              <a:lnSpc>
                <a:spcPct val="90000"/>
              </a:lnSpc>
              <a:spcAft>
                <a:spcPct val="40000"/>
              </a:spcAft>
              <a:buClr>
                <a:schemeClr val="tx1"/>
              </a:buClr>
              <a:buSzPct val="100000"/>
              <a:buFont typeface="+mj-lt"/>
              <a:buAutoNum type="arabicPeriod"/>
            </a:pPr>
            <a:r>
              <a:rPr lang="en-US" dirty="0"/>
              <a:t>To </a:t>
            </a:r>
            <a:r>
              <a:rPr lang="en-US" dirty="0">
                <a:solidFill>
                  <a:srgbClr val="FF0000"/>
                </a:solidFill>
              </a:rPr>
              <a:t>decouple or separate</a:t>
            </a:r>
            <a:r>
              <a:rPr lang="en-US" dirty="0"/>
              <a:t> various parts of the production process</a:t>
            </a:r>
          </a:p>
          <a:p>
            <a:pPr marL="533400" indent="-533400">
              <a:lnSpc>
                <a:spcPct val="90000"/>
              </a:lnSpc>
              <a:spcAft>
                <a:spcPct val="40000"/>
              </a:spcAft>
              <a:buClr>
                <a:schemeClr val="tx1"/>
              </a:buClr>
              <a:buSzPct val="100000"/>
              <a:buFont typeface="+mj-lt"/>
              <a:buAutoNum type="arabicPeriod"/>
            </a:pPr>
            <a:r>
              <a:rPr lang="en-US" dirty="0"/>
              <a:t>To take advantage of </a:t>
            </a:r>
            <a:r>
              <a:rPr lang="en-US" dirty="0">
                <a:solidFill>
                  <a:srgbClr val="FF0000"/>
                </a:solidFill>
              </a:rPr>
              <a:t>quantity discounts</a:t>
            </a:r>
          </a:p>
          <a:p>
            <a:pPr marL="533400" indent="-533400">
              <a:lnSpc>
                <a:spcPct val="90000"/>
              </a:lnSpc>
              <a:spcAft>
                <a:spcPct val="40000"/>
              </a:spcAft>
              <a:buClr>
                <a:schemeClr val="tx1"/>
              </a:buClr>
              <a:buSzPct val="100000"/>
              <a:buFont typeface="+mj-lt"/>
              <a:buAutoNum type="arabicPeriod"/>
            </a:pPr>
            <a:r>
              <a:rPr lang="en-US" dirty="0"/>
              <a:t>To hedge against </a:t>
            </a:r>
            <a:r>
              <a:rPr lang="en-US" dirty="0" smtClean="0">
                <a:solidFill>
                  <a:srgbClr val="FF0000"/>
                </a:solidFill>
              </a:rPr>
              <a:t>inflation</a:t>
            </a:r>
            <a:endParaRPr lang="en-US" dirty="0">
              <a:solidFill>
                <a:srgbClr val="FF0000"/>
              </a:solidFill>
            </a:endParaRPr>
          </a:p>
        </p:txBody>
      </p:sp>
      <p:sp>
        <p:nvSpPr>
          <p:cNvPr id="2" name="Slide Number Placeholder 1"/>
          <p:cNvSpPr>
            <a:spLocks noGrp="1"/>
          </p:cNvSpPr>
          <p:nvPr>
            <p:ph type="sldNum" sz="quarter" idx="11"/>
          </p:nvPr>
        </p:nvSpPr>
        <p:spPr/>
        <p:txBody>
          <a:bodyPr/>
          <a:lstStyle/>
          <a:p>
            <a:fld id="{719C0A48-53B8-C64F-AFE6-ECE23F11299D}" type="slidenum">
              <a:rPr lang="en-US" smtClean="0"/>
              <a:pPr/>
              <a:t>4</a:t>
            </a:fld>
            <a:endParaRPr lang="en-US" dirty="0"/>
          </a:p>
        </p:txBody>
      </p:sp>
    </p:spTree>
    <p:extLst>
      <p:ext uri="{BB962C8B-B14F-4D97-AF65-F5344CB8AC3E}">
        <p14:creationId xmlns:p14="http://schemas.microsoft.com/office/powerpoint/2010/main" val="17923099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r>
              <a:rPr lang="en-US" smtClean="0"/>
              <a:t>Types of Inventory</a:t>
            </a:r>
            <a:endParaRPr lang="en-US" dirty="0"/>
          </a:p>
        </p:txBody>
      </p:sp>
      <p:sp>
        <p:nvSpPr>
          <p:cNvPr id="34818" name="Content Placeholder 2"/>
          <p:cNvSpPr>
            <a:spLocks noGrp="1"/>
          </p:cNvSpPr>
          <p:nvPr>
            <p:ph idx="1"/>
          </p:nvPr>
        </p:nvSpPr>
        <p:spPr/>
        <p:txBody>
          <a:bodyPr>
            <a:normAutofit fontScale="85000" lnSpcReduction="20000"/>
          </a:bodyPr>
          <a:lstStyle/>
          <a:p>
            <a:r>
              <a:rPr lang="en-US" dirty="0" smtClean="0">
                <a:solidFill>
                  <a:srgbClr val="FF0000"/>
                </a:solidFill>
              </a:rPr>
              <a:t>Raw</a:t>
            </a:r>
            <a:r>
              <a:rPr lang="en-US" dirty="0" smtClean="0"/>
              <a:t> material</a:t>
            </a:r>
          </a:p>
          <a:p>
            <a:pPr lvl="1"/>
            <a:r>
              <a:rPr lang="en-US" dirty="0" smtClean="0"/>
              <a:t>Purchased but not processed</a:t>
            </a:r>
          </a:p>
          <a:p>
            <a:r>
              <a:rPr lang="en-US" dirty="0" smtClean="0"/>
              <a:t>Work-in-process (</a:t>
            </a:r>
            <a:r>
              <a:rPr lang="en-US" dirty="0" smtClean="0">
                <a:solidFill>
                  <a:srgbClr val="FF0000"/>
                </a:solidFill>
              </a:rPr>
              <a:t>WIP</a:t>
            </a:r>
            <a:r>
              <a:rPr lang="en-US" dirty="0" smtClean="0"/>
              <a:t>)</a:t>
            </a:r>
          </a:p>
          <a:p>
            <a:pPr lvl="1"/>
            <a:r>
              <a:rPr lang="en-US" dirty="0" smtClean="0"/>
              <a:t>Undergone some change but not completed</a:t>
            </a:r>
          </a:p>
          <a:p>
            <a:pPr lvl="1"/>
            <a:r>
              <a:rPr lang="en-US" dirty="0" smtClean="0"/>
              <a:t>A function of cycle time for a product</a:t>
            </a:r>
          </a:p>
          <a:p>
            <a:r>
              <a:rPr lang="en-US" dirty="0" smtClean="0"/>
              <a:t>Maintenance/repair/operating (</a:t>
            </a:r>
            <a:r>
              <a:rPr lang="en-US" dirty="0" smtClean="0">
                <a:solidFill>
                  <a:srgbClr val="FF0000"/>
                </a:solidFill>
              </a:rPr>
              <a:t>MRO</a:t>
            </a:r>
            <a:r>
              <a:rPr lang="en-US" dirty="0" smtClean="0"/>
              <a:t>)</a:t>
            </a:r>
          </a:p>
          <a:p>
            <a:pPr lvl="1"/>
            <a:r>
              <a:rPr lang="en-US" dirty="0" smtClean="0"/>
              <a:t>Necessary to keep machinery and processes productive</a:t>
            </a:r>
          </a:p>
          <a:p>
            <a:r>
              <a:rPr lang="en-US" dirty="0" smtClean="0">
                <a:solidFill>
                  <a:srgbClr val="FF0000"/>
                </a:solidFill>
              </a:rPr>
              <a:t>Finished</a:t>
            </a:r>
            <a:r>
              <a:rPr lang="en-US" dirty="0" smtClean="0"/>
              <a:t> goods</a:t>
            </a:r>
          </a:p>
          <a:p>
            <a:pPr lvl="1"/>
            <a:r>
              <a:rPr lang="en-US" dirty="0" smtClean="0"/>
              <a:t>Completed product awaiting shipment</a:t>
            </a:r>
            <a:endParaRPr lang="en-US" dirty="0"/>
          </a:p>
        </p:txBody>
      </p:sp>
      <p:sp>
        <p:nvSpPr>
          <p:cNvPr id="2" name="Slide Number Placeholder 1"/>
          <p:cNvSpPr>
            <a:spLocks noGrp="1"/>
          </p:cNvSpPr>
          <p:nvPr>
            <p:ph type="sldNum" sz="quarter" idx="11"/>
          </p:nvPr>
        </p:nvSpPr>
        <p:spPr/>
        <p:txBody>
          <a:bodyPr/>
          <a:lstStyle/>
          <a:p>
            <a:fld id="{719C0A48-53B8-C64F-AFE6-ECE23F11299D}" type="slidenum">
              <a:rPr lang="en-US" smtClean="0"/>
              <a:pPr/>
              <a:t>5</a:t>
            </a:fld>
            <a:endParaRPr lang="en-US" dirty="0"/>
          </a:p>
        </p:txBody>
      </p:sp>
    </p:spTree>
    <p:extLst>
      <p:ext uri="{BB962C8B-B14F-4D97-AF65-F5344CB8AC3E}">
        <p14:creationId xmlns:p14="http://schemas.microsoft.com/office/powerpoint/2010/main" val="35139635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r>
              <a:rPr lang="en-US" smtClean="0"/>
              <a:t>ABC Analysis</a:t>
            </a:r>
            <a:endParaRPr lang="en-US" dirty="0"/>
          </a:p>
        </p:txBody>
      </p:sp>
      <p:sp>
        <p:nvSpPr>
          <p:cNvPr id="40962" name="Content Placeholder 1"/>
          <p:cNvSpPr>
            <a:spLocks noGrp="1"/>
          </p:cNvSpPr>
          <p:nvPr>
            <p:ph idx="1"/>
          </p:nvPr>
        </p:nvSpPr>
        <p:spPr/>
        <p:txBody>
          <a:bodyPr/>
          <a:lstStyle/>
          <a:p>
            <a:r>
              <a:rPr lang="en-US" dirty="0" smtClean="0"/>
              <a:t>Divides inventory into three classes based on annual dollar volume</a:t>
            </a:r>
          </a:p>
          <a:p>
            <a:pPr lvl="1"/>
            <a:r>
              <a:rPr lang="en-US" dirty="0" smtClean="0">
                <a:solidFill>
                  <a:srgbClr val="FF0000"/>
                </a:solidFill>
              </a:rPr>
              <a:t>Class A - high annual dollar volume</a:t>
            </a:r>
          </a:p>
          <a:p>
            <a:pPr lvl="1"/>
            <a:r>
              <a:rPr lang="en-US" dirty="0" smtClean="0">
                <a:solidFill>
                  <a:srgbClr val="FF0000"/>
                </a:solidFill>
              </a:rPr>
              <a:t>Class B - medium annual dollar volume</a:t>
            </a:r>
          </a:p>
          <a:p>
            <a:pPr lvl="1"/>
            <a:r>
              <a:rPr lang="en-US" dirty="0" smtClean="0">
                <a:solidFill>
                  <a:srgbClr val="FF0000"/>
                </a:solidFill>
              </a:rPr>
              <a:t>Class C - low annual dollar volume</a:t>
            </a:r>
          </a:p>
          <a:p>
            <a:r>
              <a:rPr lang="en-US" dirty="0" smtClean="0"/>
              <a:t>Used to establish policies that focus on the few critical parts and not the many trivial ones</a:t>
            </a:r>
          </a:p>
          <a:p>
            <a:endParaRPr lang="en-US" dirty="0"/>
          </a:p>
        </p:txBody>
      </p:sp>
      <p:sp>
        <p:nvSpPr>
          <p:cNvPr id="2" name="Slide Number Placeholder 1"/>
          <p:cNvSpPr>
            <a:spLocks noGrp="1"/>
          </p:cNvSpPr>
          <p:nvPr>
            <p:ph type="sldNum" sz="quarter" idx="11"/>
          </p:nvPr>
        </p:nvSpPr>
        <p:spPr/>
        <p:txBody>
          <a:bodyPr/>
          <a:lstStyle/>
          <a:p>
            <a:fld id="{719C0A48-53B8-C64F-AFE6-ECE23F11299D}" type="slidenum">
              <a:rPr lang="en-US" smtClean="0"/>
              <a:pPr/>
              <a:t>6</a:t>
            </a:fld>
            <a:endParaRPr lang="en-US" dirty="0"/>
          </a:p>
        </p:txBody>
      </p:sp>
    </p:spTree>
    <p:extLst>
      <p:ext uri="{BB962C8B-B14F-4D97-AF65-F5344CB8AC3E}">
        <p14:creationId xmlns:p14="http://schemas.microsoft.com/office/powerpoint/2010/main" val="13991500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r>
              <a:rPr lang="en-US" smtClean="0"/>
              <a:t>ABC Analysis</a:t>
            </a:r>
            <a:endParaRPr lang="en-US" dirty="0"/>
          </a:p>
        </p:txBody>
      </p:sp>
      <p:sp>
        <p:nvSpPr>
          <p:cNvPr id="47106" name="Content Placeholder 1"/>
          <p:cNvSpPr>
            <a:spLocks noGrp="1"/>
          </p:cNvSpPr>
          <p:nvPr>
            <p:ph idx="1"/>
          </p:nvPr>
        </p:nvSpPr>
        <p:spPr/>
        <p:txBody>
          <a:bodyPr/>
          <a:lstStyle/>
          <a:p>
            <a:r>
              <a:rPr lang="en-US" dirty="0" smtClean="0"/>
              <a:t>Other criteria than annual dollar volume may be used</a:t>
            </a:r>
          </a:p>
          <a:p>
            <a:pPr lvl="1"/>
            <a:r>
              <a:rPr lang="en-US" dirty="0" smtClean="0"/>
              <a:t>High </a:t>
            </a:r>
            <a:r>
              <a:rPr lang="en-US" dirty="0" smtClean="0">
                <a:solidFill>
                  <a:srgbClr val="FF0000"/>
                </a:solidFill>
              </a:rPr>
              <a:t>shortage or holding </a:t>
            </a:r>
            <a:r>
              <a:rPr lang="en-US" dirty="0" smtClean="0"/>
              <a:t>cost</a:t>
            </a:r>
          </a:p>
          <a:p>
            <a:pPr lvl="1"/>
            <a:r>
              <a:rPr lang="en-US" dirty="0" smtClean="0"/>
              <a:t>Anticipated engineering </a:t>
            </a:r>
            <a:r>
              <a:rPr lang="en-US" dirty="0" smtClean="0">
                <a:solidFill>
                  <a:srgbClr val="FF0000"/>
                </a:solidFill>
              </a:rPr>
              <a:t>changes</a:t>
            </a:r>
          </a:p>
          <a:p>
            <a:pPr lvl="1"/>
            <a:r>
              <a:rPr lang="en-US" dirty="0" smtClean="0">
                <a:solidFill>
                  <a:srgbClr val="FF0000"/>
                </a:solidFill>
              </a:rPr>
              <a:t>Delivery</a:t>
            </a:r>
            <a:r>
              <a:rPr lang="en-US" dirty="0" smtClean="0"/>
              <a:t> problems</a:t>
            </a:r>
          </a:p>
          <a:p>
            <a:pPr lvl="1"/>
            <a:r>
              <a:rPr lang="en-US" dirty="0" smtClean="0">
                <a:solidFill>
                  <a:srgbClr val="FF0000"/>
                </a:solidFill>
              </a:rPr>
              <a:t>Quality</a:t>
            </a:r>
            <a:r>
              <a:rPr lang="en-US" dirty="0" smtClean="0"/>
              <a:t> problems</a:t>
            </a:r>
            <a:endParaRPr lang="en-US" dirty="0"/>
          </a:p>
        </p:txBody>
      </p:sp>
      <p:sp>
        <p:nvSpPr>
          <p:cNvPr id="2" name="Slide Number Placeholder 1"/>
          <p:cNvSpPr>
            <a:spLocks noGrp="1"/>
          </p:cNvSpPr>
          <p:nvPr>
            <p:ph type="sldNum" sz="quarter" idx="11"/>
          </p:nvPr>
        </p:nvSpPr>
        <p:spPr/>
        <p:txBody>
          <a:bodyPr/>
          <a:lstStyle/>
          <a:p>
            <a:fld id="{719C0A48-53B8-C64F-AFE6-ECE23F11299D}" type="slidenum">
              <a:rPr lang="en-US" smtClean="0"/>
              <a:pPr/>
              <a:t>7</a:t>
            </a:fld>
            <a:endParaRPr lang="en-US" dirty="0"/>
          </a:p>
        </p:txBody>
      </p:sp>
    </p:spTree>
    <p:extLst>
      <p:ext uri="{BB962C8B-B14F-4D97-AF65-F5344CB8AC3E}">
        <p14:creationId xmlns:p14="http://schemas.microsoft.com/office/powerpoint/2010/main" val="4102224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r>
              <a:rPr lang="en-US" smtClean="0"/>
              <a:t>Record Accuracy</a:t>
            </a:r>
            <a:endParaRPr lang="en-US" dirty="0"/>
          </a:p>
        </p:txBody>
      </p:sp>
      <p:sp>
        <p:nvSpPr>
          <p:cNvPr id="4" name="Content Placeholder 3"/>
          <p:cNvSpPr>
            <a:spLocks noGrp="1"/>
          </p:cNvSpPr>
          <p:nvPr>
            <p:ph idx="1"/>
          </p:nvPr>
        </p:nvSpPr>
        <p:spPr/>
        <p:txBody>
          <a:bodyPr>
            <a:normAutofit fontScale="92500" lnSpcReduction="10000"/>
          </a:bodyPr>
          <a:lstStyle/>
          <a:p>
            <a:r>
              <a:rPr lang="en-US" dirty="0" smtClean="0"/>
              <a:t>Accurate records are a </a:t>
            </a:r>
            <a:br>
              <a:rPr lang="en-US" dirty="0" smtClean="0"/>
            </a:br>
            <a:r>
              <a:rPr lang="en-US" dirty="0" smtClean="0">
                <a:solidFill>
                  <a:srgbClr val="FF0000"/>
                </a:solidFill>
              </a:rPr>
              <a:t>critical</a:t>
            </a:r>
            <a:r>
              <a:rPr lang="en-US" dirty="0" smtClean="0"/>
              <a:t> ingredient in </a:t>
            </a:r>
            <a:br>
              <a:rPr lang="en-US" dirty="0" smtClean="0"/>
            </a:br>
            <a:r>
              <a:rPr lang="en-US" dirty="0" smtClean="0"/>
              <a:t>production and inventory </a:t>
            </a:r>
            <a:br>
              <a:rPr lang="en-US" dirty="0" smtClean="0"/>
            </a:br>
            <a:r>
              <a:rPr lang="en-US" dirty="0" smtClean="0"/>
              <a:t>systems</a:t>
            </a:r>
          </a:p>
          <a:p>
            <a:pPr lvl="1"/>
            <a:r>
              <a:rPr lang="en-US" dirty="0" smtClean="0">
                <a:solidFill>
                  <a:srgbClr val="FF0000"/>
                </a:solidFill>
              </a:rPr>
              <a:t>Periodic</a:t>
            </a:r>
            <a:r>
              <a:rPr lang="en-US" dirty="0" smtClean="0"/>
              <a:t> systems require </a:t>
            </a:r>
            <a:br>
              <a:rPr lang="en-US" dirty="0" smtClean="0"/>
            </a:br>
            <a:r>
              <a:rPr lang="en-US" dirty="0" smtClean="0"/>
              <a:t>regular checks of inventory</a:t>
            </a:r>
          </a:p>
          <a:p>
            <a:pPr lvl="2"/>
            <a:r>
              <a:rPr lang="en-US" dirty="0" smtClean="0"/>
              <a:t>Two-bin system</a:t>
            </a:r>
          </a:p>
          <a:p>
            <a:pPr lvl="1"/>
            <a:r>
              <a:rPr lang="en-US" dirty="0" smtClean="0">
                <a:solidFill>
                  <a:srgbClr val="FF0000"/>
                </a:solidFill>
              </a:rPr>
              <a:t>Perpetual</a:t>
            </a:r>
            <a:r>
              <a:rPr lang="en-US" dirty="0" smtClean="0"/>
              <a:t> inventory tracks receipts and subtractions on a continuing basis</a:t>
            </a:r>
          </a:p>
          <a:p>
            <a:pPr lvl="2"/>
            <a:r>
              <a:rPr lang="en-US" dirty="0" smtClean="0"/>
              <a:t>May be semi-automated</a:t>
            </a:r>
            <a:endParaRPr lang="en-US" dirty="0"/>
          </a:p>
        </p:txBody>
      </p:sp>
      <p:sp>
        <p:nvSpPr>
          <p:cNvPr id="3" name="Slide Number Placeholder 2"/>
          <p:cNvSpPr>
            <a:spLocks noGrp="1"/>
          </p:cNvSpPr>
          <p:nvPr>
            <p:ph type="sldNum" sz="quarter" idx="11"/>
          </p:nvPr>
        </p:nvSpPr>
        <p:spPr/>
        <p:txBody>
          <a:bodyPr/>
          <a:lstStyle/>
          <a:p>
            <a:fld id="{719C0A48-53B8-C64F-AFE6-ECE23F11299D}" type="slidenum">
              <a:rPr lang="en-US" smtClean="0"/>
              <a:pPr/>
              <a:t>8</a:t>
            </a:fld>
            <a:endParaRPr lang="en-US" dirty="0"/>
          </a:p>
        </p:txBody>
      </p:sp>
      <p:pic>
        <p:nvPicPr>
          <p:cNvPr id="2" name="Picture 1" descr="scanner.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7458" y="1397000"/>
            <a:ext cx="2821242" cy="2171700"/>
          </a:xfrm>
          <a:prstGeom prst="rect">
            <a:avLst/>
          </a:prstGeom>
        </p:spPr>
      </p:pic>
    </p:spTree>
    <p:extLst>
      <p:ext uri="{BB962C8B-B14F-4D97-AF65-F5344CB8AC3E}">
        <p14:creationId xmlns:p14="http://schemas.microsoft.com/office/powerpoint/2010/main" val="30724695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p:txBody>
          <a:bodyPr/>
          <a:lstStyle/>
          <a:p>
            <a:r>
              <a:rPr lang="en-US" dirty="0">
                <a:latin typeface="Arial" charset="0"/>
                <a:cs typeface="Arial" charset="0"/>
              </a:rPr>
              <a:t>Control of Service Inventories</a:t>
            </a:r>
          </a:p>
        </p:txBody>
      </p:sp>
      <p:sp>
        <p:nvSpPr>
          <p:cNvPr id="2" name="Content Placeholder 1"/>
          <p:cNvSpPr>
            <a:spLocks noGrp="1"/>
          </p:cNvSpPr>
          <p:nvPr>
            <p:ph idx="1"/>
          </p:nvPr>
        </p:nvSpPr>
        <p:spPr/>
        <p:txBody>
          <a:bodyPr rtlCol="0">
            <a:normAutofit/>
          </a:bodyPr>
          <a:lstStyle/>
          <a:p>
            <a:pPr fontAlgn="auto">
              <a:spcBef>
                <a:spcPts val="0"/>
              </a:spcBef>
              <a:defRPr/>
            </a:pPr>
            <a:r>
              <a:rPr lang="en-US" dirty="0">
                <a:ea typeface="+mn-ea"/>
              </a:rPr>
              <a:t>Can be a </a:t>
            </a:r>
            <a:r>
              <a:rPr lang="en-US" dirty="0">
                <a:solidFill>
                  <a:srgbClr val="FF0000"/>
                </a:solidFill>
                <a:ea typeface="+mn-ea"/>
              </a:rPr>
              <a:t>critical</a:t>
            </a:r>
            <a:r>
              <a:rPr lang="en-US" dirty="0">
                <a:ea typeface="+mn-ea"/>
              </a:rPr>
              <a:t> </a:t>
            </a:r>
            <a:r>
              <a:rPr lang="en-US" dirty="0" smtClean="0">
                <a:ea typeface="+mn-ea"/>
              </a:rPr>
              <a:t>component of </a:t>
            </a:r>
            <a:r>
              <a:rPr lang="en-US" dirty="0">
                <a:ea typeface="+mn-ea"/>
              </a:rPr>
              <a:t>profitability</a:t>
            </a:r>
          </a:p>
          <a:p>
            <a:pPr fontAlgn="auto">
              <a:spcBef>
                <a:spcPts val="0"/>
              </a:spcBef>
              <a:defRPr/>
            </a:pPr>
            <a:r>
              <a:rPr lang="en-US" dirty="0">
                <a:solidFill>
                  <a:srgbClr val="FF0000"/>
                </a:solidFill>
                <a:ea typeface="+mn-ea"/>
              </a:rPr>
              <a:t>Losses</a:t>
            </a:r>
            <a:r>
              <a:rPr lang="en-US" dirty="0">
                <a:ea typeface="+mn-ea"/>
              </a:rPr>
              <a:t> may come from </a:t>
            </a:r>
            <a:r>
              <a:rPr lang="en-US" dirty="0" smtClean="0">
                <a:ea typeface="+mn-ea"/>
              </a:rPr>
              <a:t>staff losses or </a:t>
            </a:r>
            <a:r>
              <a:rPr lang="en-US" dirty="0" smtClean="0">
                <a:ea typeface="+mn-ea"/>
              </a:rPr>
              <a:t>movement</a:t>
            </a:r>
            <a:endParaRPr lang="en-US" dirty="0">
              <a:ea typeface="+mn-ea"/>
            </a:endParaRPr>
          </a:p>
          <a:p>
            <a:pPr fontAlgn="auto">
              <a:spcBef>
                <a:spcPts val="0"/>
              </a:spcBef>
              <a:defRPr/>
            </a:pPr>
            <a:r>
              <a:rPr lang="en-US" dirty="0" smtClean="0">
                <a:ea typeface="+mn-ea"/>
              </a:rPr>
              <a:t>Good </a:t>
            </a:r>
            <a:r>
              <a:rPr lang="en-US" dirty="0">
                <a:ea typeface="+mn-ea"/>
              </a:rPr>
              <a:t>personnel selection, training, and </a:t>
            </a:r>
            <a:r>
              <a:rPr lang="en-US" dirty="0" smtClean="0">
                <a:ea typeface="+mn-ea"/>
              </a:rPr>
              <a:t>discipline</a:t>
            </a:r>
            <a:endParaRPr lang="en-US" dirty="0">
              <a:ea typeface="+mn-ea"/>
            </a:endParaRPr>
          </a:p>
        </p:txBody>
      </p:sp>
      <p:sp>
        <p:nvSpPr>
          <p:cNvPr id="3" name="Slide Number Placeholder 2"/>
          <p:cNvSpPr>
            <a:spLocks noGrp="1"/>
          </p:cNvSpPr>
          <p:nvPr>
            <p:ph type="sldNum" sz="quarter" idx="11"/>
          </p:nvPr>
        </p:nvSpPr>
        <p:spPr/>
        <p:txBody>
          <a:bodyPr/>
          <a:lstStyle/>
          <a:p>
            <a:fld id="{719C0A48-53B8-C64F-AFE6-ECE23F11299D}" type="slidenum">
              <a:rPr lang="en-US" smtClean="0"/>
              <a:pPr/>
              <a:t>9</a:t>
            </a:fld>
            <a:endParaRPr lang="en-US" dirty="0"/>
          </a:p>
        </p:txBody>
      </p:sp>
    </p:spTree>
    <p:extLst>
      <p:ext uri="{BB962C8B-B14F-4D97-AF65-F5344CB8AC3E}">
        <p14:creationId xmlns:p14="http://schemas.microsoft.com/office/powerpoint/2010/main" val="23495226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UConn OPIM 3104">
  <a:themeElements>
    <a:clrScheme name="HR11">
      <a:dk1>
        <a:srgbClr val="000000"/>
      </a:dk1>
      <a:lt1>
        <a:srgbClr val="FFFFFF"/>
      </a:lt1>
      <a:dk2>
        <a:srgbClr val="255898"/>
      </a:dk2>
      <a:lt2>
        <a:srgbClr val="FFFCF2"/>
      </a:lt2>
      <a:accent1>
        <a:srgbClr val="D33320"/>
      </a:accent1>
      <a:accent2>
        <a:srgbClr val="9FACC7"/>
      </a:accent2>
      <a:accent3>
        <a:srgbClr val="F7D7AC"/>
      </a:accent3>
      <a:accent4>
        <a:srgbClr val="BDD6AE"/>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UConn OPIM 3104" id="{ABE00B41-A81E-48F3-BFAC-D18095464557}" vid="{234FA63D-A391-43D3-885D-3358F26B53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UConn OPIM 3104</Template>
  <TotalTime>3734</TotalTime>
  <Words>1868</Words>
  <Application>Microsoft Office PowerPoint</Application>
  <PresentationFormat>On-screen Show (4:3)</PresentationFormat>
  <Paragraphs>391</Paragraphs>
  <Slides>34</Slides>
  <Notes>21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6" baseType="lpstr">
      <vt:lpstr>ＭＳ Ｐゴシック</vt:lpstr>
      <vt:lpstr>Arial</vt:lpstr>
      <vt:lpstr>Arial Unicode MS</vt:lpstr>
      <vt:lpstr>Calibri</vt:lpstr>
      <vt:lpstr>Copperplate Gothic Bold</vt:lpstr>
      <vt:lpstr>Courier New</vt:lpstr>
      <vt:lpstr>Helvetica Neue</vt:lpstr>
      <vt:lpstr>Symbol</vt:lpstr>
      <vt:lpstr>Times New Roman</vt:lpstr>
      <vt:lpstr>Wingdings</vt:lpstr>
      <vt:lpstr>UConn OPIM 3104</vt:lpstr>
      <vt:lpstr>Equation</vt:lpstr>
      <vt:lpstr>PowerPoint Presentation</vt:lpstr>
      <vt:lpstr>Inventory Management</vt:lpstr>
      <vt:lpstr>Importance of Inventory</vt:lpstr>
      <vt:lpstr>Functions of Inventory</vt:lpstr>
      <vt:lpstr>Types of Inventory</vt:lpstr>
      <vt:lpstr>ABC Analysis</vt:lpstr>
      <vt:lpstr>ABC Analysis</vt:lpstr>
      <vt:lpstr>Record Accuracy</vt:lpstr>
      <vt:lpstr>Control of Service Inventories</vt:lpstr>
      <vt:lpstr>Inventory Models</vt:lpstr>
      <vt:lpstr>Inventory Models</vt:lpstr>
      <vt:lpstr>Independent Demand Models</vt:lpstr>
      <vt:lpstr>Basic EOQ Model</vt:lpstr>
      <vt:lpstr>Inventory Usage Over Time</vt:lpstr>
      <vt:lpstr>Minimizing Costs</vt:lpstr>
      <vt:lpstr>An EOQ Example</vt:lpstr>
      <vt:lpstr>An EOQ Example</vt:lpstr>
      <vt:lpstr>An EOQ Example</vt:lpstr>
      <vt:lpstr>EOQ Example</vt:lpstr>
      <vt:lpstr>EOQ Example Solution</vt:lpstr>
      <vt:lpstr>POQ Example 1</vt:lpstr>
      <vt:lpstr>POQ Example 2</vt:lpstr>
      <vt:lpstr>POQ Example 2 - Solution</vt:lpstr>
      <vt:lpstr>Reorder Point Curve</vt:lpstr>
      <vt:lpstr>Reorder Points</vt:lpstr>
      <vt:lpstr>Reorder Point Example</vt:lpstr>
      <vt:lpstr>Quantity Discount Models</vt:lpstr>
      <vt:lpstr>Quantity Discount Variations</vt:lpstr>
      <vt:lpstr>Safety Stock</vt:lpstr>
      <vt:lpstr>Safety Stock Problem</vt:lpstr>
      <vt:lpstr>Safety Stock Example</vt:lpstr>
      <vt:lpstr>Safety Stock Example</vt:lpstr>
      <vt:lpstr>Probabilistic Demand</vt:lpstr>
      <vt:lpstr>Probabilistic Demand</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Heizer/Render 12e</dc:title>
  <dc:subject>Chapter 12 - Inventory Management</dc:subject>
  <dc:creator>Jeff Heyl</dc:creator>
  <cp:keywords/>
  <dc:description/>
  <cp:lastModifiedBy>Craig Calvert</cp:lastModifiedBy>
  <cp:revision>323</cp:revision>
  <dcterms:created xsi:type="dcterms:W3CDTF">2012-09-28T10:33:31Z</dcterms:created>
  <dcterms:modified xsi:type="dcterms:W3CDTF">2020-07-17T15:28:33Z</dcterms:modified>
  <cp:category/>
</cp:coreProperties>
</file>