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1" r:id="rId1"/>
  </p:sldMasterIdLst>
  <p:notesMasterIdLst>
    <p:notesMasterId r:id="rId41"/>
  </p:notesMasterIdLst>
  <p:sldIdLst>
    <p:sldId id="257" r:id="rId2"/>
    <p:sldId id="344" r:id="rId3"/>
    <p:sldId id="409" r:id="rId4"/>
    <p:sldId id="410" r:id="rId5"/>
    <p:sldId id="411" r:id="rId6"/>
    <p:sldId id="347" r:id="rId7"/>
    <p:sldId id="407" r:id="rId8"/>
    <p:sldId id="416" r:id="rId9"/>
    <p:sldId id="417" r:id="rId10"/>
    <p:sldId id="399" r:id="rId11"/>
    <p:sldId id="345" r:id="rId12"/>
    <p:sldId id="356" r:id="rId13"/>
    <p:sldId id="359" r:id="rId14"/>
    <p:sldId id="361" r:id="rId15"/>
    <p:sldId id="379" r:id="rId16"/>
    <p:sldId id="362" r:id="rId17"/>
    <p:sldId id="367" r:id="rId18"/>
    <p:sldId id="373" r:id="rId19"/>
    <p:sldId id="374" r:id="rId20"/>
    <p:sldId id="375" r:id="rId21"/>
    <p:sldId id="378" r:id="rId22"/>
    <p:sldId id="382" r:id="rId23"/>
    <p:sldId id="402" r:id="rId24"/>
    <p:sldId id="383" r:id="rId25"/>
    <p:sldId id="385" r:id="rId26"/>
    <p:sldId id="384" r:id="rId27"/>
    <p:sldId id="387" r:id="rId28"/>
    <p:sldId id="388" r:id="rId29"/>
    <p:sldId id="389" r:id="rId30"/>
    <p:sldId id="390" r:id="rId31"/>
    <p:sldId id="391" r:id="rId32"/>
    <p:sldId id="392" r:id="rId33"/>
    <p:sldId id="415" r:id="rId34"/>
    <p:sldId id="414" r:id="rId35"/>
    <p:sldId id="394" r:id="rId36"/>
    <p:sldId id="395" r:id="rId37"/>
    <p:sldId id="396" r:id="rId38"/>
    <p:sldId id="398" r:id="rId39"/>
    <p:sldId id="418" r:id="rId4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521415D9-36F7-43E2-AB2F-B90AF26B5E84}">
      <p14:sectionLst xmlns:p14="http://schemas.microsoft.com/office/powerpoint/2010/main">
        <p14:section name="Intro" id="{A2DFADA8-626B-4C69-A8BF-7715EC44531C}">
          <p14:sldIdLst>
            <p14:sldId id="257"/>
            <p14:sldId id="344"/>
            <p14:sldId id="409"/>
            <p14:sldId id="410"/>
            <p14:sldId id="411"/>
            <p14:sldId id="347"/>
            <p14:sldId id="407"/>
            <p14:sldId id="416"/>
            <p14:sldId id="417"/>
            <p14:sldId id="399"/>
            <p14:sldId id="345"/>
          </p14:sldIdLst>
        </p14:section>
        <p14:section name="JIT" id="{06431963-8FE7-49C3-B081-B39809511E07}">
          <p14:sldIdLst>
            <p14:sldId id="356"/>
            <p14:sldId id="359"/>
            <p14:sldId id="361"/>
            <p14:sldId id="379"/>
            <p14:sldId id="362"/>
            <p14:sldId id="367"/>
            <p14:sldId id="373"/>
            <p14:sldId id="374"/>
            <p14:sldId id="375"/>
            <p14:sldId id="378"/>
          </p14:sldIdLst>
        </p14:section>
        <p14:section name="Kanban" id="{8B277DF8-7425-4D49-9338-A5084E28F3BE}">
          <p14:sldIdLst>
            <p14:sldId id="382"/>
            <p14:sldId id="402"/>
            <p14:sldId id="383"/>
            <p14:sldId id="385"/>
            <p14:sldId id="384"/>
            <p14:sldId id="387"/>
            <p14:sldId id="388"/>
            <p14:sldId id="389"/>
          </p14:sldIdLst>
        </p14:section>
        <p14:section name="Lean Quality/TPS" id="{37CD13EB-F414-4811-A30F-211C5EB40796}">
          <p14:sldIdLst>
            <p14:sldId id="390"/>
            <p14:sldId id="391"/>
            <p14:sldId id="392"/>
            <p14:sldId id="415"/>
            <p14:sldId id="414"/>
          </p14:sldIdLst>
        </p14:section>
        <p14:section name="Building Lean Organizations" id="{E64F4AC9-90FD-42F6-BF1E-4EB9B189EB9A}">
          <p14:sldIdLst>
            <p14:sldId id="394"/>
            <p14:sldId id="395"/>
            <p14:sldId id="396"/>
            <p14:sldId id="398"/>
          </p14:sldIdLst>
        </p14:section>
        <p14:section name="Process Improvement" id="{84F7DD53-342D-4EF7-B2A3-D14D2D3D780E}">
          <p14:sldIdLst>
            <p14:sldId id="418"/>
          </p14:sldIdLst>
        </p14:section>
      </p14:sectionLst>
    </p:ext>
    <p:ext uri="{EFAFB233-063F-42B5-8137-9DF3F51BA10A}">
      <p15:sldGuideLst xmlns:p15="http://schemas.microsoft.com/office/powerpoint/2012/main">
        <p15:guide id="1" orient="horz" pos="2144">
          <p15:clr>
            <a:srgbClr val="A4A3A4"/>
          </p15:clr>
        </p15:guide>
        <p15:guide id="2" pos="28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EBBC"/>
    <a:srgbClr val="D2DFE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2317" autoAdjust="0"/>
    <p:restoredTop sz="97907" autoAdjust="0"/>
  </p:normalViewPr>
  <p:slideViewPr>
    <p:cSldViewPr snapToGrid="0" snapToObjects="1">
      <p:cViewPr varScale="1">
        <p:scale>
          <a:sx n="127" d="100"/>
          <a:sy n="127" d="100"/>
        </p:scale>
        <p:origin x="1675" y="82"/>
      </p:cViewPr>
      <p:guideLst>
        <p:guide orient="horz" pos="2144"/>
        <p:guide pos="2888"/>
      </p:guideLst>
    </p:cSldViewPr>
  </p:slideViewPr>
  <p:notesTextViewPr>
    <p:cViewPr>
      <p:scale>
        <a:sx n="100" d="100"/>
        <a:sy n="100" d="100"/>
      </p:scale>
      <p:origin x="0" y="0"/>
    </p:cViewPr>
  </p:notesTextViewPr>
  <p:sorterViewPr>
    <p:cViewPr>
      <p:scale>
        <a:sx n="150" d="100"/>
        <a:sy n="150" d="100"/>
      </p:scale>
      <p:origin x="0" y="-1486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2E0611E1-B028-2443-BED6-15B43C61F054}" type="datetimeFigureOut">
              <a:rPr lang="en-US"/>
              <a:pPr/>
              <a:t>10/28/2021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B5570E3B-8CB0-CD44-872C-98256F01E610}" type="slidenum">
              <a:rPr lang="en-US"/>
              <a:pPr/>
              <a:t>‹#›</a:t>
            </a:fld>
            <a:endParaRPr lang="en-US"/>
          </a:p>
        </p:txBody>
      </p:sp>
    </p:spTree>
    <p:extLst>
      <p:ext uri="{BB962C8B-B14F-4D97-AF65-F5344CB8AC3E}">
        <p14:creationId xmlns:p14="http://schemas.microsoft.com/office/powerpoint/2010/main" val="2830212815"/>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charset="0"/>
        <a:cs typeface="+mn-cs"/>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19DEC9FD-030A-E748-A54A-2EC29E0E0577}" type="slidenum">
              <a:rPr lang="en-AU">
                <a:latin typeface="Calibri" charset="0"/>
              </a:rPr>
              <a:pPr/>
              <a:t>3</a:t>
            </a:fld>
            <a:endParaRPr lang="en-AU">
              <a:latin typeface="Calibri" charset="0"/>
            </a:endParaRPr>
          </a:p>
        </p:txBody>
      </p:sp>
      <p:sp>
        <p:nvSpPr>
          <p:cNvPr id="727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Tree>
    <p:extLst>
      <p:ext uri="{BB962C8B-B14F-4D97-AF65-F5344CB8AC3E}">
        <p14:creationId xmlns:p14="http://schemas.microsoft.com/office/powerpoint/2010/main" val="153460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76AABC49-912A-AE4A-AEA9-C8E7C2A79EFB}" type="slidenum">
              <a:rPr lang="en-AU">
                <a:latin typeface="Calibri" charset="0"/>
              </a:rPr>
              <a:pPr/>
              <a:t>17</a:t>
            </a:fld>
            <a:endParaRPr lang="en-AU">
              <a:latin typeface="Calibri" charset="0"/>
            </a:endParaRPr>
          </a:p>
        </p:txBody>
      </p:sp>
      <p:sp>
        <p:nvSpPr>
          <p:cNvPr id="706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065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A0C007B6-80D4-DB41-9267-A8F81353DECC}" type="slidenum">
              <a:rPr lang="en-AU">
                <a:latin typeface="Calibri" charset="0"/>
              </a:rPr>
              <a:pPr/>
              <a:t>18</a:t>
            </a:fld>
            <a:endParaRPr lang="en-AU">
              <a:latin typeface="Calibri" charset="0"/>
            </a:endParaRPr>
          </a:p>
        </p:txBody>
      </p:sp>
      <p:sp>
        <p:nvSpPr>
          <p:cNvPr id="829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29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3BE2AB21-8C1D-2148-9185-6AF05FC57F57}" type="slidenum">
              <a:rPr lang="en-AU">
                <a:latin typeface="Calibri" charset="0"/>
              </a:rPr>
              <a:pPr/>
              <a:t>19</a:t>
            </a:fld>
            <a:endParaRPr lang="en-AU">
              <a:latin typeface="Calibri" charset="0"/>
            </a:endParaRPr>
          </a:p>
        </p:txBody>
      </p:sp>
      <p:sp>
        <p:nvSpPr>
          <p:cNvPr id="8601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601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20FD6E27-811B-754C-A992-43A876D5D3F6}" type="slidenum">
              <a:rPr lang="en-AU">
                <a:latin typeface="Calibri" charset="0"/>
              </a:rPr>
              <a:pPr/>
              <a:t>20</a:t>
            </a:fld>
            <a:endParaRPr lang="en-AU">
              <a:latin typeface="Calibri" charset="0"/>
            </a:endParaRPr>
          </a:p>
        </p:txBody>
      </p:sp>
      <p:sp>
        <p:nvSpPr>
          <p:cNvPr id="880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806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1B451085-A4EF-C146-A35E-C2E19C70BE55}" type="slidenum">
              <a:rPr lang="en-AU">
                <a:latin typeface="Calibri" charset="0"/>
              </a:rPr>
              <a:pPr/>
              <a:t>21</a:t>
            </a:fld>
            <a:endParaRPr lang="en-AU">
              <a:latin typeface="Calibri" charset="0"/>
            </a:endParaRPr>
          </a:p>
        </p:txBody>
      </p:sp>
      <p:sp>
        <p:nvSpPr>
          <p:cNvPr id="942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421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E92982EC-E709-4041-AB76-CB22E00D5791}" type="slidenum">
              <a:rPr lang="en-AU">
                <a:latin typeface="Calibri" charset="0"/>
              </a:rPr>
              <a:pPr/>
              <a:t>22</a:t>
            </a:fld>
            <a:endParaRPr lang="en-AU">
              <a:latin typeface="Calibri" charset="0"/>
            </a:endParaRPr>
          </a:p>
        </p:txBody>
      </p:sp>
      <p:sp>
        <p:nvSpPr>
          <p:cNvPr id="1013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137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E92982EC-E709-4041-AB76-CB22E00D5791}" type="slidenum">
              <a:rPr lang="en-AU">
                <a:latin typeface="Calibri" charset="0"/>
              </a:rPr>
              <a:pPr/>
              <a:t>23</a:t>
            </a:fld>
            <a:endParaRPr lang="en-AU">
              <a:latin typeface="Calibri" charset="0"/>
            </a:endParaRPr>
          </a:p>
        </p:txBody>
      </p:sp>
      <p:sp>
        <p:nvSpPr>
          <p:cNvPr id="1013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137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D6CF7406-1936-3E41-A708-41AD81AFBDFA}" type="slidenum">
              <a:rPr lang="en-AU">
                <a:latin typeface="Calibri" charset="0"/>
              </a:rPr>
              <a:pPr/>
              <a:t>24</a:t>
            </a:fld>
            <a:endParaRPr lang="en-AU">
              <a:latin typeface="Calibri" charset="0"/>
            </a:endParaRPr>
          </a:p>
        </p:txBody>
      </p:sp>
      <p:sp>
        <p:nvSpPr>
          <p:cNvPr id="1034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342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F8890762-071E-4B4E-AF32-C58773BF5C8D}" type="slidenum">
              <a:rPr lang="en-AU">
                <a:latin typeface="Calibri" charset="0"/>
              </a:rPr>
              <a:pPr/>
              <a:t>25</a:t>
            </a:fld>
            <a:endParaRPr lang="en-AU">
              <a:latin typeface="Calibri" charset="0"/>
            </a:endParaRPr>
          </a:p>
        </p:txBody>
      </p:sp>
      <p:sp>
        <p:nvSpPr>
          <p:cNvPr id="1075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752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5019F090-89C7-DB4B-AC83-4A555983215F}" type="slidenum">
              <a:rPr lang="en-AU">
                <a:latin typeface="Calibri" charset="0"/>
              </a:rPr>
              <a:pPr/>
              <a:t>26</a:t>
            </a:fld>
            <a:endParaRPr lang="en-AU">
              <a:latin typeface="Calibri" charset="0"/>
            </a:endParaRPr>
          </a:p>
        </p:txBody>
      </p:sp>
      <p:sp>
        <p:nvSpPr>
          <p:cNvPr id="1054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547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E19E7252-4CC5-074B-A68A-E0282376A8C1}" type="slidenum">
              <a:rPr lang="en-AU">
                <a:latin typeface="Calibri" charset="0"/>
              </a:rPr>
              <a:pPr/>
              <a:t>4</a:t>
            </a:fld>
            <a:endParaRPr lang="en-AU">
              <a:latin typeface="Calibri" charset="0"/>
            </a:endParaRPr>
          </a:p>
        </p:txBody>
      </p:sp>
      <p:sp>
        <p:nvSpPr>
          <p:cNvPr id="819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192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Tree>
    <p:extLst>
      <p:ext uri="{BB962C8B-B14F-4D97-AF65-F5344CB8AC3E}">
        <p14:creationId xmlns:p14="http://schemas.microsoft.com/office/powerpoint/2010/main" val="1156345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9C28D89E-D55B-3045-BF5D-0670D8BAFC31}" type="slidenum">
              <a:rPr lang="en-AU">
                <a:latin typeface="Calibri" charset="0"/>
              </a:rPr>
              <a:pPr/>
              <a:t>27</a:t>
            </a:fld>
            <a:endParaRPr lang="en-AU">
              <a:latin typeface="Calibri" charset="0"/>
            </a:endParaRPr>
          </a:p>
        </p:txBody>
      </p:sp>
      <p:sp>
        <p:nvSpPr>
          <p:cNvPr id="11161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161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18CFFE7D-B011-FD4B-86A0-DDE2EAA22E2A}" type="slidenum">
              <a:rPr lang="en-AU">
                <a:latin typeface="Calibri" charset="0"/>
              </a:rPr>
              <a:pPr/>
              <a:t>28</a:t>
            </a:fld>
            <a:endParaRPr lang="en-AU">
              <a:latin typeface="Calibri" charset="0"/>
            </a:endParaRPr>
          </a:p>
        </p:txBody>
      </p:sp>
      <p:sp>
        <p:nvSpPr>
          <p:cNvPr id="1136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366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F2E3547E-C1D1-7F4A-B6CE-6E4A7A132973}" type="slidenum">
              <a:rPr lang="en-AU">
                <a:latin typeface="Calibri" charset="0"/>
              </a:rPr>
              <a:pPr/>
              <a:t>29</a:t>
            </a:fld>
            <a:endParaRPr lang="en-AU">
              <a:latin typeface="Calibri" charset="0"/>
            </a:endParaRPr>
          </a:p>
        </p:txBody>
      </p:sp>
      <p:sp>
        <p:nvSpPr>
          <p:cNvPr id="1157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571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69EF3BC6-4C21-384F-8C34-3ECF74DE6FDE}" type="slidenum">
              <a:rPr lang="en-AU">
                <a:latin typeface="Calibri" charset="0"/>
              </a:rPr>
              <a:pPr/>
              <a:t>30</a:t>
            </a:fld>
            <a:endParaRPr lang="en-AU">
              <a:latin typeface="Calibri" charset="0"/>
            </a:endParaRPr>
          </a:p>
        </p:txBody>
      </p:sp>
      <p:sp>
        <p:nvSpPr>
          <p:cNvPr id="1177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776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965EBC80-4328-F144-A8D3-E30D5B682780}" type="slidenum">
              <a:rPr lang="en-AU">
                <a:latin typeface="Calibri" charset="0"/>
              </a:rPr>
              <a:pPr/>
              <a:t>31</a:t>
            </a:fld>
            <a:endParaRPr lang="en-AU">
              <a:latin typeface="Calibri" charset="0"/>
            </a:endParaRPr>
          </a:p>
        </p:txBody>
      </p:sp>
      <p:sp>
        <p:nvSpPr>
          <p:cNvPr id="1198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981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AB769168-F7F3-784A-8344-1F52763C852A}" type="slidenum">
              <a:rPr lang="en-AU">
                <a:latin typeface="Calibri" charset="0"/>
              </a:rPr>
              <a:pPr/>
              <a:t>32</a:t>
            </a:fld>
            <a:endParaRPr lang="en-AU">
              <a:latin typeface="Calibri" charset="0"/>
            </a:endParaRPr>
          </a:p>
        </p:txBody>
      </p:sp>
      <p:sp>
        <p:nvSpPr>
          <p:cNvPr id="1218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185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9D524DB5-094E-0746-8834-8D5E6B419ADC}" type="slidenum">
              <a:rPr lang="en-AU">
                <a:latin typeface="Calibri" charset="0"/>
              </a:rPr>
              <a:pPr/>
              <a:t>35</a:t>
            </a:fld>
            <a:endParaRPr lang="en-AU">
              <a:latin typeface="Calibri" charset="0"/>
            </a:endParaRPr>
          </a:p>
        </p:txBody>
      </p:sp>
      <p:sp>
        <p:nvSpPr>
          <p:cNvPr id="1259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595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B0BA9E93-4426-2F41-B603-A8E2C6E73F47}" type="slidenum">
              <a:rPr lang="en-AU">
                <a:latin typeface="Calibri" charset="0"/>
              </a:rPr>
              <a:pPr/>
              <a:t>36</a:t>
            </a:fld>
            <a:endParaRPr lang="en-AU">
              <a:latin typeface="Calibri" charset="0"/>
            </a:endParaRPr>
          </a:p>
        </p:txBody>
      </p:sp>
      <p:sp>
        <p:nvSpPr>
          <p:cNvPr id="1280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800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D770C6A8-5CDD-494F-8A6F-518AA07840B8}" type="slidenum">
              <a:rPr lang="en-AU">
                <a:latin typeface="Calibri" charset="0"/>
              </a:rPr>
              <a:pPr/>
              <a:t>37</a:t>
            </a:fld>
            <a:endParaRPr lang="en-AU">
              <a:latin typeface="Calibri" charset="0"/>
            </a:endParaRPr>
          </a:p>
        </p:txBody>
      </p:sp>
      <p:sp>
        <p:nvSpPr>
          <p:cNvPr id="1300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005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78F1ECD3-82F7-E34C-8D77-29774557F19E}" type="slidenum">
              <a:rPr lang="en-AU">
                <a:latin typeface="Calibri" charset="0"/>
              </a:rPr>
              <a:pPr/>
              <a:t>38</a:t>
            </a:fld>
            <a:endParaRPr lang="en-AU">
              <a:latin typeface="Calibri" charset="0"/>
            </a:endParaRPr>
          </a:p>
        </p:txBody>
      </p:sp>
      <p:sp>
        <p:nvSpPr>
          <p:cNvPr id="1331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312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19FA2555-7B4E-EB4E-A8A8-79A84E79365F}" type="slidenum">
              <a:rPr lang="en-AU">
                <a:latin typeface="Calibri" charset="0"/>
              </a:rPr>
              <a:pPr/>
              <a:t>5</a:t>
            </a:fld>
            <a:endParaRPr lang="en-AU">
              <a:latin typeface="Calibri" charset="0"/>
            </a:endParaRPr>
          </a:p>
        </p:txBody>
      </p:sp>
      <p:sp>
        <p:nvSpPr>
          <p:cNvPr id="849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Tree>
    <p:extLst>
      <p:ext uri="{BB962C8B-B14F-4D97-AF65-F5344CB8AC3E}">
        <p14:creationId xmlns:p14="http://schemas.microsoft.com/office/powerpoint/2010/main" val="3553158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4D9B5C02-A4B2-6841-9806-B861562EAB1E}" type="slidenum">
              <a:rPr lang="en-AU">
                <a:latin typeface="Calibri" charset="0"/>
              </a:rPr>
              <a:pPr/>
              <a:t>6</a:t>
            </a:fld>
            <a:endParaRPr lang="en-AU">
              <a:latin typeface="Calibri" charset="0"/>
            </a:endParaRPr>
          </a:p>
        </p:txBody>
      </p:sp>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651D9892-089D-274E-9DAF-DEECEE1A879B}" type="slidenum">
              <a:rPr lang="en-AU">
                <a:latin typeface="Calibri" charset="0"/>
              </a:rPr>
              <a:pPr/>
              <a:t>11</a:t>
            </a:fld>
            <a:endParaRPr lang="en-AU">
              <a:latin typeface="Calibri" charset="0"/>
            </a:endParaRP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867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45EB4E9D-8973-1245-9D52-132D73C4E905}" type="slidenum">
              <a:rPr lang="en-AU">
                <a:latin typeface="Calibri" charset="0"/>
              </a:rPr>
              <a:pPr/>
              <a:t>13</a:t>
            </a:fld>
            <a:endParaRPr lang="en-AU">
              <a:latin typeface="Calibri" charset="0"/>
            </a:endParaRPr>
          </a:p>
        </p:txBody>
      </p:sp>
      <p:sp>
        <p:nvSpPr>
          <p:cNvPr id="542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62D649B9-FE1E-D145-8368-237E26A5D02D}" type="slidenum">
              <a:rPr lang="en-AU">
                <a:latin typeface="Calibri" charset="0"/>
              </a:rPr>
              <a:pPr/>
              <a:t>14</a:t>
            </a:fld>
            <a:endParaRPr lang="en-AU">
              <a:latin typeface="Calibri" charset="0"/>
            </a:endParaRPr>
          </a:p>
        </p:txBody>
      </p:sp>
      <p:sp>
        <p:nvSpPr>
          <p:cNvPr id="583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83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5C0BD0C6-01EF-4F42-A595-BC6D425CCBF7}" type="slidenum">
              <a:rPr lang="en-AU">
                <a:latin typeface="Calibri" charset="0"/>
              </a:rPr>
              <a:pPr/>
              <a:t>15</a:t>
            </a:fld>
            <a:endParaRPr lang="en-AU">
              <a:latin typeface="Calibri" charset="0"/>
            </a:endParaRPr>
          </a:p>
        </p:txBody>
      </p:sp>
      <p:sp>
        <p:nvSpPr>
          <p:cNvPr id="962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625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fld id="{E31A40ED-2B24-0841-8DA8-F6FFD9AEB726}" type="slidenum">
              <a:rPr lang="en-AU">
                <a:latin typeface="Calibri" charset="0"/>
              </a:rPr>
              <a:pPr/>
              <a:t>16</a:t>
            </a:fld>
            <a:endParaRPr lang="en-AU">
              <a:latin typeface="Calibri" charset="0"/>
            </a:endParaRPr>
          </a:p>
        </p:txBody>
      </p:sp>
      <p:sp>
        <p:nvSpPr>
          <p:cNvPr id="6041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041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Footer Placeholder 4"/>
          <p:cNvSpPr>
            <a:spLocks noGrp="1"/>
          </p:cNvSpPr>
          <p:nvPr>
            <p:ph type="ftr" sz="quarter" idx="10"/>
          </p:nvPr>
        </p:nvSpPr>
        <p:spPr>
          <a:xfrm>
            <a:off x="3124200" y="6356350"/>
            <a:ext cx="2895600" cy="365125"/>
          </a:xfrm>
          <a:prstGeom prst="rect">
            <a:avLst/>
          </a:prstGeom>
        </p:spPr>
        <p:txBody>
          <a:bodyPr/>
          <a:lstStyle>
            <a:lvl1pPr fontAlgn="auto">
              <a:spcBef>
                <a:spcPts val="0"/>
              </a:spcBef>
              <a:spcAft>
                <a:spcPts val="0"/>
              </a:spcAft>
              <a:defRPr dirty="0">
                <a:latin typeface="+mn-lt"/>
                <a:ea typeface="+mn-ea"/>
                <a:cs typeface="+mn-cs"/>
              </a:defRPr>
            </a:lvl1pPr>
          </a:lstStyle>
          <a:p>
            <a:pPr>
              <a:defRPr/>
            </a:pPr>
            <a:endParaRPr lang="en-US"/>
          </a:p>
        </p:txBody>
      </p:sp>
    </p:spTree>
    <p:extLst>
      <p:ext uri="{BB962C8B-B14F-4D97-AF65-F5344CB8AC3E}">
        <p14:creationId xmlns:p14="http://schemas.microsoft.com/office/powerpoint/2010/main" val="20790247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showMasterPhAnim="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457200" indent="-457200">
              <a:buClrTx/>
              <a:buSzPct val="125000"/>
              <a:buFont typeface="Arial" panose="020B0604020202020204" pitchFamily="34" charset="0"/>
              <a:buChar char="•"/>
              <a:defRPr/>
            </a:lvl1pPr>
            <a:lvl2pPr marL="742950" indent="-285750">
              <a:buClrTx/>
              <a:buFont typeface="Arial" panose="020B0604020202020204" pitchFamily="34" charset="0"/>
              <a:buChar char="–"/>
              <a:defRPr/>
            </a:lvl2pPr>
            <a:lvl3pPr marL="1143000" indent="-228600" algn="just">
              <a:buClrTx/>
              <a:buSzPct val="115000"/>
              <a:buFont typeface="Wingdings" panose="05000000000000000000" pitchFamily="2" charset="2"/>
              <a:buChar char="§"/>
              <a:defRPr/>
            </a:lvl3pPr>
            <a:lvl4pPr marL="1600200" indent="-228600">
              <a:buClrTx/>
              <a:buFont typeface="Courier New" panose="02070309020205020404" pitchFamily="49" charset="0"/>
              <a:buChar char="o"/>
              <a:defRPr/>
            </a:lvl4pPr>
            <a:lvl5pPr marL="2057400" indent="-228600">
              <a:buClrTx/>
              <a:buSzPct val="80000"/>
              <a:buFont typeface="Arial Unicode MS"/>
              <a:buChar cha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10"/>
          </p:nvPr>
        </p:nvSpPr>
        <p:spPr>
          <a:xfrm>
            <a:off x="3124200" y="6356350"/>
            <a:ext cx="2895600" cy="365125"/>
          </a:xfrm>
          <a:prstGeom prst="rect">
            <a:avLst/>
          </a:prstGeom>
        </p:spPr>
        <p:txBody>
          <a:bodyPr/>
          <a:lstStyle>
            <a:lvl1pPr fontAlgn="auto">
              <a:spcBef>
                <a:spcPts val="0"/>
              </a:spcBef>
              <a:spcAft>
                <a:spcPts val="0"/>
              </a:spcAft>
              <a:defRPr dirty="0">
                <a:latin typeface="+mn-lt"/>
                <a:ea typeface="+mn-ea"/>
                <a:cs typeface="+mn-cs"/>
              </a:defRPr>
            </a:lvl1pPr>
          </a:lstStyle>
          <a:p>
            <a:pPr>
              <a:defRPr/>
            </a:pPr>
            <a:endParaRPr lang="en-US"/>
          </a:p>
        </p:txBody>
      </p:sp>
      <p:sp>
        <p:nvSpPr>
          <p:cNvPr id="7" name="Slide Number Placeholder 5"/>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lgn="r">
              <a:defRPr>
                <a:latin typeface="Calibri" charset="0"/>
              </a:defRPr>
            </a:lvl1pPr>
          </a:lstStyle>
          <a:p>
            <a:fld id="{719C0A48-53B8-C64F-AFE6-ECE23F11299D}" type="slidenum">
              <a:rPr lang="en-US" smtClean="0"/>
              <a:pPr/>
              <a:t>‹#›</a:t>
            </a:fld>
            <a:endParaRPr lang="en-US"/>
          </a:p>
        </p:txBody>
      </p:sp>
      <p:cxnSp>
        <p:nvCxnSpPr>
          <p:cNvPr id="10" name="Straight Connector 9"/>
          <p:cNvCxnSpPr/>
          <p:nvPr/>
        </p:nvCxnSpPr>
        <p:spPr>
          <a:xfrm>
            <a:off x="63113" y="0"/>
            <a:ext cx="0" cy="6858000"/>
          </a:xfrm>
          <a:prstGeom prst="line">
            <a:avLst/>
          </a:prstGeom>
          <a:ln w="127000" cmpd="thinThick">
            <a:solidFill>
              <a:srgbClr val="0000C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6737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showMasterPhAnim="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6" name="Footer Placeholder 4"/>
          <p:cNvSpPr>
            <a:spLocks noGrp="1"/>
          </p:cNvSpPr>
          <p:nvPr>
            <p:ph type="ftr" sz="quarter" idx="10"/>
          </p:nvPr>
        </p:nvSpPr>
        <p:spPr>
          <a:xfrm>
            <a:off x="3124200" y="6356350"/>
            <a:ext cx="2895600" cy="365125"/>
          </a:xfrm>
          <a:prstGeom prst="rect">
            <a:avLst/>
          </a:prstGeom>
        </p:spPr>
        <p:txBody>
          <a:bodyPr/>
          <a:lstStyle>
            <a:lvl1pPr fontAlgn="auto">
              <a:spcBef>
                <a:spcPts val="0"/>
              </a:spcBef>
              <a:spcAft>
                <a:spcPts val="0"/>
              </a:spcAft>
              <a:defRPr dirty="0">
                <a:latin typeface="+mn-lt"/>
                <a:ea typeface="+mn-ea"/>
                <a:cs typeface="+mn-cs"/>
              </a:defRPr>
            </a:lvl1pPr>
          </a:lstStyle>
          <a:p>
            <a:pPr>
              <a:defRPr/>
            </a:pPr>
            <a:endParaRPr lang="en-US"/>
          </a:p>
        </p:txBody>
      </p:sp>
      <p:sp>
        <p:nvSpPr>
          <p:cNvPr id="7" name="Slide Number Placeholder 5"/>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lgn="r">
              <a:defRPr>
                <a:latin typeface="Calibri" charset="0"/>
              </a:defRPr>
            </a:lvl1pPr>
          </a:lstStyle>
          <a:p>
            <a:fld id="{3A2929A9-CBCF-F84E-AF43-5F98BE338A13}" type="slidenum">
              <a:rPr lang="en-US" smtClean="0"/>
              <a:pPr/>
              <a:t>‹#›</a:t>
            </a:fld>
            <a:endParaRPr lang="en-US"/>
          </a:p>
        </p:txBody>
      </p:sp>
    </p:spTree>
    <p:extLst>
      <p:ext uri="{BB962C8B-B14F-4D97-AF65-F5344CB8AC3E}">
        <p14:creationId xmlns:p14="http://schemas.microsoft.com/office/powerpoint/2010/main" val="7920004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showMasterPhAnim="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5"/>
          <p:cNvSpPr>
            <a:spLocks noGrp="1"/>
          </p:cNvSpPr>
          <p:nvPr>
            <p:ph type="ftr" sz="quarter" idx="10"/>
          </p:nvPr>
        </p:nvSpPr>
        <p:spPr>
          <a:xfrm>
            <a:off x="3124200" y="6356350"/>
            <a:ext cx="2895600" cy="365125"/>
          </a:xfrm>
          <a:prstGeom prst="rect">
            <a:avLst/>
          </a:prstGeom>
        </p:spPr>
        <p:txBody>
          <a:bodyPr/>
          <a:lstStyle>
            <a:lvl1pPr fontAlgn="auto">
              <a:spcBef>
                <a:spcPts val="0"/>
              </a:spcBef>
              <a:spcAft>
                <a:spcPts val="0"/>
              </a:spcAft>
              <a:defRPr dirty="0">
                <a:latin typeface="+mn-lt"/>
                <a:ea typeface="+mn-ea"/>
                <a:cs typeface="+mn-cs"/>
              </a:defRPr>
            </a:lvl1pPr>
          </a:lstStyle>
          <a:p>
            <a:pPr>
              <a:defRPr/>
            </a:pPr>
            <a:endParaRPr lang="en-US"/>
          </a:p>
        </p:txBody>
      </p:sp>
      <p:sp>
        <p:nvSpPr>
          <p:cNvPr id="8" name="Slide Number Placeholder 6"/>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lgn="r">
              <a:defRPr>
                <a:latin typeface="Calibri" charset="0"/>
              </a:defRPr>
            </a:lvl1pPr>
          </a:lstStyle>
          <a:p>
            <a:fld id="{E90C4066-B959-7048-993A-1D66F247A476}" type="slidenum">
              <a:rPr lang="en-US" smtClean="0"/>
              <a:pPr/>
              <a:t>‹#›</a:t>
            </a:fld>
            <a:endParaRPr lang="en-US"/>
          </a:p>
        </p:txBody>
      </p:sp>
      <p:cxnSp>
        <p:nvCxnSpPr>
          <p:cNvPr id="11" name="Straight Connector 10"/>
          <p:cNvCxnSpPr/>
          <p:nvPr/>
        </p:nvCxnSpPr>
        <p:spPr>
          <a:xfrm>
            <a:off x="63113" y="0"/>
            <a:ext cx="0" cy="6858000"/>
          </a:xfrm>
          <a:prstGeom prst="line">
            <a:avLst/>
          </a:prstGeom>
          <a:ln w="127000" cmpd="thinThick">
            <a:solidFill>
              <a:srgbClr val="0000C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608407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showMasterPhAnim="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ooter Placeholder 7"/>
          <p:cNvSpPr>
            <a:spLocks noGrp="1"/>
          </p:cNvSpPr>
          <p:nvPr>
            <p:ph type="ftr" sz="quarter" idx="10"/>
          </p:nvPr>
        </p:nvSpPr>
        <p:spPr>
          <a:xfrm>
            <a:off x="3124200" y="6356350"/>
            <a:ext cx="2895600" cy="365125"/>
          </a:xfrm>
          <a:prstGeom prst="rect">
            <a:avLst/>
          </a:prstGeom>
        </p:spPr>
        <p:txBody>
          <a:bodyPr/>
          <a:lstStyle>
            <a:lvl1pPr fontAlgn="auto">
              <a:spcBef>
                <a:spcPts val="0"/>
              </a:spcBef>
              <a:spcAft>
                <a:spcPts val="0"/>
              </a:spcAft>
              <a:defRPr dirty="0">
                <a:latin typeface="+mn-lt"/>
                <a:ea typeface="+mn-ea"/>
                <a:cs typeface="+mn-cs"/>
              </a:defRPr>
            </a:lvl1pPr>
          </a:lstStyle>
          <a:p>
            <a:pPr>
              <a:defRPr/>
            </a:pPr>
            <a:endParaRPr lang="en-US"/>
          </a:p>
        </p:txBody>
      </p:sp>
      <p:sp>
        <p:nvSpPr>
          <p:cNvPr id="10" name="Slide Number Placeholder 8"/>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lgn="r">
              <a:defRPr>
                <a:latin typeface="Calibri" charset="0"/>
              </a:defRPr>
            </a:lvl1pPr>
          </a:lstStyle>
          <a:p>
            <a:fld id="{4AC6EFCD-90AA-5148-8ABC-1BA59F88CEFF}" type="slidenum">
              <a:rPr lang="en-US" smtClean="0"/>
              <a:pPr/>
              <a:t>‹#›</a:t>
            </a:fld>
            <a:endParaRPr lang="en-US"/>
          </a:p>
        </p:txBody>
      </p:sp>
      <p:cxnSp>
        <p:nvCxnSpPr>
          <p:cNvPr id="13" name="Straight Connector 12"/>
          <p:cNvCxnSpPr/>
          <p:nvPr/>
        </p:nvCxnSpPr>
        <p:spPr>
          <a:xfrm>
            <a:off x="63113" y="0"/>
            <a:ext cx="0" cy="6858000"/>
          </a:xfrm>
          <a:prstGeom prst="line">
            <a:avLst/>
          </a:prstGeom>
          <a:ln w="127000" cmpd="thinThick">
            <a:solidFill>
              <a:srgbClr val="0000C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88711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showMasterPhAnim="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Footer Placeholder 3"/>
          <p:cNvSpPr>
            <a:spLocks noGrp="1"/>
          </p:cNvSpPr>
          <p:nvPr>
            <p:ph type="ftr" sz="quarter" idx="10"/>
          </p:nvPr>
        </p:nvSpPr>
        <p:spPr>
          <a:xfrm>
            <a:off x="3124200" y="6356350"/>
            <a:ext cx="2895600" cy="365125"/>
          </a:xfrm>
          <a:prstGeom prst="rect">
            <a:avLst/>
          </a:prstGeom>
        </p:spPr>
        <p:txBody>
          <a:bodyPr/>
          <a:lstStyle>
            <a:lvl1pPr fontAlgn="auto">
              <a:spcBef>
                <a:spcPts val="0"/>
              </a:spcBef>
              <a:spcAft>
                <a:spcPts val="0"/>
              </a:spcAft>
              <a:defRPr dirty="0">
                <a:latin typeface="+mn-lt"/>
                <a:ea typeface="+mn-ea"/>
                <a:cs typeface="+mn-cs"/>
              </a:defRPr>
            </a:lvl1pPr>
          </a:lstStyle>
          <a:p>
            <a:pPr>
              <a:defRPr/>
            </a:pPr>
            <a:endParaRPr lang="en-US"/>
          </a:p>
        </p:txBody>
      </p:sp>
      <p:sp>
        <p:nvSpPr>
          <p:cNvPr id="6" name="Slide Number Placeholder 4"/>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lgn="r">
              <a:defRPr>
                <a:latin typeface="Calibri" charset="0"/>
              </a:defRPr>
            </a:lvl1pPr>
          </a:lstStyle>
          <a:p>
            <a:fld id="{235D4EDD-6E24-774D-A8B8-BDDB611A773D}" type="slidenum">
              <a:rPr lang="en-US" smtClean="0"/>
              <a:pPr/>
              <a:t>‹#›</a:t>
            </a:fld>
            <a:endParaRPr lang="en-US"/>
          </a:p>
        </p:txBody>
      </p:sp>
      <p:cxnSp>
        <p:nvCxnSpPr>
          <p:cNvPr id="9" name="Straight Connector 8"/>
          <p:cNvCxnSpPr/>
          <p:nvPr/>
        </p:nvCxnSpPr>
        <p:spPr>
          <a:xfrm>
            <a:off x="63113" y="0"/>
            <a:ext cx="0" cy="6858000"/>
          </a:xfrm>
          <a:prstGeom prst="line">
            <a:avLst/>
          </a:prstGeom>
          <a:ln w="127000" cmpd="thinThick">
            <a:solidFill>
              <a:srgbClr val="0000C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54680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showMasterPhAnim="0" type="blank" preserve="1">
  <p:cSld name="Blank">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a:xfrm>
            <a:off x="3124200" y="6356350"/>
            <a:ext cx="2895600" cy="365125"/>
          </a:xfrm>
          <a:prstGeom prst="rect">
            <a:avLst/>
          </a:prstGeom>
        </p:spPr>
        <p:txBody>
          <a:bodyPr/>
          <a:lstStyle>
            <a:lvl1pPr fontAlgn="auto">
              <a:spcBef>
                <a:spcPts val="0"/>
              </a:spcBef>
              <a:spcAft>
                <a:spcPts val="0"/>
              </a:spcAft>
              <a:defRPr dirty="0">
                <a:latin typeface="+mn-lt"/>
                <a:ea typeface="+mn-ea"/>
                <a:cs typeface="+mn-cs"/>
              </a:defRPr>
            </a:lvl1pPr>
          </a:lstStyle>
          <a:p>
            <a:pPr>
              <a:defRPr/>
            </a:pPr>
            <a:endParaRPr lang="en-US"/>
          </a:p>
        </p:txBody>
      </p:sp>
      <p:sp>
        <p:nvSpPr>
          <p:cNvPr id="5" name="Slide Number Placeholder 3"/>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lgn="r">
              <a:defRPr>
                <a:latin typeface="Calibri" charset="0"/>
              </a:defRPr>
            </a:lvl1pPr>
          </a:lstStyle>
          <a:p>
            <a:fld id="{46462699-1AF8-664B-ADB3-A01A0E32F0C8}" type="slidenum">
              <a:rPr lang="en-US" smtClean="0"/>
              <a:pPr/>
              <a:t>‹#›</a:t>
            </a:fld>
            <a:endParaRPr lang="en-US"/>
          </a:p>
        </p:txBody>
      </p:sp>
      <p:cxnSp>
        <p:nvCxnSpPr>
          <p:cNvPr id="8" name="Straight Connector 7"/>
          <p:cNvCxnSpPr/>
          <p:nvPr/>
        </p:nvCxnSpPr>
        <p:spPr>
          <a:xfrm>
            <a:off x="63113" y="0"/>
            <a:ext cx="0" cy="6858000"/>
          </a:xfrm>
          <a:prstGeom prst="line">
            <a:avLst/>
          </a:prstGeom>
          <a:ln w="127000" cmpd="thinThick">
            <a:solidFill>
              <a:srgbClr val="0000C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28641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3113" y="274638"/>
            <a:ext cx="9080887"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3"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7" name="Straight Connector 6"/>
          <p:cNvCxnSpPr/>
          <p:nvPr/>
        </p:nvCxnSpPr>
        <p:spPr>
          <a:xfrm>
            <a:off x="63113" y="0"/>
            <a:ext cx="0" cy="6858000"/>
          </a:xfrm>
          <a:prstGeom prst="line">
            <a:avLst/>
          </a:prstGeom>
          <a:ln w="127000" cmpd="thinThick">
            <a:solidFill>
              <a:srgbClr val="0000CC"/>
            </a:solidFill>
          </a:ln>
        </p:spPr>
        <p:style>
          <a:lnRef idx="2">
            <a:schemeClr val="accent1"/>
          </a:lnRef>
          <a:fillRef idx="0">
            <a:schemeClr val="accent1"/>
          </a:fillRef>
          <a:effectRef idx="1">
            <a:schemeClr val="accent1"/>
          </a:effectRef>
          <a:fontRef idx="minor">
            <a:schemeClr val="tx1"/>
          </a:fontRef>
        </p:style>
      </p:cxnSp>
      <p:sp>
        <p:nvSpPr>
          <p:cNvPr id="8" name="Slide Number Placeholder 6"/>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lgn="r">
              <a:defRPr>
                <a:latin typeface="Calibri" charset="0"/>
              </a:defRPr>
            </a:lvl1pPr>
          </a:lstStyle>
          <a:p>
            <a:fld id="{82FBF5DE-F8D2-4AFA-AA15-DD150B00A98B}" type="slidenum">
              <a:rPr lang="en-US" smtClean="0"/>
              <a:t>‹#›</a:t>
            </a:fld>
            <a:endParaRPr lang="en-US"/>
          </a:p>
        </p:txBody>
      </p:sp>
    </p:spTree>
    <p:extLst>
      <p:ext uri="{BB962C8B-B14F-4D97-AF65-F5344CB8AC3E}">
        <p14:creationId xmlns:p14="http://schemas.microsoft.com/office/powerpoint/2010/main" val="246648742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Lst>
  <p:timing>
    <p:tnLst>
      <p:par>
        <p:cTn id="1" dur="indefinite" restart="never" nodeType="tmRoot"/>
      </p:par>
    </p:tnLst>
  </p:timing>
  <p:hf hdr="0" ftr="0" dt="0"/>
  <p:txStyles>
    <p:titleStyle>
      <a:lvl1pPr algn="ctr" defTabSz="457200" rtl="0" eaLnBrk="1" fontAlgn="base" hangingPunct="1">
        <a:spcBef>
          <a:spcPct val="0"/>
        </a:spcBef>
        <a:spcAft>
          <a:spcPct val="0"/>
        </a:spcAft>
        <a:defRPr sz="44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4400" b="1">
          <a:solidFill>
            <a:schemeClr val="tx1"/>
          </a:solidFill>
          <a:latin typeface="Arial" charset="0"/>
          <a:ea typeface="ＭＳ Ｐゴシック" charset="0"/>
          <a:cs typeface="Arial" charset="0"/>
        </a:defRPr>
      </a:lvl2pPr>
      <a:lvl3pPr algn="ctr" defTabSz="457200" rtl="0" eaLnBrk="1" fontAlgn="base" hangingPunct="1">
        <a:spcBef>
          <a:spcPct val="0"/>
        </a:spcBef>
        <a:spcAft>
          <a:spcPct val="0"/>
        </a:spcAft>
        <a:defRPr sz="4400" b="1">
          <a:solidFill>
            <a:schemeClr val="tx1"/>
          </a:solidFill>
          <a:latin typeface="Arial" charset="0"/>
          <a:ea typeface="ＭＳ Ｐゴシック" charset="0"/>
          <a:cs typeface="Arial" charset="0"/>
        </a:defRPr>
      </a:lvl3pPr>
      <a:lvl4pPr algn="ctr" defTabSz="457200" rtl="0" eaLnBrk="1" fontAlgn="base" hangingPunct="1">
        <a:spcBef>
          <a:spcPct val="0"/>
        </a:spcBef>
        <a:spcAft>
          <a:spcPct val="0"/>
        </a:spcAft>
        <a:defRPr sz="4400" b="1">
          <a:solidFill>
            <a:schemeClr val="tx1"/>
          </a:solidFill>
          <a:latin typeface="Arial" charset="0"/>
          <a:ea typeface="ＭＳ Ｐゴシック" charset="0"/>
          <a:cs typeface="Arial" charset="0"/>
        </a:defRPr>
      </a:lvl4pPr>
      <a:lvl5pPr algn="ctr" defTabSz="457200" rtl="0" eaLnBrk="1" fontAlgn="base" hangingPunct="1">
        <a:spcBef>
          <a:spcPct val="0"/>
        </a:spcBef>
        <a:spcAft>
          <a:spcPct val="0"/>
        </a:spcAft>
        <a:defRPr sz="4400" b="1">
          <a:solidFill>
            <a:schemeClr val="tx1"/>
          </a:solidFill>
          <a:latin typeface="Arial" charset="0"/>
          <a:ea typeface="ＭＳ Ｐゴシック" charset="0"/>
          <a:cs typeface="Arial" charset="0"/>
        </a:defRPr>
      </a:lvl5pPr>
      <a:lvl6pPr marL="457200" algn="ctr" defTabSz="457200" rtl="0" eaLnBrk="1" fontAlgn="base" hangingPunct="1">
        <a:spcBef>
          <a:spcPct val="0"/>
        </a:spcBef>
        <a:spcAft>
          <a:spcPct val="0"/>
        </a:spcAft>
        <a:defRPr sz="4400" b="1">
          <a:solidFill>
            <a:schemeClr val="tx1"/>
          </a:solidFill>
          <a:latin typeface="Arial" charset="0"/>
          <a:ea typeface="ＭＳ Ｐゴシック" charset="0"/>
          <a:cs typeface="Arial" charset="0"/>
        </a:defRPr>
      </a:lvl6pPr>
      <a:lvl7pPr marL="914400" algn="ctr" defTabSz="457200" rtl="0" eaLnBrk="1" fontAlgn="base" hangingPunct="1">
        <a:spcBef>
          <a:spcPct val="0"/>
        </a:spcBef>
        <a:spcAft>
          <a:spcPct val="0"/>
        </a:spcAft>
        <a:defRPr sz="4400" b="1">
          <a:solidFill>
            <a:schemeClr val="tx1"/>
          </a:solidFill>
          <a:latin typeface="Arial" charset="0"/>
          <a:ea typeface="ＭＳ Ｐゴシック" charset="0"/>
          <a:cs typeface="Arial" charset="0"/>
        </a:defRPr>
      </a:lvl7pPr>
      <a:lvl8pPr marL="1371600" algn="ctr" defTabSz="457200" rtl="0" eaLnBrk="1" fontAlgn="base" hangingPunct="1">
        <a:spcBef>
          <a:spcPct val="0"/>
        </a:spcBef>
        <a:spcAft>
          <a:spcPct val="0"/>
        </a:spcAft>
        <a:defRPr sz="4400" b="1">
          <a:solidFill>
            <a:schemeClr val="tx1"/>
          </a:solidFill>
          <a:latin typeface="Arial" charset="0"/>
          <a:ea typeface="ＭＳ Ｐゴシック" charset="0"/>
          <a:cs typeface="Arial" charset="0"/>
        </a:defRPr>
      </a:lvl8pPr>
      <a:lvl9pPr marL="1828800" algn="ctr" defTabSz="457200" rtl="0" eaLnBrk="1" fontAlgn="base" hangingPunct="1">
        <a:spcBef>
          <a:spcPct val="0"/>
        </a:spcBef>
        <a:spcAft>
          <a:spcPct val="0"/>
        </a:spcAft>
        <a:defRPr sz="4400" b="1">
          <a:solidFill>
            <a:schemeClr val="tx1"/>
          </a:solidFill>
          <a:latin typeface="Arial" charset="0"/>
          <a:ea typeface="ＭＳ Ｐゴシック" charset="0"/>
          <a:cs typeface="Arial" charset="0"/>
        </a:defRPr>
      </a:lvl9pPr>
    </p:titleStyle>
    <p:bodyStyle>
      <a:lvl1pPr marL="342900" indent="-342900" algn="l" defTabSz="457200" rtl="0" eaLnBrk="1" fontAlgn="base" hangingPunct="1">
        <a:lnSpc>
          <a:spcPct val="100000"/>
        </a:lnSpc>
        <a:spcBef>
          <a:spcPct val="0"/>
        </a:spcBef>
        <a:spcAft>
          <a:spcPts val="1200"/>
        </a:spcAft>
        <a:buClr>
          <a:schemeClr val="tx1"/>
        </a:buClr>
        <a:buSzPct val="125000"/>
        <a:buFont typeface="Arial" panose="020B0604020202020204" pitchFamily="34" charset="0"/>
        <a:buChar char="•"/>
        <a:defRPr sz="3200" kern="1200">
          <a:solidFill>
            <a:schemeClr val="tx1"/>
          </a:solidFill>
          <a:latin typeface="Arial"/>
          <a:ea typeface="ＭＳ Ｐゴシック" charset="0"/>
          <a:cs typeface="Arial"/>
        </a:defRPr>
      </a:lvl1pPr>
      <a:lvl2pPr marL="742950" indent="-285750" algn="l" defTabSz="457200" rtl="0" eaLnBrk="1" fontAlgn="base" hangingPunct="1">
        <a:lnSpc>
          <a:spcPct val="100000"/>
        </a:lnSpc>
        <a:spcBef>
          <a:spcPct val="0"/>
        </a:spcBef>
        <a:spcAft>
          <a:spcPts val="1200"/>
        </a:spcAft>
        <a:buClrTx/>
        <a:buFont typeface="Arial" panose="020B0604020202020204" pitchFamily="34" charset="0"/>
        <a:buChar char="–"/>
        <a:defRPr sz="2800" kern="1200">
          <a:solidFill>
            <a:schemeClr val="tx1"/>
          </a:solidFill>
          <a:latin typeface="Arial"/>
          <a:ea typeface="Arial" charset="0"/>
          <a:cs typeface="Arial"/>
        </a:defRPr>
      </a:lvl2pPr>
      <a:lvl3pPr marL="1143000" indent="-228600" algn="l" defTabSz="457200" rtl="0" eaLnBrk="1" fontAlgn="base" hangingPunct="1">
        <a:lnSpc>
          <a:spcPct val="100000"/>
        </a:lnSpc>
        <a:spcBef>
          <a:spcPct val="0"/>
        </a:spcBef>
        <a:spcAft>
          <a:spcPts val="1200"/>
        </a:spcAft>
        <a:buClrTx/>
        <a:buFont typeface="Wingdings" panose="05000000000000000000" pitchFamily="2" charset="2"/>
        <a:buChar char="§"/>
        <a:defRPr sz="2400" kern="1200">
          <a:solidFill>
            <a:schemeClr val="tx1"/>
          </a:solidFill>
          <a:latin typeface="Arial"/>
          <a:ea typeface="Arial" charset="0"/>
          <a:cs typeface="Arial"/>
        </a:defRPr>
      </a:lvl3pPr>
      <a:lvl4pPr marL="1600200" indent="-228600" algn="l" defTabSz="457200" rtl="0" eaLnBrk="1" fontAlgn="base" hangingPunct="1">
        <a:lnSpc>
          <a:spcPct val="100000"/>
        </a:lnSpc>
        <a:spcBef>
          <a:spcPct val="0"/>
        </a:spcBef>
        <a:spcAft>
          <a:spcPts val="1200"/>
        </a:spcAft>
        <a:buClrTx/>
        <a:buFont typeface="Courier New" panose="02070309020205020404" pitchFamily="49" charset="0"/>
        <a:buChar char="o"/>
        <a:defRPr sz="2000" kern="1200">
          <a:solidFill>
            <a:schemeClr val="tx1"/>
          </a:solidFill>
          <a:latin typeface="Arial"/>
          <a:ea typeface="Arial" charset="0"/>
          <a:cs typeface="Arial"/>
        </a:defRPr>
      </a:lvl4pPr>
      <a:lvl5pPr marL="2057400" indent="-228600" algn="just" defTabSz="457200" rtl="0" eaLnBrk="1" fontAlgn="base" hangingPunct="1">
        <a:lnSpc>
          <a:spcPct val="100000"/>
        </a:lnSpc>
        <a:spcBef>
          <a:spcPct val="0"/>
        </a:spcBef>
        <a:spcAft>
          <a:spcPts val="1200"/>
        </a:spcAft>
        <a:buClrTx/>
        <a:buSzPct val="80000"/>
        <a:buFont typeface="Arial Unicode MS" charset="0"/>
        <a:buChar char="▶"/>
        <a:defRPr sz="2000" kern="1200">
          <a:solidFill>
            <a:schemeClr val="tx1"/>
          </a:solidFill>
          <a:latin typeface="Arial"/>
          <a:ea typeface="Arial"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youtube.com/watch?v=cAUXHJBB5CM" TargetMode="External"/><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a:spLocks noChangeArrowheads="1"/>
          </p:cNvSpPr>
          <p:nvPr/>
        </p:nvSpPr>
        <p:spPr bwMode="auto">
          <a:xfrm>
            <a:off x="6927850" y="1109663"/>
            <a:ext cx="1708150" cy="1666875"/>
          </a:xfrm>
          <a:prstGeom prst="rect">
            <a:avLst/>
          </a:prstGeom>
          <a:solidFill>
            <a:srgbClr val="BFBFBF"/>
          </a:solidFill>
          <a:ln>
            <a:noFill/>
          </a:ln>
          <a:effectLst>
            <a:outerShdw blurRad="63500" dist="23000" dir="5400000" rotWithShape="0">
              <a:srgbClr val="000000">
                <a:alpha val="34999"/>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grpSp>
        <p:nvGrpSpPr>
          <p:cNvPr id="23" name="Group 32"/>
          <p:cNvGrpSpPr>
            <a:grpSpLocks/>
          </p:cNvGrpSpPr>
          <p:nvPr/>
        </p:nvGrpSpPr>
        <p:grpSpPr bwMode="auto">
          <a:xfrm>
            <a:off x="368300" y="638175"/>
            <a:ext cx="6732588" cy="2363788"/>
            <a:chOff x="0" y="1417638"/>
            <a:chExt cx="7500407" cy="1305983"/>
          </a:xfrm>
        </p:grpSpPr>
        <p:sp>
          <p:nvSpPr>
            <p:cNvPr id="24" name="Rectangle 4"/>
            <p:cNvSpPr/>
            <p:nvPr/>
          </p:nvSpPr>
          <p:spPr>
            <a:xfrm>
              <a:off x="7056501" y="1564112"/>
              <a:ext cx="443906" cy="1159509"/>
            </a:xfrm>
            <a:custGeom>
              <a:avLst/>
              <a:gdLst>
                <a:gd name="connsiteX0" fmla="*/ 0 w 443441"/>
                <a:gd name="connsiteY0" fmla="*/ 0 h 1159933"/>
                <a:gd name="connsiteX1" fmla="*/ 443441 w 443441"/>
                <a:gd name="connsiteY1" fmla="*/ 0 h 1159933"/>
                <a:gd name="connsiteX2" fmla="*/ 443441 w 443441"/>
                <a:gd name="connsiteY2" fmla="*/ 1159933 h 1159933"/>
                <a:gd name="connsiteX3" fmla="*/ 0 w 443441"/>
                <a:gd name="connsiteY3" fmla="*/ 1159933 h 1159933"/>
                <a:gd name="connsiteX4" fmla="*/ 0 w 443441"/>
                <a:gd name="connsiteY4" fmla="*/ 0 h 1159933"/>
                <a:gd name="connsiteX0" fmla="*/ 0 w 443441"/>
                <a:gd name="connsiteY0" fmla="*/ 0 h 1159933"/>
                <a:gd name="connsiteX1" fmla="*/ 443441 w 443441"/>
                <a:gd name="connsiteY1" fmla="*/ 0 h 1159933"/>
                <a:gd name="connsiteX2" fmla="*/ 262467 w 443441"/>
                <a:gd name="connsiteY2" fmla="*/ 555095 h 1159933"/>
                <a:gd name="connsiteX3" fmla="*/ 443441 w 443441"/>
                <a:gd name="connsiteY3" fmla="*/ 1159933 h 1159933"/>
                <a:gd name="connsiteX4" fmla="*/ 0 w 443441"/>
                <a:gd name="connsiteY4" fmla="*/ 1159933 h 1159933"/>
                <a:gd name="connsiteX5" fmla="*/ 0 w 443441"/>
                <a:gd name="connsiteY5" fmla="*/ 0 h 1159933"/>
                <a:gd name="connsiteX0" fmla="*/ 0 w 443441"/>
                <a:gd name="connsiteY0" fmla="*/ 0 h 1159933"/>
                <a:gd name="connsiteX1" fmla="*/ 443441 w 443441"/>
                <a:gd name="connsiteY1" fmla="*/ 0 h 1159933"/>
                <a:gd name="connsiteX2" fmla="*/ 262467 w 443441"/>
                <a:gd name="connsiteY2" fmla="*/ 555095 h 1159933"/>
                <a:gd name="connsiteX3" fmla="*/ 443441 w 443441"/>
                <a:gd name="connsiteY3" fmla="*/ 1159933 h 1159933"/>
                <a:gd name="connsiteX4" fmla="*/ 0 w 443441"/>
                <a:gd name="connsiteY4" fmla="*/ 1159933 h 1159933"/>
                <a:gd name="connsiteX5" fmla="*/ 0 w 443441"/>
                <a:gd name="connsiteY5" fmla="*/ 0 h 1159933"/>
                <a:gd name="connsiteX0" fmla="*/ 0 w 443441"/>
                <a:gd name="connsiteY0" fmla="*/ 0 h 1159933"/>
                <a:gd name="connsiteX1" fmla="*/ 443441 w 443441"/>
                <a:gd name="connsiteY1" fmla="*/ 0 h 1159933"/>
                <a:gd name="connsiteX2" fmla="*/ 262467 w 443441"/>
                <a:gd name="connsiteY2" fmla="*/ 555095 h 1159933"/>
                <a:gd name="connsiteX3" fmla="*/ 443441 w 443441"/>
                <a:gd name="connsiteY3" fmla="*/ 1159933 h 1159933"/>
                <a:gd name="connsiteX4" fmla="*/ 0 w 443441"/>
                <a:gd name="connsiteY4" fmla="*/ 1159933 h 1159933"/>
                <a:gd name="connsiteX5" fmla="*/ 0 w 443441"/>
                <a:gd name="connsiteY5" fmla="*/ 0 h 1159933"/>
                <a:gd name="connsiteX0" fmla="*/ 0 w 443441"/>
                <a:gd name="connsiteY0" fmla="*/ 0 h 1159933"/>
                <a:gd name="connsiteX1" fmla="*/ 443441 w 443441"/>
                <a:gd name="connsiteY1" fmla="*/ 0 h 1159933"/>
                <a:gd name="connsiteX2" fmla="*/ 262467 w 443441"/>
                <a:gd name="connsiteY2" fmla="*/ 583670 h 1159933"/>
                <a:gd name="connsiteX3" fmla="*/ 443441 w 443441"/>
                <a:gd name="connsiteY3" fmla="*/ 1159933 h 1159933"/>
                <a:gd name="connsiteX4" fmla="*/ 0 w 443441"/>
                <a:gd name="connsiteY4" fmla="*/ 1159933 h 1159933"/>
                <a:gd name="connsiteX5" fmla="*/ 0 w 443441"/>
                <a:gd name="connsiteY5" fmla="*/ 0 h 1159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3441" h="1159933">
                  <a:moveTo>
                    <a:pt x="0" y="0"/>
                  </a:moveTo>
                  <a:lnTo>
                    <a:pt x="443441" y="0"/>
                  </a:lnTo>
                  <a:lnTo>
                    <a:pt x="262467" y="583670"/>
                  </a:lnTo>
                  <a:lnTo>
                    <a:pt x="443441" y="1159933"/>
                  </a:lnTo>
                  <a:lnTo>
                    <a:pt x="0" y="1159933"/>
                  </a:lnTo>
                  <a:lnTo>
                    <a:pt x="0" y="0"/>
                  </a:lnTo>
                  <a:close/>
                </a:path>
              </a:pathLst>
            </a:custGeom>
            <a:solidFill>
              <a:srgbClr val="255898"/>
            </a:solidFill>
            <a:ln w="25400" cap="flat" cmpd="sng" algn="ctr">
              <a:solidFill>
                <a:srgbClr val="FFFFFF">
                  <a:lumMod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Helvetica Neue"/>
                <a:ea typeface="+mn-ea"/>
                <a:cs typeface="Helvetica Neue"/>
              </a:endParaRPr>
            </a:p>
          </p:txBody>
        </p:sp>
        <p:sp>
          <p:nvSpPr>
            <p:cNvPr id="25" name="Rectangle 24"/>
            <p:cNvSpPr/>
            <p:nvPr/>
          </p:nvSpPr>
          <p:spPr>
            <a:xfrm>
              <a:off x="0" y="1417638"/>
              <a:ext cx="7208596" cy="1159509"/>
            </a:xfrm>
            <a:prstGeom prst="rect">
              <a:avLst/>
            </a:prstGeom>
            <a:solidFill>
              <a:srgbClr val="255898"/>
            </a:solidFill>
            <a:ln w="25400" cap="flat" cmpd="sng" algn="ctr">
              <a:solidFill>
                <a:srgbClr val="FFFFFF">
                  <a:lumMod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Helvetica Neue"/>
                <a:ea typeface="+mn-ea"/>
                <a:cs typeface="Helvetica Neue"/>
              </a:endParaRPr>
            </a:p>
          </p:txBody>
        </p:sp>
        <p:sp>
          <p:nvSpPr>
            <p:cNvPr id="26" name="Freeform 25"/>
            <p:cNvSpPr>
              <a:spLocks/>
            </p:cNvSpPr>
            <p:nvPr/>
          </p:nvSpPr>
          <p:spPr bwMode="auto">
            <a:xfrm>
              <a:off x="7054850" y="2574925"/>
              <a:ext cx="149225" cy="142875"/>
            </a:xfrm>
            <a:custGeom>
              <a:avLst/>
              <a:gdLst>
                <a:gd name="T0" fmla="*/ 149225 w 149225"/>
                <a:gd name="T1" fmla="*/ 0 h 142875"/>
                <a:gd name="T2" fmla="*/ 0 w 149225"/>
                <a:gd name="T3" fmla="*/ 142875 h 142875"/>
                <a:gd name="T4" fmla="*/ 6350 w 149225"/>
                <a:gd name="T5" fmla="*/ 0 h 142875"/>
                <a:gd name="T6" fmla="*/ 149225 w 149225"/>
                <a:gd name="T7" fmla="*/ 0 h 1428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225" h="142875">
                  <a:moveTo>
                    <a:pt x="149225" y="0"/>
                  </a:moveTo>
                  <a:lnTo>
                    <a:pt x="0" y="142875"/>
                  </a:lnTo>
                  <a:lnTo>
                    <a:pt x="6350" y="0"/>
                  </a:lnTo>
                  <a:lnTo>
                    <a:pt x="149225" y="0"/>
                  </a:lnTo>
                  <a:close/>
                </a:path>
              </a:pathLst>
            </a:custGeom>
            <a:solidFill>
              <a:srgbClr val="7F7F7F"/>
            </a:solidFill>
            <a:ln>
              <a:noFill/>
            </a:ln>
            <a:effectLst>
              <a:outerShdw blurRad="63500" dist="23000" dir="5400000" rotWithShape="0">
                <a:srgbClr val="000000">
                  <a:alpha val="34999"/>
                </a:srgbClr>
              </a:outerShdw>
            </a:effectLst>
            <a:extLst>
              <a:ext uri="{91240B29-F687-4f45-9708-019B960494DF}">
                <a14:hiddenLine xmlns:a14="http://schemas.microsoft.com/office/drawing/2010/main" xmlns="" w="9525" cap="flat" cmpd="sng">
                  <a:solidFill>
                    <a:srgbClr val="000000"/>
                  </a:solidFill>
                  <a:prstDash val="solid"/>
                  <a:round/>
                  <a:headEnd/>
                  <a:tailE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27" name="Title 1"/>
          <p:cNvSpPr txBox="1">
            <a:spLocks/>
          </p:cNvSpPr>
          <p:nvPr/>
        </p:nvSpPr>
        <p:spPr bwMode="auto">
          <a:xfrm>
            <a:off x="660400" y="574675"/>
            <a:ext cx="5918200" cy="2166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gn="ctr" defTabSz="914400" fontAlgn="auto">
              <a:lnSpc>
                <a:spcPct val="90000"/>
              </a:lnSpc>
              <a:spcBef>
                <a:spcPts val="0"/>
              </a:spcBef>
              <a:spcAft>
                <a:spcPts val="0"/>
              </a:spcAft>
            </a:pPr>
            <a:r>
              <a:rPr lang="en-US" sz="4400" b="1" dirty="0" smtClean="0">
                <a:solidFill>
                  <a:schemeClr val="bg1"/>
                </a:solidFill>
              </a:rPr>
              <a:t>Lean Operations</a:t>
            </a:r>
            <a:endParaRPr lang="en-US" sz="4400" b="1" dirty="0">
              <a:solidFill>
                <a:schemeClr val="bg1"/>
              </a:solidFill>
            </a:endParaRPr>
          </a:p>
        </p:txBody>
      </p:sp>
      <p:sp>
        <p:nvSpPr>
          <p:cNvPr id="28" name="TextBox 27"/>
          <p:cNvSpPr txBox="1"/>
          <p:nvPr/>
        </p:nvSpPr>
        <p:spPr>
          <a:xfrm>
            <a:off x="6819900" y="874713"/>
            <a:ext cx="1749197" cy="2000548"/>
          </a:xfrm>
          <a:prstGeom prst="rect">
            <a:avLst/>
          </a:prstGeom>
          <a:noFill/>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400" b="0" i="0" u="none" strike="noStrike" kern="0" cap="none" spc="-1000" normalizeH="0" baseline="0" noProof="0" dirty="0" smtClean="0">
                <a:ln>
                  <a:noFill/>
                </a:ln>
                <a:solidFill>
                  <a:srgbClr val="FFFFFF"/>
                </a:solidFill>
                <a:effectLst>
                  <a:outerShdw blurRad="38100" dist="38100" dir="2700000" algn="tl">
                    <a:srgbClr val="DDDDDD"/>
                  </a:outerShdw>
                </a:effectLst>
                <a:uLnTx/>
                <a:uFillTx/>
                <a:latin typeface="Arial" charset="0"/>
                <a:ea typeface="ＭＳ Ｐゴシック" charset="0"/>
                <a:cs typeface="Arial" charset="0"/>
              </a:rPr>
              <a:t>16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r>
              <a:rPr lang="en-US" dirty="0" smtClean="0">
                <a:latin typeface="Arial" charset="0"/>
                <a:cs typeface="Arial" charset="0"/>
              </a:rPr>
              <a:t>Lean </a:t>
            </a:r>
            <a:r>
              <a:rPr lang="en-US" dirty="0">
                <a:latin typeface="Arial" charset="0"/>
                <a:cs typeface="Arial" charset="0"/>
              </a:rPr>
              <a:t>Operations</a:t>
            </a:r>
          </a:p>
        </p:txBody>
      </p:sp>
      <p:sp>
        <p:nvSpPr>
          <p:cNvPr id="2" name="Content Placeholder 1"/>
          <p:cNvSpPr>
            <a:spLocks noGrp="1"/>
          </p:cNvSpPr>
          <p:nvPr>
            <p:ph idx="1"/>
          </p:nvPr>
        </p:nvSpPr>
        <p:spPr/>
        <p:txBody>
          <a:bodyPr/>
          <a:lstStyle/>
          <a:p>
            <a:r>
              <a:rPr lang="en-US" b="1" dirty="0" smtClean="0">
                <a:solidFill>
                  <a:srgbClr val="FF0000"/>
                </a:solidFill>
                <a:latin typeface="Arial" charset="0"/>
                <a:cs typeface="Arial" charset="0"/>
              </a:rPr>
              <a:t>Just-in-time (</a:t>
            </a:r>
            <a:r>
              <a:rPr lang="en-US" b="1" dirty="0" err="1" smtClean="0">
                <a:solidFill>
                  <a:srgbClr val="FF0000"/>
                </a:solidFill>
                <a:latin typeface="Arial" charset="0"/>
                <a:cs typeface="Arial" charset="0"/>
              </a:rPr>
              <a:t>JIT</a:t>
            </a:r>
            <a:r>
              <a:rPr lang="en-US" b="1" dirty="0" smtClean="0">
                <a:solidFill>
                  <a:srgbClr val="FF0000"/>
                </a:solidFill>
                <a:latin typeface="Arial" charset="0"/>
                <a:cs typeface="Arial" charset="0"/>
              </a:rPr>
              <a:t>)</a:t>
            </a:r>
            <a:r>
              <a:rPr lang="en-US" dirty="0" smtClean="0">
                <a:solidFill>
                  <a:srgbClr val="FF0000"/>
                </a:solidFill>
                <a:latin typeface="Arial" charset="0"/>
                <a:cs typeface="Arial" charset="0"/>
              </a:rPr>
              <a:t> </a:t>
            </a:r>
            <a:r>
              <a:rPr lang="en-US" dirty="0">
                <a:latin typeface="Arial" charset="0"/>
                <a:cs typeface="Arial" charset="0"/>
              </a:rPr>
              <a:t>focuses on continuous forced problem solving</a:t>
            </a:r>
          </a:p>
          <a:p>
            <a:r>
              <a:rPr lang="en-US" b="1" dirty="0" smtClean="0">
                <a:solidFill>
                  <a:srgbClr val="FF0000"/>
                </a:solidFill>
                <a:latin typeface="Arial" charset="0"/>
                <a:cs typeface="Arial" charset="0"/>
              </a:rPr>
              <a:t>Toyota Production System (TPS) </a:t>
            </a:r>
            <a:r>
              <a:rPr lang="en-US" dirty="0">
                <a:latin typeface="Arial" charset="0"/>
                <a:cs typeface="Arial" charset="0"/>
              </a:rPr>
              <a:t>emphasizes continuous improvement, respect for people, and standard work practices in an assembly-line environment</a:t>
            </a:r>
          </a:p>
        </p:txBody>
      </p:sp>
      <p:sp>
        <p:nvSpPr>
          <p:cNvPr id="3" name="Slide Number Placeholder 2"/>
          <p:cNvSpPr>
            <a:spLocks noGrp="1"/>
          </p:cNvSpPr>
          <p:nvPr>
            <p:ph type="sldNum" sz="quarter" idx="11"/>
          </p:nvPr>
        </p:nvSpPr>
        <p:spPr/>
        <p:txBody>
          <a:bodyPr/>
          <a:lstStyle/>
          <a:p>
            <a:fld id="{719C0A48-53B8-C64F-AFE6-ECE23F11299D}" type="slidenum">
              <a:rPr lang="en-US" smtClean="0"/>
              <a:pPr/>
              <a:t>10</a:t>
            </a:fld>
            <a:endParaRPr lang="en-US"/>
          </a:p>
        </p:txBody>
      </p:sp>
    </p:spTree>
    <p:extLst>
      <p:ext uri="{BB962C8B-B14F-4D97-AF65-F5344CB8AC3E}">
        <p14:creationId xmlns:p14="http://schemas.microsoft.com/office/powerpoint/2010/main" val="25993342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extLst/>
        </p:spPr>
        <p:txBody>
          <a:bodyPr rtlCol="0">
            <a:normAutofit/>
          </a:bodyPr>
          <a:lstStyle/>
          <a:p>
            <a:pPr fontAlgn="auto">
              <a:spcAft>
                <a:spcPts val="0"/>
              </a:spcAft>
              <a:defRPr/>
            </a:pPr>
            <a:r>
              <a:rPr lang="en-US" dirty="0" smtClean="0">
                <a:ea typeface="+mj-ea"/>
              </a:rPr>
              <a:t>Lean </a:t>
            </a:r>
            <a:r>
              <a:rPr lang="en-US" dirty="0">
                <a:ea typeface="+mj-ea"/>
              </a:rPr>
              <a:t>Operations</a:t>
            </a:r>
          </a:p>
        </p:txBody>
      </p:sp>
      <p:sp>
        <p:nvSpPr>
          <p:cNvPr id="27650" name="Content Placeholder 1"/>
          <p:cNvSpPr>
            <a:spLocks noGrp="1"/>
          </p:cNvSpPr>
          <p:nvPr>
            <p:ph idx="1"/>
          </p:nvPr>
        </p:nvSpPr>
        <p:spPr/>
        <p:txBody>
          <a:bodyPr/>
          <a:lstStyle/>
          <a:p>
            <a:r>
              <a:rPr lang="en-US" dirty="0" smtClean="0">
                <a:latin typeface="Arial" charset="0"/>
                <a:cs typeface="Arial" charset="0"/>
              </a:rPr>
              <a:t>Encompasses JIT, TPS, Kanban…</a:t>
            </a:r>
          </a:p>
          <a:p>
            <a:r>
              <a:rPr lang="en-US" dirty="0" smtClean="0">
                <a:latin typeface="Arial" charset="0"/>
                <a:cs typeface="Arial" charset="0"/>
              </a:rPr>
              <a:t>Sustains competitive advantage and </a:t>
            </a:r>
            <a:r>
              <a:rPr lang="en-US" dirty="0" smtClean="0">
                <a:solidFill>
                  <a:srgbClr val="FF0000"/>
                </a:solidFill>
                <a:latin typeface="Arial" charset="0"/>
                <a:cs typeface="Arial" charset="0"/>
              </a:rPr>
              <a:t>increases return </a:t>
            </a:r>
            <a:r>
              <a:rPr lang="en-US" dirty="0" smtClean="0">
                <a:latin typeface="Arial" charset="0"/>
                <a:cs typeface="Arial" charset="0"/>
              </a:rPr>
              <a:t>to stakeholders</a:t>
            </a:r>
          </a:p>
          <a:p>
            <a:r>
              <a:rPr lang="en-US" dirty="0" smtClean="0">
                <a:latin typeface="Arial" charset="0"/>
                <a:cs typeface="Arial" charset="0"/>
              </a:rPr>
              <a:t>Three fundamental issues</a:t>
            </a:r>
          </a:p>
          <a:p>
            <a:pPr lvl="1"/>
            <a:r>
              <a:rPr lang="en-US" dirty="0" smtClean="0">
                <a:solidFill>
                  <a:srgbClr val="FF0000"/>
                </a:solidFill>
                <a:latin typeface="Arial" charset="0"/>
                <a:cs typeface="Arial" charset="0"/>
              </a:rPr>
              <a:t>Eliminate</a:t>
            </a:r>
            <a:r>
              <a:rPr lang="en-US" dirty="0" smtClean="0">
                <a:latin typeface="Arial" charset="0"/>
                <a:cs typeface="Arial" charset="0"/>
              </a:rPr>
              <a:t> waste</a:t>
            </a:r>
          </a:p>
          <a:p>
            <a:pPr lvl="1"/>
            <a:r>
              <a:rPr lang="en-US" dirty="0" smtClean="0">
                <a:solidFill>
                  <a:srgbClr val="FF0000"/>
                </a:solidFill>
                <a:latin typeface="Arial" charset="0"/>
                <a:cs typeface="Arial" charset="0"/>
              </a:rPr>
              <a:t>Remove</a:t>
            </a:r>
            <a:r>
              <a:rPr lang="en-US" dirty="0" smtClean="0">
                <a:latin typeface="Arial" charset="0"/>
                <a:cs typeface="Arial" charset="0"/>
              </a:rPr>
              <a:t> variability</a:t>
            </a:r>
          </a:p>
          <a:p>
            <a:pPr lvl="1"/>
            <a:r>
              <a:rPr lang="en-US" dirty="0" smtClean="0">
                <a:solidFill>
                  <a:srgbClr val="FF0000"/>
                </a:solidFill>
                <a:latin typeface="Arial" charset="0"/>
                <a:cs typeface="Arial" charset="0"/>
              </a:rPr>
              <a:t>Improve</a:t>
            </a:r>
            <a:r>
              <a:rPr lang="en-US" dirty="0" smtClean="0">
                <a:latin typeface="Arial" charset="0"/>
                <a:cs typeface="Arial" charset="0"/>
              </a:rPr>
              <a:t> throughput</a:t>
            </a:r>
            <a:endParaRPr lang="en-US" dirty="0">
              <a:latin typeface="Arial" charset="0"/>
              <a:cs typeface="Arial" charset="0"/>
            </a:endParaRPr>
          </a:p>
        </p:txBody>
      </p:sp>
      <p:sp>
        <p:nvSpPr>
          <p:cNvPr id="2" name="Slide Number Placeholder 1"/>
          <p:cNvSpPr>
            <a:spLocks noGrp="1"/>
          </p:cNvSpPr>
          <p:nvPr>
            <p:ph type="sldNum" sz="quarter" idx="11"/>
          </p:nvPr>
        </p:nvSpPr>
        <p:spPr/>
        <p:txBody>
          <a:bodyPr/>
          <a:lstStyle/>
          <a:p>
            <a:fld id="{719C0A48-53B8-C64F-AFE6-ECE23F11299D}" type="slidenum">
              <a:rPr lang="en-US" smtClean="0"/>
              <a:pPr/>
              <a:t>11</a:t>
            </a:fld>
            <a:endParaRPr lang="en-US"/>
          </a:p>
        </p:txBody>
      </p:sp>
    </p:spTree>
    <p:extLst>
      <p:ext uri="{BB962C8B-B14F-4D97-AF65-F5344CB8AC3E}">
        <p14:creationId xmlns:p14="http://schemas.microsoft.com/office/powerpoint/2010/main" val="1991525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r>
              <a:rPr lang="en-US" dirty="0" smtClean="0">
                <a:latin typeface="Arial" charset="0"/>
                <a:cs typeface="Arial" charset="0"/>
              </a:rPr>
              <a:t>Lean and Just</a:t>
            </a:r>
            <a:r>
              <a:rPr lang="en-US" dirty="0">
                <a:latin typeface="Arial" charset="0"/>
                <a:cs typeface="Arial" charset="0"/>
              </a:rPr>
              <a:t>-In-</a:t>
            </a:r>
            <a:r>
              <a:rPr lang="en-US" dirty="0" smtClean="0">
                <a:latin typeface="Arial" charset="0"/>
                <a:cs typeface="Arial" charset="0"/>
              </a:rPr>
              <a:t>Time</a:t>
            </a:r>
            <a:endParaRPr lang="en-US" dirty="0">
              <a:latin typeface="Arial" charset="0"/>
              <a:cs typeface="Arial" charset="0"/>
            </a:endParaRPr>
          </a:p>
        </p:txBody>
      </p:sp>
      <p:sp>
        <p:nvSpPr>
          <p:cNvPr id="48130" name="Rectangle 3"/>
          <p:cNvSpPr>
            <a:spLocks noGrp="1" noChangeArrowheads="1"/>
          </p:cNvSpPr>
          <p:nvPr>
            <p:ph idx="1"/>
          </p:nvPr>
        </p:nvSpPr>
        <p:spPr/>
        <p:txBody>
          <a:bodyPr>
            <a:normAutofit/>
          </a:bodyPr>
          <a:lstStyle/>
          <a:p>
            <a:r>
              <a:rPr lang="en-US" sz="2800" dirty="0">
                <a:latin typeface="Arial" charset="0"/>
                <a:cs typeface="Arial" charset="0"/>
              </a:rPr>
              <a:t>Powerful strategy for improving operations</a:t>
            </a:r>
          </a:p>
          <a:p>
            <a:r>
              <a:rPr lang="en-US" sz="2800" dirty="0">
                <a:latin typeface="Arial" charset="0"/>
                <a:cs typeface="Arial" charset="0"/>
              </a:rPr>
              <a:t>Materials arrive </a:t>
            </a:r>
            <a:r>
              <a:rPr lang="en-US" sz="2800" i="1" dirty="0">
                <a:solidFill>
                  <a:srgbClr val="FF0000"/>
                </a:solidFill>
                <a:latin typeface="Arial" charset="0"/>
                <a:cs typeface="Arial" charset="0"/>
              </a:rPr>
              <a:t>where</a:t>
            </a:r>
            <a:r>
              <a:rPr lang="en-US" sz="2800" dirty="0">
                <a:solidFill>
                  <a:srgbClr val="FF0000"/>
                </a:solidFill>
                <a:latin typeface="Arial" charset="0"/>
                <a:cs typeface="Arial" charset="0"/>
              </a:rPr>
              <a:t> they </a:t>
            </a:r>
            <a:r>
              <a:rPr lang="en-US" sz="2800" dirty="0" smtClean="0">
                <a:solidFill>
                  <a:srgbClr val="FF0000"/>
                </a:solidFill>
                <a:latin typeface="Arial" charset="0"/>
                <a:cs typeface="Arial" charset="0"/>
              </a:rPr>
              <a:t>are needed only </a:t>
            </a:r>
            <a:r>
              <a:rPr lang="en-US" sz="2800" i="1" dirty="0">
                <a:solidFill>
                  <a:srgbClr val="FF0000"/>
                </a:solidFill>
                <a:latin typeface="Arial" charset="0"/>
                <a:cs typeface="Arial" charset="0"/>
              </a:rPr>
              <a:t>when</a:t>
            </a:r>
            <a:r>
              <a:rPr lang="en-US" sz="2800" dirty="0">
                <a:latin typeface="Arial" charset="0"/>
                <a:cs typeface="Arial" charset="0"/>
              </a:rPr>
              <a:t> </a:t>
            </a:r>
            <a:r>
              <a:rPr lang="en-US" sz="2800" dirty="0">
                <a:solidFill>
                  <a:srgbClr val="FF0000"/>
                </a:solidFill>
                <a:latin typeface="Arial" charset="0"/>
                <a:cs typeface="Arial" charset="0"/>
              </a:rPr>
              <a:t>they </a:t>
            </a:r>
            <a:r>
              <a:rPr lang="en-US" sz="2800" dirty="0" smtClean="0">
                <a:solidFill>
                  <a:srgbClr val="FF0000"/>
                </a:solidFill>
                <a:latin typeface="Arial" charset="0"/>
                <a:cs typeface="Arial" charset="0"/>
              </a:rPr>
              <a:t>are needed</a:t>
            </a:r>
            <a:endParaRPr lang="en-US" sz="2800" dirty="0">
              <a:solidFill>
                <a:srgbClr val="FF0000"/>
              </a:solidFill>
              <a:latin typeface="Arial" charset="0"/>
              <a:cs typeface="Arial" charset="0"/>
            </a:endParaRPr>
          </a:p>
          <a:p>
            <a:r>
              <a:rPr lang="en-US" sz="2800" dirty="0">
                <a:latin typeface="Arial" charset="0"/>
                <a:cs typeface="Arial" charset="0"/>
              </a:rPr>
              <a:t>Identifying problems and </a:t>
            </a:r>
            <a:r>
              <a:rPr lang="en-US" sz="2800" dirty="0" smtClean="0">
                <a:latin typeface="Arial" charset="0"/>
                <a:cs typeface="Arial" charset="0"/>
              </a:rPr>
              <a:t>driving </a:t>
            </a:r>
            <a:r>
              <a:rPr lang="en-US" sz="2800" dirty="0">
                <a:latin typeface="Arial" charset="0"/>
                <a:cs typeface="Arial" charset="0"/>
              </a:rPr>
              <a:t>out waste </a:t>
            </a:r>
            <a:r>
              <a:rPr lang="en-US" sz="2800" dirty="0">
                <a:solidFill>
                  <a:srgbClr val="FF0000"/>
                </a:solidFill>
                <a:latin typeface="Arial" charset="0"/>
                <a:cs typeface="Arial" charset="0"/>
              </a:rPr>
              <a:t>reduces </a:t>
            </a:r>
            <a:r>
              <a:rPr lang="en-US" sz="2800" dirty="0" smtClean="0">
                <a:solidFill>
                  <a:srgbClr val="FF0000"/>
                </a:solidFill>
                <a:latin typeface="Arial" charset="0"/>
                <a:cs typeface="Arial" charset="0"/>
              </a:rPr>
              <a:t>costs </a:t>
            </a:r>
            <a:r>
              <a:rPr lang="en-US" sz="2800" dirty="0">
                <a:solidFill>
                  <a:srgbClr val="FF0000"/>
                </a:solidFill>
                <a:latin typeface="Arial" charset="0"/>
                <a:cs typeface="Arial" charset="0"/>
              </a:rPr>
              <a:t>and variability and </a:t>
            </a:r>
            <a:r>
              <a:rPr lang="en-US" sz="2800" dirty="0" smtClean="0">
                <a:solidFill>
                  <a:srgbClr val="FF0000"/>
                </a:solidFill>
                <a:latin typeface="Arial" charset="0"/>
                <a:cs typeface="Arial" charset="0"/>
              </a:rPr>
              <a:t>improves </a:t>
            </a:r>
            <a:r>
              <a:rPr lang="en-US" sz="2800" dirty="0">
                <a:solidFill>
                  <a:srgbClr val="FF0000"/>
                </a:solidFill>
                <a:latin typeface="Arial" charset="0"/>
                <a:cs typeface="Arial" charset="0"/>
              </a:rPr>
              <a:t>throughput</a:t>
            </a:r>
          </a:p>
          <a:p>
            <a:r>
              <a:rPr lang="en-US" sz="2800" dirty="0">
                <a:latin typeface="Arial" charset="0"/>
                <a:cs typeface="Arial" charset="0"/>
              </a:rPr>
              <a:t>Requires a meaningful </a:t>
            </a:r>
            <a:r>
              <a:rPr lang="en-US" sz="2800" dirty="0" smtClean="0">
                <a:latin typeface="Arial" charset="0"/>
                <a:cs typeface="Arial" charset="0"/>
              </a:rPr>
              <a:t>buyer-supplier </a:t>
            </a:r>
            <a:r>
              <a:rPr lang="en-US" sz="2800" dirty="0" smtClean="0">
                <a:solidFill>
                  <a:srgbClr val="FF0000"/>
                </a:solidFill>
                <a:latin typeface="Arial" charset="0"/>
                <a:cs typeface="Arial" charset="0"/>
              </a:rPr>
              <a:t>relationship</a:t>
            </a:r>
            <a:endParaRPr lang="en-US" sz="2800" dirty="0">
              <a:solidFill>
                <a:srgbClr val="FF0000"/>
              </a:solidFill>
              <a:latin typeface="Arial" charset="0"/>
              <a:cs typeface="Arial" charset="0"/>
            </a:endParaRPr>
          </a:p>
        </p:txBody>
      </p:sp>
      <p:sp>
        <p:nvSpPr>
          <p:cNvPr id="2" name="Slide Number Placeholder 1"/>
          <p:cNvSpPr>
            <a:spLocks noGrp="1"/>
          </p:cNvSpPr>
          <p:nvPr>
            <p:ph type="sldNum" sz="quarter" idx="11"/>
          </p:nvPr>
        </p:nvSpPr>
        <p:spPr/>
        <p:txBody>
          <a:bodyPr/>
          <a:lstStyle/>
          <a:p>
            <a:fld id="{719C0A48-53B8-C64F-AFE6-ECE23F11299D}" type="slidenum">
              <a:rPr lang="en-US" smtClean="0"/>
              <a:pPr/>
              <a:t>12</a:t>
            </a:fld>
            <a:endParaRPr lang="en-US"/>
          </a:p>
        </p:txBody>
      </p:sp>
    </p:spTree>
    <p:extLst>
      <p:ext uri="{BB962C8B-B14F-4D97-AF65-F5344CB8AC3E}">
        <p14:creationId xmlns:p14="http://schemas.microsoft.com/office/powerpoint/2010/main" val="3128043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r>
              <a:rPr lang="en-US" dirty="0" smtClean="0">
                <a:latin typeface="Arial" charset="0"/>
                <a:cs typeface="Arial" charset="0"/>
              </a:rPr>
              <a:t>Supplier Partnerships</a:t>
            </a:r>
            <a:endParaRPr lang="en-US" dirty="0">
              <a:latin typeface="Arial" charset="0"/>
              <a:cs typeface="Arial" charset="0"/>
            </a:endParaRPr>
          </a:p>
        </p:txBody>
      </p:sp>
      <p:sp>
        <p:nvSpPr>
          <p:cNvPr id="53250" name="Content Placeholder 1"/>
          <p:cNvSpPr>
            <a:spLocks noGrp="1"/>
          </p:cNvSpPr>
          <p:nvPr>
            <p:ph idx="1"/>
          </p:nvPr>
        </p:nvSpPr>
        <p:spPr/>
        <p:txBody>
          <a:bodyPr>
            <a:normAutofit/>
          </a:bodyPr>
          <a:lstStyle/>
          <a:p>
            <a:r>
              <a:rPr lang="en-US" dirty="0" smtClean="0">
                <a:latin typeface="Arial" charset="0"/>
                <a:cs typeface="Arial" charset="0"/>
              </a:rPr>
              <a:t>Exist </a:t>
            </a:r>
            <a:r>
              <a:rPr lang="en-US" dirty="0">
                <a:latin typeface="Arial" charset="0"/>
                <a:cs typeface="Arial" charset="0"/>
              </a:rPr>
              <a:t>when a </a:t>
            </a:r>
            <a:r>
              <a:rPr lang="en-US" dirty="0">
                <a:solidFill>
                  <a:srgbClr val="FF0000"/>
                </a:solidFill>
                <a:latin typeface="Arial" charset="0"/>
                <a:cs typeface="Arial" charset="0"/>
              </a:rPr>
              <a:t>supplier and purchaser work together </a:t>
            </a:r>
            <a:r>
              <a:rPr lang="en-US" dirty="0">
                <a:latin typeface="Arial" charset="0"/>
                <a:cs typeface="Arial" charset="0"/>
              </a:rPr>
              <a:t>to remove waste and drive down costs</a:t>
            </a:r>
          </a:p>
          <a:p>
            <a:r>
              <a:rPr lang="en-US" dirty="0">
                <a:latin typeface="Arial" charset="0"/>
                <a:cs typeface="Arial" charset="0"/>
              </a:rPr>
              <a:t>Four goals of </a:t>
            </a:r>
            <a:r>
              <a:rPr lang="en-US" dirty="0" smtClean="0">
                <a:latin typeface="Arial" charset="0"/>
                <a:cs typeface="Arial" charset="0"/>
              </a:rPr>
              <a:t>supplier partnerships are:</a:t>
            </a:r>
          </a:p>
          <a:p>
            <a:pPr lvl="1"/>
            <a:r>
              <a:rPr lang="en-US" dirty="0" smtClean="0">
                <a:latin typeface="Arial" charset="0"/>
                <a:cs typeface="Arial" charset="0"/>
              </a:rPr>
              <a:t>Removal </a:t>
            </a:r>
            <a:r>
              <a:rPr lang="en-US" dirty="0">
                <a:latin typeface="Arial" charset="0"/>
                <a:cs typeface="Arial" charset="0"/>
              </a:rPr>
              <a:t>of </a:t>
            </a:r>
            <a:r>
              <a:rPr lang="en-US" dirty="0">
                <a:solidFill>
                  <a:srgbClr val="FF0000"/>
                </a:solidFill>
                <a:latin typeface="Arial" charset="0"/>
                <a:cs typeface="Arial" charset="0"/>
              </a:rPr>
              <a:t>unnecessary </a:t>
            </a:r>
            <a:r>
              <a:rPr lang="en-US" dirty="0" smtClean="0">
                <a:solidFill>
                  <a:srgbClr val="FF0000"/>
                </a:solidFill>
                <a:latin typeface="Arial" charset="0"/>
                <a:cs typeface="Arial" charset="0"/>
              </a:rPr>
              <a:t>activities</a:t>
            </a:r>
          </a:p>
          <a:p>
            <a:pPr lvl="1"/>
            <a:r>
              <a:rPr lang="en-US" dirty="0" smtClean="0">
                <a:latin typeface="Arial" charset="0"/>
                <a:cs typeface="Arial" charset="0"/>
              </a:rPr>
              <a:t>Removal </a:t>
            </a:r>
            <a:r>
              <a:rPr lang="en-US" dirty="0">
                <a:latin typeface="Arial" charset="0"/>
                <a:cs typeface="Arial" charset="0"/>
              </a:rPr>
              <a:t>of </a:t>
            </a:r>
            <a:r>
              <a:rPr lang="en-US" dirty="0">
                <a:solidFill>
                  <a:srgbClr val="FF0000"/>
                </a:solidFill>
                <a:latin typeface="Arial" charset="0"/>
                <a:cs typeface="Arial" charset="0"/>
              </a:rPr>
              <a:t>in-plant </a:t>
            </a:r>
            <a:r>
              <a:rPr lang="en-US" dirty="0" smtClean="0">
                <a:solidFill>
                  <a:srgbClr val="FF0000"/>
                </a:solidFill>
                <a:latin typeface="Arial" charset="0"/>
                <a:cs typeface="Arial" charset="0"/>
              </a:rPr>
              <a:t>inventory</a:t>
            </a:r>
          </a:p>
          <a:p>
            <a:pPr lvl="1"/>
            <a:r>
              <a:rPr lang="en-US" dirty="0" smtClean="0">
                <a:latin typeface="Arial" charset="0"/>
                <a:cs typeface="Arial" charset="0"/>
              </a:rPr>
              <a:t>Removal </a:t>
            </a:r>
            <a:r>
              <a:rPr lang="en-US" dirty="0">
                <a:latin typeface="Arial" charset="0"/>
                <a:cs typeface="Arial" charset="0"/>
              </a:rPr>
              <a:t>of </a:t>
            </a:r>
            <a:r>
              <a:rPr lang="en-US" dirty="0">
                <a:solidFill>
                  <a:srgbClr val="FF0000"/>
                </a:solidFill>
                <a:latin typeface="Arial" charset="0"/>
                <a:cs typeface="Arial" charset="0"/>
              </a:rPr>
              <a:t>in-transit </a:t>
            </a:r>
            <a:r>
              <a:rPr lang="en-US" dirty="0" smtClean="0">
                <a:solidFill>
                  <a:srgbClr val="FF0000"/>
                </a:solidFill>
                <a:latin typeface="Arial" charset="0"/>
                <a:cs typeface="Arial" charset="0"/>
              </a:rPr>
              <a:t>inventory</a:t>
            </a:r>
          </a:p>
          <a:p>
            <a:pPr lvl="1"/>
            <a:r>
              <a:rPr lang="en-US" dirty="0" smtClean="0">
                <a:latin typeface="Arial" charset="0"/>
                <a:cs typeface="Arial" charset="0"/>
              </a:rPr>
              <a:t>Improved </a:t>
            </a:r>
            <a:r>
              <a:rPr lang="en-US" dirty="0">
                <a:solidFill>
                  <a:srgbClr val="FF0000"/>
                </a:solidFill>
                <a:latin typeface="Arial" charset="0"/>
                <a:cs typeface="Arial" charset="0"/>
              </a:rPr>
              <a:t>quality and </a:t>
            </a:r>
            <a:r>
              <a:rPr lang="en-US" dirty="0" smtClean="0">
                <a:solidFill>
                  <a:srgbClr val="FF0000"/>
                </a:solidFill>
                <a:latin typeface="Arial" charset="0"/>
                <a:cs typeface="Arial" charset="0"/>
              </a:rPr>
              <a:t>reliability</a:t>
            </a:r>
            <a:endParaRPr lang="en-US" dirty="0">
              <a:solidFill>
                <a:srgbClr val="FF0000"/>
              </a:solidFill>
              <a:latin typeface="Arial" charset="0"/>
              <a:cs typeface="Arial" charset="0"/>
            </a:endParaRPr>
          </a:p>
        </p:txBody>
      </p:sp>
      <p:sp>
        <p:nvSpPr>
          <p:cNvPr id="2" name="Slide Number Placeholder 1"/>
          <p:cNvSpPr>
            <a:spLocks noGrp="1"/>
          </p:cNvSpPr>
          <p:nvPr>
            <p:ph type="sldNum" sz="quarter" idx="11"/>
          </p:nvPr>
        </p:nvSpPr>
        <p:spPr/>
        <p:txBody>
          <a:bodyPr/>
          <a:lstStyle/>
          <a:p>
            <a:fld id="{719C0A48-53B8-C64F-AFE6-ECE23F11299D}" type="slidenum">
              <a:rPr lang="en-US" smtClean="0"/>
              <a:pPr/>
              <a:t>13</a:t>
            </a:fld>
            <a:endParaRPr lang="en-US"/>
          </a:p>
        </p:txBody>
      </p:sp>
    </p:spTree>
    <p:extLst>
      <p:ext uri="{BB962C8B-B14F-4D97-AF65-F5344CB8AC3E}">
        <p14:creationId xmlns:p14="http://schemas.microsoft.com/office/powerpoint/2010/main" val="4013426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r>
              <a:rPr lang="en-US">
                <a:latin typeface="Arial" charset="0"/>
                <a:cs typeface="Arial" charset="0"/>
              </a:rPr>
              <a:t>Concerns of Suppliers</a:t>
            </a:r>
          </a:p>
        </p:txBody>
      </p:sp>
      <p:sp>
        <p:nvSpPr>
          <p:cNvPr id="57346" name="Content Placeholder 1"/>
          <p:cNvSpPr>
            <a:spLocks noGrp="1"/>
          </p:cNvSpPr>
          <p:nvPr>
            <p:ph idx="1"/>
          </p:nvPr>
        </p:nvSpPr>
        <p:spPr/>
        <p:txBody>
          <a:bodyPr>
            <a:normAutofit fontScale="62500" lnSpcReduction="20000"/>
          </a:bodyPr>
          <a:lstStyle/>
          <a:p>
            <a:pPr>
              <a:buClr>
                <a:schemeClr val="tx1"/>
              </a:buClr>
            </a:pPr>
            <a:r>
              <a:rPr lang="en-US" sz="2800" dirty="0" smtClean="0">
                <a:solidFill>
                  <a:srgbClr val="FF0000"/>
                </a:solidFill>
                <a:latin typeface="Arial" charset="0"/>
                <a:cs typeface="Arial" charset="0"/>
              </a:rPr>
              <a:t>Need</a:t>
            </a:r>
          </a:p>
          <a:p>
            <a:pPr lvl="1"/>
            <a:r>
              <a:rPr lang="en-US" sz="2400" dirty="0" smtClean="0">
                <a:latin typeface="Arial" charset="0"/>
                <a:cs typeface="Arial" charset="0"/>
              </a:rPr>
              <a:t>Collaboration, Mutual understanding, and Trust</a:t>
            </a:r>
          </a:p>
          <a:p>
            <a:r>
              <a:rPr lang="en-US" sz="2800" dirty="0" smtClean="0">
                <a:latin typeface="Arial" charset="0"/>
                <a:cs typeface="Arial" charset="0"/>
              </a:rPr>
              <a:t>Diversification</a:t>
            </a:r>
          </a:p>
          <a:p>
            <a:pPr lvl="1"/>
            <a:r>
              <a:rPr lang="en-US" sz="2400" dirty="0" smtClean="0">
                <a:solidFill>
                  <a:srgbClr val="FF0000"/>
                </a:solidFill>
                <a:latin typeface="Arial" charset="0"/>
                <a:cs typeface="Arial" charset="0"/>
              </a:rPr>
              <a:t>Ties </a:t>
            </a:r>
            <a:r>
              <a:rPr lang="en-US" sz="2400" dirty="0">
                <a:solidFill>
                  <a:srgbClr val="FF0000"/>
                </a:solidFill>
                <a:latin typeface="Arial" charset="0"/>
                <a:cs typeface="Arial" charset="0"/>
              </a:rPr>
              <a:t>to only one customer </a:t>
            </a:r>
            <a:r>
              <a:rPr lang="en-US" sz="2400" dirty="0">
                <a:latin typeface="Arial" charset="0"/>
                <a:cs typeface="Arial" charset="0"/>
              </a:rPr>
              <a:t>increases risk</a:t>
            </a:r>
          </a:p>
          <a:p>
            <a:r>
              <a:rPr lang="en-US" sz="2800" dirty="0" smtClean="0">
                <a:latin typeface="Arial" charset="0"/>
                <a:cs typeface="Arial" charset="0"/>
              </a:rPr>
              <a:t>Scheduling</a:t>
            </a:r>
          </a:p>
          <a:p>
            <a:pPr lvl="1"/>
            <a:r>
              <a:rPr lang="en-US" sz="2400" dirty="0" smtClean="0">
                <a:latin typeface="Arial" charset="0"/>
                <a:cs typeface="Arial" charset="0"/>
              </a:rPr>
              <a:t>Don</a:t>
            </a:r>
            <a:r>
              <a:rPr lang="en-AU" sz="2400" dirty="0">
                <a:latin typeface="Arial" charset="0"/>
                <a:cs typeface="Arial" charset="0"/>
              </a:rPr>
              <a:t>'</a:t>
            </a:r>
            <a:r>
              <a:rPr lang="en-US" sz="2400" dirty="0" smtClean="0">
                <a:latin typeface="Arial" charset="0"/>
                <a:cs typeface="Arial" charset="0"/>
              </a:rPr>
              <a:t>t </a:t>
            </a:r>
            <a:r>
              <a:rPr lang="en-US" sz="2400" dirty="0">
                <a:latin typeface="Arial" charset="0"/>
                <a:cs typeface="Arial" charset="0"/>
              </a:rPr>
              <a:t>believe customers can create a </a:t>
            </a:r>
            <a:r>
              <a:rPr lang="en-US" sz="2400" dirty="0">
                <a:solidFill>
                  <a:srgbClr val="FF0000"/>
                </a:solidFill>
                <a:latin typeface="Arial" charset="0"/>
                <a:cs typeface="Arial" charset="0"/>
              </a:rPr>
              <a:t>smooth schedule</a:t>
            </a:r>
          </a:p>
          <a:p>
            <a:r>
              <a:rPr lang="en-US" sz="2800" dirty="0">
                <a:latin typeface="Arial" charset="0"/>
                <a:cs typeface="Arial" charset="0"/>
              </a:rPr>
              <a:t>Lead </a:t>
            </a:r>
            <a:r>
              <a:rPr lang="en-US" sz="2800" dirty="0" smtClean="0">
                <a:latin typeface="Arial" charset="0"/>
                <a:cs typeface="Arial" charset="0"/>
              </a:rPr>
              <a:t>time</a:t>
            </a:r>
          </a:p>
          <a:p>
            <a:pPr lvl="1"/>
            <a:r>
              <a:rPr lang="en-US" sz="2400" dirty="0" smtClean="0">
                <a:latin typeface="Arial" charset="0"/>
                <a:cs typeface="Arial" charset="0"/>
              </a:rPr>
              <a:t>Short </a:t>
            </a:r>
            <a:r>
              <a:rPr lang="en-US" sz="2400" dirty="0">
                <a:latin typeface="Arial" charset="0"/>
                <a:cs typeface="Arial" charset="0"/>
              </a:rPr>
              <a:t>lead times mean </a:t>
            </a:r>
            <a:r>
              <a:rPr lang="en-US" sz="2400" dirty="0">
                <a:solidFill>
                  <a:srgbClr val="FF0000"/>
                </a:solidFill>
                <a:latin typeface="Arial" charset="0"/>
                <a:cs typeface="Arial" charset="0"/>
              </a:rPr>
              <a:t>engineering or specification changes</a:t>
            </a:r>
            <a:r>
              <a:rPr lang="en-US" sz="2400" dirty="0">
                <a:latin typeface="Arial" charset="0"/>
                <a:cs typeface="Arial" charset="0"/>
              </a:rPr>
              <a:t> can create problems</a:t>
            </a:r>
          </a:p>
          <a:p>
            <a:r>
              <a:rPr lang="en-US" sz="2800" dirty="0" smtClean="0">
                <a:latin typeface="Arial" charset="0"/>
                <a:cs typeface="Arial" charset="0"/>
              </a:rPr>
              <a:t>Quality</a:t>
            </a:r>
          </a:p>
          <a:p>
            <a:pPr lvl="1"/>
            <a:r>
              <a:rPr lang="en-US" sz="2400" dirty="0" smtClean="0">
                <a:solidFill>
                  <a:srgbClr val="FF0000"/>
                </a:solidFill>
                <a:latin typeface="Arial" charset="0"/>
                <a:cs typeface="Arial" charset="0"/>
              </a:rPr>
              <a:t>Limited</a:t>
            </a:r>
            <a:r>
              <a:rPr lang="en-US" sz="2400" dirty="0" smtClean="0">
                <a:latin typeface="Arial" charset="0"/>
                <a:cs typeface="Arial" charset="0"/>
              </a:rPr>
              <a:t> </a:t>
            </a:r>
            <a:r>
              <a:rPr lang="en-US" sz="2400" dirty="0">
                <a:latin typeface="Arial" charset="0"/>
                <a:cs typeface="Arial" charset="0"/>
              </a:rPr>
              <a:t>by capital budgets, processes, or technology</a:t>
            </a:r>
          </a:p>
          <a:p>
            <a:r>
              <a:rPr lang="en-US" sz="2800" dirty="0">
                <a:latin typeface="Arial" charset="0"/>
                <a:cs typeface="Arial" charset="0"/>
              </a:rPr>
              <a:t>Lot </a:t>
            </a:r>
            <a:r>
              <a:rPr lang="en-US" sz="2800" dirty="0" smtClean="0">
                <a:latin typeface="Arial" charset="0"/>
                <a:cs typeface="Arial" charset="0"/>
              </a:rPr>
              <a:t>sizes</a:t>
            </a:r>
          </a:p>
          <a:p>
            <a:pPr lvl="1"/>
            <a:r>
              <a:rPr lang="en-US" sz="2400" dirty="0" smtClean="0">
                <a:latin typeface="Arial" charset="0"/>
                <a:cs typeface="Arial" charset="0"/>
              </a:rPr>
              <a:t>Small </a:t>
            </a:r>
            <a:r>
              <a:rPr lang="en-US" sz="2400" dirty="0">
                <a:latin typeface="Arial" charset="0"/>
                <a:cs typeface="Arial" charset="0"/>
              </a:rPr>
              <a:t>lot sizes may </a:t>
            </a:r>
            <a:r>
              <a:rPr lang="en-US" sz="2400" dirty="0">
                <a:solidFill>
                  <a:srgbClr val="FF0000"/>
                </a:solidFill>
                <a:latin typeface="Arial" charset="0"/>
                <a:cs typeface="Arial" charset="0"/>
              </a:rPr>
              <a:t>transfer costs to suppliers</a:t>
            </a:r>
          </a:p>
        </p:txBody>
      </p:sp>
      <p:sp>
        <p:nvSpPr>
          <p:cNvPr id="2" name="Slide Number Placeholder 1"/>
          <p:cNvSpPr>
            <a:spLocks noGrp="1"/>
          </p:cNvSpPr>
          <p:nvPr>
            <p:ph type="sldNum" sz="quarter" idx="11"/>
          </p:nvPr>
        </p:nvSpPr>
        <p:spPr/>
        <p:txBody>
          <a:bodyPr/>
          <a:lstStyle/>
          <a:p>
            <a:fld id="{719C0A48-53B8-C64F-AFE6-ECE23F11299D}" type="slidenum">
              <a:rPr lang="en-US" smtClean="0"/>
              <a:pPr/>
              <a:t>14</a:t>
            </a:fld>
            <a:endParaRPr lang="en-US"/>
          </a:p>
        </p:txBody>
      </p:sp>
    </p:spTree>
    <p:extLst>
      <p:ext uri="{BB962C8B-B14F-4D97-AF65-F5344CB8AC3E}">
        <p14:creationId xmlns:p14="http://schemas.microsoft.com/office/powerpoint/2010/main" val="2747342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title"/>
          </p:nvPr>
        </p:nvSpPr>
        <p:spPr/>
        <p:txBody>
          <a:bodyPr/>
          <a:lstStyle/>
          <a:p>
            <a:pPr>
              <a:lnSpc>
                <a:spcPct val="80000"/>
              </a:lnSpc>
            </a:pPr>
            <a:r>
              <a:rPr lang="en-US" dirty="0" smtClean="0">
                <a:latin typeface="Arial" charset="0"/>
                <a:cs typeface="Arial" charset="0"/>
              </a:rPr>
              <a:t>Lean Scheduling</a:t>
            </a:r>
            <a:endParaRPr lang="en-US" dirty="0">
              <a:latin typeface="Arial" charset="0"/>
              <a:cs typeface="Arial" charset="0"/>
            </a:endParaRPr>
          </a:p>
        </p:txBody>
      </p:sp>
      <p:sp>
        <p:nvSpPr>
          <p:cNvPr id="95234" name="Content Placeholder 1"/>
          <p:cNvSpPr>
            <a:spLocks noGrp="1"/>
          </p:cNvSpPr>
          <p:nvPr>
            <p:ph idx="1"/>
          </p:nvPr>
        </p:nvSpPr>
        <p:spPr/>
        <p:txBody>
          <a:bodyPr/>
          <a:lstStyle/>
          <a:p>
            <a:r>
              <a:rPr lang="en-US" dirty="0">
                <a:latin typeface="Arial" charset="0"/>
                <a:cs typeface="Arial" charset="0"/>
              </a:rPr>
              <a:t>Better scheduling improves performance</a:t>
            </a:r>
          </a:p>
        </p:txBody>
      </p:sp>
      <p:graphicFrame>
        <p:nvGraphicFramePr>
          <p:cNvPr id="3" name="Table 2"/>
          <p:cNvGraphicFramePr>
            <a:graphicFrameLocks noGrp="1"/>
          </p:cNvGraphicFramePr>
          <p:nvPr>
            <p:extLst>
              <p:ext uri="{D42A27DB-BD31-4B8C-83A1-F6EECF244321}">
                <p14:modId xmlns:p14="http://schemas.microsoft.com/office/powerpoint/2010/main" val="185827625"/>
              </p:ext>
            </p:extLst>
          </p:nvPr>
        </p:nvGraphicFramePr>
        <p:xfrm>
          <a:off x="2082800" y="2225163"/>
          <a:ext cx="5359400" cy="4079878"/>
        </p:xfrm>
        <a:graphic>
          <a:graphicData uri="http://schemas.openxmlformats.org/drawingml/2006/table">
            <a:tbl>
              <a:tblPr firstRow="1" bandRow="1">
                <a:tableStyleId>{2D5ABB26-0587-4C30-8999-92F81FD0307C}</a:tableStyleId>
              </a:tblPr>
              <a:tblGrid>
                <a:gridCol w="2070100">
                  <a:extLst>
                    <a:ext uri="{9D8B030D-6E8A-4147-A177-3AD203B41FA5}">
                      <a16:colId xmlns:a16="http://schemas.microsoft.com/office/drawing/2014/main" val="20000"/>
                    </a:ext>
                  </a:extLst>
                </a:gridCol>
                <a:gridCol w="3289300">
                  <a:extLst>
                    <a:ext uri="{9D8B030D-6E8A-4147-A177-3AD203B41FA5}">
                      <a16:colId xmlns:a16="http://schemas.microsoft.com/office/drawing/2014/main" val="20001"/>
                    </a:ext>
                  </a:extLst>
                </a:gridCol>
              </a:tblGrid>
              <a:tr h="370898">
                <a:tc>
                  <a:txBody>
                    <a:bodyPr/>
                    <a:lstStyle/>
                    <a:p>
                      <a:pPr algn="ctr"/>
                      <a:r>
                        <a:rPr lang="en-US" sz="1800" b="0" dirty="0" smtClean="0">
                          <a:solidFill>
                            <a:schemeClr val="bg1"/>
                          </a:solidFill>
                          <a:latin typeface="Arial"/>
                          <a:cs typeface="Arial"/>
                        </a:rPr>
                        <a:t>TABLE 16.3</a:t>
                      </a:r>
                      <a:endParaRPr lang="en-US" sz="1800" b="0" dirty="0">
                        <a:solidFill>
                          <a:schemeClr val="bg1"/>
                        </a:solidFill>
                        <a:latin typeface="Arial"/>
                        <a:cs typeface="Arial"/>
                      </a:endParaRPr>
                    </a:p>
                  </a:txBody>
                  <a:tcPr marT="45727" marB="45727">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tx1"/>
                    </a:solidFill>
                  </a:tcPr>
                </a:tc>
                <a:tc>
                  <a:txBody>
                    <a:bodyPr/>
                    <a:lstStyle/>
                    <a:p>
                      <a:pPr algn="ctr"/>
                      <a:endParaRPr lang="en-US" sz="1800" b="0" dirty="0">
                        <a:latin typeface="Arial"/>
                        <a:cs typeface="Arial"/>
                      </a:endParaRPr>
                    </a:p>
                  </a:txBody>
                  <a:tcPr marT="45727" marB="45727">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0"/>
                  </a:ext>
                </a:extLst>
              </a:tr>
              <a:tr h="370898">
                <a:tc gridSpan="2">
                  <a:txBody>
                    <a:bodyPr/>
                    <a:lstStyle/>
                    <a:p>
                      <a:pPr algn="ctr"/>
                      <a:r>
                        <a:rPr lang="en-US" sz="1800" b="1" dirty="0" smtClean="0">
                          <a:solidFill>
                            <a:srgbClr val="FFFFFF"/>
                          </a:solidFill>
                          <a:latin typeface="Arial"/>
                          <a:cs typeface="Arial"/>
                        </a:rPr>
                        <a:t>LEAN SCHEDULING TACTICS</a:t>
                      </a:r>
                      <a:endParaRPr lang="en-US" sz="1800" b="1" dirty="0">
                        <a:solidFill>
                          <a:srgbClr val="FFFFFF"/>
                        </a:solidFill>
                        <a:latin typeface="Arial"/>
                        <a:cs typeface="Arial"/>
                      </a:endParaRPr>
                    </a:p>
                  </a:txBody>
                  <a:tcPr marT="45727" marB="45727">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accent1"/>
                    </a:solidFill>
                  </a:tcPr>
                </a:tc>
                <a:tc hMerge="1">
                  <a:txBody>
                    <a:bodyPr/>
                    <a:lstStyle/>
                    <a:p>
                      <a:endParaRPr lang="en-US" dirty="0"/>
                    </a:p>
                  </a:txBody>
                  <a:tcPr/>
                </a:tc>
                <a:extLst>
                  <a:ext uri="{0D108BD9-81ED-4DB2-BD59-A6C34878D82A}">
                    <a16:rowId xmlns:a16="http://schemas.microsoft.com/office/drawing/2014/main" val="10001"/>
                  </a:ext>
                </a:extLst>
              </a:tr>
              <a:tr h="370898">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dirty="0" smtClean="0">
                          <a:latin typeface="Arial"/>
                          <a:cs typeface="Arial"/>
                        </a:rPr>
                        <a:t>Make level schedules</a:t>
                      </a:r>
                    </a:p>
                  </a:txBody>
                  <a:tcPr marT="45727" marB="45727">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002"/>
                  </a:ext>
                </a:extLst>
              </a:tr>
              <a:tr h="370898">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dirty="0" smtClean="0">
                          <a:latin typeface="Arial"/>
                          <a:cs typeface="Arial"/>
                        </a:rPr>
                        <a:t>Use </a:t>
                      </a:r>
                      <a:r>
                        <a:rPr lang="en-US" sz="1800" b="0" dirty="0" err="1" smtClean="0">
                          <a:latin typeface="Arial"/>
                          <a:cs typeface="Arial"/>
                        </a:rPr>
                        <a:t>kanbans</a:t>
                      </a:r>
                      <a:endParaRPr lang="en-US" sz="1800" b="0" dirty="0" smtClean="0">
                        <a:latin typeface="Arial"/>
                        <a:cs typeface="Arial"/>
                      </a:endParaRPr>
                    </a:p>
                  </a:txBody>
                  <a:tcPr marT="45727" marB="45727">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003"/>
                  </a:ext>
                </a:extLst>
              </a:tr>
              <a:tr h="370898">
                <a:tc gridSpan="2">
                  <a:txBody>
                    <a:bodyPr/>
                    <a:lstStyle/>
                    <a:p>
                      <a:r>
                        <a:rPr lang="en-US" sz="1800" b="0" dirty="0" smtClean="0">
                          <a:latin typeface="Arial"/>
                          <a:cs typeface="Arial"/>
                        </a:rPr>
                        <a:t>Communicate schedules to suppliers</a:t>
                      </a:r>
                    </a:p>
                  </a:txBody>
                  <a:tcPr marT="45727" marB="45727">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004"/>
                  </a:ext>
                </a:extLst>
              </a:tr>
              <a:tr h="370898">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dirty="0" smtClean="0">
                          <a:latin typeface="Arial"/>
                          <a:cs typeface="Arial"/>
                        </a:rPr>
                        <a:t>Freeze part of the schedule</a:t>
                      </a:r>
                    </a:p>
                  </a:txBody>
                  <a:tcPr marT="45727" marB="45727">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005"/>
                  </a:ext>
                </a:extLst>
              </a:tr>
              <a:tr h="370898">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dirty="0" smtClean="0">
                          <a:latin typeface="Arial"/>
                          <a:cs typeface="Arial"/>
                        </a:rPr>
                        <a:t>Perform to schedule</a:t>
                      </a:r>
                    </a:p>
                  </a:txBody>
                  <a:tcPr marT="45727" marB="45727">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006"/>
                  </a:ext>
                </a:extLst>
              </a:tr>
              <a:tr h="370898">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dirty="0" smtClean="0">
                          <a:latin typeface="Arial"/>
                          <a:cs typeface="Arial"/>
                        </a:rPr>
                        <a:t>Seek one-piece-make and one-piece-move</a:t>
                      </a:r>
                    </a:p>
                  </a:txBody>
                  <a:tcPr marT="45727" marB="45727">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007"/>
                  </a:ext>
                </a:extLst>
              </a:tr>
              <a:tr h="370898">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dirty="0" smtClean="0">
                          <a:latin typeface="Arial"/>
                          <a:cs typeface="Arial"/>
                        </a:rPr>
                        <a:t>Eliminate waste</a:t>
                      </a:r>
                    </a:p>
                  </a:txBody>
                  <a:tcPr marT="45727" marB="45727">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008"/>
                  </a:ext>
                </a:extLst>
              </a:tr>
              <a:tr h="370898">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dirty="0" smtClean="0">
                          <a:latin typeface="Arial"/>
                          <a:cs typeface="Arial"/>
                        </a:rPr>
                        <a:t>Produce in small lots</a:t>
                      </a:r>
                    </a:p>
                  </a:txBody>
                  <a:tcPr marT="45727" marB="45727">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009"/>
                  </a:ext>
                </a:extLst>
              </a:tr>
              <a:tr h="370898">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dirty="0" smtClean="0">
                          <a:latin typeface="Arial"/>
                          <a:cs typeface="Arial"/>
                        </a:rPr>
                        <a:t>Make each operation produce a perfect part</a:t>
                      </a:r>
                    </a:p>
                  </a:txBody>
                  <a:tcPr marT="45727" marB="45727">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010"/>
                  </a:ext>
                </a:extLst>
              </a:tr>
            </a:tbl>
          </a:graphicData>
        </a:graphic>
      </p:graphicFrame>
      <p:sp>
        <p:nvSpPr>
          <p:cNvPr id="2" name="Slide Number Placeholder 1"/>
          <p:cNvSpPr>
            <a:spLocks noGrp="1"/>
          </p:cNvSpPr>
          <p:nvPr>
            <p:ph type="sldNum" sz="quarter" idx="11"/>
          </p:nvPr>
        </p:nvSpPr>
        <p:spPr/>
        <p:txBody>
          <a:bodyPr/>
          <a:lstStyle/>
          <a:p>
            <a:fld id="{719C0A48-53B8-C64F-AFE6-ECE23F11299D}" type="slidenum">
              <a:rPr lang="en-US" smtClean="0"/>
              <a:pPr/>
              <a:t>15</a:t>
            </a:fld>
            <a:endParaRPr lang="en-US"/>
          </a:p>
        </p:txBody>
      </p:sp>
    </p:spTree>
    <p:extLst>
      <p:ext uri="{BB962C8B-B14F-4D97-AF65-F5344CB8AC3E}">
        <p14:creationId xmlns:p14="http://schemas.microsoft.com/office/powerpoint/2010/main" val="28022721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p:txBody>
          <a:bodyPr/>
          <a:lstStyle/>
          <a:p>
            <a:r>
              <a:rPr lang="en-US" dirty="0" smtClean="0">
                <a:latin typeface="Arial" charset="0"/>
                <a:cs typeface="Arial" charset="0"/>
              </a:rPr>
              <a:t>Lean </a:t>
            </a:r>
            <a:r>
              <a:rPr lang="en-US" dirty="0">
                <a:latin typeface="Arial" charset="0"/>
                <a:cs typeface="Arial" charset="0"/>
              </a:rPr>
              <a:t>Layout</a:t>
            </a:r>
          </a:p>
        </p:txBody>
      </p:sp>
      <p:sp>
        <p:nvSpPr>
          <p:cNvPr id="59394" name="Content Placeholder 1"/>
          <p:cNvSpPr>
            <a:spLocks noGrp="1"/>
          </p:cNvSpPr>
          <p:nvPr>
            <p:ph idx="1"/>
          </p:nvPr>
        </p:nvSpPr>
        <p:spPr/>
        <p:txBody>
          <a:bodyPr/>
          <a:lstStyle/>
          <a:p>
            <a:r>
              <a:rPr lang="en-US" dirty="0">
                <a:latin typeface="Arial" charset="0"/>
                <a:cs typeface="Arial" charset="0"/>
              </a:rPr>
              <a:t>Reduce waste due to movement</a:t>
            </a:r>
          </a:p>
        </p:txBody>
      </p:sp>
      <p:graphicFrame>
        <p:nvGraphicFramePr>
          <p:cNvPr id="3" name="Table 2"/>
          <p:cNvGraphicFramePr>
            <a:graphicFrameLocks noGrp="1"/>
          </p:cNvGraphicFramePr>
          <p:nvPr>
            <p:extLst>
              <p:ext uri="{D42A27DB-BD31-4B8C-83A1-F6EECF244321}">
                <p14:modId xmlns:p14="http://schemas.microsoft.com/office/powerpoint/2010/main" val="200062154"/>
              </p:ext>
            </p:extLst>
          </p:nvPr>
        </p:nvGraphicFramePr>
        <p:xfrm>
          <a:off x="1698625" y="2362200"/>
          <a:ext cx="5743575" cy="3708400"/>
        </p:xfrm>
        <a:graphic>
          <a:graphicData uri="http://schemas.openxmlformats.org/drawingml/2006/table">
            <a:tbl>
              <a:tblPr firstRow="1" bandRow="1">
                <a:tableStyleId>{2D5ABB26-0587-4C30-8999-92F81FD0307C}</a:tableStyleId>
              </a:tblPr>
              <a:tblGrid>
                <a:gridCol w="1893585">
                  <a:extLst>
                    <a:ext uri="{9D8B030D-6E8A-4147-A177-3AD203B41FA5}">
                      <a16:colId xmlns:a16="http://schemas.microsoft.com/office/drawing/2014/main" val="20000"/>
                    </a:ext>
                  </a:extLst>
                </a:gridCol>
                <a:gridCol w="3849990">
                  <a:extLst>
                    <a:ext uri="{9D8B030D-6E8A-4147-A177-3AD203B41FA5}">
                      <a16:colId xmlns:a16="http://schemas.microsoft.com/office/drawing/2014/main" val="20001"/>
                    </a:ext>
                  </a:extLst>
                </a:gridCol>
              </a:tblGrid>
              <a:tr h="370840">
                <a:tc>
                  <a:txBody>
                    <a:bodyPr/>
                    <a:lstStyle/>
                    <a:p>
                      <a:pPr algn="ctr"/>
                      <a:r>
                        <a:rPr lang="en-US" b="0" dirty="0" smtClean="0">
                          <a:solidFill>
                            <a:schemeClr val="bg1"/>
                          </a:solidFill>
                          <a:latin typeface="Arial"/>
                          <a:cs typeface="Arial"/>
                        </a:rPr>
                        <a:t>TABLE 16.1</a:t>
                      </a:r>
                      <a:endParaRPr lang="en-US" b="0" dirty="0">
                        <a:solidFill>
                          <a:schemeClr val="bg1"/>
                        </a:solidFill>
                        <a:latin typeface="Arial"/>
                        <a:cs typeface="Arial"/>
                      </a:endParaRPr>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tx1"/>
                    </a:solidFill>
                  </a:tcPr>
                </a:tc>
                <a:tc>
                  <a:txBody>
                    <a:bodyPr/>
                    <a:lstStyle/>
                    <a:p>
                      <a:endParaRPr lang="en-US" b="0" dirty="0">
                        <a:latin typeface="Arial"/>
                        <a:cs typeface="Arial"/>
                      </a:endParaRPr>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0"/>
                  </a:ext>
                </a:extLst>
              </a:tr>
              <a:tr h="370840">
                <a:tc gridSpan="2">
                  <a:txBody>
                    <a:bodyPr/>
                    <a:lstStyle/>
                    <a:p>
                      <a:pPr algn="ctr"/>
                      <a:r>
                        <a:rPr lang="en-US" b="1" dirty="0" smtClean="0">
                          <a:solidFill>
                            <a:srgbClr val="FFFFFF"/>
                          </a:solidFill>
                          <a:latin typeface="Arial"/>
                          <a:cs typeface="Arial"/>
                        </a:rPr>
                        <a:t>LEAN LAYOUT TACTICS</a:t>
                      </a:r>
                      <a:endParaRPr lang="en-US" b="1" dirty="0">
                        <a:solidFill>
                          <a:srgbClr val="FFFFFF"/>
                        </a:solidFill>
                        <a:latin typeface="Arial"/>
                        <a:cs typeface="Arial"/>
                      </a:endParaRPr>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accent1"/>
                    </a:solidFill>
                  </a:tcPr>
                </a:tc>
                <a:tc hMerge="1">
                  <a:txBody>
                    <a:bodyPr/>
                    <a:lstStyle/>
                    <a:p>
                      <a:endParaRPr lang="en-US" dirty="0"/>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1"/>
                  </a:ext>
                </a:extLst>
              </a:tr>
              <a:tr h="370840">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latin typeface="Arial"/>
                          <a:cs typeface="Arial"/>
                        </a:rPr>
                        <a:t>Build work cells for families of products</a:t>
                      </a:r>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2"/>
                  </a:ext>
                </a:extLst>
              </a:tr>
              <a:tr h="370840">
                <a:tc gridSpan="2">
                  <a:txBody>
                    <a:bodyPr/>
                    <a:lstStyle/>
                    <a:p>
                      <a:r>
                        <a:rPr lang="en-US" b="0" dirty="0" smtClean="0">
                          <a:latin typeface="Arial"/>
                          <a:cs typeface="Arial"/>
                        </a:rPr>
                        <a:t>Include a large number operations in a small area</a:t>
                      </a:r>
                      <a:endParaRPr lang="en-US" b="0" dirty="0">
                        <a:latin typeface="Arial"/>
                        <a:cs typeface="Arial"/>
                      </a:endParaRPr>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3"/>
                  </a:ext>
                </a:extLst>
              </a:tr>
              <a:tr h="370840">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latin typeface="Arial"/>
                          <a:cs typeface="Arial"/>
                        </a:rPr>
                        <a:t>Minimize distance</a:t>
                      </a:r>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4"/>
                  </a:ext>
                </a:extLst>
              </a:tr>
              <a:tr h="370840">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latin typeface="Arial"/>
                          <a:cs typeface="Arial"/>
                        </a:rPr>
                        <a:t>Design little space for inventory</a:t>
                      </a:r>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5"/>
                  </a:ext>
                </a:extLst>
              </a:tr>
              <a:tr h="370840">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latin typeface="Arial"/>
                          <a:cs typeface="Arial"/>
                        </a:rPr>
                        <a:t>Improve employee communication</a:t>
                      </a:r>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6"/>
                  </a:ext>
                </a:extLst>
              </a:tr>
              <a:tr h="370840">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latin typeface="Arial"/>
                          <a:cs typeface="Arial"/>
                        </a:rPr>
                        <a:t>Use </a:t>
                      </a:r>
                      <a:r>
                        <a:rPr lang="en-US" b="0" i="1" dirty="0" smtClean="0">
                          <a:latin typeface="Arial"/>
                          <a:cs typeface="Arial"/>
                        </a:rPr>
                        <a:t>poka-yoke devices</a:t>
                      </a:r>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7"/>
                  </a:ext>
                </a:extLst>
              </a:tr>
              <a:tr h="370840">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latin typeface="Arial"/>
                          <a:cs typeface="Arial"/>
                        </a:rPr>
                        <a:t>Build flexible or movable equipment</a:t>
                      </a:r>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8"/>
                  </a:ext>
                </a:extLst>
              </a:tr>
              <a:tr h="370840">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latin typeface="Arial"/>
                          <a:cs typeface="Arial"/>
                        </a:rPr>
                        <a:t>Cross-train workers to add flexibility</a:t>
                      </a:r>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2" name="Slide Number Placeholder 1"/>
          <p:cNvSpPr>
            <a:spLocks noGrp="1"/>
          </p:cNvSpPr>
          <p:nvPr>
            <p:ph type="sldNum" sz="quarter" idx="11"/>
          </p:nvPr>
        </p:nvSpPr>
        <p:spPr/>
        <p:txBody>
          <a:bodyPr/>
          <a:lstStyle/>
          <a:p>
            <a:fld id="{719C0A48-53B8-C64F-AFE6-ECE23F11299D}" type="slidenum">
              <a:rPr lang="en-US" smtClean="0"/>
              <a:pPr/>
              <a:t>16</a:t>
            </a:fld>
            <a:endParaRPr lang="en-US"/>
          </a:p>
        </p:txBody>
      </p:sp>
    </p:spTree>
    <p:extLst>
      <p:ext uri="{BB962C8B-B14F-4D97-AF65-F5344CB8AC3E}">
        <p14:creationId xmlns:p14="http://schemas.microsoft.com/office/powerpoint/2010/main" val="3423213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p:txBody>
          <a:bodyPr/>
          <a:lstStyle/>
          <a:p>
            <a:pPr>
              <a:lnSpc>
                <a:spcPct val="80000"/>
              </a:lnSpc>
            </a:pPr>
            <a:r>
              <a:rPr lang="en-US" dirty="0" smtClean="0">
                <a:latin typeface="Arial" charset="0"/>
                <a:cs typeface="Arial" charset="0"/>
              </a:rPr>
              <a:t>Lean </a:t>
            </a:r>
            <a:r>
              <a:rPr lang="en-US" dirty="0">
                <a:latin typeface="Arial" charset="0"/>
                <a:cs typeface="Arial" charset="0"/>
              </a:rPr>
              <a:t>Inventory</a:t>
            </a:r>
          </a:p>
        </p:txBody>
      </p:sp>
      <p:sp>
        <p:nvSpPr>
          <p:cNvPr id="69634" name="Content Placeholder 2"/>
          <p:cNvSpPr>
            <a:spLocks noGrp="1"/>
          </p:cNvSpPr>
          <p:nvPr>
            <p:ph idx="1"/>
          </p:nvPr>
        </p:nvSpPr>
        <p:spPr/>
        <p:txBody>
          <a:bodyPr/>
          <a:lstStyle/>
          <a:p>
            <a:r>
              <a:rPr lang="en-US" dirty="0">
                <a:latin typeface="Arial" charset="0"/>
                <a:cs typeface="Arial" charset="0"/>
              </a:rPr>
              <a:t>Inventory is at the minimum level necessary to keep operations running</a:t>
            </a:r>
          </a:p>
        </p:txBody>
      </p:sp>
      <p:graphicFrame>
        <p:nvGraphicFramePr>
          <p:cNvPr id="2" name="Table 1"/>
          <p:cNvGraphicFramePr>
            <a:graphicFrameLocks noGrp="1"/>
          </p:cNvGraphicFramePr>
          <p:nvPr>
            <p:extLst>
              <p:ext uri="{D42A27DB-BD31-4B8C-83A1-F6EECF244321}">
                <p14:modId xmlns:p14="http://schemas.microsoft.com/office/powerpoint/2010/main" val="1155593315"/>
              </p:ext>
            </p:extLst>
          </p:nvPr>
        </p:nvGraphicFramePr>
        <p:xfrm>
          <a:off x="1600200" y="2817813"/>
          <a:ext cx="6096000" cy="3336921"/>
        </p:xfrm>
        <a:graphic>
          <a:graphicData uri="http://schemas.openxmlformats.org/drawingml/2006/table">
            <a:tbl>
              <a:tblPr firstRow="1" bandRow="1">
                <a:tableStyleId>{2D5ABB26-0587-4C30-8999-92F81FD0307C}</a:tableStyleId>
              </a:tblPr>
              <a:tblGrid>
                <a:gridCol w="19812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769">
                <a:tc>
                  <a:txBody>
                    <a:bodyPr/>
                    <a:lstStyle/>
                    <a:p>
                      <a:pPr algn="ctr"/>
                      <a:r>
                        <a:rPr lang="en-US" sz="1800" b="0" dirty="0" smtClean="0">
                          <a:solidFill>
                            <a:srgbClr val="FFFFFF"/>
                          </a:solidFill>
                          <a:latin typeface="Arial"/>
                          <a:cs typeface="Arial"/>
                        </a:rPr>
                        <a:t>TABLE 16.2</a:t>
                      </a:r>
                      <a:endParaRPr lang="en-US" sz="1800" b="0" dirty="0">
                        <a:solidFill>
                          <a:srgbClr val="FFFFFF"/>
                        </a:solidFill>
                        <a:latin typeface="Arial"/>
                        <a:cs typeface="Arial"/>
                      </a:endParaRPr>
                    </a:p>
                  </a:txBody>
                  <a:tcPr marT="45711" marB="45711">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tx1"/>
                    </a:solidFill>
                  </a:tcPr>
                </a:tc>
                <a:tc>
                  <a:txBody>
                    <a:bodyPr/>
                    <a:lstStyle/>
                    <a:p>
                      <a:pPr algn="ctr"/>
                      <a:endParaRPr lang="en-US" sz="1800" b="0" dirty="0">
                        <a:latin typeface="Arial"/>
                        <a:cs typeface="Arial"/>
                      </a:endParaRPr>
                    </a:p>
                  </a:txBody>
                  <a:tcPr marT="45711" marB="45711">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0"/>
                  </a:ext>
                </a:extLst>
              </a:tr>
              <a:tr h="370769">
                <a:tc gridSpan="2">
                  <a:txBody>
                    <a:bodyPr/>
                    <a:lstStyle/>
                    <a:p>
                      <a:pPr algn="ctr"/>
                      <a:r>
                        <a:rPr lang="en-US" sz="1800" b="1" dirty="0" smtClean="0">
                          <a:solidFill>
                            <a:srgbClr val="FFFFFF"/>
                          </a:solidFill>
                          <a:latin typeface="Arial"/>
                          <a:cs typeface="Arial"/>
                        </a:rPr>
                        <a:t>LEAN INVENTORY TACTICS</a:t>
                      </a:r>
                      <a:endParaRPr lang="en-US" sz="1800" b="1" dirty="0">
                        <a:solidFill>
                          <a:srgbClr val="FFFFFF"/>
                        </a:solidFill>
                        <a:latin typeface="Arial"/>
                        <a:cs typeface="Arial"/>
                      </a:endParaRPr>
                    </a:p>
                  </a:txBody>
                  <a:tcPr marT="45711" marB="45711">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accent1"/>
                    </a:solidFill>
                  </a:tcPr>
                </a:tc>
                <a:tc hMerge="1">
                  <a:txBody>
                    <a:bodyPr/>
                    <a:lstStyle/>
                    <a:p>
                      <a:endParaRPr lang="en-US" dirty="0"/>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1"/>
                  </a:ext>
                </a:extLst>
              </a:tr>
              <a:tr h="370769">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dirty="0" smtClean="0">
                          <a:latin typeface="Arial"/>
                          <a:cs typeface="Arial"/>
                        </a:rPr>
                        <a:t>Use a pull system to move inventory</a:t>
                      </a:r>
                    </a:p>
                  </a:txBody>
                  <a:tcPr marT="45711" marB="45711">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2"/>
                  </a:ext>
                </a:extLst>
              </a:tr>
              <a:tr h="370769">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dirty="0" smtClean="0">
                          <a:latin typeface="Arial"/>
                          <a:cs typeface="Arial"/>
                        </a:rPr>
                        <a:t>Reduce lot sizes</a:t>
                      </a:r>
                    </a:p>
                  </a:txBody>
                  <a:tcPr marT="45711" marB="45711">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3"/>
                  </a:ext>
                </a:extLst>
              </a:tr>
              <a:tr h="370769">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dirty="0" smtClean="0">
                          <a:latin typeface="Arial"/>
                          <a:cs typeface="Arial"/>
                        </a:rPr>
                        <a:t>Develop just-in-time delivery systems with suppliers</a:t>
                      </a:r>
                    </a:p>
                  </a:txBody>
                  <a:tcPr marT="45711" marB="45711">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4"/>
                  </a:ext>
                </a:extLst>
              </a:tr>
              <a:tr h="370769">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dirty="0" smtClean="0">
                          <a:latin typeface="Arial"/>
                          <a:cs typeface="Arial"/>
                        </a:rPr>
                        <a:t>Deliver directly to point of use</a:t>
                      </a:r>
                    </a:p>
                  </a:txBody>
                  <a:tcPr marT="45711" marB="45711">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5"/>
                  </a:ext>
                </a:extLst>
              </a:tr>
              <a:tr h="370769">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dirty="0" smtClean="0">
                          <a:latin typeface="Arial"/>
                          <a:cs typeface="Arial"/>
                        </a:rPr>
                        <a:t>Perform to schedule</a:t>
                      </a:r>
                    </a:p>
                  </a:txBody>
                  <a:tcPr marT="45711" marB="45711">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6"/>
                  </a:ext>
                </a:extLst>
              </a:tr>
              <a:tr h="370769">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dirty="0" smtClean="0">
                          <a:latin typeface="Arial"/>
                          <a:cs typeface="Arial"/>
                        </a:rPr>
                        <a:t>Reduce setup time</a:t>
                      </a:r>
                    </a:p>
                  </a:txBody>
                  <a:tcPr marT="45711" marB="45711">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7"/>
                  </a:ext>
                </a:extLst>
              </a:tr>
              <a:tr h="370769">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dirty="0" smtClean="0">
                          <a:latin typeface="Arial"/>
                          <a:cs typeface="Arial"/>
                        </a:rPr>
                        <a:t>Use group technology</a:t>
                      </a:r>
                    </a:p>
                  </a:txBody>
                  <a:tcPr marT="45711" marB="45711">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3" name="Slide Number Placeholder 2"/>
          <p:cNvSpPr>
            <a:spLocks noGrp="1"/>
          </p:cNvSpPr>
          <p:nvPr>
            <p:ph type="sldNum" sz="quarter" idx="11"/>
          </p:nvPr>
        </p:nvSpPr>
        <p:spPr/>
        <p:txBody>
          <a:bodyPr/>
          <a:lstStyle/>
          <a:p>
            <a:fld id="{719C0A48-53B8-C64F-AFE6-ECE23F11299D}" type="slidenum">
              <a:rPr lang="en-US" smtClean="0"/>
              <a:pPr/>
              <a:t>17</a:t>
            </a:fld>
            <a:endParaRPr lang="en-US"/>
          </a:p>
        </p:txBody>
      </p:sp>
    </p:spTree>
    <p:extLst>
      <p:ext uri="{BB962C8B-B14F-4D97-AF65-F5344CB8AC3E}">
        <p14:creationId xmlns:p14="http://schemas.microsoft.com/office/powerpoint/2010/main" val="2973945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98" name="Rectangle 2"/>
          <p:cNvSpPr>
            <a:spLocks noGrp="1" noChangeArrowheads="1"/>
          </p:cNvSpPr>
          <p:nvPr>
            <p:ph type="title"/>
          </p:nvPr>
        </p:nvSpPr>
        <p:spPr/>
        <p:txBody>
          <a:bodyPr/>
          <a:lstStyle/>
          <a:p>
            <a:r>
              <a:rPr lang="en-US">
                <a:latin typeface="Arial" charset="0"/>
                <a:cs typeface="Arial" charset="0"/>
              </a:rPr>
              <a:t>Reduce Lot Sizes</a:t>
            </a:r>
          </a:p>
        </p:txBody>
      </p:sp>
      <p:sp>
        <p:nvSpPr>
          <p:cNvPr id="74799" name="Content Placeholder 1"/>
          <p:cNvSpPr>
            <a:spLocks noGrp="1"/>
          </p:cNvSpPr>
          <p:nvPr>
            <p:ph idx="1"/>
          </p:nvPr>
        </p:nvSpPr>
        <p:spPr/>
        <p:txBody>
          <a:bodyPr>
            <a:normAutofit lnSpcReduction="10000"/>
          </a:bodyPr>
          <a:lstStyle/>
          <a:p>
            <a:pPr>
              <a:buClr>
                <a:schemeClr val="tx1"/>
              </a:buClr>
            </a:pPr>
            <a:r>
              <a:rPr lang="en-US" dirty="0">
                <a:solidFill>
                  <a:srgbClr val="FF0000"/>
                </a:solidFill>
                <a:latin typeface="Arial" charset="0"/>
                <a:cs typeface="Arial" charset="0"/>
              </a:rPr>
              <a:t>Ideal</a:t>
            </a:r>
            <a:r>
              <a:rPr lang="en-US" dirty="0">
                <a:latin typeface="Arial" charset="0"/>
                <a:cs typeface="Arial" charset="0"/>
              </a:rPr>
              <a:t> situation is to have lot sizes of one pulled from one process to the next</a:t>
            </a:r>
          </a:p>
          <a:p>
            <a:pPr>
              <a:buClr>
                <a:schemeClr val="tx1"/>
              </a:buClr>
            </a:pPr>
            <a:r>
              <a:rPr lang="en-US" dirty="0">
                <a:solidFill>
                  <a:srgbClr val="FF0000"/>
                </a:solidFill>
                <a:latin typeface="Arial" charset="0"/>
                <a:cs typeface="Arial" charset="0"/>
              </a:rPr>
              <a:t>Often</a:t>
            </a:r>
            <a:r>
              <a:rPr lang="en-US" dirty="0">
                <a:latin typeface="Arial" charset="0"/>
                <a:cs typeface="Arial" charset="0"/>
              </a:rPr>
              <a:t> not feasible</a:t>
            </a:r>
          </a:p>
          <a:p>
            <a:r>
              <a:rPr lang="en-US" dirty="0">
                <a:latin typeface="Arial" charset="0"/>
                <a:cs typeface="Arial" charset="0"/>
              </a:rPr>
              <a:t>Can use </a:t>
            </a:r>
            <a:r>
              <a:rPr lang="en-US" dirty="0">
                <a:solidFill>
                  <a:srgbClr val="FF0000"/>
                </a:solidFill>
                <a:latin typeface="Arial" charset="0"/>
                <a:cs typeface="Arial" charset="0"/>
              </a:rPr>
              <a:t>EOQ analysis </a:t>
            </a:r>
            <a:r>
              <a:rPr lang="en-US" dirty="0">
                <a:latin typeface="Arial" charset="0"/>
                <a:cs typeface="Arial" charset="0"/>
              </a:rPr>
              <a:t>to calculate desired setup time</a:t>
            </a:r>
          </a:p>
          <a:p>
            <a:r>
              <a:rPr lang="en-US" dirty="0">
                <a:latin typeface="Arial" charset="0"/>
                <a:cs typeface="Arial" charset="0"/>
              </a:rPr>
              <a:t>Two key changes necessary</a:t>
            </a:r>
          </a:p>
          <a:p>
            <a:pPr lvl="1"/>
            <a:r>
              <a:rPr lang="en-US" dirty="0">
                <a:solidFill>
                  <a:srgbClr val="FF0000"/>
                </a:solidFill>
                <a:latin typeface="Arial" charset="0"/>
                <a:cs typeface="Arial" charset="0"/>
              </a:rPr>
              <a:t>Improve</a:t>
            </a:r>
            <a:r>
              <a:rPr lang="en-US" dirty="0">
                <a:latin typeface="Arial" charset="0"/>
                <a:cs typeface="Arial" charset="0"/>
              </a:rPr>
              <a:t> material handling</a:t>
            </a:r>
          </a:p>
          <a:p>
            <a:pPr lvl="1"/>
            <a:r>
              <a:rPr lang="en-US" dirty="0">
                <a:solidFill>
                  <a:srgbClr val="FF0000"/>
                </a:solidFill>
                <a:latin typeface="Arial" charset="0"/>
                <a:cs typeface="Arial" charset="0"/>
              </a:rPr>
              <a:t>Reduce</a:t>
            </a:r>
            <a:r>
              <a:rPr lang="en-US" dirty="0">
                <a:latin typeface="Arial" charset="0"/>
                <a:cs typeface="Arial" charset="0"/>
              </a:rPr>
              <a:t> setup </a:t>
            </a:r>
            <a:r>
              <a:rPr lang="en-US" dirty="0" smtClean="0">
                <a:latin typeface="Arial" charset="0"/>
                <a:cs typeface="Arial" charset="0"/>
              </a:rPr>
              <a:t>time</a:t>
            </a:r>
            <a:endParaRPr lang="en-US" dirty="0">
              <a:latin typeface="Arial" charset="0"/>
              <a:cs typeface="Arial" charset="0"/>
            </a:endParaRPr>
          </a:p>
        </p:txBody>
      </p:sp>
      <p:grpSp>
        <p:nvGrpSpPr>
          <p:cNvPr id="6" name="Group 5"/>
          <p:cNvGrpSpPr>
            <a:grpSpLocks/>
          </p:cNvGrpSpPr>
          <p:nvPr/>
        </p:nvGrpSpPr>
        <p:grpSpPr bwMode="auto">
          <a:xfrm>
            <a:off x="6217920" y="4118791"/>
            <a:ext cx="2616200" cy="1714500"/>
            <a:chOff x="6070600" y="3975100"/>
            <a:chExt cx="2616200" cy="1714500"/>
          </a:xfrm>
          <a:solidFill>
            <a:schemeClr val="bg1"/>
          </a:solidFill>
        </p:grpSpPr>
        <p:sp>
          <p:nvSpPr>
            <p:cNvPr id="5" name="Rectangle 4"/>
            <p:cNvSpPr/>
            <p:nvPr/>
          </p:nvSpPr>
          <p:spPr>
            <a:xfrm>
              <a:off x="6070600" y="3975100"/>
              <a:ext cx="2616200" cy="1714500"/>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aphicFrame>
          <p:nvGraphicFramePr>
            <p:cNvPr id="74797" name="Object 45"/>
            <p:cNvGraphicFramePr>
              <a:graphicFrameLocks noChangeAspect="1"/>
            </p:cNvGraphicFramePr>
            <p:nvPr>
              <p:extLst>
                <p:ext uri="{D42A27DB-BD31-4B8C-83A1-F6EECF244321}">
                  <p14:modId xmlns:p14="http://schemas.microsoft.com/office/powerpoint/2010/main" val="902750917"/>
                </p:ext>
              </p:extLst>
            </p:nvPr>
          </p:nvGraphicFramePr>
          <p:xfrm>
            <a:off x="6184433" y="4362995"/>
            <a:ext cx="2389170" cy="940254"/>
          </p:xfrm>
          <a:graphic>
            <a:graphicData uri="http://schemas.openxmlformats.org/presentationml/2006/ole">
              <mc:AlternateContent xmlns:mc="http://schemas.openxmlformats.org/markup-compatibility/2006">
                <mc:Choice xmlns:v="urn:schemas-microsoft-com:vml" Requires="v">
                  <p:oleObj spid="_x0000_s650312" name="Equation" r:id="rId4" imgW="1956240" imgH="758520" progId="Equation.3">
                    <p:embed/>
                  </p:oleObj>
                </mc:Choice>
                <mc:Fallback>
                  <p:oleObj name="Equation" r:id="rId4" imgW="1956240" imgH="7585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4433" y="4362995"/>
                          <a:ext cx="2389170" cy="9402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sp>
        <p:nvSpPr>
          <p:cNvPr id="2" name="Slide Number Placeholder 1"/>
          <p:cNvSpPr>
            <a:spLocks noGrp="1"/>
          </p:cNvSpPr>
          <p:nvPr>
            <p:ph type="sldNum" sz="quarter" idx="11"/>
          </p:nvPr>
        </p:nvSpPr>
        <p:spPr/>
        <p:txBody>
          <a:bodyPr/>
          <a:lstStyle/>
          <a:p>
            <a:fld id="{719C0A48-53B8-C64F-AFE6-ECE23F11299D}" type="slidenum">
              <a:rPr lang="en-US" smtClean="0"/>
              <a:pPr/>
              <a:t>18</a:t>
            </a:fld>
            <a:endParaRPr lang="en-US"/>
          </a:p>
        </p:txBody>
      </p:sp>
    </p:spTree>
    <p:extLst>
      <p:ext uri="{BB962C8B-B14F-4D97-AF65-F5344CB8AC3E}">
        <p14:creationId xmlns:p14="http://schemas.microsoft.com/office/powerpoint/2010/main" val="26513805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49" name="Rectangle 2"/>
          <p:cNvSpPr>
            <a:spLocks noGrp="1" noChangeArrowheads="1"/>
          </p:cNvSpPr>
          <p:nvPr>
            <p:ph type="title"/>
          </p:nvPr>
        </p:nvSpPr>
        <p:spPr>
          <a:solidFill>
            <a:schemeClr val="accent6">
              <a:lumMod val="75000"/>
            </a:schemeClr>
          </a:solidFill>
        </p:spPr>
        <p:txBody>
          <a:bodyPr/>
          <a:lstStyle/>
          <a:p>
            <a:r>
              <a:rPr lang="en-US" dirty="0" smtClean="0">
                <a:latin typeface="Arial" charset="0"/>
                <a:cs typeface="Arial" charset="0"/>
              </a:rPr>
              <a:t>Setup Time Example</a:t>
            </a:r>
            <a:endParaRPr lang="en-US" dirty="0">
              <a:latin typeface="Arial" charset="0"/>
              <a:cs typeface="Arial" charset="0"/>
            </a:endParaRPr>
          </a:p>
        </p:txBody>
      </p:sp>
      <p:sp>
        <p:nvSpPr>
          <p:cNvPr id="248835" name="Rectangle 3"/>
          <p:cNvSpPr>
            <a:spLocks noChangeArrowheads="1"/>
          </p:cNvSpPr>
          <p:nvPr/>
        </p:nvSpPr>
        <p:spPr bwMode="auto">
          <a:xfrm>
            <a:off x="1063625" y="1371600"/>
            <a:ext cx="7226300" cy="2246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tabLst>
                <a:tab pos="533400" algn="r"/>
                <a:tab pos="673100" algn="l"/>
              </a:tabLst>
            </a:pPr>
            <a:r>
              <a:rPr lang="en-US" sz="2000" i="1" dirty="0" smtClean="0">
                <a:latin typeface="Times New Roman" charset="0"/>
                <a:cs typeface="Times New Roman" charset="0"/>
              </a:rPr>
              <a:t>D</a:t>
            </a:r>
            <a:r>
              <a:rPr lang="en-US" sz="2000" dirty="0" smtClean="0"/>
              <a:t>	=</a:t>
            </a:r>
            <a:r>
              <a:rPr lang="en-US" sz="2000" dirty="0"/>
              <a:t>	Annual demand = 400,000 units</a:t>
            </a:r>
          </a:p>
          <a:p>
            <a:pPr>
              <a:tabLst>
                <a:tab pos="533400" algn="r"/>
                <a:tab pos="673100" algn="l"/>
              </a:tabLst>
            </a:pPr>
            <a:r>
              <a:rPr lang="en-US" sz="2000" i="1" dirty="0" smtClean="0">
                <a:latin typeface="Times New Roman" charset="0"/>
                <a:cs typeface="Times New Roman" charset="0"/>
              </a:rPr>
              <a:t>d</a:t>
            </a:r>
            <a:r>
              <a:rPr lang="en-US" sz="2000" dirty="0"/>
              <a:t>	=	Daily demand = 400,000/250 = 1,600 per day</a:t>
            </a:r>
          </a:p>
          <a:p>
            <a:pPr>
              <a:tabLst>
                <a:tab pos="533400" algn="r"/>
                <a:tab pos="673100" algn="l"/>
              </a:tabLst>
            </a:pPr>
            <a:r>
              <a:rPr lang="en-US" sz="2000" i="1" dirty="0" smtClean="0">
                <a:latin typeface="Times New Roman" charset="0"/>
                <a:cs typeface="Times New Roman" charset="0"/>
              </a:rPr>
              <a:t>p</a:t>
            </a:r>
            <a:r>
              <a:rPr lang="en-US" sz="2000" dirty="0"/>
              <a:t>	=	Daily production rate = 4,000 units</a:t>
            </a:r>
          </a:p>
          <a:p>
            <a:pPr>
              <a:tabLst>
                <a:tab pos="533400" algn="r"/>
                <a:tab pos="673100" algn="l"/>
              </a:tabLst>
            </a:pPr>
            <a:r>
              <a:rPr lang="en-US" sz="2000" i="1" dirty="0" err="1" smtClean="0">
                <a:latin typeface="Times New Roman" charset="0"/>
                <a:cs typeface="Times New Roman" charset="0"/>
              </a:rPr>
              <a:t>Q</a:t>
            </a:r>
            <a:r>
              <a:rPr lang="en-US" sz="2000" i="1" baseline="-25000" dirty="0" err="1" smtClean="0">
                <a:latin typeface="Times New Roman" charset="0"/>
                <a:cs typeface="Times New Roman" charset="0"/>
              </a:rPr>
              <a:t>p</a:t>
            </a:r>
            <a:r>
              <a:rPr lang="en-US" sz="2000" dirty="0"/>
              <a:t>	=	EOQ desired = </a:t>
            </a:r>
            <a:r>
              <a:rPr lang="en-US" sz="2000" dirty="0" smtClean="0"/>
              <a:t>400 units</a:t>
            </a:r>
            <a:endParaRPr lang="en-US" sz="2000" dirty="0"/>
          </a:p>
          <a:p>
            <a:pPr>
              <a:tabLst>
                <a:tab pos="533400" algn="r"/>
                <a:tab pos="673100" algn="l"/>
              </a:tabLst>
            </a:pPr>
            <a:r>
              <a:rPr lang="en-US" sz="2000" i="1" dirty="0" smtClean="0">
                <a:latin typeface="Times New Roman" charset="0"/>
                <a:cs typeface="Times New Roman" charset="0"/>
              </a:rPr>
              <a:t>H</a:t>
            </a:r>
            <a:r>
              <a:rPr lang="en-US" sz="2000" dirty="0"/>
              <a:t>	=	Holding cost = $20 per unit</a:t>
            </a:r>
          </a:p>
          <a:p>
            <a:pPr>
              <a:tabLst>
                <a:tab pos="533400" algn="r"/>
                <a:tab pos="673100" algn="l"/>
              </a:tabLst>
            </a:pPr>
            <a:r>
              <a:rPr lang="en-US" sz="2000" i="1" dirty="0" smtClean="0">
                <a:latin typeface="Times New Roman" charset="0"/>
                <a:cs typeface="Times New Roman" charset="0"/>
              </a:rPr>
              <a:t>S</a:t>
            </a:r>
            <a:r>
              <a:rPr lang="en-US" sz="2000" dirty="0"/>
              <a:t>	=	Setup cost (to be determined</a:t>
            </a:r>
            <a:r>
              <a:rPr lang="en-US" sz="2000" dirty="0" smtClean="0"/>
              <a:t>)</a:t>
            </a:r>
          </a:p>
          <a:p>
            <a:pPr>
              <a:tabLst>
                <a:tab pos="533400" algn="r"/>
                <a:tab pos="673100" algn="l"/>
              </a:tabLst>
            </a:pPr>
            <a:r>
              <a:rPr lang="en-US" sz="2000" i="1" dirty="0" smtClean="0">
                <a:latin typeface="Times New Roman" charset="0"/>
                <a:cs typeface="Times New Roman" charset="0"/>
              </a:rPr>
              <a:t>R</a:t>
            </a:r>
            <a:r>
              <a:rPr lang="en-US" sz="2000" dirty="0"/>
              <a:t>	=	</a:t>
            </a:r>
            <a:r>
              <a:rPr lang="en-US" sz="2000" dirty="0" smtClean="0"/>
              <a:t>Hourly rate for setup personnel = $30</a:t>
            </a:r>
            <a:endParaRPr lang="en-US" sz="2000" dirty="0"/>
          </a:p>
        </p:txBody>
      </p:sp>
      <p:sp>
        <p:nvSpPr>
          <p:cNvPr id="248854" name="Text Box 22"/>
          <p:cNvSpPr txBox="1">
            <a:spLocks noChangeArrowheads="1"/>
          </p:cNvSpPr>
          <p:nvPr/>
        </p:nvSpPr>
        <p:spPr bwMode="auto">
          <a:xfrm>
            <a:off x="760413" y="5618525"/>
            <a:ext cx="7532687"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sz="2400" dirty="0"/>
              <a:t>Setup time = $2.40/($30/hour) = 0.08 </a:t>
            </a:r>
            <a:r>
              <a:rPr lang="en-US" sz="2400" dirty="0" err="1"/>
              <a:t>hr</a:t>
            </a:r>
            <a:r>
              <a:rPr lang="en-US" sz="2400" dirty="0"/>
              <a:t> = 4.8 minutes</a:t>
            </a:r>
          </a:p>
        </p:txBody>
      </p:sp>
      <p:graphicFrame>
        <p:nvGraphicFramePr>
          <p:cNvPr id="2" name="Object 48"/>
          <p:cNvGraphicFramePr>
            <a:graphicFrameLocks noChangeAspect="1"/>
          </p:cNvGraphicFramePr>
          <p:nvPr>
            <p:extLst>
              <p:ext uri="{D42A27DB-BD31-4B8C-83A1-F6EECF244321}">
                <p14:modId xmlns:p14="http://schemas.microsoft.com/office/powerpoint/2010/main" val="575102917"/>
              </p:ext>
            </p:extLst>
          </p:nvPr>
        </p:nvGraphicFramePr>
        <p:xfrm>
          <a:off x="1220788" y="3700463"/>
          <a:ext cx="6700837" cy="1814512"/>
        </p:xfrm>
        <a:graphic>
          <a:graphicData uri="http://schemas.openxmlformats.org/presentationml/2006/ole">
            <mc:AlternateContent xmlns:mc="http://schemas.openxmlformats.org/markup-compatibility/2006">
              <mc:Choice xmlns:v="urn:schemas-microsoft-com:vml" Requires="v">
                <p:oleObj spid="_x0000_s652360" name="Equation" r:id="rId4" imgW="6692900" imgH="1803400" progId="Equation.3">
                  <p:embed/>
                </p:oleObj>
              </mc:Choice>
              <mc:Fallback>
                <p:oleObj name="Equation" r:id="rId4" imgW="6692900" imgH="1803400" progId="Equation.3">
                  <p:embed/>
                  <p:pic>
                    <p:nvPicPr>
                      <p:cNvPr id="0" name=""/>
                      <p:cNvPicPr>
                        <a:picLocks noChangeAspect="1" noChangeArrowheads="1"/>
                      </p:cNvPicPr>
                      <p:nvPr/>
                    </p:nvPicPr>
                    <p:blipFill>
                      <a:blip r:embed="rId5"/>
                      <a:srcRect/>
                      <a:stretch>
                        <a:fillRect/>
                      </a:stretch>
                    </p:blipFill>
                    <p:spPr bwMode="auto">
                      <a:xfrm>
                        <a:off x="1220788" y="3700463"/>
                        <a:ext cx="6700837" cy="1814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3" name="Slide Number Placeholder 2"/>
          <p:cNvSpPr>
            <a:spLocks noGrp="1"/>
          </p:cNvSpPr>
          <p:nvPr>
            <p:ph type="sldNum" sz="quarter" idx="11"/>
          </p:nvPr>
        </p:nvSpPr>
        <p:spPr/>
        <p:txBody>
          <a:bodyPr/>
          <a:lstStyle/>
          <a:p>
            <a:fld id="{235D4EDD-6E24-774D-A8B8-BDDB611A773D}" type="slidenum">
              <a:rPr lang="en-US" smtClean="0"/>
              <a:pPr/>
              <a:t>19</a:t>
            </a:fld>
            <a:endParaRPr lang="en-US"/>
          </a:p>
        </p:txBody>
      </p:sp>
    </p:spTree>
    <p:extLst>
      <p:ext uri="{BB962C8B-B14F-4D97-AF65-F5344CB8AC3E}">
        <p14:creationId xmlns:p14="http://schemas.microsoft.com/office/powerpoint/2010/main" val="752065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8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5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r>
              <a:rPr lang="en-US" dirty="0" smtClean="0">
                <a:latin typeface="Arial" charset="0"/>
                <a:cs typeface="Arial" charset="0"/>
              </a:rPr>
              <a:t>Lean </a:t>
            </a:r>
            <a:r>
              <a:rPr lang="en-US" dirty="0">
                <a:latin typeface="Arial" charset="0"/>
                <a:cs typeface="Arial" charset="0"/>
              </a:rPr>
              <a:t>Operations</a:t>
            </a:r>
          </a:p>
        </p:txBody>
      </p:sp>
      <p:sp>
        <p:nvSpPr>
          <p:cNvPr id="2" name="Content Placeholder 1"/>
          <p:cNvSpPr>
            <a:spLocks noGrp="1"/>
          </p:cNvSpPr>
          <p:nvPr>
            <p:ph idx="1"/>
          </p:nvPr>
        </p:nvSpPr>
        <p:spPr/>
        <p:txBody>
          <a:bodyPr/>
          <a:lstStyle/>
          <a:p>
            <a:r>
              <a:rPr lang="en-US" dirty="0" smtClean="0"/>
              <a:t>Supply </a:t>
            </a:r>
            <a:r>
              <a:rPr lang="en-US" dirty="0"/>
              <a:t>the customer with </a:t>
            </a:r>
            <a:r>
              <a:rPr lang="en-US" dirty="0">
                <a:solidFill>
                  <a:srgbClr val="FF0000"/>
                </a:solidFill>
              </a:rPr>
              <a:t>exactly</a:t>
            </a:r>
            <a:r>
              <a:rPr lang="en-US" dirty="0"/>
              <a:t> what the customer wants when the customer wants it, </a:t>
            </a:r>
            <a:r>
              <a:rPr lang="en-US" dirty="0">
                <a:solidFill>
                  <a:srgbClr val="FF0000"/>
                </a:solidFill>
              </a:rPr>
              <a:t>without waste</a:t>
            </a:r>
            <a:r>
              <a:rPr lang="en-US" dirty="0"/>
              <a:t>, through continuous </a:t>
            </a:r>
            <a:r>
              <a:rPr lang="en-US" dirty="0" smtClean="0"/>
              <a:t>improvement</a:t>
            </a:r>
            <a:endParaRPr lang="en-US" dirty="0"/>
          </a:p>
          <a:p>
            <a:r>
              <a:rPr lang="en-US" dirty="0" smtClean="0"/>
              <a:t>Driven by “</a:t>
            </a:r>
            <a:r>
              <a:rPr lang="en-US" dirty="0" smtClean="0">
                <a:solidFill>
                  <a:srgbClr val="FF0000"/>
                </a:solidFill>
              </a:rPr>
              <a:t>pulling</a:t>
            </a:r>
            <a:r>
              <a:rPr lang="en-US" dirty="0" smtClean="0"/>
              <a:t>” customer orders</a:t>
            </a:r>
            <a:endParaRPr lang="en-US" dirty="0"/>
          </a:p>
        </p:txBody>
      </p:sp>
      <p:sp>
        <p:nvSpPr>
          <p:cNvPr id="3" name="Slide Number Placeholder 2"/>
          <p:cNvSpPr>
            <a:spLocks noGrp="1"/>
          </p:cNvSpPr>
          <p:nvPr>
            <p:ph type="sldNum" sz="quarter" idx="11"/>
          </p:nvPr>
        </p:nvSpPr>
        <p:spPr/>
        <p:txBody>
          <a:bodyPr/>
          <a:lstStyle/>
          <a:p>
            <a:fld id="{719C0A48-53B8-C64F-AFE6-ECE23F11299D}" type="slidenum">
              <a:rPr lang="en-US" smtClean="0"/>
              <a:pPr/>
              <a:t>2</a:t>
            </a:fld>
            <a:endParaRPr lang="en-US"/>
          </a:p>
        </p:txBody>
      </p:sp>
    </p:spTree>
    <p:extLst>
      <p:ext uri="{BB962C8B-B14F-4D97-AF65-F5344CB8AC3E}">
        <p14:creationId xmlns:p14="http://schemas.microsoft.com/office/powerpoint/2010/main" val="583268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lstStyle/>
          <a:p>
            <a:pPr>
              <a:lnSpc>
                <a:spcPct val="80000"/>
              </a:lnSpc>
            </a:pPr>
            <a:r>
              <a:rPr lang="en-US">
                <a:latin typeface="Arial" charset="0"/>
                <a:cs typeface="Arial" charset="0"/>
              </a:rPr>
              <a:t>Reduce Setup Costs</a:t>
            </a:r>
          </a:p>
        </p:txBody>
      </p:sp>
      <p:sp>
        <p:nvSpPr>
          <p:cNvPr id="87042" name="Content Placeholder 1"/>
          <p:cNvSpPr>
            <a:spLocks noGrp="1"/>
          </p:cNvSpPr>
          <p:nvPr>
            <p:ph idx="1"/>
          </p:nvPr>
        </p:nvSpPr>
        <p:spPr/>
        <p:txBody>
          <a:bodyPr/>
          <a:lstStyle/>
          <a:p>
            <a:r>
              <a:rPr lang="en-US" dirty="0">
                <a:solidFill>
                  <a:srgbClr val="FF0000"/>
                </a:solidFill>
                <a:latin typeface="Arial" charset="0"/>
                <a:cs typeface="Arial" charset="0"/>
              </a:rPr>
              <a:t>High setup costs </a:t>
            </a:r>
            <a:r>
              <a:rPr lang="en-US" dirty="0">
                <a:latin typeface="Arial" charset="0"/>
                <a:cs typeface="Arial" charset="0"/>
              </a:rPr>
              <a:t>encourage large lot sizes</a:t>
            </a:r>
          </a:p>
          <a:p>
            <a:r>
              <a:rPr lang="en-US" dirty="0">
                <a:latin typeface="Arial" charset="0"/>
                <a:cs typeface="Arial" charset="0"/>
              </a:rPr>
              <a:t>Reducing setup costs </a:t>
            </a:r>
            <a:r>
              <a:rPr lang="en-US" dirty="0">
                <a:solidFill>
                  <a:srgbClr val="FF0000"/>
                </a:solidFill>
                <a:latin typeface="Arial" charset="0"/>
                <a:cs typeface="Arial" charset="0"/>
              </a:rPr>
              <a:t>reduces lot size </a:t>
            </a:r>
            <a:r>
              <a:rPr lang="en-US" dirty="0">
                <a:latin typeface="Arial" charset="0"/>
                <a:cs typeface="Arial" charset="0"/>
              </a:rPr>
              <a:t>and </a:t>
            </a:r>
            <a:r>
              <a:rPr lang="en-US" dirty="0">
                <a:solidFill>
                  <a:srgbClr val="FF0000"/>
                </a:solidFill>
                <a:latin typeface="Arial" charset="0"/>
                <a:cs typeface="Arial" charset="0"/>
              </a:rPr>
              <a:t>reduces average inventory</a:t>
            </a:r>
          </a:p>
          <a:p>
            <a:r>
              <a:rPr lang="en-US" dirty="0">
                <a:latin typeface="Arial" charset="0"/>
                <a:cs typeface="Arial" charset="0"/>
              </a:rPr>
              <a:t>Setup time can be </a:t>
            </a:r>
            <a:r>
              <a:rPr lang="en-US" dirty="0" smtClean="0">
                <a:latin typeface="Arial" charset="0"/>
                <a:cs typeface="Arial" charset="0"/>
              </a:rPr>
              <a:t>reduced</a:t>
            </a:r>
          </a:p>
          <a:p>
            <a:pPr lvl="1"/>
            <a:r>
              <a:rPr lang="en-US" dirty="0" smtClean="0">
                <a:solidFill>
                  <a:srgbClr val="FF0000"/>
                </a:solidFill>
                <a:latin typeface="Arial" charset="0"/>
                <a:cs typeface="Arial" charset="0"/>
              </a:rPr>
              <a:t>Preparation</a:t>
            </a:r>
            <a:r>
              <a:rPr lang="en-US" dirty="0" smtClean="0">
                <a:latin typeface="Arial" charset="0"/>
                <a:cs typeface="Arial" charset="0"/>
              </a:rPr>
              <a:t> </a:t>
            </a:r>
            <a:r>
              <a:rPr lang="en-US" dirty="0">
                <a:latin typeface="Arial" charset="0"/>
                <a:cs typeface="Arial" charset="0"/>
              </a:rPr>
              <a:t>prior to </a:t>
            </a:r>
            <a:r>
              <a:rPr lang="en-US" dirty="0" smtClean="0">
                <a:latin typeface="Arial" charset="0"/>
                <a:cs typeface="Arial" charset="0"/>
              </a:rPr>
              <a:t>shutdown</a:t>
            </a:r>
          </a:p>
          <a:p>
            <a:pPr lvl="1"/>
            <a:r>
              <a:rPr lang="en-US" dirty="0" smtClean="0">
                <a:solidFill>
                  <a:srgbClr val="FF0000"/>
                </a:solidFill>
                <a:latin typeface="Arial" charset="0"/>
                <a:cs typeface="Arial" charset="0"/>
              </a:rPr>
              <a:t>Changeover</a:t>
            </a:r>
            <a:endParaRPr lang="en-US" dirty="0">
              <a:solidFill>
                <a:srgbClr val="FF0000"/>
              </a:solidFill>
              <a:latin typeface="Arial" charset="0"/>
              <a:cs typeface="Arial" charset="0"/>
            </a:endParaRPr>
          </a:p>
        </p:txBody>
      </p:sp>
      <p:sp>
        <p:nvSpPr>
          <p:cNvPr id="2" name="Slide Number Placeholder 1"/>
          <p:cNvSpPr>
            <a:spLocks noGrp="1"/>
          </p:cNvSpPr>
          <p:nvPr>
            <p:ph type="sldNum" sz="quarter" idx="11"/>
          </p:nvPr>
        </p:nvSpPr>
        <p:spPr/>
        <p:txBody>
          <a:bodyPr/>
          <a:lstStyle/>
          <a:p>
            <a:fld id="{719C0A48-53B8-C64F-AFE6-ECE23F11299D}" type="slidenum">
              <a:rPr lang="en-US" smtClean="0"/>
              <a:pPr/>
              <a:t>20</a:t>
            </a:fld>
            <a:endParaRPr lang="en-US"/>
          </a:p>
        </p:txBody>
      </p:sp>
    </p:spTree>
    <p:extLst>
      <p:ext uri="{BB962C8B-B14F-4D97-AF65-F5344CB8AC3E}">
        <p14:creationId xmlns:p14="http://schemas.microsoft.com/office/powerpoint/2010/main" val="808872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p:txBody>
          <a:bodyPr/>
          <a:lstStyle/>
          <a:p>
            <a:pPr>
              <a:lnSpc>
                <a:spcPct val="80000"/>
              </a:lnSpc>
            </a:pPr>
            <a:r>
              <a:rPr lang="en-US" dirty="0" smtClean="0">
                <a:latin typeface="Arial" charset="0"/>
                <a:cs typeface="Arial" charset="0"/>
              </a:rPr>
              <a:t>Lean Scheduling</a:t>
            </a:r>
            <a:endParaRPr lang="en-US" dirty="0">
              <a:latin typeface="Arial" charset="0"/>
              <a:cs typeface="Arial" charset="0"/>
            </a:endParaRPr>
          </a:p>
        </p:txBody>
      </p:sp>
      <p:sp>
        <p:nvSpPr>
          <p:cNvPr id="93186" name="Content Placeholder 1"/>
          <p:cNvSpPr>
            <a:spLocks noGrp="1"/>
          </p:cNvSpPr>
          <p:nvPr>
            <p:ph idx="1"/>
          </p:nvPr>
        </p:nvSpPr>
        <p:spPr/>
        <p:txBody>
          <a:bodyPr/>
          <a:lstStyle/>
          <a:p>
            <a:r>
              <a:rPr lang="en-US" dirty="0">
                <a:latin typeface="Arial" charset="0"/>
                <a:cs typeface="Arial" charset="0"/>
              </a:rPr>
              <a:t>Schedules must be </a:t>
            </a:r>
            <a:r>
              <a:rPr lang="en-US" dirty="0">
                <a:solidFill>
                  <a:srgbClr val="FF0000"/>
                </a:solidFill>
                <a:latin typeface="Arial" charset="0"/>
                <a:cs typeface="Arial" charset="0"/>
              </a:rPr>
              <a:t>communicated</a:t>
            </a:r>
            <a:r>
              <a:rPr lang="en-US" dirty="0">
                <a:latin typeface="Arial" charset="0"/>
                <a:cs typeface="Arial" charset="0"/>
              </a:rPr>
              <a:t> inside and outside the organization</a:t>
            </a:r>
          </a:p>
          <a:p>
            <a:r>
              <a:rPr lang="en-US" dirty="0">
                <a:solidFill>
                  <a:srgbClr val="FF0000"/>
                </a:solidFill>
                <a:latin typeface="Arial" charset="0"/>
                <a:cs typeface="Arial" charset="0"/>
              </a:rPr>
              <a:t>Level</a:t>
            </a:r>
            <a:r>
              <a:rPr lang="en-US" dirty="0">
                <a:latin typeface="Arial" charset="0"/>
                <a:cs typeface="Arial" charset="0"/>
              </a:rPr>
              <a:t> schedules</a:t>
            </a:r>
          </a:p>
          <a:p>
            <a:pPr lvl="1"/>
            <a:r>
              <a:rPr lang="en-US" dirty="0">
                <a:latin typeface="Arial" charset="0"/>
                <a:cs typeface="Arial" charset="0"/>
              </a:rPr>
              <a:t>Process frequent small batches</a:t>
            </a:r>
          </a:p>
          <a:p>
            <a:pPr lvl="1"/>
            <a:r>
              <a:rPr lang="en-US" dirty="0">
                <a:latin typeface="Arial" charset="0"/>
                <a:cs typeface="Arial" charset="0"/>
              </a:rPr>
              <a:t>Freezing the schedule helps stability</a:t>
            </a:r>
          </a:p>
          <a:p>
            <a:r>
              <a:rPr lang="en-US" dirty="0">
                <a:latin typeface="Arial" charset="0"/>
                <a:cs typeface="Arial" charset="0"/>
              </a:rPr>
              <a:t>Kanban</a:t>
            </a:r>
          </a:p>
          <a:p>
            <a:pPr lvl="1"/>
            <a:r>
              <a:rPr lang="en-US" dirty="0">
                <a:solidFill>
                  <a:srgbClr val="FF0000"/>
                </a:solidFill>
                <a:latin typeface="Arial" charset="0"/>
                <a:cs typeface="Arial" charset="0"/>
              </a:rPr>
              <a:t>Signals</a:t>
            </a:r>
            <a:r>
              <a:rPr lang="en-US" dirty="0">
                <a:latin typeface="Arial" charset="0"/>
                <a:cs typeface="Arial" charset="0"/>
              </a:rPr>
              <a:t> used in a pull system</a:t>
            </a:r>
          </a:p>
        </p:txBody>
      </p:sp>
      <p:sp>
        <p:nvSpPr>
          <p:cNvPr id="2" name="Slide Number Placeholder 1"/>
          <p:cNvSpPr>
            <a:spLocks noGrp="1"/>
          </p:cNvSpPr>
          <p:nvPr>
            <p:ph type="sldNum" sz="quarter" idx="11"/>
          </p:nvPr>
        </p:nvSpPr>
        <p:spPr/>
        <p:txBody>
          <a:bodyPr/>
          <a:lstStyle/>
          <a:p>
            <a:fld id="{719C0A48-53B8-C64F-AFE6-ECE23F11299D}" type="slidenum">
              <a:rPr lang="en-US" smtClean="0"/>
              <a:pPr/>
              <a:t>21</a:t>
            </a:fld>
            <a:endParaRPr lang="en-US"/>
          </a:p>
        </p:txBody>
      </p:sp>
    </p:spTree>
    <p:extLst>
      <p:ext uri="{BB962C8B-B14F-4D97-AF65-F5344CB8AC3E}">
        <p14:creationId xmlns:p14="http://schemas.microsoft.com/office/powerpoint/2010/main" val="507819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ChangeArrowheads="1"/>
          </p:cNvSpPr>
          <p:nvPr>
            <p:ph type="title"/>
          </p:nvPr>
        </p:nvSpPr>
        <p:spPr/>
        <p:txBody>
          <a:bodyPr/>
          <a:lstStyle/>
          <a:p>
            <a:pPr>
              <a:lnSpc>
                <a:spcPct val="80000"/>
              </a:lnSpc>
            </a:pPr>
            <a:r>
              <a:rPr lang="en-US">
                <a:latin typeface="Arial" charset="0"/>
                <a:cs typeface="Arial" charset="0"/>
              </a:rPr>
              <a:t>Kanban</a:t>
            </a:r>
          </a:p>
        </p:txBody>
      </p:sp>
      <p:sp>
        <p:nvSpPr>
          <p:cNvPr id="2" name="Content Placeholder 1"/>
          <p:cNvSpPr>
            <a:spLocks noGrp="1"/>
          </p:cNvSpPr>
          <p:nvPr>
            <p:ph idx="1"/>
          </p:nvPr>
        </p:nvSpPr>
        <p:spPr/>
        <p:txBody>
          <a:bodyPr rtlCol="0">
            <a:normAutofit/>
          </a:bodyPr>
          <a:lstStyle/>
          <a:p>
            <a:pPr fontAlgn="auto">
              <a:spcBef>
                <a:spcPts val="0"/>
              </a:spcBef>
              <a:defRPr/>
            </a:pPr>
            <a:r>
              <a:rPr lang="en-US" dirty="0" smtClean="0">
                <a:ea typeface="+mn-ea"/>
              </a:rPr>
              <a:t>Japanese </a:t>
            </a:r>
            <a:r>
              <a:rPr lang="en-US" dirty="0">
                <a:ea typeface="+mn-ea"/>
              </a:rPr>
              <a:t>word for card</a:t>
            </a:r>
          </a:p>
          <a:p>
            <a:pPr fontAlgn="auto">
              <a:spcBef>
                <a:spcPts val="0"/>
              </a:spcBef>
              <a:defRPr/>
            </a:pPr>
            <a:r>
              <a:rPr lang="en-US" dirty="0">
                <a:ea typeface="+mn-ea"/>
              </a:rPr>
              <a:t>The card is an </a:t>
            </a:r>
            <a:r>
              <a:rPr lang="en-US" dirty="0">
                <a:solidFill>
                  <a:srgbClr val="FF0000"/>
                </a:solidFill>
                <a:ea typeface="+mn-ea"/>
              </a:rPr>
              <a:t>authorization for the next container of material to be produced</a:t>
            </a:r>
          </a:p>
          <a:p>
            <a:pPr fontAlgn="auto">
              <a:spcBef>
                <a:spcPts val="0"/>
              </a:spcBef>
              <a:defRPr/>
            </a:pPr>
            <a:r>
              <a:rPr lang="en-US" dirty="0">
                <a:ea typeface="+mn-ea"/>
              </a:rPr>
              <a:t>A sequence of </a:t>
            </a:r>
            <a:r>
              <a:rPr lang="en-US" dirty="0" err="1">
                <a:ea typeface="+mn-ea"/>
              </a:rPr>
              <a:t>kanbans</a:t>
            </a:r>
            <a:r>
              <a:rPr lang="en-US" dirty="0">
                <a:ea typeface="+mn-ea"/>
              </a:rPr>
              <a:t> </a:t>
            </a:r>
            <a:r>
              <a:rPr lang="en-US" dirty="0" smtClean="0">
                <a:solidFill>
                  <a:srgbClr val="FF0000"/>
                </a:solidFill>
                <a:ea typeface="+mn-ea"/>
              </a:rPr>
              <a:t>pulls </a:t>
            </a:r>
            <a:r>
              <a:rPr lang="en-US" dirty="0">
                <a:solidFill>
                  <a:srgbClr val="FF0000"/>
                </a:solidFill>
                <a:ea typeface="+mn-ea"/>
              </a:rPr>
              <a:t>material</a:t>
            </a:r>
            <a:r>
              <a:rPr lang="en-US" dirty="0">
                <a:ea typeface="+mn-ea"/>
              </a:rPr>
              <a:t> through </a:t>
            </a:r>
            <a:r>
              <a:rPr lang="en-US" dirty="0" smtClean="0">
                <a:ea typeface="+mn-ea"/>
              </a:rPr>
              <a:t>the </a:t>
            </a:r>
            <a:r>
              <a:rPr lang="en-US" dirty="0">
                <a:ea typeface="+mn-ea"/>
              </a:rPr>
              <a:t>process</a:t>
            </a:r>
          </a:p>
          <a:p>
            <a:pPr fontAlgn="auto">
              <a:spcBef>
                <a:spcPts val="0"/>
              </a:spcBef>
              <a:defRPr/>
            </a:pPr>
            <a:r>
              <a:rPr lang="en-US" dirty="0">
                <a:ea typeface="+mn-ea"/>
              </a:rPr>
              <a:t>Many </a:t>
            </a:r>
            <a:r>
              <a:rPr lang="en-US" dirty="0">
                <a:solidFill>
                  <a:srgbClr val="FF0000"/>
                </a:solidFill>
                <a:ea typeface="+mn-ea"/>
              </a:rPr>
              <a:t>different</a:t>
            </a:r>
            <a:r>
              <a:rPr lang="en-US" dirty="0">
                <a:ea typeface="+mn-ea"/>
              </a:rPr>
              <a:t> sorts of </a:t>
            </a:r>
            <a:r>
              <a:rPr lang="en-US" dirty="0" smtClean="0">
                <a:ea typeface="+mn-ea"/>
              </a:rPr>
              <a:t>signals </a:t>
            </a:r>
            <a:r>
              <a:rPr lang="en-US" dirty="0">
                <a:ea typeface="+mn-ea"/>
              </a:rPr>
              <a:t>are used, but </a:t>
            </a:r>
            <a:r>
              <a:rPr lang="en-US" dirty="0" smtClean="0">
                <a:ea typeface="+mn-ea"/>
              </a:rPr>
              <a:t>the </a:t>
            </a:r>
            <a:r>
              <a:rPr lang="en-US" dirty="0">
                <a:ea typeface="+mn-ea"/>
              </a:rPr>
              <a:t>system is still called </a:t>
            </a:r>
            <a:r>
              <a:rPr lang="en-US" dirty="0" smtClean="0">
                <a:ea typeface="+mn-ea"/>
              </a:rPr>
              <a:t>a kanban</a:t>
            </a:r>
            <a:endParaRPr lang="en-US" dirty="0">
              <a:ea typeface="+mn-ea"/>
            </a:endParaRPr>
          </a:p>
        </p:txBody>
      </p:sp>
      <p:sp>
        <p:nvSpPr>
          <p:cNvPr id="3" name="Slide Number Placeholder 2"/>
          <p:cNvSpPr>
            <a:spLocks noGrp="1"/>
          </p:cNvSpPr>
          <p:nvPr>
            <p:ph type="sldNum" sz="quarter" idx="11"/>
          </p:nvPr>
        </p:nvSpPr>
        <p:spPr/>
        <p:txBody>
          <a:bodyPr/>
          <a:lstStyle/>
          <a:p>
            <a:fld id="{719C0A48-53B8-C64F-AFE6-ECE23F11299D}" type="slidenum">
              <a:rPr lang="en-US" smtClean="0"/>
              <a:pPr/>
              <a:t>22</a:t>
            </a:fld>
            <a:endParaRPr lang="en-US"/>
          </a:p>
        </p:txBody>
      </p:sp>
    </p:spTree>
    <p:extLst>
      <p:ext uri="{BB962C8B-B14F-4D97-AF65-F5344CB8AC3E}">
        <p14:creationId xmlns:p14="http://schemas.microsoft.com/office/powerpoint/2010/main" val="1667270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ChangeArrowheads="1"/>
          </p:cNvSpPr>
          <p:nvPr>
            <p:ph type="title"/>
          </p:nvPr>
        </p:nvSpPr>
        <p:spPr/>
        <p:txBody>
          <a:bodyPr/>
          <a:lstStyle/>
          <a:p>
            <a:pPr>
              <a:lnSpc>
                <a:spcPct val="80000"/>
              </a:lnSpc>
            </a:pPr>
            <a:r>
              <a:rPr lang="en-US">
                <a:latin typeface="Arial" charset="0"/>
                <a:cs typeface="Arial" charset="0"/>
              </a:rPr>
              <a:t>Kanban</a:t>
            </a:r>
          </a:p>
        </p:txBody>
      </p:sp>
      <p:sp>
        <p:nvSpPr>
          <p:cNvPr id="2" name="Content Placeholder 1"/>
          <p:cNvSpPr>
            <a:spLocks noGrp="1"/>
          </p:cNvSpPr>
          <p:nvPr>
            <p:ph idx="1"/>
          </p:nvPr>
        </p:nvSpPr>
        <p:spPr/>
        <p:txBody>
          <a:bodyPr rtlCol="0">
            <a:normAutofit lnSpcReduction="10000"/>
          </a:bodyPr>
          <a:lstStyle/>
          <a:p>
            <a:pPr fontAlgn="auto">
              <a:spcBef>
                <a:spcPts val="0"/>
              </a:spcBef>
              <a:defRPr/>
            </a:pPr>
            <a:r>
              <a:rPr lang="en-US" dirty="0" smtClean="0">
                <a:ea typeface="+mn-ea"/>
              </a:rPr>
              <a:t>When there is </a:t>
            </a:r>
            <a:r>
              <a:rPr lang="en-US" dirty="0" smtClean="0">
                <a:solidFill>
                  <a:srgbClr val="FF0000"/>
                </a:solidFill>
                <a:ea typeface="+mn-ea"/>
              </a:rPr>
              <a:t>visual contact</a:t>
            </a:r>
          </a:p>
          <a:p>
            <a:pPr lvl="1" fontAlgn="auto">
              <a:spcBef>
                <a:spcPts val="0"/>
              </a:spcBef>
              <a:defRPr/>
            </a:pPr>
            <a:r>
              <a:rPr lang="en-US" dirty="0">
                <a:ea typeface="+mn-ea"/>
              </a:rPr>
              <a:t>The user removes a standard-size container of parts from a small storage area, as shown in Figure 16.8. </a:t>
            </a:r>
          </a:p>
          <a:p>
            <a:pPr lvl="1" fontAlgn="auto">
              <a:spcBef>
                <a:spcPts val="0"/>
              </a:spcBef>
              <a:defRPr/>
            </a:pPr>
            <a:r>
              <a:rPr lang="en-US" dirty="0">
                <a:ea typeface="+mn-ea"/>
              </a:rPr>
              <a:t>The signal at the storage area is seen by the producing department as authorization to replenish the using department or storage area. Because there is an optimum lot size, the producing department may make several containers at a time. </a:t>
            </a:r>
          </a:p>
          <a:p>
            <a:pPr fontAlgn="auto">
              <a:spcBef>
                <a:spcPts val="0"/>
              </a:spcBef>
              <a:defRPr/>
            </a:pPr>
            <a:endParaRPr lang="en-US" dirty="0">
              <a:ea typeface="+mn-ea"/>
            </a:endParaRPr>
          </a:p>
        </p:txBody>
      </p:sp>
      <p:sp>
        <p:nvSpPr>
          <p:cNvPr id="3" name="Slide Number Placeholder 2"/>
          <p:cNvSpPr>
            <a:spLocks noGrp="1"/>
          </p:cNvSpPr>
          <p:nvPr>
            <p:ph type="sldNum" sz="quarter" idx="11"/>
          </p:nvPr>
        </p:nvSpPr>
        <p:spPr/>
        <p:txBody>
          <a:bodyPr/>
          <a:lstStyle/>
          <a:p>
            <a:fld id="{719C0A48-53B8-C64F-AFE6-ECE23F11299D}" type="slidenum">
              <a:rPr lang="en-US" smtClean="0"/>
              <a:pPr/>
              <a:t>23</a:t>
            </a:fld>
            <a:endParaRPr lang="en-US"/>
          </a:p>
        </p:txBody>
      </p:sp>
    </p:spTree>
    <p:extLst>
      <p:ext uri="{BB962C8B-B14F-4D97-AF65-F5344CB8AC3E}">
        <p14:creationId xmlns:p14="http://schemas.microsoft.com/office/powerpoint/2010/main" val="1735763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a:grpSpLocks/>
          </p:cNvGrpSpPr>
          <p:nvPr/>
        </p:nvGrpSpPr>
        <p:grpSpPr bwMode="auto">
          <a:xfrm>
            <a:off x="825500" y="1417638"/>
            <a:ext cx="7378700" cy="4856162"/>
            <a:chOff x="1308100" y="1417638"/>
            <a:chExt cx="7378700" cy="4856162"/>
          </a:xfrm>
        </p:grpSpPr>
        <p:pic>
          <p:nvPicPr>
            <p:cNvPr id="102404" name="Picture 5" descr="f16-8.tif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4515" y="1417638"/>
              <a:ext cx="3922285" cy="4856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05" name="TextBox 2"/>
            <p:cNvSpPr txBox="1">
              <a:spLocks noChangeArrowheads="1"/>
            </p:cNvSpPr>
            <p:nvPr/>
          </p:nvSpPr>
          <p:spPr bwMode="auto">
            <a:xfrm>
              <a:off x="1308100" y="1784509"/>
              <a:ext cx="3479800" cy="203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dirty="0"/>
                <a:t>Signal marker hanging on post for part </a:t>
              </a:r>
              <a:r>
                <a:rPr lang="en-US" dirty="0" err="1"/>
                <a:t>Z405</a:t>
              </a:r>
              <a:r>
                <a:rPr lang="en-US" dirty="0"/>
                <a:t> shows that production should start for that part. The post is located so that workers in normal locations can easily see it. </a:t>
              </a:r>
            </a:p>
            <a:p>
              <a:endParaRPr lang="en-US" dirty="0"/>
            </a:p>
          </p:txBody>
        </p:sp>
        <p:sp>
          <p:nvSpPr>
            <p:cNvPr id="102406" name="TextBox 3"/>
            <p:cNvSpPr txBox="1">
              <a:spLocks noChangeArrowheads="1"/>
            </p:cNvSpPr>
            <p:nvPr/>
          </p:nvSpPr>
          <p:spPr bwMode="auto">
            <a:xfrm>
              <a:off x="1356311" y="4051300"/>
              <a:ext cx="346918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a:t>Signal marker on stack of boxes</a:t>
              </a:r>
            </a:p>
          </p:txBody>
        </p:sp>
        <p:sp>
          <p:nvSpPr>
            <p:cNvPr id="102407" name="TextBox 4"/>
            <p:cNvSpPr txBox="1">
              <a:spLocks noChangeArrowheads="1"/>
            </p:cNvSpPr>
            <p:nvPr/>
          </p:nvSpPr>
          <p:spPr bwMode="auto">
            <a:xfrm>
              <a:off x="1445211" y="5154831"/>
              <a:ext cx="3428492"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r>
                <a:rPr lang="en-US"/>
                <a:t>Part numbers mark location of specific part</a:t>
              </a:r>
            </a:p>
          </p:txBody>
        </p:sp>
      </p:grpSp>
      <p:sp>
        <p:nvSpPr>
          <p:cNvPr id="102402" name="Rectangle 2"/>
          <p:cNvSpPr>
            <a:spLocks noGrp="1" noChangeArrowheads="1"/>
          </p:cNvSpPr>
          <p:nvPr>
            <p:ph type="title"/>
          </p:nvPr>
        </p:nvSpPr>
        <p:spPr/>
        <p:txBody>
          <a:bodyPr/>
          <a:lstStyle/>
          <a:p>
            <a:pPr>
              <a:lnSpc>
                <a:spcPct val="80000"/>
              </a:lnSpc>
            </a:pPr>
            <a:r>
              <a:rPr lang="en-US">
                <a:latin typeface="Arial" charset="0"/>
                <a:cs typeface="Arial" charset="0"/>
              </a:rPr>
              <a:t>Kanban</a:t>
            </a:r>
          </a:p>
        </p:txBody>
      </p:sp>
      <p:sp>
        <p:nvSpPr>
          <p:cNvPr id="266252" name="Rectangle 12"/>
          <p:cNvSpPr>
            <a:spLocks noChangeArrowheads="1"/>
          </p:cNvSpPr>
          <p:nvPr/>
        </p:nvSpPr>
        <p:spPr bwMode="auto">
          <a:xfrm>
            <a:off x="7429500" y="1209675"/>
            <a:ext cx="12573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600"/>
              <a:t>Figure </a:t>
            </a:r>
            <a:r>
              <a:rPr lang="en-US" sz="1600">
                <a:solidFill>
                  <a:srgbClr val="255898"/>
                </a:solidFill>
              </a:rPr>
              <a:t>16.8</a:t>
            </a:r>
          </a:p>
        </p:txBody>
      </p:sp>
      <p:sp>
        <p:nvSpPr>
          <p:cNvPr id="2" name="Slide Number Placeholder 1"/>
          <p:cNvSpPr>
            <a:spLocks noGrp="1"/>
          </p:cNvSpPr>
          <p:nvPr>
            <p:ph type="sldNum" sz="quarter" idx="11"/>
          </p:nvPr>
        </p:nvSpPr>
        <p:spPr/>
        <p:txBody>
          <a:bodyPr/>
          <a:lstStyle/>
          <a:p>
            <a:fld id="{235D4EDD-6E24-774D-A8B8-BDDB611A773D}" type="slidenum">
              <a:rPr lang="en-US" smtClean="0"/>
              <a:pPr/>
              <a:t>24</a:t>
            </a:fld>
            <a:endParaRPr lang="en-US"/>
          </a:p>
        </p:txBody>
      </p:sp>
    </p:spTree>
    <p:extLst>
      <p:ext uri="{BB962C8B-B14F-4D97-AF65-F5344CB8AC3E}">
        <p14:creationId xmlns:p14="http://schemas.microsoft.com/office/powerpoint/2010/main" val="223971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ChangeArrowheads="1"/>
          </p:cNvSpPr>
          <p:nvPr>
            <p:ph type="title"/>
          </p:nvPr>
        </p:nvSpPr>
        <p:spPr/>
        <p:txBody>
          <a:bodyPr/>
          <a:lstStyle/>
          <a:p>
            <a:pPr>
              <a:lnSpc>
                <a:spcPct val="80000"/>
              </a:lnSpc>
            </a:pPr>
            <a:r>
              <a:rPr lang="en-US" dirty="0" err="1" smtClean="0">
                <a:latin typeface="Arial" charset="0"/>
                <a:cs typeface="Arial" charset="0"/>
              </a:rPr>
              <a:t>Kanban</a:t>
            </a:r>
            <a:endParaRPr lang="en-US" dirty="0">
              <a:latin typeface="Arial" charset="0"/>
              <a:cs typeface="Arial" charset="0"/>
            </a:endParaRPr>
          </a:p>
        </p:txBody>
      </p:sp>
      <p:sp>
        <p:nvSpPr>
          <p:cNvPr id="106498" name="Content Placeholder 1"/>
          <p:cNvSpPr>
            <a:spLocks noGrp="1"/>
          </p:cNvSpPr>
          <p:nvPr>
            <p:ph idx="1"/>
          </p:nvPr>
        </p:nvSpPr>
        <p:spPr/>
        <p:txBody>
          <a:bodyPr/>
          <a:lstStyle/>
          <a:p>
            <a:r>
              <a:rPr lang="en-US" dirty="0">
                <a:latin typeface="Arial" charset="0"/>
                <a:cs typeface="Arial" charset="0"/>
              </a:rPr>
              <a:t>When the producer and user are </a:t>
            </a:r>
            <a:r>
              <a:rPr lang="en-US" dirty="0">
                <a:solidFill>
                  <a:srgbClr val="FF0000"/>
                </a:solidFill>
                <a:latin typeface="Arial" charset="0"/>
                <a:cs typeface="Arial" charset="0"/>
              </a:rPr>
              <a:t>not in visual contact</a:t>
            </a:r>
            <a:r>
              <a:rPr lang="en-US" dirty="0">
                <a:latin typeface="Arial" charset="0"/>
                <a:cs typeface="Arial" charset="0"/>
              </a:rPr>
              <a:t>, a card can be used; otherwise, a light or flag or empty spot on the floor may be adequate</a:t>
            </a:r>
          </a:p>
          <a:p>
            <a:r>
              <a:rPr lang="en-US" dirty="0">
                <a:latin typeface="Arial" charset="0"/>
                <a:cs typeface="Arial" charset="0"/>
              </a:rPr>
              <a:t>Usually each card controls a specific quantity </a:t>
            </a:r>
            <a:r>
              <a:rPr lang="en-US" dirty="0" smtClean="0">
                <a:latin typeface="Arial" charset="0"/>
                <a:cs typeface="Arial" charset="0"/>
              </a:rPr>
              <a:t>of </a:t>
            </a:r>
            <a:r>
              <a:rPr lang="en-US" dirty="0">
                <a:latin typeface="Arial" charset="0"/>
                <a:cs typeface="Arial" charset="0"/>
              </a:rPr>
              <a:t>parts although multiple card systems may be used if there are several components or if the lot size is different from the move size</a:t>
            </a:r>
          </a:p>
        </p:txBody>
      </p:sp>
      <p:sp>
        <p:nvSpPr>
          <p:cNvPr id="2" name="Slide Number Placeholder 1"/>
          <p:cNvSpPr>
            <a:spLocks noGrp="1"/>
          </p:cNvSpPr>
          <p:nvPr>
            <p:ph type="sldNum" sz="quarter" idx="11"/>
          </p:nvPr>
        </p:nvSpPr>
        <p:spPr/>
        <p:txBody>
          <a:bodyPr/>
          <a:lstStyle/>
          <a:p>
            <a:fld id="{719C0A48-53B8-C64F-AFE6-ECE23F11299D}" type="slidenum">
              <a:rPr lang="en-US" smtClean="0"/>
              <a:pPr/>
              <a:t>25</a:t>
            </a:fld>
            <a:endParaRPr lang="en-US"/>
          </a:p>
        </p:txBody>
      </p:sp>
    </p:spTree>
    <p:extLst>
      <p:ext uri="{BB962C8B-B14F-4D97-AF65-F5344CB8AC3E}">
        <p14:creationId xmlns:p14="http://schemas.microsoft.com/office/powerpoint/2010/main" val="214453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61361" y="5423617"/>
            <a:ext cx="2044149" cy="369332"/>
          </a:xfrm>
          <a:prstGeom prst="rect">
            <a:avLst/>
          </a:prstGeom>
          <a:solidFill>
            <a:srgbClr val="92D050"/>
          </a:solidFill>
        </p:spPr>
        <p:txBody>
          <a:bodyPr wrap="none" rtlCol="0">
            <a:spAutoFit/>
          </a:bodyPr>
          <a:lstStyle/>
          <a:p>
            <a:r>
              <a:rPr lang="en-US" b="1" dirty="0" smtClean="0"/>
              <a:t>Information Flow</a:t>
            </a:r>
            <a:endParaRPr lang="en-US" b="1" dirty="0"/>
          </a:p>
        </p:txBody>
      </p:sp>
      <p:sp>
        <p:nvSpPr>
          <p:cNvPr id="104449" name="Rectangle 2"/>
          <p:cNvSpPr>
            <a:spLocks noGrp="1" noChangeArrowheads="1"/>
          </p:cNvSpPr>
          <p:nvPr>
            <p:ph type="title"/>
          </p:nvPr>
        </p:nvSpPr>
        <p:spPr/>
        <p:txBody>
          <a:bodyPr/>
          <a:lstStyle/>
          <a:p>
            <a:pPr>
              <a:lnSpc>
                <a:spcPct val="80000"/>
              </a:lnSpc>
            </a:pPr>
            <a:r>
              <a:rPr lang="en-US">
                <a:latin typeface="Arial" charset="0"/>
                <a:cs typeface="Arial" charset="0"/>
              </a:rPr>
              <a:t>Kanban</a:t>
            </a:r>
          </a:p>
        </p:txBody>
      </p:sp>
      <p:grpSp>
        <p:nvGrpSpPr>
          <p:cNvPr id="268363" name="Group 75"/>
          <p:cNvGrpSpPr>
            <a:grpSpLocks/>
          </p:cNvGrpSpPr>
          <p:nvPr/>
        </p:nvGrpSpPr>
        <p:grpSpPr bwMode="auto">
          <a:xfrm>
            <a:off x="1435100" y="4546598"/>
            <a:ext cx="1219200" cy="711200"/>
            <a:chOff x="904" y="2560"/>
            <a:chExt cx="768" cy="448"/>
          </a:xfrm>
        </p:grpSpPr>
        <p:sp>
          <p:nvSpPr>
            <p:cNvPr id="104482" name="Rectangle 15"/>
            <p:cNvSpPr>
              <a:spLocks noChangeArrowheads="1"/>
            </p:cNvSpPr>
            <p:nvPr/>
          </p:nvSpPr>
          <p:spPr bwMode="auto">
            <a:xfrm>
              <a:off x="904" y="2712"/>
              <a:ext cx="208" cy="296"/>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04483" name="Freeform 16"/>
            <p:cNvSpPr>
              <a:spLocks/>
            </p:cNvSpPr>
            <p:nvPr/>
          </p:nvSpPr>
          <p:spPr bwMode="auto">
            <a:xfrm>
              <a:off x="1120" y="2560"/>
              <a:ext cx="552" cy="304"/>
            </a:xfrm>
            <a:custGeom>
              <a:avLst/>
              <a:gdLst>
                <a:gd name="T0" fmla="*/ 552 w 480"/>
                <a:gd name="T1" fmla="*/ 0 h 152"/>
                <a:gd name="T2" fmla="*/ 552 w 480"/>
                <a:gd name="T3" fmla="*/ 304 h 152"/>
                <a:gd name="T4" fmla="*/ 0 w 480"/>
                <a:gd name="T5" fmla="*/ 304 h 152"/>
                <a:gd name="T6" fmla="*/ 0 60000 65536"/>
                <a:gd name="T7" fmla="*/ 0 60000 65536"/>
                <a:gd name="T8" fmla="*/ 0 60000 65536"/>
                <a:gd name="T9" fmla="*/ 0 w 480"/>
                <a:gd name="T10" fmla="*/ 0 h 152"/>
                <a:gd name="T11" fmla="*/ 480 w 480"/>
                <a:gd name="T12" fmla="*/ 152 h 152"/>
              </a:gdLst>
              <a:ahLst/>
              <a:cxnLst>
                <a:cxn ang="T6">
                  <a:pos x="T0" y="T1"/>
                </a:cxn>
                <a:cxn ang="T7">
                  <a:pos x="T2" y="T3"/>
                </a:cxn>
                <a:cxn ang="T8">
                  <a:pos x="T4" y="T5"/>
                </a:cxn>
              </a:cxnLst>
              <a:rect l="T9" t="T10" r="T11" b="T12"/>
              <a:pathLst>
                <a:path w="480" h="152">
                  <a:moveTo>
                    <a:pt x="480" y="0"/>
                  </a:moveTo>
                  <a:lnTo>
                    <a:pt x="480" y="152"/>
                  </a:lnTo>
                  <a:lnTo>
                    <a:pt x="0" y="152"/>
                  </a:lnTo>
                </a:path>
              </a:pathLst>
            </a:custGeom>
            <a:noFill/>
            <a:ln w="38100" cmpd="sng">
              <a:solidFill>
                <a:srgbClr val="00B050"/>
              </a:solidFill>
              <a:round/>
              <a:headEnd/>
              <a:tailEnd type="triangl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04484" name="Rectangle 17"/>
            <p:cNvSpPr>
              <a:spLocks noChangeArrowheads="1"/>
            </p:cNvSpPr>
            <p:nvPr/>
          </p:nvSpPr>
          <p:spPr bwMode="auto">
            <a:xfrm>
              <a:off x="1126" y="2671"/>
              <a:ext cx="506" cy="1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85000"/>
                </a:lnSpc>
              </a:pPr>
              <a:r>
                <a:rPr lang="en-US" sz="1400"/>
                <a:t>Kanban</a:t>
              </a:r>
            </a:p>
          </p:txBody>
        </p:sp>
      </p:grpSp>
      <p:grpSp>
        <p:nvGrpSpPr>
          <p:cNvPr id="268327" name="Group 39"/>
          <p:cNvGrpSpPr>
            <a:grpSpLocks/>
          </p:cNvGrpSpPr>
          <p:nvPr/>
        </p:nvGrpSpPr>
        <p:grpSpPr bwMode="auto">
          <a:xfrm>
            <a:off x="5715000" y="4267198"/>
            <a:ext cx="1155700" cy="660400"/>
            <a:chOff x="4064" y="2376"/>
            <a:chExt cx="728" cy="416"/>
          </a:xfrm>
        </p:grpSpPr>
        <p:sp>
          <p:nvSpPr>
            <p:cNvPr id="104479" name="Rectangle 40"/>
            <p:cNvSpPr>
              <a:spLocks noChangeArrowheads="1"/>
            </p:cNvSpPr>
            <p:nvPr/>
          </p:nvSpPr>
          <p:spPr bwMode="auto">
            <a:xfrm>
              <a:off x="4064" y="2496"/>
              <a:ext cx="208" cy="29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04480" name="Freeform 41"/>
            <p:cNvSpPr>
              <a:spLocks/>
            </p:cNvSpPr>
            <p:nvPr/>
          </p:nvSpPr>
          <p:spPr bwMode="auto">
            <a:xfrm>
              <a:off x="4272" y="2376"/>
              <a:ext cx="520" cy="272"/>
            </a:xfrm>
            <a:custGeom>
              <a:avLst/>
              <a:gdLst>
                <a:gd name="T0" fmla="*/ 520 w 480"/>
                <a:gd name="T1" fmla="*/ 0 h 152"/>
                <a:gd name="T2" fmla="*/ 520 w 480"/>
                <a:gd name="T3" fmla="*/ 272 h 152"/>
                <a:gd name="T4" fmla="*/ 0 w 480"/>
                <a:gd name="T5" fmla="*/ 272 h 152"/>
                <a:gd name="T6" fmla="*/ 0 60000 65536"/>
                <a:gd name="T7" fmla="*/ 0 60000 65536"/>
                <a:gd name="T8" fmla="*/ 0 60000 65536"/>
                <a:gd name="T9" fmla="*/ 0 w 480"/>
                <a:gd name="T10" fmla="*/ 0 h 152"/>
                <a:gd name="T11" fmla="*/ 480 w 480"/>
                <a:gd name="T12" fmla="*/ 152 h 152"/>
              </a:gdLst>
              <a:ahLst/>
              <a:cxnLst>
                <a:cxn ang="T6">
                  <a:pos x="T0" y="T1"/>
                </a:cxn>
                <a:cxn ang="T7">
                  <a:pos x="T2" y="T3"/>
                </a:cxn>
                <a:cxn ang="T8">
                  <a:pos x="T4" y="T5"/>
                </a:cxn>
              </a:cxnLst>
              <a:rect l="T9" t="T10" r="T11" b="T12"/>
              <a:pathLst>
                <a:path w="480" h="152">
                  <a:moveTo>
                    <a:pt x="480" y="0"/>
                  </a:moveTo>
                  <a:lnTo>
                    <a:pt x="480" y="152"/>
                  </a:lnTo>
                  <a:lnTo>
                    <a:pt x="0" y="152"/>
                  </a:lnTo>
                </a:path>
              </a:pathLst>
            </a:custGeom>
            <a:noFill/>
            <a:ln w="38100" cmpd="sng">
              <a:solidFill>
                <a:srgbClr val="00B050"/>
              </a:solidFill>
              <a:round/>
              <a:headEnd/>
              <a:tailEnd type="triangl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04481" name="Rectangle 42"/>
            <p:cNvSpPr>
              <a:spLocks noChangeArrowheads="1"/>
            </p:cNvSpPr>
            <p:nvPr/>
          </p:nvSpPr>
          <p:spPr bwMode="auto">
            <a:xfrm>
              <a:off x="4270" y="2479"/>
              <a:ext cx="506" cy="1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85000"/>
                </a:lnSpc>
              </a:pPr>
              <a:r>
                <a:rPr lang="en-US" sz="1400"/>
                <a:t>Kanban</a:t>
              </a:r>
            </a:p>
          </p:txBody>
        </p:sp>
      </p:grpSp>
      <p:grpSp>
        <p:nvGrpSpPr>
          <p:cNvPr id="268360" name="Group 72"/>
          <p:cNvGrpSpPr>
            <a:grpSpLocks/>
          </p:cNvGrpSpPr>
          <p:nvPr/>
        </p:nvGrpSpPr>
        <p:grpSpPr bwMode="auto">
          <a:xfrm>
            <a:off x="4818063" y="2913061"/>
            <a:ext cx="1717675" cy="1619250"/>
            <a:chOff x="3035" y="1531"/>
            <a:chExt cx="1082" cy="1020"/>
          </a:xfrm>
        </p:grpSpPr>
        <p:sp>
          <p:nvSpPr>
            <p:cNvPr id="104475" name="Line 6"/>
            <p:cNvSpPr>
              <a:spLocks noChangeShapeType="1"/>
            </p:cNvSpPr>
            <p:nvPr/>
          </p:nvSpPr>
          <p:spPr bwMode="auto">
            <a:xfrm>
              <a:off x="3901" y="2272"/>
              <a:ext cx="216" cy="0"/>
            </a:xfrm>
            <a:prstGeom prst="line">
              <a:avLst/>
            </a:prstGeom>
            <a:noFill/>
            <a:ln w="127000">
              <a:solidFill>
                <a:srgbClr val="FF9900"/>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a:p>
          </p:txBody>
        </p:sp>
        <p:pic>
          <p:nvPicPr>
            <p:cNvPr id="104476" name="Picture 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5" y="1913"/>
              <a:ext cx="858" cy="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4477" name="Rectangle 54"/>
            <p:cNvSpPr>
              <a:spLocks noChangeArrowheads="1"/>
            </p:cNvSpPr>
            <p:nvPr/>
          </p:nvSpPr>
          <p:spPr bwMode="auto">
            <a:xfrm>
              <a:off x="3074" y="1531"/>
              <a:ext cx="700"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sz="1400"/>
                <a:t>Final assembly</a:t>
              </a:r>
            </a:p>
          </p:txBody>
        </p:sp>
        <p:sp>
          <p:nvSpPr>
            <p:cNvPr id="104478" name="Line 61"/>
            <p:cNvSpPr>
              <a:spLocks noChangeShapeType="1"/>
            </p:cNvSpPr>
            <p:nvPr/>
          </p:nvSpPr>
          <p:spPr bwMode="auto">
            <a:xfrm>
              <a:off x="3424" y="1812"/>
              <a:ext cx="0" cy="224"/>
            </a:xfrm>
            <a:prstGeom prst="line">
              <a:avLst/>
            </a:prstGeom>
            <a:noFill/>
            <a:ln w="38100">
              <a:solidFill>
                <a:schemeClr val="tx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268362" name="Group 74"/>
          <p:cNvGrpSpPr>
            <a:grpSpLocks/>
          </p:cNvGrpSpPr>
          <p:nvPr/>
        </p:nvGrpSpPr>
        <p:grpSpPr bwMode="auto">
          <a:xfrm>
            <a:off x="2095500" y="2755898"/>
            <a:ext cx="2781300" cy="1841500"/>
            <a:chOff x="1320" y="1432"/>
            <a:chExt cx="1752" cy="1160"/>
          </a:xfrm>
        </p:grpSpPr>
        <p:sp>
          <p:nvSpPr>
            <p:cNvPr id="104470" name="Line 50"/>
            <p:cNvSpPr>
              <a:spLocks noChangeShapeType="1"/>
            </p:cNvSpPr>
            <p:nvPr/>
          </p:nvSpPr>
          <p:spPr bwMode="auto">
            <a:xfrm>
              <a:off x="2480" y="2088"/>
              <a:ext cx="592" cy="64"/>
            </a:xfrm>
            <a:prstGeom prst="line">
              <a:avLst/>
            </a:prstGeom>
            <a:noFill/>
            <a:ln w="127000">
              <a:solidFill>
                <a:srgbClr val="FF9900"/>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a:p>
          </p:txBody>
        </p:sp>
        <p:grpSp>
          <p:nvGrpSpPr>
            <p:cNvPr id="104471" name="Group 7"/>
            <p:cNvGrpSpPr>
              <a:grpSpLocks/>
            </p:cNvGrpSpPr>
            <p:nvPr/>
          </p:nvGrpSpPr>
          <p:grpSpPr bwMode="auto">
            <a:xfrm>
              <a:off x="1320" y="1432"/>
              <a:ext cx="1160" cy="1160"/>
              <a:chOff x="1096" y="1424"/>
              <a:chExt cx="1160" cy="1160"/>
            </a:xfrm>
          </p:grpSpPr>
          <p:pic>
            <p:nvPicPr>
              <p:cNvPr id="10447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0" y="1458"/>
                <a:ext cx="1124" cy="10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4473" name="Oval 9"/>
              <p:cNvSpPr>
                <a:spLocks noChangeArrowheads="1"/>
              </p:cNvSpPr>
              <p:nvPr/>
            </p:nvSpPr>
            <p:spPr bwMode="auto">
              <a:xfrm>
                <a:off x="1096" y="1424"/>
                <a:ext cx="1160" cy="1160"/>
              </a:xfrm>
              <a:prstGeom prst="ellipse">
                <a:avLst/>
              </a:prstGeom>
              <a:noFill/>
              <a:ln w="57150">
                <a:no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04474" name="Rectangle 10"/>
              <p:cNvSpPr>
                <a:spLocks noChangeArrowheads="1"/>
              </p:cNvSpPr>
              <p:nvPr/>
            </p:nvSpPr>
            <p:spPr bwMode="auto">
              <a:xfrm>
                <a:off x="1414" y="1863"/>
                <a:ext cx="493"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sz="1400"/>
                  <a:t>Work cell</a:t>
                </a:r>
              </a:p>
            </p:txBody>
          </p:sp>
        </p:grpSp>
      </p:grpSp>
      <p:grpSp>
        <p:nvGrpSpPr>
          <p:cNvPr id="268361" name="Group 73"/>
          <p:cNvGrpSpPr>
            <a:grpSpLocks/>
          </p:cNvGrpSpPr>
          <p:nvPr/>
        </p:nvGrpSpPr>
        <p:grpSpPr bwMode="auto">
          <a:xfrm>
            <a:off x="3492500" y="4546598"/>
            <a:ext cx="1638300" cy="711200"/>
            <a:chOff x="2200" y="2560"/>
            <a:chExt cx="1032" cy="448"/>
          </a:xfrm>
        </p:grpSpPr>
        <p:sp>
          <p:nvSpPr>
            <p:cNvPr id="104467" name="Rectangle 66"/>
            <p:cNvSpPr>
              <a:spLocks noChangeArrowheads="1"/>
            </p:cNvSpPr>
            <p:nvPr/>
          </p:nvSpPr>
          <p:spPr bwMode="auto">
            <a:xfrm>
              <a:off x="2200" y="2712"/>
              <a:ext cx="208" cy="296"/>
            </a:xfrm>
            <a:prstGeom prst="rect">
              <a:avLst/>
            </a:prstGeom>
            <a:solidFill>
              <a:srgbClr val="BF0922"/>
            </a:solidFill>
            <a:ln w="9525">
              <a:solidFill>
                <a:schemeClr val="tx1"/>
              </a:solidFill>
              <a:miter lim="800000"/>
              <a:headEnd/>
              <a:tailEnd/>
            </a:ln>
          </p:spPr>
          <p:txBody>
            <a:bodyPr wrap="none" anchor="ctr"/>
            <a:lstStyle/>
            <a:p>
              <a:endParaRPr lang="en-US"/>
            </a:p>
          </p:txBody>
        </p:sp>
        <p:sp>
          <p:nvSpPr>
            <p:cNvPr id="104468" name="Freeform 67"/>
            <p:cNvSpPr>
              <a:spLocks/>
            </p:cNvSpPr>
            <p:nvPr/>
          </p:nvSpPr>
          <p:spPr bwMode="auto">
            <a:xfrm>
              <a:off x="2416" y="2560"/>
              <a:ext cx="816" cy="304"/>
            </a:xfrm>
            <a:custGeom>
              <a:avLst/>
              <a:gdLst>
                <a:gd name="T0" fmla="*/ 816 w 480"/>
                <a:gd name="T1" fmla="*/ 0 h 152"/>
                <a:gd name="T2" fmla="*/ 816 w 480"/>
                <a:gd name="T3" fmla="*/ 304 h 152"/>
                <a:gd name="T4" fmla="*/ 0 w 480"/>
                <a:gd name="T5" fmla="*/ 304 h 152"/>
                <a:gd name="T6" fmla="*/ 0 60000 65536"/>
                <a:gd name="T7" fmla="*/ 0 60000 65536"/>
                <a:gd name="T8" fmla="*/ 0 60000 65536"/>
                <a:gd name="T9" fmla="*/ 0 w 480"/>
                <a:gd name="T10" fmla="*/ 0 h 152"/>
                <a:gd name="T11" fmla="*/ 480 w 480"/>
                <a:gd name="T12" fmla="*/ 152 h 152"/>
              </a:gdLst>
              <a:ahLst/>
              <a:cxnLst>
                <a:cxn ang="T6">
                  <a:pos x="T0" y="T1"/>
                </a:cxn>
                <a:cxn ang="T7">
                  <a:pos x="T2" y="T3"/>
                </a:cxn>
                <a:cxn ang="T8">
                  <a:pos x="T4" y="T5"/>
                </a:cxn>
              </a:cxnLst>
              <a:rect l="T9" t="T10" r="T11" b="T12"/>
              <a:pathLst>
                <a:path w="480" h="152">
                  <a:moveTo>
                    <a:pt x="480" y="0"/>
                  </a:moveTo>
                  <a:lnTo>
                    <a:pt x="480" y="152"/>
                  </a:lnTo>
                  <a:lnTo>
                    <a:pt x="0" y="152"/>
                  </a:lnTo>
                </a:path>
              </a:pathLst>
            </a:custGeom>
            <a:noFill/>
            <a:ln w="38100" cmpd="sng">
              <a:solidFill>
                <a:srgbClr val="00B050"/>
              </a:solidFill>
              <a:round/>
              <a:headEnd/>
              <a:tailEnd type="triangl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04469" name="Rectangle 68"/>
            <p:cNvSpPr>
              <a:spLocks noChangeArrowheads="1"/>
            </p:cNvSpPr>
            <p:nvPr/>
          </p:nvSpPr>
          <p:spPr bwMode="auto">
            <a:xfrm>
              <a:off x="2590" y="2671"/>
              <a:ext cx="506" cy="1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85000"/>
                </a:lnSpc>
              </a:pPr>
              <a:r>
                <a:rPr lang="en-US" sz="1400"/>
                <a:t>Kanban</a:t>
              </a:r>
            </a:p>
          </p:txBody>
        </p:sp>
      </p:grpSp>
      <p:grpSp>
        <p:nvGrpSpPr>
          <p:cNvPr id="268364" name="Group 76"/>
          <p:cNvGrpSpPr>
            <a:grpSpLocks/>
          </p:cNvGrpSpPr>
          <p:nvPr/>
        </p:nvGrpSpPr>
        <p:grpSpPr bwMode="auto">
          <a:xfrm>
            <a:off x="473075" y="2830511"/>
            <a:ext cx="1592263" cy="1450975"/>
            <a:chOff x="298" y="1479"/>
            <a:chExt cx="1003" cy="914"/>
          </a:xfrm>
        </p:grpSpPr>
        <p:sp>
          <p:nvSpPr>
            <p:cNvPr id="104464" name="Rectangle 13"/>
            <p:cNvSpPr>
              <a:spLocks noChangeArrowheads="1"/>
            </p:cNvSpPr>
            <p:nvPr/>
          </p:nvSpPr>
          <p:spPr bwMode="auto">
            <a:xfrm>
              <a:off x="406" y="1479"/>
              <a:ext cx="877"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sz="1400"/>
                <a:t>Material/Parts Supplier</a:t>
              </a:r>
            </a:p>
          </p:txBody>
        </p:sp>
        <p:sp>
          <p:nvSpPr>
            <p:cNvPr id="104465" name="Line 60"/>
            <p:cNvSpPr>
              <a:spLocks noChangeShapeType="1"/>
            </p:cNvSpPr>
            <p:nvPr/>
          </p:nvSpPr>
          <p:spPr bwMode="auto">
            <a:xfrm>
              <a:off x="1005" y="1840"/>
              <a:ext cx="296" cy="0"/>
            </a:xfrm>
            <a:prstGeom prst="line">
              <a:avLst/>
            </a:prstGeom>
            <a:noFill/>
            <a:ln w="127000">
              <a:solidFill>
                <a:srgbClr val="FF9900"/>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a:p>
          </p:txBody>
        </p:sp>
        <p:pic>
          <p:nvPicPr>
            <p:cNvPr id="104466" name="Picture 69" descr="f19-9 factor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 y="1831"/>
              <a:ext cx="961" cy="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68359" name="Group 71"/>
          <p:cNvGrpSpPr>
            <a:grpSpLocks/>
          </p:cNvGrpSpPr>
          <p:nvPr/>
        </p:nvGrpSpPr>
        <p:grpSpPr bwMode="auto">
          <a:xfrm>
            <a:off x="6207125" y="2913061"/>
            <a:ext cx="2522538" cy="1457325"/>
            <a:chOff x="3910" y="1531"/>
            <a:chExt cx="1589" cy="918"/>
          </a:xfrm>
        </p:grpSpPr>
        <p:pic>
          <p:nvPicPr>
            <p:cNvPr id="104457"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5" y="2059"/>
              <a:ext cx="429" cy="3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4458" name="Line 25"/>
            <p:cNvSpPr>
              <a:spLocks noChangeShapeType="1"/>
            </p:cNvSpPr>
            <p:nvPr/>
          </p:nvSpPr>
          <p:spPr bwMode="auto">
            <a:xfrm>
              <a:off x="4542" y="2270"/>
              <a:ext cx="216" cy="0"/>
            </a:xfrm>
            <a:prstGeom prst="line">
              <a:avLst/>
            </a:prstGeom>
            <a:noFill/>
            <a:ln w="127000">
              <a:solidFill>
                <a:srgbClr val="FF9900"/>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04459" name="Rectangle 45"/>
            <p:cNvSpPr>
              <a:spLocks noChangeArrowheads="1"/>
            </p:cNvSpPr>
            <p:nvPr/>
          </p:nvSpPr>
          <p:spPr bwMode="auto">
            <a:xfrm>
              <a:off x="3910" y="1531"/>
              <a:ext cx="739"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sz="1400"/>
                <a:t>Finished goods</a:t>
              </a:r>
            </a:p>
          </p:txBody>
        </p:sp>
        <p:sp>
          <p:nvSpPr>
            <p:cNvPr id="104460" name="Line 46"/>
            <p:cNvSpPr>
              <a:spLocks noChangeShapeType="1"/>
            </p:cNvSpPr>
            <p:nvPr/>
          </p:nvSpPr>
          <p:spPr bwMode="auto">
            <a:xfrm>
              <a:off x="4280" y="1812"/>
              <a:ext cx="0" cy="224"/>
            </a:xfrm>
            <a:prstGeom prst="line">
              <a:avLst/>
            </a:prstGeom>
            <a:noFill/>
            <a:ln w="38100">
              <a:solidFill>
                <a:schemeClr val="tx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104461" name="Rectangle 48"/>
            <p:cNvSpPr>
              <a:spLocks noChangeArrowheads="1"/>
            </p:cNvSpPr>
            <p:nvPr/>
          </p:nvSpPr>
          <p:spPr bwMode="auto">
            <a:xfrm>
              <a:off x="4654" y="1531"/>
              <a:ext cx="747"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sz="1400"/>
                <a:t>Customer order</a:t>
              </a:r>
            </a:p>
          </p:txBody>
        </p:sp>
        <p:sp>
          <p:nvSpPr>
            <p:cNvPr id="104462" name="Line 49"/>
            <p:cNvSpPr>
              <a:spLocks noChangeShapeType="1"/>
            </p:cNvSpPr>
            <p:nvPr/>
          </p:nvSpPr>
          <p:spPr bwMode="auto">
            <a:xfrm>
              <a:off x="5028" y="1812"/>
              <a:ext cx="0" cy="224"/>
            </a:xfrm>
            <a:prstGeom prst="line">
              <a:avLst/>
            </a:prstGeom>
            <a:noFill/>
            <a:ln w="38100">
              <a:solidFill>
                <a:schemeClr val="tx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a:p>
          </p:txBody>
        </p:sp>
        <p:pic>
          <p:nvPicPr>
            <p:cNvPr id="104463" name="Picture 70" descr="f16-9 truc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7" y="2095"/>
              <a:ext cx="712" cy="3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 name="Slide Number Placeholder 1"/>
          <p:cNvSpPr>
            <a:spLocks noGrp="1"/>
          </p:cNvSpPr>
          <p:nvPr>
            <p:ph type="sldNum" sz="quarter" idx="11"/>
          </p:nvPr>
        </p:nvSpPr>
        <p:spPr/>
        <p:txBody>
          <a:bodyPr/>
          <a:lstStyle/>
          <a:p>
            <a:fld id="{235D4EDD-6E24-774D-A8B8-BDDB611A773D}" type="slidenum">
              <a:rPr lang="en-US" smtClean="0"/>
              <a:pPr/>
              <a:t>26</a:t>
            </a:fld>
            <a:endParaRPr lang="en-US"/>
          </a:p>
        </p:txBody>
      </p:sp>
      <p:sp>
        <p:nvSpPr>
          <p:cNvPr id="3" name="Left Arrow 2"/>
          <p:cNvSpPr/>
          <p:nvPr/>
        </p:nvSpPr>
        <p:spPr>
          <a:xfrm>
            <a:off x="352955" y="5579759"/>
            <a:ext cx="8042275" cy="709863"/>
          </a:xfrm>
          <a:prstGeom prst="leftArrow">
            <a:avLst/>
          </a:prstGeom>
          <a:solidFill>
            <a:srgbClr val="92D050"/>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b="1" dirty="0" smtClean="0">
                <a:solidFill>
                  <a:schemeClr val="tx1"/>
                </a:solidFill>
              </a:rPr>
              <a:t> </a:t>
            </a:r>
            <a:r>
              <a:rPr lang="en-US" b="1" dirty="0" smtClean="0">
                <a:solidFill>
                  <a:schemeClr val="tx1"/>
                </a:solidFill>
                <a:sym typeface="Wingdings" panose="05000000000000000000" pitchFamily="2" charset="2"/>
              </a:rPr>
              <a:t> </a:t>
            </a:r>
            <a:r>
              <a:rPr lang="en-US" b="1" dirty="0" smtClean="0">
                <a:solidFill>
                  <a:schemeClr val="tx1"/>
                </a:solidFill>
              </a:rPr>
              <a:t>END </a:t>
            </a:r>
            <a:r>
              <a:rPr lang="en-US" dirty="0" smtClean="0">
                <a:solidFill>
                  <a:schemeClr val="tx1"/>
                </a:solidFill>
              </a:rPr>
              <a:t>------------------------------</a:t>
            </a:r>
            <a:r>
              <a:rPr lang="en-US" b="1" dirty="0" smtClean="0">
                <a:solidFill>
                  <a:schemeClr val="tx1"/>
                </a:solidFill>
              </a:rPr>
              <a:t> Pull System </a:t>
            </a:r>
            <a:r>
              <a:rPr lang="en-US" dirty="0" smtClean="0">
                <a:solidFill>
                  <a:schemeClr val="tx1"/>
                </a:solidFill>
              </a:rPr>
              <a:t>------------------------------</a:t>
            </a:r>
            <a:r>
              <a:rPr lang="en-US" b="1" dirty="0" smtClean="0">
                <a:solidFill>
                  <a:schemeClr val="tx1"/>
                </a:solidFill>
              </a:rPr>
              <a:t> START </a:t>
            </a:r>
            <a:r>
              <a:rPr lang="en-US" b="1" dirty="0" smtClean="0">
                <a:solidFill>
                  <a:schemeClr val="tx1"/>
                </a:solidFill>
                <a:sym typeface="Wingdings" panose="05000000000000000000" pitchFamily="2" charset="2"/>
              </a:rPr>
              <a:t></a:t>
            </a:r>
            <a:endParaRPr lang="en-US" b="1" dirty="0">
              <a:solidFill>
                <a:schemeClr val="tx1"/>
              </a:solidFill>
            </a:endParaRPr>
          </a:p>
        </p:txBody>
      </p:sp>
      <p:sp>
        <p:nvSpPr>
          <p:cNvPr id="41" name="TextBox 40"/>
          <p:cNvSpPr txBox="1"/>
          <p:nvPr/>
        </p:nvSpPr>
        <p:spPr>
          <a:xfrm>
            <a:off x="3640219" y="1536597"/>
            <a:ext cx="1646605" cy="369332"/>
          </a:xfrm>
          <a:prstGeom prst="rect">
            <a:avLst/>
          </a:prstGeom>
          <a:solidFill>
            <a:srgbClr val="FF9900"/>
          </a:solidFill>
        </p:spPr>
        <p:txBody>
          <a:bodyPr wrap="none" rtlCol="0">
            <a:spAutoFit/>
          </a:bodyPr>
          <a:lstStyle/>
          <a:p>
            <a:r>
              <a:rPr lang="en-US" b="1" dirty="0" smtClean="0"/>
              <a:t>Product Flow</a:t>
            </a:r>
            <a:endParaRPr lang="en-US" b="1" dirty="0"/>
          </a:p>
        </p:txBody>
      </p:sp>
      <p:sp>
        <p:nvSpPr>
          <p:cNvPr id="42" name="Right Arrow 41"/>
          <p:cNvSpPr/>
          <p:nvPr/>
        </p:nvSpPr>
        <p:spPr>
          <a:xfrm>
            <a:off x="531813" y="1692739"/>
            <a:ext cx="8042275" cy="709863"/>
          </a:xfrm>
          <a:prstGeom prst="rightArrow">
            <a:avLst/>
          </a:prstGeom>
          <a:solidFill>
            <a:srgbClr val="FF9900"/>
          </a:solidFill>
          <a:ln>
            <a:solidFill>
              <a:schemeClr val="accent6">
                <a:lumMod val="7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b="1" dirty="0" smtClean="0">
                <a:solidFill>
                  <a:schemeClr val="tx1"/>
                </a:solidFill>
              </a:rPr>
              <a:t> </a:t>
            </a:r>
            <a:r>
              <a:rPr lang="en-US" b="1" dirty="0" smtClean="0">
                <a:solidFill>
                  <a:schemeClr val="tx1"/>
                </a:solidFill>
                <a:sym typeface="Wingdings" panose="05000000000000000000" pitchFamily="2" charset="2"/>
              </a:rPr>
              <a:t> </a:t>
            </a:r>
            <a:r>
              <a:rPr lang="en-US" b="1" dirty="0" smtClean="0">
                <a:solidFill>
                  <a:schemeClr val="tx1"/>
                </a:solidFill>
              </a:rPr>
              <a:t>START </a:t>
            </a:r>
            <a:r>
              <a:rPr lang="en-US" dirty="0" smtClean="0">
                <a:solidFill>
                  <a:schemeClr val="tx1"/>
                </a:solidFill>
              </a:rPr>
              <a:t>------------------------------</a:t>
            </a:r>
            <a:r>
              <a:rPr lang="en-US" b="1" dirty="0" smtClean="0">
                <a:solidFill>
                  <a:schemeClr val="tx1"/>
                </a:solidFill>
              </a:rPr>
              <a:t> Pull System </a:t>
            </a:r>
            <a:r>
              <a:rPr lang="en-US" dirty="0" smtClean="0">
                <a:solidFill>
                  <a:schemeClr val="tx1"/>
                </a:solidFill>
              </a:rPr>
              <a:t>------------------------------</a:t>
            </a:r>
            <a:r>
              <a:rPr lang="en-US" b="1" dirty="0" smtClean="0">
                <a:solidFill>
                  <a:schemeClr val="tx1"/>
                </a:solidFill>
              </a:rPr>
              <a:t> END </a:t>
            </a:r>
            <a:r>
              <a:rPr lang="en-US" b="1" dirty="0" smtClean="0">
                <a:solidFill>
                  <a:schemeClr val="tx1"/>
                </a:solidFill>
                <a:sym typeface="Wingdings" panose="05000000000000000000" pitchFamily="2" charset="2"/>
              </a:rPr>
              <a:t></a:t>
            </a:r>
            <a:endParaRPr lang="en-US" b="1" dirty="0">
              <a:solidFill>
                <a:schemeClr val="tx1"/>
              </a:solidFill>
            </a:endParaRPr>
          </a:p>
        </p:txBody>
      </p:sp>
    </p:spTree>
    <p:extLst>
      <p:ext uri="{BB962C8B-B14F-4D97-AF65-F5344CB8AC3E}">
        <p14:creationId xmlns:p14="http://schemas.microsoft.com/office/powerpoint/2010/main" val="729365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268327"/>
                                        </p:tgtEl>
                                        <p:attrNameLst>
                                          <p:attrName>style.visibility</p:attrName>
                                        </p:attrNameLst>
                                      </p:cBhvr>
                                      <p:to>
                                        <p:strVal val="visible"/>
                                      </p:to>
                                    </p:set>
                                  </p:childTnLst>
                                </p:cTn>
                              </p:par>
                            </p:childTnLst>
                          </p:cTn>
                        </p:par>
                      </p:childTnLst>
                    </p:cTn>
                  </p:par>
                  <p:par>
                    <p:cTn id="7" fill="hold">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8360"/>
                                        </p:tgtEl>
                                        <p:attrNameLst>
                                          <p:attrName>style.visibility</p:attrName>
                                        </p:attrNameLst>
                                      </p:cBhvr>
                                      <p:to>
                                        <p:strVal val="visible"/>
                                      </p:to>
                                    </p:set>
                                  </p:childTnLst>
                                </p:cTn>
                              </p:par>
                            </p:childTnLst>
                          </p:cTn>
                        </p:par>
                      </p:childTnLst>
                    </p:cTn>
                  </p:par>
                  <p:par>
                    <p:cTn id="11" fill="hold">
                      <p:stCondLst>
                        <p:cond delay="indefinite"/>
                      </p:stCondLst>
                      <p:childTnLst>
                        <p:par>
                          <p:cTn id="12" fill="hold" nodeType="after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8361"/>
                                        </p:tgtEl>
                                        <p:attrNameLst>
                                          <p:attrName>style.visibility</p:attrName>
                                        </p:attrNameLst>
                                      </p:cBhvr>
                                      <p:to>
                                        <p:strVal val="visible"/>
                                      </p:to>
                                    </p:set>
                                  </p:childTnLst>
                                </p:cTn>
                              </p:par>
                            </p:childTnLst>
                          </p:cTn>
                        </p:par>
                      </p:childTnLst>
                    </p:cTn>
                  </p:par>
                  <p:par>
                    <p:cTn id="15" fill="hold">
                      <p:stCondLst>
                        <p:cond delay="indefinite"/>
                      </p:stCondLst>
                      <p:childTnLst>
                        <p:par>
                          <p:cTn id="16" fill="hold" nodeType="after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8362"/>
                                        </p:tgtEl>
                                        <p:attrNameLst>
                                          <p:attrName>style.visibility</p:attrName>
                                        </p:attrNameLst>
                                      </p:cBhvr>
                                      <p:to>
                                        <p:strVal val="visible"/>
                                      </p:to>
                                    </p:set>
                                  </p:childTnLst>
                                </p:cTn>
                              </p:par>
                            </p:childTnLst>
                          </p:cTn>
                        </p:par>
                      </p:childTnLst>
                    </p:cTn>
                  </p:par>
                  <p:par>
                    <p:cTn id="19" fill="hold">
                      <p:stCondLst>
                        <p:cond delay="indefinite"/>
                      </p:stCondLst>
                      <p:childTnLst>
                        <p:par>
                          <p:cTn id="20" fill="hold" nodeType="after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68363"/>
                                        </p:tgtEl>
                                        <p:attrNameLst>
                                          <p:attrName>style.visibility</p:attrName>
                                        </p:attrNameLst>
                                      </p:cBhvr>
                                      <p:to>
                                        <p:strVal val="visible"/>
                                      </p:to>
                                    </p:set>
                                  </p:childTnLst>
                                </p:cTn>
                              </p:par>
                            </p:childTnLst>
                          </p:cTn>
                        </p:par>
                      </p:childTnLst>
                    </p:cTn>
                  </p:par>
                  <p:par>
                    <p:cTn id="23" fill="hold">
                      <p:stCondLst>
                        <p:cond delay="indefinite"/>
                      </p:stCondLst>
                      <p:childTnLst>
                        <p:par>
                          <p:cTn id="24" fill="hold" nodeType="after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683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3" name="Rectangle 2"/>
          <p:cNvSpPr>
            <a:spLocks noGrp="1" noChangeArrowheads="1"/>
          </p:cNvSpPr>
          <p:nvPr>
            <p:ph type="title"/>
          </p:nvPr>
        </p:nvSpPr>
        <p:spPr/>
        <p:txBody>
          <a:bodyPr/>
          <a:lstStyle/>
          <a:p>
            <a:pPr>
              <a:lnSpc>
                <a:spcPct val="80000"/>
              </a:lnSpc>
            </a:pPr>
            <a:r>
              <a:rPr lang="en-US" sz="4000">
                <a:latin typeface="Arial" charset="0"/>
                <a:cs typeface="Arial" charset="0"/>
              </a:rPr>
              <a:t>The Number of Kanban Cards</a:t>
            </a:r>
            <a:br>
              <a:rPr lang="en-US" sz="4000">
                <a:latin typeface="Arial" charset="0"/>
                <a:cs typeface="Arial" charset="0"/>
              </a:rPr>
            </a:br>
            <a:r>
              <a:rPr lang="en-US" sz="4000">
                <a:latin typeface="Arial" charset="0"/>
                <a:cs typeface="Arial" charset="0"/>
              </a:rPr>
              <a:t>or Containers</a:t>
            </a:r>
          </a:p>
        </p:txBody>
      </p:sp>
      <p:sp>
        <p:nvSpPr>
          <p:cNvPr id="3" name="Content Placeholder 2"/>
          <p:cNvSpPr>
            <a:spLocks noGrp="1"/>
          </p:cNvSpPr>
          <p:nvPr>
            <p:ph idx="1"/>
          </p:nvPr>
        </p:nvSpPr>
        <p:spPr/>
        <p:txBody>
          <a:bodyPr/>
          <a:lstStyle/>
          <a:p>
            <a:r>
              <a:rPr lang="en-US" dirty="0">
                <a:latin typeface="Arial" charset="0"/>
                <a:cs typeface="Arial" charset="0"/>
              </a:rPr>
              <a:t>Need to know the lead time needed to produce a container of parts</a:t>
            </a:r>
          </a:p>
          <a:p>
            <a:r>
              <a:rPr lang="en-US" dirty="0">
                <a:latin typeface="Arial" charset="0"/>
                <a:cs typeface="Arial" charset="0"/>
              </a:rPr>
              <a:t>Need to know the amount of safety stock needed</a:t>
            </a:r>
          </a:p>
        </p:txBody>
      </p:sp>
      <p:grpSp>
        <p:nvGrpSpPr>
          <p:cNvPr id="276484" name="Group 4"/>
          <p:cNvGrpSpPr>
            <a:grpSpLocks/>
          </p:cNvGrpSpPr>
          <p:nvPr/>
        </p:nvGrpSpPr>
        <p:grpSpPr bwMode="auto">
          <a:xfrm>
            <a:off x="1063625" y="4302125"/>
            <a:ext cx="7026275" cy="1135063"/>
            <a:chOff x="694" y="2732"/>
            <a:chExt cx="4426" cy="715"/>
          </a:xfrm>
        </p:grpSpPr>
        <p:sp>
          <p:nvSpPr>
            <p:cNvPr id="110596" name="Rectangle 5"/>
            <p:cNvSpPr>
              <a:spLocks noChangeArrowheads="1"/>
            </p:cNvSpPr>
            <p:nvPr/>
          </p:nvSpPr>
          <p:spPr bwMode="auto">
            <a:xfrm>
              <a:off x="694" y="2944"/>
              <a:ext cx="1808" cy="4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lnSpc>
                  <a:spcPct val="90000"/>
                </a:lnSpc>
              </a:pPr>
              <a:r>
                <a:rPr lang="en-US" sz="2400" dirty="0"/>
                <a:t>Number of </a:t>
              </a:r>
              <a:r>
                <a:rPr lang="en-US" sz="2400" dirty="0" err="1"/>
                <a:t>kanbans</a:t>
              </a:r>
              <a:endParaRPr lang="en-US" sz="2400" dirty="0"/>
            </a:p>
            <a:p>
              <a:pPr algn="ctr">
                <a:lnSpc>
                  <a:spcPct val="90000"/>
                </a:lnSpc>
              </a:pPr>
              <a:r>
                <a:rPr lang="en-US" sz="2400" dirty="0"/>
                <a:t>(containers)</a:t>
              </a:r>
            </a:p>
          </p:txBody>
        </p:sp>
        <p:sp>
          <p:nvSpPr>
            <p:cNvPr id="110597" name="Rectangle 6"/>
            <p:cNvSpPr>
              <a:spLocks noChangeArrowheads="1"/>
            </p:cNvSpPr>
            <p:nvPr/>
          </p:nvSpPr>
          <p:spPr bwMode="auto">
            <a:xfrm>
              <a:off x="2669" y="2732"/>
              <a:ext cx="2451" cy="7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lnSpc>
                  <a:spcPct val="85000"/>
                </a:lnSpc>
                <a:spcAft>
                  <a:spcPct val="25000"/>
                </a:spcAft>
                <a:tabLst>
                  <a:tab pos="1244600" algn="ctr"/>
                  <a:tab pos="2476500" algn="ctr"/>
                  <a:tab pos="3238500" algn="ctr"/>
                </a:tabLst>
              </a:pPr>
              <a:r>
                <a:rPr lang="en-US" sz="2400"/>
                <a:t>	Demand during 		Safety</a:t>
              </a:r>
              <a:br>
                <a:rPr lang="en-US" sz="2400"/>
              </a:br>
              <a:r>
                <a:rPr lang="en-US" sz="2400"/>
                <a:t>	lead time	+	stock</a:t>
              </a:r>
            </a:p>
            <a:p>
              <a:pPr algn="ctr">
                <a:lnSpc>
                  <a:spcPct val="85000"/>
                </a:lnSpc>
                <a:spcAft>
                  <a:spcPct val="25000"/>
                </a:spcAft>
                <a:tabLst>
                  <a:tab pos="1244600" algn="ctr"/>
                  <a:tab pos="2476500" algn="ctr"/>
                  <a:tab pos="3238500" algn="ctr"/>
                </a:tabLst>
              </a:pPr>
              <a:r>
                <a:rPr lang="en-US" sz="2400"/>
                <a:t>	Size of container</a:t>
              </a:r>
            </a:p>
          </p:txBody>
        </p:sp>
        <p:sp>
          <p:nvSpPr>
            <p:cNvPr id="110598" name="Line 7"/>
            <p:cNvSpPr>
              <a:spLocks noChangeShapeType="1"/>
            </p:cNvSpPr>
            <p:nvPr/>
          </p:nvSpPr>
          <p:spPr bwMode="auto">
            <a:xfrm>
              <a:off x="2752" y="3176"/>
              <a:ext cx="2344"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10599" name="Rectangle 8"/>
            <p:cNvSpPr>
              <a:spLocks noChangeArrowheads="1"/>
            </p:cNvSpPr>
            <p:nvPr/>
          </p:nvSpPr>
          <p:spPr bwMode="auto">
            <a:xfrm>
              <a:off x="2511" y="3034"/>
              <a:ext cx="230"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400"/>
                <a:t>=</a:t>
              </a:r>
            </a:p>
          </p:txBody>
        </p:sp>
      </p:grpSp>
      <p:sp>
        <p:nvSpPr>
          <p:cNvPr id="2" name="Slide Number Placeholder 1"/>
          <p:cNvSpPr>
            <a:spLocks noGrp="1"/>
          </p:cNvSpPr>
          <p:nvPr>
            <p:ph type="sldNum" sz="quarter" idx="11"/>
          </p:nvPr>
        </p:nvSpPr>
        <p:spPr/>
        <p:txBody>
          <a:bodyPr/>
          <a:lstStyle/>
          <a:p>
            <a:fld id="{719C0A48-53B8-C64F-AFE6-ECE23F11299D}" type="slidenum">
              <a:rPr lang="en-US" smtClean="0"/>
              <a:pPr/>
              <a:t>27</a:t>
            </a:fld>
            <a:endParaRPr lang="en-US"/>
          </a:p>
        </p:txBody>
      </p:sp>
    </p:spTree>
    <p:extLst>
      <p:ext uri="{BB962C8B-B14F-4D97-AF65-F5344CB8AC3E}">
        <p14:creationId xmlns:p14="http://schemas.microsoft.com/office/powerpoint/2010/main" val="391387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ChangeArrowheads="1"/>
          </p:cNvSpPr>
          <p:nvPr>
            <p:ph type="title"/>
          </p:nvPr>
        </p:nvSpPr>
        <p:spPr>
          <a:solidFill>
            <a:schemeClr val="accent6">
              <a:lumMod val="75000"/>
            </a:schemeClr>
          </a:solidFill>
        </p:spPr>
        <p:txBody>
          <a:bodyPr/>
          <a:lstStyle/>
          <a:p>
            <a:pPr>
              <a:lnSpc>
                <a:spcPct val="80000"/>
              </a:lnSpc>
            </a:pPr>
            <a:r>
              <a:rPr lang="en-US" dirty="0">
                <a:latin typeface="Arial" charset="0"/>
                <a:cs typeface="Arial" charset="0"/>
              </a:rPr>
              <a:t>Number of Kanbans Example</a:t>
            </a:r>
          </a:p>
        </p:txBody>
      </p:sp>
      <p:sp>
        <p:nvSpPr>
          <p:cNvPr id="278531" name="Rectangle 3"/>
          <p:cNvSpPr>
            <a:spLocks noChangeArrowheads="1"/>
          </p:cNvSpPr>
          <p:nvPr/>
        </p:nvSpPr>
        <p:spPr bwMode="auto">
          <a:xfrm>
            <a:off x="1519238" y="1446073"/>
            <a:ext cx="6105525" cy="2701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90000"/>
              </a:lnSpc>
              <a:spcBef>
                <a:spcPct val="25000"/>
              </a:spcBef>
              <a:buFont typeface="Wingdings" charset="0"/>
              <a:buNone/>
              <a:tabLst>
                <a:tab pos="3810000" algn="r"/>
                <a:tab pos="4000500" algn="l"/>
              </a:tabLst>
            </a:pPr>
            <a:r>
              <a:rPr lang="en-US" sz="2400" dirty="0"/>
              <a:t>Daily demand	=	500 cakes</a:t>
            </a:r>
          </a:p>
          <a:p>
            <a:pPr>
              <a:lnSpc>
                <a:spcPct val="90000"/>
              </a:lnSpc>
              <a:spcBef>
                <a:spcPct val="25000"/>
              </a:spcBef>
              <a:buFont typeface="Wingdings" charset="0"/>
              <a:buNone/>
              <a:tabLst>
                <a:tab pos="3810000" algn="r"/>
                <a:tab pos="4000500" algn="l"/>
              </a:tabLst>
            </a:pPr>
            <a:r>
              <a:rPr lang="en-US" sz="2400" dirty="0"/>
              <a:t>Production lead time	=	2 days</a:t>
            </a:r>
          </a:p>
          <a:p>
            <a:pPr>
              <a:lnSpc>
                <a:spcPct val="90000"/>
              </a:lnSpc>
              <a:buFont typeface="Wingdings" charset="0"/>
              <a:buNone/>
              <a:tabLst>
                <a:tab pos="3810000" algn="r"/>
                <a:tab pos="4000500" algn="l"/>
              </a:tabLst>
            </a:pPr>
            <a:r>
              <a:rPr lang="en-US" sz="2400" dirty="0"/>
              <a:t>(Wait time + </a:t>
            </a:r>
          </a:p>
          <a:p>
            <a:pPr>
              <a:lnSpc>
                <a:spcPct val="90000"/>
              </a:lnSpc>
              <a:buFont typeface="Wingdings" charset="0"/>
              <a:buNone/>
              <a:tabLst>
                <a:tab pos="3810000" algn="r"/>
                <a:tab pos="4000500" algn="l"/>
              </a:tabLst>
            </a:pPr>
            <a:r>
              <a:rPr lang="en-US" sz="2400" dirty="0"/>
              <a:t>Material handling time + </a:t>
            </a:r>
          </a:p>
          <a:p>
            <a:pPr>
              <a:lnSpc>
                <a:spcPct val="90000"/>
              </a:lnSpc>
              <a:buFont typeface="Wingdings" charset="0"/>
              <a:buNone/>
              <a:tabLst>
                <a:tab pos="3810000" algn="r"/>
                <a:tab pos="4000500" algn="l"/>
              </a:tabLst>
            </a:pPr>
            <a:r>
              <a:rPr lang="en-US" sz="2400" dirty="0"/>
              <a:t>Processing time)</a:t>
            </a:r>
          </a:p>
          <a:p>
            <a:pPr>
              <a:lnSpc>
                <a:spcPct val="90000"/>
              </a:lnSpc>
              <a:spcBef>
                <a:spcPct val="25000"/>
              </a:spcBef>
              <a:buFont typeface="Wingdings" charset="0"/>
              <a:buNone/>
              <a:tabLst>
                <a:tab pos="3810000" algn="r"/>
                <a:tab pos="4000500" algn="l"/>
              </a:tabLst>
            </a:pPr>
            <a:r>
              <a:rPr lang="en-US" sz="2400" dirty="0"/>
              <a:t>Safety stock	=	1/2 day</a:t>
            </a:r>
          </a:p>
          <a:p>
            <a:pPr>
              <a:lnSpc>
                <a:spcPct val="90000"/>
              </a:lnSpc>
              <a:spcBef>
                <a:spcPct val="25000"/>
              </a:spcBef>
              <a:buFont typeface="Wingdings" charset="0"/>
              <a:buNone/>
              <a:tabLst>
                <a:tab pos="3810000" algn="r"/>
                <a:tab pos="4000500" algn="l"/>
              </a:tabLst>
            </a:pPr>
            <a:r>
              <a:rPr lang="en-US" sz="2400" dirty="0"/>
              <a:t>Container size	=	250 cakes</a:t>
            </a:r>
          </a:p>
        </p:txBody>
      </p:sp>
      <p:sp>
        <p:nvSpPr>
          <p:cNvPr id="278532" name="Rectangle 4"/>
          <p:cNvSpPr>
            <a:spLocks noChangeArrowheads="1"/>
          </p:cNvSpPr>
          <p:nvPr/>
        </p:nvSpPr>
        <p:spPr bwMode="auto">
          <a:xfrm>
            <a:off x="655638" y="4249738"/>
            <a:ext cx="7899400" cy="908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Aft>
                <a:spcPts val="600"/>
              </a:spcAft>
              <a:tabLst>
                <a:tab pos="3492500" algn="r"/>
                <a:tab pos="3594100" algn="l"/>
              </a:tabLst>
            </a:pPr>
            <a:r>
              <a:rPr lang="en-US" sz="2400"/>
              <a:t>	Demand during lead time	= 2 days x 500 cakes = 1,000</a:t>
            </a:r>
          </a:p>
          <a:p>
            <a:pPr>
              <a:spcAft>
                <a:spcPts val="600"/>
              </a:spcAft>
              <a:tabLst>
                <a:tab pos="3492500" algn="r"/>
                <a:tab pos="3594100" algn="l"/>
              </a:tabLst>
            </a:pPr>
            <a:r>
              <a:rPr lang="en-US" sz="2400"/>
              <a:t>	Safety stock	= ½ x Daily demand = 250</a:t>
            </a:r>
          </a:p>
        </p:txBody>
      </p:sp>
      <p:grpSp>
        <p:nvGrpSpPr>
          <p:cNvPr id="278533" name="Group 5"/>
          <p:cNvGrpSpPr>
            <a:grpSpLocks/>
          </p:cNvGrpSpPr>
          <p:nvPr/>
        </p:nvGrpSpPr>
        <p:grpSpPr bwMode="auto">
          <a:xfrm>
            <a:off x="1520825" y="5284788"/>
            <a:ext cx="5538788" cy="908050"/>
            <a:chOff x="542" y="3305"/>
            <a:chExt cx="3489" cy="572"/>
          </a:xfrm>
        </p:grpSpPr>
        <p:sp>
          <p:nvSpPr>
            <p:cNvPr id="112645" name="Rectangle 6"/>
            <p:cNvSpPr>
              <a:spLocks noChangeArrowheads="1"/>
            </p:cNvSpPr>
            <p:nvPr/>
          </p:nvSpPr>
          <p:spPr bwMode="auto">
            <a:xfrm>
              <a:off x="542" y="3473"/>
              <a:ext cx="3489"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400" dirty="0"/>
                <a:t>Number of </a:t>
              </a:r>
              <a:r>
                <a:rPr lang="en-US" sz="2400" dirty="0" err="1"/>
                <a:t>kanbans</a:t>
              </a:r>
              <a:r>
                <a:rPr lang="en-US" sz="2400" dirty="0"/>
                <a:t> =                       = 5</a:t>
              </a:r>
            </a:p>
          </p:txBody>
        </p:sp>
        <p:grpSp>
          <p:nvGrpSpPr>
            <p:cNvPr id="112646" name="Group 7"/>
            <p:cNvGrpSpPr>
              <a:grpSpLocks/>
            </p:cNvGrpSpPr>
            <p:nvPr/>
          </p:nvGrpSpPr>
          <p:grpSpPr bwMode="auto">
            <a:xfrm>
              <a:off x="2490" y="3305"/>
              <a:ext cx="1146" cy="572"/>
              <a:chOff x="4058" y="3361"/>
              <a:chExt cx="1146" cy="572"/>
            </a:xfrm>
          </p:grpSpPr>
          <p:sp>
            <p:nvSpPr>
              <p:cNvPr id="112647" name="Rectangle 8"/>
              <p:cNvSpPr>
                <a:spLocks noChangeArrowheads="1"/>
              </p:cNvSpPr>
              <p:nvPr/>
            </p:nvSpPr>
            <p:spPr bwMode="auto">
              <a:xfrm>
                <a:off x="4058" y="3361"/>
                <a:ext cx="1146" cy="5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spcAft>
                    <a:spcPts val="600"/>
                  </a:spcAft>
                </a:pPr>
                <a:r>
                  <a:rPr lang="en-US" sz="2400"/>
                  <a:t>1,000 + 250</a:t>
                </a:r>
              </a:p>
              <a:p>
                <a:pPr algn="ctr">
                  <a:spcAft>
                    <a:spcPts val="600"/>
                  </a:spcAft>
                </a:pPr>
                <a:r>
                  <a:rPr lang="en-US" sz="2400"/>
                  <a:t>250</a:t>
                </a:r>
              </a:p>
            </p:txBody>
          </p:sp>
          <p:sp>
            <p:nvSpPr>
              <p:cNvPr id="112648" name="Line 9"/>
              <p:cNvSpPr>
                <a:spLocks noChangeShapeType="1"/>
              </p:cNvSpPr>
              <p:nvPr/>
            </p:nvSpPr>
            <p:spPr bwMode="auto">
              <a:xfrm>
                <a:off x="4102" y="3656"/>
                <a:ext cx="1056"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2" name="Slide Number Placeholder 1"/>
          <p:cNvSpPr>
            <a:spLocks noGrp="1"/>
          </p:cNvSpPr>
          <p:nvPr>
            <p:ph type="sldNum" sz="quarter" idx="11"/>
          </p:nvPr>
        </p:nvSpPr>
        <p:spPr/>
        <p:txBody>
          <a:bodyPr/>
          <a:lstStyle/>
          <a:p>
            <a:fld id="{235D4EDD-6E24-774D-A8B8-BDDB611A773D}" type="slidenum">
              <a:rPr lang="en-US" smtClean="0"/>
              <a:pPr/>
              <a:t>28</a:t>
            </a:fld>
            <a:endParaRPr lang="en-US"/>
          </a:p>
        </p:txBody>
      </p:sp>
    </p:spTree>
    <p:extLst>
      <p:ext uri="{BB962C8B-B14F-4D97-AF65-F5344CB8AC3E}">
        <p14:creationId xmlns:p14="http://schemas.microsoft.com/office/powerpoint/2010/main" val="4652579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8532"/>
                                        </p:tgtEl>
                                        <p:attrNameLst>
                                          <p:attrName>style.visibility</p:attrName>
                                        </p:attrNameLst>
                                      </p:cBhvr>
                                      <p:to>
                                        <p:strVal val="visible"/>
                                      </p:to>
                                    </p:set>
                                  </p:childTnLst>
                                </p:cTn>
                              </p:par>
                            </p:childTnLst>
                          </p:cTn>
                        </p:par>
                      </p:childTnLst>
                    </p:cTn>
                  </p:par>
                  <p:par>
                    <p:cTn id="7" fill="hold">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8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2"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ChangeArrowheads="1"/>
          </p:cNvSpPr>
          <p:nvPr>
            <p:ph type="title"/>
          </p:nvPr>
        </p:nvSpPr>
        <p:spPr/>
        <p:txBody>
          <a:bodyPr/>
          <a:lstStyle/>
          <a:p>
            <a:pPr>
              <a:lnSpc>
                <a:spcPct val="80000"/>
              </a:lnSpc>
            </a:pPr>
            <a:r>
              <a:rPr lang="en-US" dirty="0">
                <a:latin typeface="Arial" charset="0"/>
                <a:cs typeface="Arial" charset="0"/>
              </a:rPr>
              <a:t>Advantages of Kanban</a:t>
            </a:r>
          </a:p>
        </p:txBody>
      </p:sp>
      <p:sp>
        <p:nvSpPr>
          <p:cNvPr id="114690" name="Content Placeholder 1"/>
          <p:cNvSpPr>
            <a:spLocks noGrp="1"/>
          </p:cNvSpPr>
          <p:nvPr>
            <p:ph idx="1"/>
          </p:nvPr>
        </p:nvSpPr>
        <p:spPr/>
        <p:txBody>
          <a:bodyPr/>
          <a:lstStyle/>
          <a:p>
            <a:r>
              <a:rPr lang="en-US" dirty="0">
                <a:latin typeface="Arial" charset="0"/>
                <a:cs typeface="Arial" charset="0"/>
              </a:rPr>
              <a:t>Small containers </a:t>
            </a:r>
            <a:r>
              <a:rPr lang="en-US" dirty="0">
                <a:solidFill>
                  <a:srgbClr val="FF0000"/>
                </a:solidFill>
                <a:latin typeface="Arial" charset="0"/>
                <a:cs typeface="Arial" charset="0"/>
              </a:rPr>
              <a:t>require</a:t>
            </a:r>
            <a:r>
              <a:rPr lang="en-US" dirty="0">
                <a:latin typeface="Arial" charset="0"/>
                <a:cs typeface="Arial" charset="0"/>
              </a:rPr>
              <a:t> tight schedules, smooth operations, little variability</a:t>
            </a:r>
          </a:p>
          <a:p>
            <a:r>
              <a:rPr lang="en-US" dirty="0">
                <a:latin typeface="Arial" charset="0"/>
                <a:cs typeface="Arial" charset="0"/>
              </a:rPr>
              <a:t>Shortages </a:t>
            </a:r>
            <a:r>
              <a:rPr lang="en-US" dirty="0">
                <a:solidFill>
                  <a:srgbClr val="FF0000"/>
                </a:solidFill>
                <a:latin typeface="Arial" charset="0"/>
                <a:cs typeface="Arial" charset="0"/>
              </a:rPr>
              <a:t>create</a:t>
            </a:r>
            <a:r>
              <a:rPr lang="en-US" dirty="0">
                <a:latin typeface="Arial" charset="0"/>
                <a:cs typeface="Arial" charset="0"/>
              </a:rPr>
              <a:t> an immediate impact</a:t>
            </a:r>
          </a:p>
          <a:p>
            <a:r>
              <a:rPr lang="en-US" dirty="0">
                <a:latin typeface="Arial" charset="0"/>
                <a:cs typeface="Arial" charset="0"/>
              </a:rPr>
              <a:t>Places </a:t>
            </a:r>
            <a:r>
              <a:rPr lang="en-US" dirty="0">
                <a:solidFill>
                  <a:srgbClr val="FF0000"/>
                </a:solidFill>
                <a:latin typeface="Arial" charset="0"/>
                <a:cs typeface="Arial" charset="0"/>
              </a:rPr>
              <a:t>emphasis</a:t>
            </a:r>
            <a:r>
              <a:rPr lang="en-US" dirty="0">
                <a:latin typeface="Arial" charset="0"/>
                <a:cs typeface="Arial" charset="0"/>
              </a:rPr>
              <a:t> on meeting schedules, reducing lead time and setups, and economic material handling</a:t>
            </a:r>
          </a:p>
          <a:p>
            <a:r>
              <a:rPr lang="en-US" dirty="0">
                <a:latin typeface="Arial" charset="0"/>
                <a:cs typeface="Arial" charset="0"/>
              </a:rPr>
              <a:t>Standardized containers </a:t>
            </a:r>
            <a:r>
              <a:rPr lang="en-US" dirty="0">
                <a:solidFill>
                  <a:srgbClr val="FF0000"/>
                </a:solidFill>
                <a:latin typeface="Arial" charset="0"/>
                <a:cs typeface="Arial" charset="0"/>
              </a:rPr>
              <a:t>reduce</a:t>
            </a:r>
            <a:r>
              <a:rPr lang="en-US" dirty="0">
                <a:latin typeface="Arial" charset="0"/>
                <a:cs typeface="Arial" charset="0"/>
              </a:rPr>
              <a:t> weight, disposal costs, wasted space, and labor</a:t>
            </a:r>
          </a:p>
        </p:txBody>
      </p:sp>
      <p:sp>
        <p:nvSpPr>
          <p:cNvPr id="2" name="Slide Number Placeholder 1"/>
          <p:cNvSpPr>
            <a:spLocks noGrp="1"/>
          </p:cNvSpPr>
          <p:nvPr>
            <p:ph type="sldNum" sz="quarter" idx="11"/>
          </p:nvPr>
        </p:nvSpPr>
        <p:spPr/>
        <p:txBody>
          <a:bodyPr/>
          <a:lstStyle/>
          <a:p>
            <a:fld id="{719C0A48-53B8-C64F-AFE6-ECE23F11299D}" type="slidenum">
              <a:rPr lang="en-US" smtClean="0"/>
              <a:pPr/>
              <a:t>29</a:t>
            </a:fld>
            <a:endParaRPr lang="en-US"/>
          </a:p>
        </p:txBody>
      </p:sp>
    </p:spTree>
    <p:extLst>
      <p:ext uri="{BB962C8B-B14F-4D97-AF65-F5344CB8AC3E}">
        <p14:creationId xmlns:p14="http://schemas.microsoft.com/office/powerpoint/2010/main" val="133228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p:txBody>
          <a:bodyPr/>
          <a:lstStyle/>
          <a:p>
            <a:pPr>
              <a:lnSpc>
                <a:spcPct val="80000"/>
              </a:lnSpc>
            </a:pPr>
            <a:r>
              <a:rPr lang="en-US">
                <a:latin typeface="Arial" charset="0"/>
                <a:cs typeface="Arial" charset="0"/>
              </a:rPr>
              <a:t>Reduce Variability</a:t>
            </a:r>
          </a:p>
        </p:txBody>
      </p:sp>
      <p:grpSp>
        <p:nvGrpSpPr>
          <p:cNvPr id="240643" name="Group 3"/>
          <p:cNvGrpSpPr>
            <a:grpSpLocks/>
          </p:cNvGrpSpPr>
          <p:nvPr/>
        </p:nvGrpSpPr>
        <p:grpSpPr bwMode="auto">
          <a:xfrm>
            <a:off x="2570163" y="1055688"/>
            <a:ext cx="4389437" cy="3763962"/>
            <a:chOff x="1619" y="745"/>
            <a:chExt cx="2765" cy="2371"/>
          </a:xfrm>
        </p:grpSpPr>
        <p:sp>
          <p:nvSpPr>
            <p:cNvPr id="240644" name="Freeform 4"/>
            <p:cNvSpPr>
              <a:spLocks/>
            </p:cNvSpPr>
            <p:nvPr/>
          </p:nvSpPr>
          <p:spPr bwMode="auto">
            <a:xfrm>
              <a:off x="1619" y="1620"/>
              <a:ext cx="2717" cy="1496"/>
            </a:xfrm>
            <a:custGeom>
              <a:avLst/>
              <a:gdLst>
                <a:gd name="T0" fmla="*/ 45 w 2717"/>
                <a:gd name="T1" fmla="*/ 0 h 1496"/>
                <a:gd name="T2" fmla="*/ 2717 w 2717"/>
                <a:gd name="T3" fmla="*/ 0 h 1496"/>
                <a:gd name="T4" fmla="*/ 2549 w 2717"/>
                <a:gd name="T5" fmla="*/ 828 h 1496"/>
                <a:gd name="T6" fmla="*/ 1821 w 2717"/>
                <a:gd name="T7" fmla="*/ 1236 h 1496"/>
                <a:gd name="T8" fmla="*/ 1309 w 2717"/>
                <a:gd name="T9" fmla="*/ 1496 h 1496"/>
                <a:gd name="T10" fmla="*/ 477 w 2717"/>
                <a:gd name="T11" fmla="*/ 1108 h 1496"/>
                <a:gd name="T12" fmla="*/ 1 w 2717"/>
                <a:gd name="T13" fmla="*/ 356 h 1496"/>
                <a:gd name="T14" fmla="*/ 81 w 2717"/>
                <a:gd name="T15" fmla="*/ 4 h 14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7" h="1496">
                  <a:moveTo>
                    <a:pt x="45" y="0"/>
                  </a:moveTo>
                  <a:lnTo>
                    <a:pt x="2717" y="0"/>
                  </a:lnTo>
                  <a:lnTo>
                    <a:pt x="2549" y="828"/>
                  </a:lnTo>
                  <a:lnTo>
                    <a:pt x="1821" y="1236"/>
                  </a:lnTo>
                  <a:lnTo>
                    <a:pt x="1309" y="1496"/>
                  </a:lnTo>
                  <a:lnTo>
                    <a:pt x="477" y="1108"/>
                  </a:lnTo>
                  <a:cubicBezTo>
                    <a:pt x="0" y="358"/>
                    <a:pt x="1" y="655"/>
                    <a:pt x="1" y="356"/>
                  </a:cubicBezTo>
                  <a:lnTo>
                    <a:pt x="81" y="4"/>
                  </a:lnTo>
                </a:path>
              </a:pathLst>
            </a:custGeom>
            <a:solidFill>
              <a:schemeClr val="accent5">
                <a:lumMod val="40000"/>
                <a:lumOff val="60000"/>
              </a:schemeClr>
            </a:solidFill>
            <a:ln>
              <a:noFill/>
            </a:ln>
            <a:effectLst/>
            <a:extLst/>
          </p:spPr>
          <p:txBody>
            <a:bodyPr wrap="none" anchor="ctr"/>
            <a:lstStyle/>
            <a:p>
              <a:pPr fontAlgn="auto">
                <a:spcBef>
                  <a:spcPts val="0"/>
                </a:spcBef>
                <a:spcAft>
                  <a:spcPts val="0"/>
                </a:spcAft>
                <a:defRPr/>
              </a:pPr>
              <a:endParaRPr lang="en-US" dirty="0">
                <a:latin typeface="+mn-lt"/>
                <a:ea typeface="+mn-ea"/>
                <a:cs typeface="+mn-cs"/>
              </a:endParaRPr>
            </a:p>
          </p:txBody>
        </p:sp>
        <p:grpSp>
          <p:nvGrpSpPr>
            <p:cNvPr id="71698" name="Group 5"/>
            <p:cNvGrpSpPr>
              <a:grpSpLocks/>
            </p:cNvGrpSpPr>
            <p:nvPr/>
          </p:nvGrpSpPr>
          <p:grpSpPr bwMode="auto">
            <a:xfrm>
              <a:off x="1836" y="745"/>
              <a:ext cx="505" cy="1098"/>
              <a:chOff x="1836" y="745"/>
              <a:chExt cx="505" cy="1098"/>
            </a:xfrm>
          </p:grpSpPr>
          <p:sp>
            <p:nvSpPr>
              <p:cNvPr id="240646" name="Freeform 6"/>
              <p:cNvSpPr>
                <a:spLocks/>
              </p:cNvSpPr>
              <p:nvPr/>
            </p:nvSpPr>
            <p:spPr bwMode="auto">
              <a:xfrm>
                <a:off x="1836" y="745"/>
                <a:ext cx="341" cy="793"/>
              </a:xfrm>
              <a:custGeom>
                <a:avLst/>
                <a:gdLst>
                  <a:gd name="T0" fmla="*/ 247 w 341"/>
                  <a:gd name="T1" fmla="*/ 92 h 793"/>
                  <a:gd name="T2" fmla="*/ 116 w 341"/>
                  <a:gd name="T3" fmla="*/ 188 h 793"/>
                  <a:gd name="T4" fmla="*/ 41 w 341"/>
                  <a:gd name="T5" fmla="*/ 372 h 793"/>
                  <a:gd name="T6" fmla="*/ 7 w 341"/>
                  <a:gd name="T7" fmla="*/ 524 h 793"/>
                  <a:gd name="T8" fmla="*/ 7 w 341"/>
                  <a:gd name="T9" fmla="*/ 700 h 793"/>
                  <a:gd name="T10" fmla="*/ 49 w 341"/>
                  <a:gd name="T11" fmla="*/ 759 h 793"/>
                  <a:gd name="T12" fmla="*/ 105 w 341"/>
                  <a:gd name="T13" fmla="*/ 780 h 793"/>
                  <a:gd name="T14" fmla="*/ 249 w 341"/>
                  <a:gd name="T15" fmla="*/ 786 h 793"/>
                  <a:gd name="T16" fmla="*/ 335 w 341"/>
                  <a:gd name="T17" fmla="*/ 738 h 793"/>
                  <a:gd name="T18" fmla="*/ 247 w 341"/>
                  <a:gd name="T19" fmla="*/ 92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1" h="793">
                    <a:moveTo>
                      <a:pt x="247" y="92"/>
                    </a:moveTo>
                    <a:cubicBezTo>
                      <a:pt x="211" y="0"/>
                      <a:pt x="150" y="141"/>
                      <a:pt x="116" y="188"/>
                    </a:cubicBezTo>
                    <a:cubicBezTo>
                      <a:pt x="100" y="223"/>
                      <a:pt x="59" y="316"/>
                      <a:pt x="41" y="372"/>
                    </a:cubicBezTo>
                    <a:cubicBezTo>
                      <a:pt x="23" y="428"/>
                      <a:pt x="13" y="469"/>
                      <a:pt x="7" y="524"/>
                    </a:cubicBezTo>
                    <a:cubicBezTo>
                      <a:pt x="1" y="579"/>
                      <a:pt x="0" y="661"/>
                      <a:pt x="7" y="700"/>
                    </a:cubicBezTo>
                    <a:cubicBezTo>
                      <a:pt x="14" y="739"/>
                      <a:pt x="33" y="746"/>
                      <a:pt x="49" y="759"/>
                    </a:cubicBezTo>
                    <a:cubicBezTo>
                      <a:pt x="65" y="772"/>
                      <a:pt x="72" y="775"/>
                      <a:pt x="105" y="780"/>
                    </a:cubicBezTo>
                    <a:cubicBezTo>
                      <a:pt x="138" y="785"/>
                      <a:pt x="211" y="793"/>
                      <a:pt x="249" y="786"/>
                    </a:cubicBezTo>
                    <a:cubicBezTo>
                      <a:pt x="287" y="779"/>
                      <a:pt x="329" y="786"/>
                      <a:pt x="335" y="738"/>
                    </a:cubicBezTo>
                    <a:cubicBezTo>
                      <a:pt x="341" y="690"/>
                      <a:pt x="280" y="179"/>
                      <a:pt x="247" y="92"/>
                    </a:cubicBezTo>
                    <a:close/>
                  </a:path>
                </a:pathLst>
              </a:custGeom>
              <a:solidFill>
                <a:schemeClr val="accent3">
                  <a:lumMod val="50000"/>
                </a:schemeClr>
              </a:solidFill>
              <a:ln w="9525">
                <a:solidFill>
                  <a:schemeClr val="tx1"/>
                </a:solidFill>
                <a:round/>
                <a:headEnd/>
                <a:tailEnd/>
              </a:ln>
              <a:effectLs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71701" name="Freeform 7"/>
              <p:cNvSpPr>
                <a:spLocks/>
              </p:cNvSpPr>
              <p:nvPr/>
            </p:nvSpPr>
            <p:spPr bwMode="auto">
              <a:xfrm>
                <a:off x="2016" y="1507"/>
                <a:ext cx="323" cy="336"/>
              </a:xfrm>
              <a:custGeom>
                <a:avLst/>
                <a:gdLst>
                  <a:gd name="T0" fmla="*/ 323 w 323"/>
                  <a:gd name="T1" fmla="*/ 0 h 336"/>
                  <a:gd name="T2" fmla="*/ 0 w 323"/>
                  <a:gd name="T3" fmla="*/ 37 h 336"/>
                  <a:gd name="T4" fmla="*/ 21 w 323"/>
                  <a:gd name="T5" fmla="*/ 120 h 336"/>
                  <a:gd name="T6" fmla="*/ 56 w 323"/>
                  <a:gd name="T7" fmla="*/ 165 h 336"/>
                  <a:gd name="T8" fmla="*/ 109 w 323"/>
                  <a:gd name="T9" fmla="*/ 186 h 336"/>
                  <a:gd name="T10" fmla="*/ 155 w 323"/>
                  <a:gd name="T11" fmla="*/ 197 h 336"/>
                  <a:gd name="T12" fmla="*/ 179 w 323"/>
                  <a:gd name="T13" fmla="*/ 229 h 336"/>
                  <a:gd name="T14" fmla="*/ 200 w 323"/>
                  <a:gd name="T15" fmla="*/ 336 h 336"/>
                  <a:gd name="T16" fmla="*/ 208 w 323"/>
                  <a:gd name="T17" fmla="*/ 205 h 336"/>
                  <a:gd name="T18" fmla="*/ 221 w 323"/>
                  <a:gd name="T19" fmla="*/ 184 h 336"/>
                  <a:gd name="T20" fmla="*/ 253 w 323"/>
                  <a:gd name="T21" fmla="*/ 162 h 336"/>
                  <a:gd name="T22" fmla="*/ 291 w 323"/>
                  <a:gd name="T23" fmla="*/ 133 h 336"/>
                  <a:gd name="T24" fmla="*/ 309 w 323"/>
                  <a:gd name="T25" fmla="*/ 106 h 336"/>
                  <a:gd name="T26" fmla="*/ 320 w 323"/>
                  <a:gd name="T27" fmla="*/ 72 h 336"/>
                  <a:gd name="T28" fmla="*/ 323 w 323"/>
                  <a:gd name="T29" fmla="*/ 0 h 3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3"/>
                  <a:gd name="T46" fmla="*/ 0 h 336"/>
                  <a:gd name="T47" fmla="*/ 323 w 323"/>
                  <a:gd name="T48" fmla="*/ 336 h 3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3" h="336">
                    <a:moveTo>
                      <a:pt x="323" y="0"/>
                    </a:moveTo>
                    <a:lnTo>
                      <a:pt x="0" y="37"/>
                    </a:lnTo>
                    <a:lnTo>
                      <a:pt x="21" y="120"/>
                    </a:lnTo>
                    <a:lnTo>
                      <a:pt x="56" y="165"/>
                    </a:lnTo>
                    <a:lnTo>
                      <a:pt x="109" y="186"/>
                    </a:lnTo>
                    <a:cubicBezTo>
                      <a:pt x="153" y="194"/>
                      <a:pt x="141" y="183"/>
                      <a:pt x="155" y="197"/>
                    </a:cubicBezTo>
                    <a:lnTo>
                      <a:pt x="179" y="229"/>
                    </a:lnTo>
                    <a:lnTo>
                      <a:pt x="200" y="336"/>
                    </a:lnTo>
                    <a:lnTo>
                      <a:pt x="208" y="205"/>
                    </a:lnTo>
                    <a:lnTo>
                      <a:pt x="221" y="184"/>
                    </a:lnTo>
                    <a:lnTo>
                      <a:pt x="253" y="162"/>
                    </a:lnTo>
                    <a:lnTo>
                      <a:pt x="291" y="133"/>
                    </a:lnTo>
                    <a:cubicBezTo>
                      <a:pt x="300" y="124"/>
                      <a:pt x="304" y="116"/>
                      <a:pt x="309" y="106"/>
                    </a:cubicBezTo>
                    <a:cubicBezTo>
                      <a:pt x="314" y="96"/>
                      <a:pt x="318" y="90"/>
                      <a:pt x="320" y="72"/>
                    </a:cubicBezTo>
                    <a:lnTo>
                      <a:pt x="323" y="0"/>
                    </a:lnTo>
                    <a:close/>
                  </a:path>
                </a:pathLst>
              </a:custGeom>
              <a:solidFill>
                <a:schemeClr val="bg1"/>
              </a:solidFill>
              <a:ln w="9525">
                <a:solidFill>
                  <a:schemeClr val="tx1"/>
                </a:solidFill>
                <a:round/>
                <a:headEnd/>
                <a:tailEnd/>
              </a:ln>
            </p:spPr>
            <p:txBody>
              <a:bodyPr wrap="none" anchor="ctr"/>
              <a:lstStyle/>
              <a:p>
                <a:endParaRPr lang="en-US"/>
              </a:p>
            </p:txBody>
          </p:sp>
          <p:sp>
            <p:nvSpPr>
              <p:cNvPr id="240648" name="Freeform 8"/>
              <p:cNvSpPr>
                <a:spLocks/>
              </p:cNvSpPr>
              <p:nvPr/>
            </p:nvSpPr>
            <p:spPr bwMode="auto">
              <a:xfrm>
                <a:off x="2016" y="1507"/>
                <a:ext cx="325" cy="120"/>
              </a:xfrm>
              <a:custGeom>
                <a:avLst/>
                <a:gdLst>
                  <a:gd name="T0" fmla="*/ 323 w 325"/>
                  <a:gd name="T1" fmla="*/ 0 h 120"/>
                  <a:gd name="T2" fmla="*/ 0 w 325"/>
                  <a:gd name="T3" fmla="*/ 37 h 120"/>
                  <a:gd name="T4" fmla="*/ 21 w 325"/>
                  <a:gd name="T5" fmla="*/ 120 h 120"/>
                  <a:gd name="T6" fmla="*/ 301 w 325"/>
                  <a:gd name="T7" fmla="*/ 120 h 120"/>
                  <a:gd name="T8" fmla="*/ 320 w 325"/>
                  <a:gd name="T9" fmla="*/ 72 h 120"/>
                  <a:gd name="T10" fmla="*/ 323 w 325"/>
                  <a:gd name="T11" fmla="*/ 0 h 120"/>
                </a:gdLst>
                <a:ahLst/>
                <a:cxnLst>
                  <a:cxn ang="0">
                    <a:pos x="T0" y="T1"/>
                  </a:cxn>
                  <a:cxn ang="0">
                    <a:pos x="T2" y="T3"/>
                  </a:cxn>
                  <a:cxn ang="0">
                    <a:pos x="T4" y="T5"/>
                  </a:cxn>
                  <a:cxn ang="0">
                    <a:pos x="T6" y="T7"/>
                  </a:cxn>
                  <a:cxn ang="0">
                    <a:pos x="T8" y="T9"/>
                  </a:cxn>
                  <a:cxn ang="0">
                    <a:pos x="T10" y="T11"/>
                  </a:cxn>
                </a:cxnLst>
                <a:rect l="0" t="0" r="r" b="b"/>
                <a:pathLst>
                  <a:path w="325" h="120">
                    <a:moveTo>
                      <a:pt x="323" y="0"/>
                    </a:moveTo>
                    <a:lnTo>
                      <a:pt x="0" y="37"/>
                    </a:lnTo>
                    <a:lnTo>
                      <a:pt x="21" y="120"/>
                    </a:lnTo>
                    <a:cubicBezTo>
                      <a:pt x="21" y="120"/>
                      <a:pt x="161" y="120"/>
                      <a:pt x="301" y="120"/>
                    </a:cubicBezTo>
                    <a:cubicBezTo>
                      <a:pt x="325" y="77"/>
                      <a:pt x="316" y="92"/>
                      <a:pt x="320" y="72"/>
                    </a:cubicBezTo>
                    <a:lnTo>
                      <a:pt x="323" y="0"/>
                    </a:lnTo>
                    <a:close/>
                  </a:path>
                </a:pathLst>
              </a:custGeom>
              <a:solidFill>
                <a:schemeClr val="accent4">
                  <a:lumMod val="75000"/>
                </a:schemeClr>
              </a:solidFill>
              <a:ln w="9525">
                <a:solidFill>
                  <a:schemeClr val="tx1"/>
                </a:solidFill>
                <a:round/>
                <a:headEnd/>
                <a:tailEnd/>
              </a:ln>
              <a:effectLs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71703" name="Line 9"/>
              <p:cNvSpPr>
                <a:spLocks noChangeShapeType="1"/>
              </p:cNvSpPr>
              <p:nvPr/>
            </p:nvSpPr>
            <p:spPr bwMode="auto">
              <a:xfrm>
                <a:off x="2096" y="864"/>
                <a:ext cx="213" cy="651"/>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1704" name="Line 10"/>
              <p:cNvSpPr>
                <a:spLocks noChangeShapeType="1"/>
              </p:cNvSpPr>
              <p:nvPr/>
            </p:nvSpPr>
            <p:spPr bwMode="auto">
              <a:xfrm>
                <a:off x="2136" y="1219"/>
                <a:ext cx="115" cy="29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1705" name="Line 11"/>
              <p:cNvSpPr>
                <a:spLocks noChangeShapeType="1"/>
              </p:cNvSpPr>
              <p:nvPr/>
            </p:nvSpPr>
            <p:spPr bwMode="auto">
              <a:xfrm>
                <a:off x="2083" y="832"/>
                <a:ext cx="133" cy="989"/>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71699" name="Line 12"/>
            <p:cNvSpPr>
              <a:spLocks noChangeShapeType="1"/>
            </p:cNvSpPr>
            <p:nvPr/>
          </p:nvSpPr>
          <p:spPr bwMode="auto">
            <a:xfrm>
              <a:off x="1640" y="1616"/>
              <a:ext cx="2744"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240654" name="Rectangle 14"/>
          <p:cNvSpPr>
            <a:spLocks noChangeArrowheads="1"/>
          </p:cNvSpPr>
          <p:nvPr/>
        </p:nvSpPr>
        <p:spPr bwMode="auto">
          <a:xfrm>
            <a:off x="4289425" y="1992313"/>
            <a:ext cx="183832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000" dirty="0"/>
              <a:t>Inventory level</a:t>
            </a:r>
          </a:p>
        </p:txBody>
      </p:sp>
      <p:sp>
        <p:nvSpPr>
          <p:cNvPr id="240653" name="Freeform 13"/>
          <p:cNvSpPr>
            <a:spLocks/>
          </p:cNvSpPr>
          <p:nvPr/>
        </p:nvSpPr>
        <p:spPr bwMode="auto">
          <a:xfrm>
            <a:off x="2120900" y="2120900"/>
            <a:ext cx="5003800" cy="4127500"/>
          </a:xfrm>
          <a:custGeom>
            <a:avLst/>
            <a:gdLst>
              <a:gd name="T0" fmla="*/ 0 w 3152"/>
              <a:gd name="T1" fmla="*/ 2600 h 2600"/>
              <a:gd name="T2" fmla="*/ 3152 w 3152"/>
              <a:gd name="T3" fmla="*/ 304 h 2600"/>
              <a:gd name="T4" fmla="*/ 3120 w 3152"/>
              <a:gd name="T5" fmla="*/ 104 h 2600"/>
              <a:gd name="T6" fmla="*/ 3080 w 3152"/>
              <a:gd name="T7" fmla="*/ 8 h 2600"/>
              <a:gd name="T8" fmla="*/ 3024 w 3152"/>
              <a:gd name="T9" fmla="*/ 8 h 2600"/>
              <a:gd name="T10" fmla="*/ 2957 w 3152"/>
              <a:gd name="T11" fmla="*/ 163 h 2600"/>
              <a:gd name="T12" fmla="*/ 2896 w 3152"/>
              <a:gd name="T13" fmla="*/ 488 h 2600"/>
              <a:gd name="T14" fmla="*/ 2845 w 3152"/>
              <a:gd name="T15" fmla="*/ 683 h 2600"/>
              <a:gd name="T16" fmla="*/ 2792 w 3152"/>
              <a:gd name="T17" fmla="*/ 744 h 2600"/>
              <a:gd name="T18" fmla="*/ 2736 w 3152"/>
              <a:gd name="T19" fmla="*/ 688 h 2600"/>
              <a:gd name="T20" fmla="*/ 2715 w 3152"/>
              <a:gd name="T21" fmla="*/ 427 h 2600"/>
              <a:gd name="T22" fmla="*/ 2696 w 3152"/>
              <a:gd name="T23" fmla="*/ 352 h 2600"/>
              <a:gd name="T24" fmla="*/ 2640 w 3152"/>
              <a:gd name="T25" fmla="*/ 336 h 2600"/>
              <a:gd name="T26" fmla="*/ 2584 w 3152"/>
              <a:gd name="T27" fmla="*/ 416 h 2600"/>
              <a:gd name="T28" fmla="*/ 2528 w 3152"/>
              <a:gd name="T29" fmla="*/ 832 h 2600"/>
              <a:gd name="T30" fmla="*/ 2496 w 3152"/>
              <a:gd name="T31" fmla="*/ 973 h 2600"/>
              <a:gd name="T32" fmla="*/ 2443 w 3152"/>
              <a:gd name="T33" fmla="*/ 1011 h 2600"/>
              <a:gd name="T34" fmla="*/ 2384 w 3152"/>
              <a:gd name="T35" fmla="*/ 976 h 2600"/>
              <a:gd name="T36" fmla="*/ 2344 w 3152"/>
              <a:gd name="T37" fmla="*/ 664 h 2600"/>
              <a:gd name="T38" fmla="*/ 2320 w 3152"/>
              <a:gd name="T39" fmla="*/ 488 h 2600"/>
              <a:gd name="T40" fmla="*/ 2261 w 3152"/>
              <a:gd name="T41" fmla="*/ 443 h 2600"/>
              <a:gd name="T42" fmla="*/ 2200 w 3152"/>
              <a:gd name="T43" fmla="*/ 504 h 2600"/>
              <a:gd name="T44" fmla="*/ 2136 w 3152"/>
              <a:gd name="T45" fmla="*/ 1040 h 2600"/>
              <a:gd name="T46" fmla="*/ 2085 w 3152"/>
              <a:gd name="T47" fmla="*/ 1267 h 2600"/>
              <a:gd name="T48" fmla="*/ 2037 w 3152"/>
              <a:gd name="T49" fmla="*/ 1336 h 2600"/>
              <a:gd name="T50" fmla="*/ 1976 w 3152"/>
              <a:gd name="T51" fmla="*/ 1304 h 2600"/>
              <a:gd name="T52" fmla="*/ 1957 w 3152"/>
              <a:gd name="T53" fmla="*/ 1221 h 2600"/>
              <a:gd name="T54" fmla="*/ 1936 w 3152"/>
              <a:gd name="T55" fmla="*/ 805 h 2600"/>
              <a:gd name="T56" fmla="*/ 1912 w 3152"/>
              <a:gd name="T57" fmla="*/ 712 h 2600"/>
              <a:gd name="T58" fmla="*/ 1837 w 3152"/>
              <a:gd name="T59" fmla="*/ 699 h 2600"/>
              <a:gd name="T60" fmla="*/ 1784 w 3152"/>
              <a:gd name="T61" fmla="*/ 808 h 2600"/>
              <a:gd name="T62" fmla="*/ 1712 w 3152"/>
              <a:gd name="T63" fmla="*/ 1360 h 2600"/>
              <a:gd name="T64" fmla="*/ 1640 w 3152"/>
              <a:gd name="T65" fmla="*/ 1640 h 2600"/>
              <a:gd name="T66" fmla="*/ 1512 w 3152"/>
              <a:gd name="T67" fmla="*/ 1576 h 2600"/>
              <a:gd name="T68" fmla="*/ 1416 w 3152"/>
              <a:gd name="T69" fmla="*/ 1184 h 2600"/>
              <a:gd name="T70" fmla="*/ 1344 w 3152"/>
              <a:gd name="T71" fmla="*/ 624 h 2600"/>
              <a:gd name="T72" fmla="*/ 1299 w 3152"/>
              <a:gd name="T73" fmla="*/ 555 h 2600"/>
              <a:gd name="T74" fmla="*/ 1224 w 3152"/>
              <a:gd name="T75" fmla="*/ 608 h 2600"/>
              <a:gd name="T76" fmla="*/ 1144 w 3152"/>
              <a:gd name="T77" fmla="*/ 960 h 2600"/>
              <a:gd name="T78" fmla="*/ 1096 w 3152"/>
              <a:gd name="T79" fmla="*/ 1000 h 2600"/>
              <a:gd name="T80" fmla="*/ 1032 w 3152"/>
              <a:gd name="T81" fmla="*/ 904 h 2600"/>
              <a:gd name="T82" fmla="*/ 979 w 3152"/>
              <a:gd name="T83" fmla="*/ 843 h 2600"/>
              <a:gd name="T84" fmla="*/ 909 w 3152"/>
              <a:gd name="T85" fmla="*/ 864 h 2600"/>
              <a:gd name="T86" fmla="*/ 816 w 3152"/>
              <a:gd name="T87" fmla="*/ 976 h 2600"/>
              <a:gd name="T88" fmla="*/ 740 w 3152"/>
              <a:gd name="T89" fmla="*/ 1004 h 2600"/>
              <a:gd name="T90" fmla="*/ 680 w 3152"/>
              <a:gd name="T91" fmla="*/ 920 h 2600"/>
              <a:gd name="T92" fmla="*/ 640 w 3152"/>
              <a:gd name="T93" fmla="*/ 832 h 2600"/>
              <a:gd name="T94" fmla="*/ 587 w 3152"/>
              <a:gd name="T95" fmla="*/ 763 h 2600"/>
              <a:gd name="T96" fmla="*/ 480 w 3152"/>
              <a:gd name="T97" fmla="*/ 680 h 2600"/>
              <a:gd name="T98" fmla="*/ 408 w 3152"/>
              <a:gd name="T99" fmla="*/ 336 h 2600"/>
              <a:gd name="T100" fmla="*/ 360 w 3152"/>
              <a:gd name="T101" fmla="*/ 176 h 2600"/>
              <a:gd name="T102" fmla="*/ 312 w 3152"/>
              <a:gd name="T103" fmla="*/ 72 h 2600"/>
              <a:gd name="T104" fmla="*/ 229 w 3152"/>
              <a:gd name="T105" fmla="*/ 51 h 2600"/>
              <a:gd name="T106" fmla="*/ 155 w 3152"/>
              <a:gd name="T107" fmla="*/ 128 h 2600"/>
              <a:gd name="T108" fmla="*/ 56 w 3152"/>
              <a:gd name="T109" fmla="*/ 472 h 2600"/>
              <a:gd name="T110" fmla="*/ 0 w 3152"/>
              <a:gd name="T111" fmla="*/ 816 h 2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600">
                <a:moveTo>
                  <a:pt x="0" y="816"/>
                </a:moveTo>
                <a:lnTo>
                  <a:pt x="0" y="2600"/>
                </a:lnTo>
                <a:lnTo>
                  <a:pt x="3152" y="2600"/>
                </a:lnTo>
                <a:lnTo>
                  <a:pt x="3152" y="304"/>
                </a:lnTo>
                <a:lnTo>
                  <a:pt x="3131" y="168"/>
                </a:lnTo>
                <a:lnTo>
                  <a:pt x="3120" y="104"/>
                </a:lnTo>
                <a:lnTo>
                  <a:pt x="3104" y="53"/>
                </a:lnTo>
                <a:lnTo>
                  <a:pt x="3080" y="8"/>
                </a:lnTo>
                <a:lnTo>
                  <a:pt x="3045" y="0"/>
                </a:lnTo>
                <a:lnTo>
                  <a:pt x="3024" y="8"/>
                </a:lnTo>
                <a:lnTo>
                  <a:pt x="2989" y="67"/>
                </a:lnTo>
                <a:lnTo>
                  <a:pt x="2957" y="163"/>
                </a:lnTo>
                <a:lnTo>
                  <a:pt x="2936" y="299"/>
                </a:lnTo>
                <a:lnTo>
                  <a:pt x="2896" y="488"/>
                </a:lnTo>
                <a:lnTo>
                  <a:pt x="2875" y="581"/>
                </a:lnTo>
                <a:lnTo>
                  <a:pt x="2845" y="683"/>
                </a:lnTo>
                <a:lnTo>
                  <a:pt x="2816" y="717"/>
                </a:lnTo>
                <a:lnTo>
                  <a:pt x="2792" y="744"/>
                </a:lnTo>
                <a:cubicBezTo>
                  <a:pt x="2777" y="750"/>
                  <a:pt x="2766" y="734"/>
                  <a:pt x="2757" y="725"/>
                </a:cubicBezTo>
                <a:cubicBezTo>
                  <a:pt x="2748" y="716"/>
                  <a:pt x="2743" y="722"/>
                  <a:pt x="2736" y="688"/>
                </a:cubicBezTo>
                <a:cubicBezTo>
                  <a:pt x="2711" y="501"/>
                  <a:pt x="2718" y="566"/>
                  <a:pt x="2715" y="523"/>
                </a:cubicBezTo>
                <a:lnTo>
                  <a:pt x="2715" y="427"/>
                </a:lnTo>
                <a:lnTo>
                  <a:pt x="2707" y="389"/>
                </a:lnTo>
                <a:lnTo>
                  <a:pt x="2696" y="352"/>
                </a:lnTo>
                <a:lnTo>
                  <a:pt x="2666" y="343"/>
                </a:lnTo>
                <a:lnTo>
                  <a:pt x="2640" y="336"/>
                </a:lnTo>
                <a:lnTo>
                  <a:pt x="2603" y="363"/>
                </a:lnTo>
                <a:lnTo>
                  <a:pt x="2584" y="416"/>
                </a:lnTo>
                <a:lnTo>
                  <a:pt x="2544" y="640"/>
                </a:lnTo>
                <a:lnTo>
                  <a:pt x="2528" y="832"/>
                </a:lnTo>
                <a:lnTo>
                  <a:pt x="2512" y="928"/>
                </a:lnTo>
                <a:lnTo>
                  <a:pt x="2496" y="973"/>
                </a:lnTo>
                <a:lnTo>
                  <a:pt x="2472" y="1008"/>
                </a:lnTo>
                <a:lnTo>
                  <a:pt x="2443" y="1011"/>
                </a:lnTo>
                <a:lnTo>
                  <a:pt x="2416" y="1005"/>
                </a:lnTo>
                <a:lnTo>
                  <a:pt x="2384" y="976"/>
                </a:lnTo>
                <a:lnTo>
                  <a:pt x="2360" y="864"/>
                </a:lnTo>
                <a:lnTo>
                  <a:pt x="2344" y="664"/>
                </a:lnTo>
                <a:lnTo>
                  <a:pt x="2336" y="536"/>
                </a:lnTo>
                <a:lnTo>
                  <a:pt x="2320" y="488"/>
                </a:lnTo>
                <a:cubicBezTo>
                  <a:pt x="2294" y="445"/>
                  <a:pt x="2311" y="448"/>
                  <a:pt x="2288" y="448"/>
                </a:cubicBezTo>
                <a:lnTo>
                  <a:pt x="2261" y="443"/>
                </a:lnTo>
                <a:lnTo>
                  <a:pt x="2227" y="453"/>
                </a:lnTo>
                <a:lnTo>
                  <a:pt x="2200" y="504"/>
                </a:lnTo>
                <a:lnTo>
                  <a:pt x="2160" y="736"/>
                </a:lnTo>
                <a:lnTo>
                  <a:pt x="2136" y="1040"/>
                </a:lnTo>
                <a:lnTo>
                  <a:pt x="2104" y="1200"/>
                </a:lnTo>
                <a:lnTo>
                  <a:pt x="2085" y="1267"/>
                </a:lnTo>
                <a:lnTo>
                  <a:pt x="2064" y="1320"/>
                </a:lnTo>
                <a:lnTo>
                  <a:pt x="2037" y="1336"/>
                </a:lnTo>
                <a:cubicBezTo>
                  <a:pt x="2028" y="1336"/>
                  <a:pt x="2015" y="1330"/>
                  <a:pt x="2005" y="1325"/>
                </a:cubicBezTo>
                <a:cubicBezTo>
                  <a:pt x="1995" y="1320"/>
                  <a:pt x="1983" y="1313"/>
                  <a:pt x="1976" y="1304"/>
                </a:cubicBezTo>
                <a:cubicBezTo>
                  <a:pt x="1969" y="1295"/>
                  <a:pt x="1967" y="1285"/>
                  <a:pt x="1963" y="1272"/>
                </a:cubicBezTo>
                <a:cubicBezTo>
                  <a:pt x="1960" y="1258"/>
                  <a:pt x="1960" y="1286"/>
                  <a:pt x="1957" y="1221"/>
                </a:cubicBezTo>
                <a:lnTo>
                  <a:pt x="1944" y="880"/>
                </a:lnTo>
                <a:cubicBezTo>
                  <a:pt x="1940" y="810"/>
                  <a:pt x="1939" y="825"/>
                  <a:pt x="1936" y="805"/>
                </a:cubicBezTo>
                <a:cubicBezTo>
                  <a:pt x="1934" y="785"/>
                  <a:pt x="1937" y="772"/>
                  <a:pt x="1933" y="757"/>
                </a:cubicBezTo>
                <a:lnTo>
                  <a:pt x="1912" y="712"/>
                </a:lnTo>
                <a:lnTo>
                  <a:pt x="1880" y="693"/>
                </a:lnTo>
                <a:lnTo>
                  <a:pt x="1837" y="699"/>
                </a:lnTo>
                <a:lnTo>
                  <a:pt x="1808" y="736"/>
                </a:lnTo>
                <a:lnTo>
                  <a:pt x="1784" y="808"/>
                </a:lnTo>
                <a:lnTo>
                  <a:pt x="1752" y="1013"/>
                </a:lnTo>
                <a:cubicBezTo>
                  <a:pt x="1740" y="1105"/>
                  <a:pt x="1724" y="1273"/>
                  <a:pt x="1712" y="1360"/>
                </a:cubicBezTo>
                <a:cubicBezTo>
                  <a:pt x="1700" y="1447"/>
                  <a:pt x="1700" y="1489"/>
                  <a:pt x="1688" y="1536"/>
                </a:cubicBezTo>
                <a:lnTo>
                  <a:pt x="1640" y="1640"/>
                </a:lnTo>
                <a:lnTo>
                  <a:pt x="1584" y="1656"/>
                </a:lnTo>
                <a:lnTo>
                  <a:pt x="1512" y="1576"/>
                </a:lnTo>
                <a:lnTo>
                  <a:pt x="1456" y="1400"/>
                </a:lnTo>
                <a:lnTo>
                  <a:pt x="1416" y="1184"/>
                </a:lnTo>
                <a:lnTo>
                  <a:pt x="1376" y="784"/>
                </a:lnTo>
                <a:lnTo>
                  <a:pt x="1344" y="624"/>
                </a:lnTo>
                <a:lnTo>
                  <a:pt x="1331" y="579"/>
                </a:lnTo>
                <a:lnTo>
                  <a:pt x="1299" y="555"/>
                </a:lnTo>
                <a:lnTo>
                  <a:pt x="1253" y="565"/>
                </a:lnTo>
                <a:lnTo>
                  <a:pt x="1224" y="608"/>
                </a:lnTo>
                <a:lnTo>
                  <a:pt x="1176" y="784"/>
                </a:lnTo>
                <a:lnTo>
                  <a:pt x="1144" y="960"/>
                </a:lnTo>
                <a:lnTo>
                  <a:pt x="1120" y="981"/>
                </a:lnTo>
                <a:lnTo>
                  <a:pt x="1096" y="1000"/>
                </a:lnTo>
                <a:lnTo>
                  <a:pt x="1056" y="976"/>
                </a:lnTo>
                <a:lnTo>
                  <a:pt x="1032" y="904"/>
                </a:lnTo>
                <a:lnTo>
                  <a:pt x="1013" y="867"/>
                </a:lnTo>
                <a:lnTo>
                  <a:pt x="979" y="843"/>
                </a:lnTo>
                <a:lnTo>
                  <a:pt x="944" y="848"/>
                </a:lnTo>
                <a:lnTo>
                  <a:pt x="909" y="864"/>
                </a:lnTo>
                <a:lnTo>
                  <a:pt x="880" y="896"/>
                </a:lnTo>
                <a:lnTo>
                  <a:pt x="816" y="976"/>
                </a:lnTo>
                <a:lnTo>
                  <a:pt x="779" y="1005"/>
                </a:lnTo>
                <a:lnTo>
                  <a:pt x="740" y="1004"/>
                </a:lnTo>
                <a:lnTo>
                  <a:pt x="712" y="992"/>
                </a:lnTo>
                <a:lnTo>
                  <a:pt x="680" y="920"/>
                </a:lnTo>
                <a:lnTo>
                  <a:pt x="658" y="873"/>
                </a:lnTo>
                <a:lnTo>
                  <a:pt x="640" y="832"/>
                </a:lnTo>
                <a:lnTo>
                  <a:pt x="616" y="789"/>
                </a:lnTo>
                <a:lnTo>
                  <a:pt x="587" y="763"/>
                </a:lnTo>
                <a:lnTo>
                  <a:pt x="544" y="744"/>
                </a:lnTo>
                <a:cubicBezTo>
                  <a:pt x="522" y="722"/>
                  <a:pt x="501" y="701"/>
                  <a:pt x="480" y="680"/>
                </a:cubicBezTo>
                <a:lnTo>
                  <a:pt x="464" y="624"/>
                </a:lnTo>
                <a:lnTo>
                  <a:pt x="408" y="336"/>
                </a:lnTo>
                <a:cubicBezTo>
                  <a:pt x="394" y="274"/>
                  <a:pt x="387" y="278"/>
                  <a:pt x="379" y="251"/>
                </a:cubicBezTo>
                <a:cubicBezTo>
                  <a:pt x="371" y="224"/>
                  <a:pt x="368" y="198"/>
                  <a:pt x="360" y="176"/>
                </a:cubicBezTo>
                <a:cubicBezTo>
                  <a:pt x="347" y="140"/>
                  <a:pt x="341" y="137"/>
                  <a:pt x="333" y="120"/>
                </a:cubicBezTo>
                <a:cubicBezTo>
                  <a:pt x="325" y="103"/>
                  <a:pt x="323" y="84"/>
                  <a:pt x="312" y="72"/>
                </a:cubicBezTo>
                <a:lnTo>
                  <a:pt x="264" y="48"/>
                </a:lnTo>
                <a:lnTo>
                  <a:pt x="229" y="51"/>
                </a:lnTo>
                <a:lnTo>
                  <a:pt x="200" y="64"/>
                </a:lnTo>
                <a:lnTo>
                  <a:pt x="155" y="128"/>
                </a:lnTo>
                <a:lnTo>
                  <a:pt x="112" y="240"/>
                </a:lnTo>
                <a:lnTo>
                  <a:pt x="56" y="472"/>
                </a:lnTo>
                <a:lnTo>
                  <a:pt x="24" y="656"/>
                </a:lnTo>
                <a:lnTo>
                  <a:pt x="0" y="816"/>
                </a:lnTo>
                <a:close/>
              </a:path>
            </a:pathLst>
          </a:custGeom>
          <a:solidFill>
            <a:schemeClr val="accent3"/>
          </a:solidFill>
          <a:ln w="19050" cmpd="sng">
            <a:solidFill>
              <a:schemeClr val="tx1"/>
            </a:solidFill>
            <a:round/>
            <a:headEnd/>
            <a:tailEnd/>
          </a:ln>
          <a:effectLst/>
        </p:spPr>
        <p:txBody>
          <a:bodyPr wrap="none" anchor="ctr"/>
          <a:lstStyle/>
          <a:p>
            <a:pPr fontAlgn="auto">
              <a:spcBef>
                <a:spcPts val="0"/>
              </a:spcBef>
              <a:spcAft>
                <a:spcPts val="0"/>
              </a:spcAft>
              <a:defRPr/>
            </a:pPr>
            <a:endParaRPr lang="en-US" dirty="0">
              <a:latin typeface="+mn-lt"/>
              <a:ea typeface="+mn-ea"/>
              <a:cs typeface="+mn-cs"/>
            </a:endParaRPr>
          </a:p>
        </p:txBody>
      </p:sp>
      <p:grpSp>
        <p:nvGrpSpPr>
          <p:cNvPr id="240671" name="Group 31"/>
          <p:cNvGrpSpPr>
            <a:grpSpLocks/>
          </p:cNvGrpSpPr>
          <p:nvPr/>
        </p:nvGrpSpPr>
        <p:grpSpPr bwMode="auto">
          <a:xfrm>
            <a:off x="3208338" y="2806700"/>
            <a:ext cx="3910012" cy="3268663"/>
            <a:chOff x="2021" y="1768"/>
            <a:chExt cx="2463" cy="2059"/>
          </a:xfrm>
        </p:grpSpPr>
        <p:sp>
          <p:nvSpPr>
            <p:cNvPr id="71687" name="Rectangle 16"/>
            <p:cNvSpPr>
              <a:spLocks noChangeArrowheads="1"/>
            </p:cNvSpPr>
            <p:nvPr/>
          </p:nvSpPr>
          <p:spPr bwMode="auto">
            <a:xfrm>
              <a:off x="3523" y="2511"/>
              <a:ext cx="961" cy="3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sz="2000"/>
                <a:t>Process downtime</a:t>
              </a:r>
            </a:p>
          </p:txBody>
        </p:sp>
        <p:sp>
          <p:nvSpPr>
            <p:cNvPr id="71688" name="Rectangle 18"/>
            <p:cNvSpPr>
              <a:spLocks noChangeArrowheads="1"/>
            </p:cNvSpPr>
            <p:nvPr/>
          </p:nvSpPr>
          <p:spPr bwMode="auto">
            <a:xfrm>
              <a:off x="2021" y="2751"/>
              <a:ext cx="538" cy="2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lnSpc>
                  <a:spcPct val="85000"/>
                </a:lnSpc>
              </a:pPr>
              <a:r>
                <a:rPr lang="en-US" sz="2000"/>
                <a:t>Scrap</a:t>
              </a:r>
            </a:p>
          </p:txBody>
        </p:sp>
        <p:sp>
          <p:nvSpPr>
            <p:cNvPr id="71689" name="Rectangle 19"/>
            <p:cNvSpPr>
              <a:spLocks noChangeArrowheads="1"/>
            </p:cNvSpPr>
            <p:nvPr/>
          </p:nvSpPr>
          <p:spPr bwMode="auto">
            <a:xfrm>
              <a:off x="2216" y="3047"/>
              <a:ext cx="789" cy="3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sz="2000"/>
                <a:t>Setup time</a:t>
              </a:r>
            </a:p>
          </p:txBody>
        </p:sp>
        <p:sp>
          <p:nvSpPr>
            <p:cNvPr id="71690" name="Rectangle 20"/>
            <p:cNvSpPr>
              <a:spLocks noChangeArrowheads="1"/>
            </p:cNvSpPr>
            <p:nvPr/>
          </p:nvSpPr>
          <p:spPr bwMode="auto">
            <a:xfrm>
              <a:off x="2624" y="3599"/>
              <a:ext cx="1158" cy="2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lnSpc>
                  <a:spcPct val="85000"/>
                </a:lnSpc>
              </a:pPr>
              <a:r>
                <a:rPr lang="en-US" sz="2000"/>
                <a:t>Late deliveries</a:t>
              </a:r>
            </a:p>
          </p:txBody>
        </p:sp>
        <p:sp>
          <p:nvSpPr>
            <p:cNvPr id="71691" name="Rectangle 21"/>
            <p:cNvSpPr>
              <a:spLocks noChangeArrowheads="1"/>
            </p:cNvSpPr>
            <p:nvPr/>
          </p:nvSpPr>
          <p:spPr bwMode="auto">
            <a:xfrm>
              <a:off x="3145" y="3087"/>
              <a:ext cx="909" cy="3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sz="2000"/>
                <a:t>Quality problems</a:t>
              </a:r>
            </a:p>
          </p:txBody>
        </p:sp>
        <p:sp>
          <p:nvSpPr>
            <p:cNvPr id="71692" name="Line 22"/>
            <p:cNvSpPr>
              <a:spLocks noChangeShapeType="1"/>
            </p:cNvSpPr>
            <p:nvPr/>
          </p:nvSpPr>
          <p:spPr bwMode="auto">
            <a:xfrm flipV="1">
              <a:off x="2296" y="2232"/>
              <a:ext cx="0" cy="496"/>
            </a:xfrm>
            <a:prstGeom prst="line">
              <a:avLst/>
            </a:prstGeom>
            <a:noFill/>
            <a:ln w="57150">
              <a:solidFill>
                <a:schemeClr val="accent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71693" name="Line 23"/>
            <p:cNvSpPr>
              <a:spLocks noChangeShapeType="1"/>
            </p:cNvSpPr>
            <p:nvPr/>
          </p:nvSpPr>
          <p:spPr bwMode="auto">
            <a:xfrm flipV="1">
              <a:off x="2616" y="1976"/>
              <a:ext cx="0" cy="1040"/>
            </a:xfrm>
            <a:prstGeom prst="line">
              <a:avLst/>
            </a:prstGeom>
            <a:noFill/>
            <a:ln w="57150">
              <a:solidFill>
                <a:schemeClr val="accent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71694" name="Line 24"/>
            <p:cNvSpPr>
              <a:spLocks noChangeShapeType="1"/>
            </p:cNvSpPr>
            <p:nvPr/>
          </p:nvSpPr>
          <p:spPr bwMode="auto">
            <a:xfrm flipV="1">
              <a:off x="3200" y="2080"/>
              <a:ext cx="0" cy="1480"/>
            </a:xfrm>
            <a:prstGeom prst="line">
              <a:avLst/>
            </a:prstGeom>
            <a:noFill/>
            <a:ln w="57150">
              <a:solidFill>
                <a:schemeClr val="accent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71695" name="Line 25"/>
            <p:cNvSpPr>
              <a:spLocks noChangeShapeType="1"/>
            </p:cNvSpPr>
            <p:nvPr/>
          </p:nvSpPr>
          <p:spPr bwMode="auto">
            <a:xfrm flipV="1">
              <a:off x="3592" y="1832"/>
              <a:ext cx="0" cy="1176"/>
            </a:xfrm>
            <a:prstGeom prst="line">
              <a:avLst/>
            </a:prstGeom>
            <a:noFill/>
            <a:ln w="57150">
              <a:solidFill>
                <a:schemeClr val="accent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71696" name="Line 26"/>
            <p:cNvSpPr>
              <a:spLocks noChangeShapeType="1"/>
            </p:cNvSpPr>
            <p:nvPr/>
          </p:nvSpPr>
          <p:spPr bwMode="auto">
            <a:xfrm flipV="1">
              <a:off x="3984" y="1768"/>
              <a:ext cx="0" cy="720"/>
            </a:xfrm>
            <a:prstGeom prst="line">
              <a:avLst/>
            </a:prstGeom>
            <a:noFill/>
            <a:ln w="57150">
              <a:solidFill>
                <a:schemeClr val="accent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240667" name="Rectangle 27"/>
          <p:cNvSpPr>
            <a:spLocks noChangeArrowheads="1"/>
          </p:cNvSpPr>
          <p:nvPr/>
        </p:nvSpPr>
        <p:spPr bwMode="auto">
          <a:xfrm>
            <a:off x="7464425" y="5965825"/>
            <a:ext cx="12573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600"/>
              <a:t>Figure </a:t>
            </a:r>
            <a:r>
              <a:rPr lang="en-US" sz="1600">
                <a:solidFill>
                  <a:schemeClr val="tx2"/>
                </a:solidFill>
              </a:rPr>
              <a:t>16.3</a:t>
            </a:r>
          </a:p>
        </p:txBody>
      </p:sp>
      <p:sp>
        <p:nvSpPr>
          <p:cNvPr id="2" name="Slide Number Placeholder 1"/>
          <p:cNvSpPr>
            <a:spLocks noGrp="1"/>
          </p:cNvSpPr>
          <p:nvPr>
            <p:ph type="sldNum" sz="quarter" idx="11"/>
          </p:nvPr>
        </p:nvSpPr>
        <p:spPr/>
        <p:txBody>
          <a:bodyPr/>
          <a:lstStyle/>
          <a:p>
            <a:fld id="{235D4EDD-6E24-774D-A8B8-BDDB611A773D}" type="slidenum">
              <a:rPr lang="en-US" smtClean="0"/>
              <a:pPr/>
              <a:t>3</a:t>
            </a:fld>
            <a:endParaRPr lang="en-US"/>
          </a:p>
        </p:txBody>
      </p:sp>
    </p:spTree>
    <p:extLst>
      <p:ext uri="{BB962C8B-B14F-4D97-AF65-F5344CB8AC3E}">
        <p14:creationId xmlns:p14="http://schemas.microsoft.com/office/powerpoint/2010/main" val="258210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240671"/>
                                        </p:tgtEl>
                                        <p:attrNameLst>
                                          <p:attrName>style.visibility</p:attrName>
                                        </p:attrNameLst>
                                      </p:cBhvr>
                                      <p:to>
                                        <p:strVal val="visible"/>
                                      </p:to>
                                    </p:set>
                                  </p:childTnLst>
                                </p:cTn>
                              </p:par>
                            </p:childTnLst>
                          </p:cTn>
                        </p:par>
                      </p:childTnLst>
                    </p:cTn>
                  </p:par>
                  <p:par>
                    <p:cTn id="7" fill="hold">
                      <p:stCondLst>
                        <p:cond delay="indefinite"/>
                      </p:stCondLst>
                      <p:childTnLst>
                        <p:par>
                          <p:cTn id="8" fill="hold" nodeType="afterGroup">
                            <p:stCondLst>
                              <p:cond delay="0"/>
                            </p:stCondLst>
                            <p:childTnLst>
                              <p:par>
                                <p:cTn id="9" presetID="9" presetClass="entr" presetSubtype="0" fill="hold" nodeType="clickEffect">
                                  <p:stCondLst>
                                    <p:cond delay="0"/>
                                  </p:stCondLst>
                                  <p:childTnLst>
                                    <p:set>
                                      <p:cBhvr>
                                        <p:cTn id="10" dur="1" fill="hold">
                                          <p:stCondLst>
                                            <p:cond delay="0"/>
                                          </p:stCondLst>
                                        </p:cTn>
                                        <p:tgtEl>
                                          <p:spTgt spid="240643"/>
                                        </p:tgtEl>
                                        <p:attrNameLst>
                                          <p:attrName>style.visibility</p:attrName>
                                        </p:attrNameLst>
                                      </p:cBhvr>
                                      <p:to>
                                        <p:strVal val="visible"/>
                                      </p:to>
                                    </p:set>
                                    <p:animEffect transition="in" filter="dissolve">
                                      <p:cBhvr>
                                        <p:cTn id="11" dur="1000"/>
                                        <p:tgtEl>
                                          <p:spTgt spid="240643"/>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40654"/>
                                        </p:tgtEl>
                                        <p:attrNameLst>
                                          <p:attrName>style.visibility</p:attrName>
                                        </p:attrNameLst>
                                      </p:cBhvr>
                                      <p:to>
                                        <p:strVal val="visible"/>
                                      </p:to>
                                    </p:set>
                                    <p:animEffect transition="in" filter="wipe(left)">
                                      <p:cBhvr>
                                        <p:cTn id="14" dur="1000"/>
                                        <p:tgtEl>
                                          <p:spTgt spid="240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5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ChangeArrowheads="1"/>
          </p:cNvSpPr>
          <p:nvPr>
            <p:ph type="title"/>
          </p:nvPr>
        </p:nvSpPr>
        <p:spPr/>
        <p:txBody>
          <a:bodyPr/>
          <a:lstStyle/>
          <a:p>
            <a:pPr>
              <a:lnSpc>
                <a:spcPct val="80000"/>
              </a:lnSpc>
            </a:pPr>
            <a:r>
              <a:rPr lang="en-US" dirty="0" smtClean="0">
                <a:latin typeface="Arial" charset="0"/>
                <a:cs typeface="Arial" charset="0"/>
              </a:rPr>
              <a:t>Lean Quality</a:t>
            </a:r>
            <a:endParaRPr lang="en-US" dirty="0">
              <a:latin typeface="Arial" charset="0"/>
              <a:cs typeface="Arial" charset="0"/>
            </a:endParaRPr>
          </a:p>
        </p:txBody>
      </p:sp>
      <p:sp>
        <p:nvSpPr>
          <p:cNvPr id="116738" name="Content Placeholder 1"/>
          <p:cNvSpPr>
            <a:spLocks noGrp="1"/>
          </p:cNvSpPr>
          <p:nvPr>
            <p:ph idx="1"/>
          </p:nvPr>
        </p:nvSpPr>
        <p:spPr/>
        <p:txBody>
          <a:bodyPr/>
          <a:lstStyle/>
          <a:p>
            <a:r>
              <a:rPr lang="en-US" dirty="0">
                <a:latin typeface="Arial" charset="0"/>
                <a:cs typeface="Arial" charset="0"/>
              </a:rPr>
              <a:t>Strong relationship</a:t>
            </a:r>
          </a:p>
          <a:p>
            <a:pPr lvl="1"/>
            <a:r>
              <a:rPr lang="en-US" dirty="0" smtClean="0">
                <a:latin typeface="Arial" charset="0"/>
                <a:cs typeface="Arial" charset="0"/>
              </a:rPr>
              <a:t>Lean cuts </a:t>
            </a:r>
            <a:r>
              <a:rPr lang="en-US" dirty="0">
                <a:latin typeface="Arial" charset="0"/>
                <a:cs typeface="Arial" charset="0"/>
              </a:rPr>
              <a:t>the cost of obtaining good quality because </a:t>
            </a:r>
            <a:r>
              <a:rPr lang="en-US" dirty="0" smtClean="0">
                <a:solidFill>
                  <a:srgbClr val="FF0000"/>
                </a:solidFill>
                <a:latin typeface="Arial" charset="0"/>
                <a:cs typeface="Arial" charset="0"/>
              </a:rPr>
              <a:t>Lean </a:t>
            </a:r>
            <a:r>
              <a:rPr lang="en-US" i="1" dirty="0">
                <a:solidFill>
                  <a:srgbClr val="FF0000"/>
                </a:solidFill>
                <a:latin typeface="Arial" charset="0"/>
                <a:cs typeface="Arial" charset="0"/>
              </a:rPr>
              <a:t>exposes</a:t>
            </a:r>
            <a:r>
              <a:rPr lang="en-US" dirty="0">
                <a:solidFill>
                  <a:srgbClr val="FF0000"/>
                </a:solidFill>
                <a:latin typeface="Arial" charset="0"/>
                <a:cs typeface="Arial" charset="0"/>
              </a:rPr>
              <a:t> poor quality</a:t>
            </a:r>
          </a:p>
          <a:p>
            <a:pPr lvl="1"/>
            <a:r>
              <a:rPr lang="en-US" dirty="0">
                <a:latin typeface="Arial" charset="0"/>
                <a:cs typeface="Arial" charset="0"/>
              </a:rPr>
              <a:t>Because lead times are shorter, </a:t>
            </a:r>
            <a:r>
              <a:rPr lang="en-US" dirty="0">
                <a:solidFill>
                  <a:srgbClr val="FF0000"/>
                </a:solidFill>
                <a:latin typeface="Arial" charset="0"/>
                <a:cs typeface="Arial" charset="0"/>
              </a:rPr>
              <a:t>quality problems are exposed sooner</a:t>
            </a:r>
          </a:p>
          <a:p>
            <a:pPr lvl="1"/>
            <a:r>
              <a:rPr lang="en-US" dirty="0">
                <a:latin typeface="Arial" charset="0"/>
                <a:cs typeface="Arial" charset="0"/>
              </a:rPr>
              <a:t>Better quality means </a:t>
            </a:r>
            <a:r>
              <a:rPr lang="en-US" dirty="0">
                <a:solidFill>
                  <a:srgbClr val="FF0000"/>
                </a:solidFill>
                <a:latin typeface="Arial" charset="0"/>
                <a:cs typeface="Arial" charset="0"/>
              </a:rPr>
              <a:t>fewer buffers </a:t>
            </a:r>
            <a:r>
              <a:rPr lang="en-US" dirty="0">
                <a:latin typeface="Arial" charset="0"/>
                <a:cs typeface="Arial" charset="0"/>
              </a:rPr>
              <a:t>and allows simpler </a:t>
            </a:r>
            <a:r>
              <a:rPr lang="en-US" dirty="0" smtClean="0">
                <a:latin typeface="Arial" charset="0"/>
                <a:cs typeface="Arial" charset="0"/>
              </a:rPr>
              <a:t>Lean systems </a:t>
            </a:r>
            <a:r>
              <a:rPr lang="en-US" dirty="0">
                <a:latin typeface="Arial" charset="0"/>
                <a:cs typeface="Arial" charset="0"/>
              </a:rPr>
              <a:t>to be used</a:t>
            </a:r>
          </a:p>
          <a:p>
            <a:endParaRPr lang="en-US" dirty="0">
              <a:latin typeface="Arial" charset="0"/>
              <a:cs typeface="Arial" charset="0"/>
            </a:endParaRPr>
          </a:p>
        </p:txBody>
      </p:sp>
      <p:sp>
        <p:nvSpPr>
          <p:cNvPr id="2" name="Slide Number Placeholder 1"/>
          <p:cNvSpPr>
            <a:spLocks noGrp="1"/>
          </p:cNvSpPr>
          <p:nvPr>
            <p:ph type="sldNum" sz="quarter" idx="11"/>
          </p:nvPr>
        </p:nvSpPr>
        <p:spPr/>
        <p:txBody>
          <a:bodyPr/>
          <a:lstStyle/>
          <a:p>
            <a:fld id="{719C0A48-53B8-C64F-AFE6-ECE23F11299D}" type="slidenum">
              <a:rPr lang="en-US" smtClean="0"/>
              <a:pPr/>
              <a:t>30</a:t>
            </a:fld>
            <a:endParaRPr lang="en-US"/>
          </a:p>
        </p:txBody>
      </p:sp>
    </p:spTree>
    <p:extLst>
      <p:ext uri="{BB962C8B-B14F-4D97-AF65-F5344CB8AC3E}">
        <p14:creationId xmlns:p14="http://schemas.microsoft.com/office/powerpoint/2010/main" val="2236489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ChangeArrowheads="1"/>
          </p:cNvSpPr>
          <p:nvPr>
            <p:ph type="title"/>
          </p:nvPr>
        </p:nvSpPr>
        <p:spPr/>
        <p:txBody>
          <a:bodyPr/>
          <a:lstStyle/>
          <a:p>
            <a:pPr>
              <a:lnSpc>
                <a:spcPct val="80000"/>
              </a:lnSpc>
            </a:pPr>
            <a:r>
              <a:rPr lang="en-US" dirty="0" smtClean="0">
                <a:latin typeface="Arial" charset="0"/>
                <a:cs typeface="Arial" charset="0"/>
              </a:rPr>
              <a:t>Lean Quality </a:t>
            </a:r>
            <a:r>
              <a:rPr lang="en-US" dirty="0">
                <a:latin typeface="Arial" charset="0"/>
                <a:cs typeface="Arial" charset="0"/>
              </a:rPr>
              <a:t>Tactics</a:t>
            </a:r>
          </a:p>
        </p:txBody>
      </p:sp>
      <p:graphicFrame>
        <p:nvGraphicFramePr>
          <p:cNvPr id="2" name="Table 1"/>
          <p:cNvGraphicFramePr>
            <a:graphicFrameLocks noGrp="1"/>
          </p:cNvGraphicFramePr>
          <p:nvPr>
            <p:extLst>
              <p:ext uri="{D42A27DB-BD31-4B8C-83A1-F6EECF244321}">
                <p14:modId xmlns:p14="http://schemas.microsoft.com/office/powerpoint/2010/main" val="622233035"/>
              </p:ext>
            </p:extLst>
          </p:nvPr>
        </p:nvGraphicFramePr>
        <p:xfrm>
          <a:off x="1524000" y="2024063"/>
          <a:ext cx="6096000" cy="2773610"/>
        </p:xfrm>
        <a:graphic>
          <a:graphicData uri="http://schemas.openxmlformats.org/drawingml/2006/table">
            <a:tbl>
              <a:tblPr firstRow="1" bandRow="1">
                <a:tableStyleId>{2D5ABB26-0587-4C30-8999-92F81FD0307C}</a:tableStyleId>
              </a:tblPr>
              <a:tblGrid>
                <a:gridCol w="2260600">
                  <a:extLst>
                    <a:ext uri="{9D8B030D-6E8A-4147-A177-3AD203B41FA5}">
                      <a16:colId xmlns:a16="http://schemas.microsoft.com/office/drawing/2014/main" val="20000"/>
                    </a:ext>
                  </a:extLst>
                </a:gridCol>
                <a:gridCol w="3835400">
                  <a:extLst>
                    <a:ext uri="{9D8B030D-6E8A-4147-A177-3AD203B41FA5}">
                      <a16:colId xmlns:a16="http://schemas.microsoft.com/office/drawing/2014/main" val="20001"/>
                    </a:ext>
                  </a:extLst>
                </a:gridCol>
              </a:tblGrid>
              <a:tr h="396195">
                <a:tc>
                  <a:txBody>
                    <a:bodyPr/>
                    <a:lstStyle/>
                    <a:p>
                      <a:pPr algn="ctr"/>
                      <a:r>
                        <a:rPr lang="en-US" sz="2000" b="0" dirty="0" smtClean="0">
                          <a:solidFill>
                            <a:schemeClr val="bg1"/>
                          </a:solidFill>
                          <a:latin typeface="Arial"/>
                          <a:cs typeface="Arial"/>
                        </a:rPr>
                        <a:t>TABLE 16.4</a:t>
                      </a:r>
                      <a:endParaRPr lang="en-US" sz="2000" b="0" dirty="0">
                        <a:solidFill>
                          <a:schemeClr val="bg1"/>
                        </a:solidFill>
                        <a:latin typeface="Arial"/>
                        <a:cs typeface="Arial"/>
                      </a:endParaRPr>
                    </a:p>
                  </a:txBody>
                  <a:tcPr marT="45715" marB="45715">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tx1"/>
                    </a:solidFill>
                  </a:tcPr>
                </a:tc>
                <a:tc>
                  <a:txBody>
                    <a:bodyPr/>
                    <a:lstStyle/>
                    <a:p>
                      <a:pPr algn="ctr"/>
                      <a:endParaRPr lang="en-US" sz="2000" b="0" dirty="0">
                        <a:latin typeface="Arial"/>
                        <a:cs typeface="Arial"/>
                      </a:endParaRPr>
                    </a:p>
                  </a:txBody>
                  <a:tcPr marT="45715" marB="45715">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0"/>
                  </a:ext>
                </a:extLst>
              </a:tr>
              <a:tr h="396195">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b="1" dirty="0" smtClean="0">
                          <a:solidFill>
                            <a:srgbClr val="FFFFFF"/>
                          </a:solidFill>
                          <a:latin typeface="Arial"/>
                          <a:cs typeface="Arial"/>
                        </a:rPr>
                        <a:t>LEAN QUALITY TACTICS</a:t>
                      </a:r>
                      <a:endParaRPr lang="en-US" sz="2000" b="1" dirty="0">
                        <a:solidFill>
                          <a:srgbClr val="FFFFFF"/>
                        </a:solidFill>
                        <a:latin typeface="Arial"/>
                        <a:cs typeface="Arial"/>
                      </a:endParaRPr>
                    </a:p>
                  </a:txBody>
                  <a:tcPr marT="45715" marB="45715">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solidFill>
                      <a:schemeClr val="accent1"/>
                    </a:solidFill>
                  </a:tcPr>
                </a:tc>
                <a:tc hMerge="1">
                  <a:txBody>
                    <a:bodyPr/>
                    <a:lstStyle/>
                    <a:p>
                      <a:endParaRPr lang="en-US" dirty="0"/>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1"/>
                  </a:ext>
                </a:extLst>
              </a:tr>
              <a:tr h="396195">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0" dirty="0" smtClean="0">
                          <a:latin typeface="Arial"/>
                          <a:cs typeface="Arial"/>
                        </a:rPr>
                        <a:t>Use statistical process control</a:t>
                      </a:r>
                    </a:p>
                  </a:txBody>
                  <a:tcPr marT="45715" marB="45715">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2"/>
                  </a:ext>
                </a:extLst>
              </a:tr>
              <a:tr h="396195">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0" dirty="0" smtClean="0">
                          <a:latin typeface="Arial"/>
                          <a:cs typeface="Arial"/>
                        </a:rPr>
                        <a:t>Empower employees</a:t>
                      </a:r>
                    </a:p>
                  </a:txBody>
                  <a:tcPr marT="45715" marB="45715">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3"/>
                  </a:ext>
                </a:extLst>
              </a:tr>
              <a:tr h="396195">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0" dirty="0" smtClean="0">
                          <a:latin typeface="Arial"/>
                          <a:cs typeface="Arial"/>
                        </a:rPr>
                        <a:t>Build fail-safe methods (poka-yoke, checklists, etc.)</a:t>
                      </a:r>
                    </a:p>
                  </a:txBody>
                  <a:tcPr marT="45715" marB="45715">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4"/>
                  </a:ext>
                </a:extLst>
              </a:tr>
              <a:tr h="396195">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0" dirty="0" smtClean="0">
                          <a:latin typeface="Arial"/>
                          <a:cs typeface="Arial"/>
                        </a:rPr>
                        <a:t>Expose poor quality with small lots</a:t>
                      </a:r>
                    </a:p>
                  </a:txBody>
                  <a:tcPr marT="45715" marB="45715">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5"/>
                  </a:ext>
                </a:extLst>
              </a:tr>
              <a:tr h="396195">
                <a:tc grid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0" dirty="0" smtClean="0">
                          <a:latin typeface="Arial"/>
                          <a:cs typeface="Arial"/>
                        </a:rPr>
                        <a:t>Provide immediate feedback</a:t>
                      </a:r>
                    </a:p>
                  </a:txBody>
                  <a:tcPr marT="45715" marB="45715">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tc hMerge="1">
                  <a:txBody>
                    <a:bodyPr/>
                    <a:lstStyle/>
                    <a:p>
                      <a:endParaRPr lang="en-US" dirty="0"/>
                    </a:p>
                  </a:txBody>
                  <a:tcPr>
                    <a:lnL w="12700" cap="flat" cmpd="sng" algn="ctr">
                      <a:solidFill>
                        <a:srgbClr val="FFFFFF">
                          <a:lumMod val="75000"/>
                        </a:srgbClr>
                      </a:solidFill>
                      <a:prstDash val="solid"/>
                      <a:round/>
                      <a:headEnd type="none" w="med" len="med"/>
                      <a:tailEnd type="none" w="med" len="med"/>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3" name="Slide Number Placeholder 2"/>
          <p:cNvSpPr>
            <a:spLocks noGrp="1"/>
          </p:cNvSpPr>
          <p:nvPr>
            <p:ph type="sldNum" sz="quarter" idx="11"/>
          </p:nvPr>
        </p:nvSpPr>
        <p:spPr/>
        <p:txBody>
          <a:bodyPr/>
          <a:lstStyle/>
          <a:p>
            <a:fld id="{235D4EDD-6E24-774D-A8B8-BDDB611A773D}" type="slidenum">
              <a:rPr lang="en-US" smtClean="0"/>
              <a:pPr/>
              <a:t>31</a:t>
            </a:fld>
            <a:endParaRPr lang="en-US"/>
          </a:p>
        </p:txBody>
      </p:sp>
    </p:spTree>
    <p:extLst>
      <p:ext uri="{BB962C8B-B14F-4D97-AF65-F5344CB8AC3E}">
        <p14:creationId xmlns:p14="http://schemas.microsoft.com/office/powerpoint/2010/main" val="1995648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ChangeArrowheads="1"/>
          </p:cNvSpPr>
          <p:nvPr>
            <p:ph type="title"/>
          </p:nvPr>
        </p:nvSpPr>
        <p:spPr/>
        <p:txBody>
          <a:bodyPr/>
          <a:lstStyle/>
          <a:p>
            <a:pPr>
              <a:lnSpc>
                <a:spcPct val="80000"/>
              </a:lnSpc>
            </a:pPr>
            <a:r>
              <a:rPr lang="en-US">
                <a:latin typeface="Arial" charset="0"/>
                <a:cs typeface="Arial" charset="0"/>
              </a:rPr>
              <a:t>Toyota Production System</a:t>
            </a:r>
          </a:p>
        </p:txBody>
      </p:sp>
      <p:sp>
        <p:nvSpPr>
          <p:cNvPr id="120834" name="Content Placeholder 1"/>
          <p:cNvSpPr>
            <a:spLocks noGrp="1"/>
          </p:cNvSpPr>
          <p:nvPr>
            <p:ph idx="1"/>
          </p:nvPr>
        </p:nvSpPr>
        <p:spPr>
          <a:xfrm>
            <a:off x="457200" y="1600200"/>
            <a:ext cx="8229600" cy="4722223"/>
          </a:xfrm>
        </p:spPr>
        <p:txBody>
          <a:bodyPr>
            <a:normAutofit fontScale="92500" lnSpcReduction="10000"/>
          </a:bodyPr>
          <a:lstStyle/>
          <a:p>
            <a:r>
              <a:rPr lang="en-US" sz="2800" dirty="0">
                <a:latin typeface="Arial" charset="0"/>
                <a:cs typeface="Arial" charset="0"/>
              </a:rPr>
              <a:t>Continuous improvement</a:t>
            </a:r>
          </a:p>
          <a:p>
            <a:pPr lvl="1"/>
            <a:r>
              <a:rPr lang="en-US" sz="2400" dirty="0">
                <a:latin typeface="Arial" charset="0"/>
                <a:cs typeface="Arial" charset="0"/>
              </a:rPr>
              <a:t>Build an </a:t>
            </a:r>
            <a:r>
              <a:rPr lang="en-US" sz="2400" dirty="0">
                <a:solidFill>
                  <a:srgbClr val="FF0000"/>
                </a:solidFill>
                <a:latin typeface="Arial" charset="0"/>
                <a:cs typeface="Arial" charset="0"/>
              </a:rPr>
              <a:t>organizational culture </a:t>
            </a:r>
            <a:r>
              <a:rPr lang="en-US" sz="2400" dirty="0">
                <a:latin typeface="Arial" charset="0"/>
                <a:cs typeface="Arial" charset="0"/>
              </a:rPr>
              <a:t>and value system that stresses improvement of all processes, </a:t>
            </a:r>
            <a:r>
              <a:rPr lang="en-US" sz="2400" b="1" dirty="0">
                <a:solidFill>
                  <a:schemeClr val="tx2"/>
                </a:solidFill>
                <a:latin typeface="Arial" charset="0"/>
                <a:cs typeface="Arial" charset="0"/>
              </a:rPr>
              <a:t>kaizen</a:t>
            </a:r>
          </a:p>
          <a:p>
            <a:pPr lvl="1"/>
            <a:r>
              <a:rPr lang="en-US" sz="2400" dirty="0">
                <a:latin typeface="Arial" charset="0"/>
                <a:cs typeface="Arial" charset="0"/>
              </a:rPr>
              <a:t>Part of </a:t>
            </a:r>
            <a:r>
              <a:rPr lang="en-US" sz="2400" dirty="0">
                <a:solidFill>
                  <a:srgbClr val="FF0000"/>
                </a:solidFill>
                <a:latin typeface="Arial" charset="0"/>
                <a:cs typeface="Arial" charset="0"/>
              </a:rPr>
              <a:t>everyone</a:t>
            </a:r>
            <a:r>
              <a:rPr lang="ja-JP" altLang="en-US" sz="2400" dirty="0">
                <a:latin typeface="Arial" charset="0"/>
                <a:cs typeface="Arial" charset="0"/>
              </a:rPr>
              <a:t>’</a:t>
            </a:r>
            <a:r>
              <a:rPr lang="en-US" sz="2400" dirty="0">
                <a:latin typeface="Arial" charset="0"/>
                <a:cs typeface="Arial" charset="0"/>
              </a:rPr>
              <a:t>s job</a:t>
            </a:r>
          </a:p>
          <a:p>
            <a:r>
              <a:rPr lang="en-US" sz="2800" dirty="0">
                <a:latin typeface="Arial" charset="0"/>
                <a:cs typeface="Arial" charset="0"/>
              </a:rPr>
              <a:t>Respect for people</a:t>
            </a:r>
          </a:p>
          <a:p>
            <a:pPr lvl="1"/>
            <a:r>
              <a:rPr lang="en-US" sz="2400" dirty="0">
                <a:latin typeface="Arial" charset="0"/>
                <a:cs typeface="Arial" charset="0"/>
              </a:rPr>
              <a:t>People are treated as </a:t>
            </a:r>
            <a:r>
              <a:rPr lang="en-US" sz="2400" dirty="0" smtClean="0">
                <a:solidFill>
                  <a:srgbClr val="FF0000"/>
                </a:solidFill>
                <a:latin typeface="Arial" charset="0"/>
                <a:cs typeface="Arial" charset="0"/>
              </a:rPr>
              <a:t>knowledge </a:t>
            </a:r>
            <a:r>
              <a:rPr lang="en-US" sz="2400" dirty="0">
                <a:solidFill>
                  <a:srgbClr val="FF0000"/>
                </a:solidFill>
                <a:latin typeface="Arial" charset="0"/>
                <a:cs typeface="Arial" charset="0"/>
              </a:rPr>
              <a:t>workers</a:t>
            </a:r>
          </a:p>
          <a:p>
            <a:pPr lvl="1"/>
            <a:r>
              <a:rPr lang="en-US" sz="2400" dirty="0">
                <a:solidFill>
                  <a:srgbClr val="FF0000"/>
                </a:solidFill>
                <a:latin typeface="Arial" charset="0"/>
                <a:cs typeface="Arial" charset="0"/>
              </a:rPr>
              <a:t>Engage</a:t>
            </a:r>
            <a:r>
              <a:rPr lang="en-US" sz="2400" dirty="0">
                <a:latin typeface="Arial" charset="0"/>
                <a:cs typeface="Arial" charset="0"/>
              </a:rPr>
              <a:t> mental and </a:t>
            </a:r>
            <a:r>
              <a:rPr lang="en-US" sz="2400" dirty="0" smtClean="0">
                <a:latin typeface="Arial" charset="0"/>
                <a:cs typeface="Arial" charset="0"/>
              </a:rPr>
              <a:t>physical capabilities</a:t>
            </a:r>
            <a:endParaRPr lang="en-US" sz="2400" dirty="0">
              <a:latin typeface="Arial" charset="0"/>
              <a:cs typeface="Arial" charset="0"/>
            </a:endParaRPr>
          </a:p>
          <a:p>
            <a:pPr lvl="1"/>
            <a:r>
              <a:rPr lang="en-US" sz="2400" dirty="0">
                <a:solidFill>
                  <a:srgbClr val="FF0000"/>
                </a:solidFill>
                <a:latin typeface="Arial" charset="0"/>
                <a:cs typeface="Arial" charset="0"/>
              </a:rPr>
              <a:t>Empower</a:t>
            </a:r>
            <a:r>
              <a:rPr lang="en-US" sz="2400" dirty="0">
                <a:latin typeface="Arial" charset="0"/>
                <a:cs typeface="Arial" charset="0"/>
              </a:rPr>
              <a:t> </a:t>
            </a:r>
            <a:r>
              <a:rPr lang="en-US" sz="2400" dirty="0" smtClean="0">
                <a:latin typeface="Arial" charset="0"/>
                <a:cs typeface="Arial" charset="0"/>
              </a:rPr>
              <a:t>employees</a:t>
            </a:r>
          </a:p>
          <a:p>
            <a:r>
              <a:rPr lang="en-US" sz="2800" dirty="0" smtClean="0">
                <a:solidFill>
                  <a:srgbClr val="FF0000"/>
                </a:solidFill>
                <a:latin typeface="Arial" charset="0"/>
                <a:cs typeface="Arial" charset="0"/>
              </a:rPr>
              <a:t>“Not my job” = Never</a:t>
            </a:r>
          </a:p>
          <a:p>
            <a:pPr lvl="1"/>
            <a:r>
              <a:rPr lang="en-US" sz="2400" dirty="0">
                <a:solidFill>
                  <a:srgbClr val="FF0000"/>
                </a:solidFill>
                <a:latin typeface="Arial" charset="0"/>
                <a:cs typeface="Arial" charset="0"/>
              </a:rPr>
              <a:t>Stopping production because of a defect is called </a:t>
            </a:r>
            <a:r>
              <a:rPr lang="en-US" sz="2400" i="1" dirty="0" err="1" smtClean="0">
                <a:solidFill>
                  <a:srgbClr val="FF0000"/>
                </a:solidFill>
                <a:latin typeface="Arial" charset="0"/>
                <a:cs typeface="Arial" charset="0"/>
              </a:rPr>
              <a:t>jidoka</a:t>
            </a:r>
            <a:endParaRPr lang="en-US" sz="2400" i="1" dirty="0">
              <a:solidFill>
                <a:srgbClr val="FF0000"/>
              </a:solidFill>
              <a:latin typeface="Arial" charset="0"/>
              <a:cs typeface="Arial" charset="0"/>
            </a:endParaRPr>
          </a:p>
        </p:txBody>
      </p:sp>
      <p:sp>
        <p:nvSpPr>
          <p:cNvPr id="2" name="Slide Number Placeholder 1"/>
          <p:cNvSpPr>
            <a:spLocks noGrp="1"/>
          </p:cNvSpPr>
          <p:nvPr>
            <p:ph type="sldNum" sz="quarter" idx="11"/>
          </p:nvPr>
        </p:nvSpPr>
        <p:spPr/>
        <p:txBody>
          <a:bodyPr/>
          <a:lstStyle/>
          <a:p>
            <a:fld id="{719C0A48-53B8-C64F-AFE6-ECE23F11299D}" type="slidenum">
              <a:rPr lang="en-US" smtClean="0"/>
              <a:pPr/>
              <a:t>32</a:t>
            </a:fld>
            <a:endParaRPr lang="en-US"/>
          </a:p>
        </p:txBody>
      </p:sp>
    </p:spTree>
    <p:extLst>
      <p:ext uri="{BB962C8B-B14F-4D97-AF65-F5344CB8AC3E}">
        <p14:creationId xmlns:p14="http://schemas.microsoft.com/office/powerpoint/2010/main" val="868969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Toyota Motor Corporation</a:t>
            </a:r>
          </a:p>
        </p:txBody>
      </p:sp>
      <p:sp>
        <p:nvSpPr>
          <p:cNvPr id="3" name="Content Placeholder 2"/>
          <p:cNvSpPr>
            <a:spLocks noGrp="1"/>
          </p:cNvSpPr>
          <p:nvPr>
            <p:ph idx="1"/>
          </p:nvPr>
        </p:nvSpPr>
        <p:spPr/>
        <p:txBody>
          <a:bodyPr>
            <a:normAutofit fontScale="77500" lnSpcReduction="20000"/>
          </a:bodyPr>
          <a:lstStyle/>
          <a:p>
            <a:pPr marL="482600" indent="-482600">
              <a:lnSpc>
                <a:spcPct val="120000"/>
              </a:lnSpc>
              <a:spcAft>
                <a:spcPts val="0"/>
              </a:spcAft>
              <a:buClr>
                <a:schemeClr val="tx1"/>
              </a:buClr>
            </a:pPr>
            <a:r>
              <a:rPr lang="en-US" dirty="0" smtClean="0"/>
              <a:t>Success </a:t>
            </a:r>
            <a:r>
              <a:rPr lang="en-US" dirty="0"/>
              <a:t>due to two techniques, JIT and TPS</a:t>
            </a:r>
          </a:p>
          <a:p>
            <a:pPr marL="482600" indent="-482600">
              <a:lnSpc>
                <a:spcPct val="120000"/>
              </a:lnSpc>
              <a:spcAft>
                <a:spcPts val="0"/>
              </a:spcAft>
              <a:buClr>
                <a:schemeClr val="tx1"/>
              </a:buClr>
            </a:pPr>
            <a:r>
              <a:rPr lang="en-US" dirty="0"/>
              <a:t>Continual problem solving is central to JIT</a:t>
            </a:r>
          </a:p>
          <a:p>
            <a:pPr marL="482600" indent="-482600">
              <a:lnSpc>
                <a:spcPct val="120000"/>
              </a:lnSpc>
              <a:spcAft>
                <a:spcPts val="0"/>
              </a:spcAft>
              <a:buClr>
                <a:schemeClr val="tx1"/>
              </a:buClr>
            </a:pPr>
            <a:r>
              <a:rPr lang="en-US" dirty="0" smtClean="0"/>
              <a:t>Eliminating </a:t>
            </a:r>
            <a:r>
              <a:rPr lang="en-US" dirty="0"/>
              <a:t>excess inventory makes problems immediately </a:t>
            </a:r>
            <a:r>
              <a:rPr lang="en-US" dirty="0" smtClean="0"/>
              <a:t>evident</a:t>
            </a:r>
          </a:p>
          <a:p>
            <a:pPr marL="482600" indent="-482600">
              <a:lnSpc>
                <a:spcPct val="120000"/>
              </a:lnSpc>
              <a:spcAft>
                <a:spcPts val="0"/>
              </a:spcAft>
              <a:buClr>
                <a:schemeClr val="tx1"/>
              </a:buClr>
            </a:pPr>
            <a:r>
              <a:rPr lang="en-US" dirty="0"/>
              <a:t>Central to TPS is employee learning and a continuing effort to produce products under ideal conditions</a:t>
            </a:r>
          </a:p>
          <a:p>
            <a:pPr marL="482600" indent="-482600">
              <a:lnSpc>
                <a:spcPct val="120000"/>
              </a:lnSpc>
              <a:spcAft>
                <a:spcPts val="0"/>
              </a:spcAft>
              <a:buClr>
                <a:schemeClr val="tx1"/>
              </a:buClr>
            </a:pPr>
            <a:r>
              <a:rPr lang="en-US" dirty="0"/>
              <a:t>Respect for people is fundamental</a:t>
            </a:r>
          </a:p>
          <a:p>
            <a:pPr marL="482600" indent="-482600">
              <a:lnSpc>
                <a:spcPct val="120000"/>
              </a:lnSpc>
              <a:spcAft>
                <a:spcPts val="0"/>
              </a:spcAft>
              <a:buClr>
                <a:schemeClr val="tx1"/>
              </a:buClr>
            </a:pPr>
            <a:r>
              <a:rPr lang="en-US" dirty="0"/>
              <a:t>Small building but high levels of production</a:t>
            </a:r>
          </a:p>
          <a:p>
            <a:pPr marL="482600" indent="-482600">
              <a:lnSpc>
                <a:spcPct val="120000"/>
              </a:lnSpc>
              <a:spcAft>
                <a:spcPts val="0"/>
              </a:spcAft>
              <a:buClr>
                <a:schemeClr val="tx1"/>
              </a:buClr>
            </a:pPr>
            <a:r>
              <a:rPr lang="en-US" dirty="0"/>
              <a:t>Subassemblies are transferred to the assembly line on a JIT basis</a:t>
            </a:r>
          </a:p>
          <a:p>
            <a:pPr marL="482600" indent="-482600">
              <a:lnSpc>
                <a:spcPct val="120000"/>
              </a:lnSpc>
              <a:spcAft>
                <a:spcPts val="0"/>
              </a:spcAft>
              <a:buClr>
                <a:schemeClr val="tx1"/>
              </a:buClr>
            </a:pPr>
            <a:r>
              <a:rPr lang="en-US" dirty="0"/>
              <a:t>High quality and low assembly time per </a:t>
            </a:r>
            <a:r>
              <a:rPr lang="en-US" dirty="0" smtClean="0"/>
              <a:t>vehicle</a:t>
            </a:r>
            <a:endParaRPr lang="en-US" dirty="0"/>
          </a:p>
        </p:txBody>
      </p:sp>
      <p:sp>
        <p:nvSpPr>
          <p:cNvPr id="4" name="Slide Number Placeholder 3"/>
          <p:cNvSpPr>
            <a:spLocks noGrp="1"/>
          </p:cNvSpPr>
          <p:nvPr>
            <p:ph type="sldNum" sz="quarter" idx="11"/>
          </p:nvPr>
        </p:nvSpPr>
        <p:spPr/>
        <p:txBody>
          <a:bodyPr/>
          <a:lstStyle/>
          <a:p>
            <a:fld id="{719C0A48-53B8-C64F-AFE6-ECE23F11299D}" type="slidenum">
              <a:rPr lang="en-US" smtClean="0"/>
              <a:pPr/>
              <a:t>33</a:t>
            </a:fld>
            <a:endParaRPr lang="en-US"/>
          </a:p>
        </p:txBody>
      </p:sp>
    </p:spTree>
    <p:extLst>
      <p:ext uri="{BB962C8B-B14F-4D97-AF65-F5344CB8AC3E}">
        <p14:creationId xmlns:p14="http://schemas.microsoft.com/office/powerpoint/2010/main" val="26600898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oyota truck plan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7370" y="1093555"/>
            <a:ext cx="5509260" cy="4556046"/>
          </a:xfrm>
          <a:prstGeom prst="rect">
            <a:avLst/>
          </a:prstGeom>
        </p:spPr>
      </p:pic>
      <p:sp>
        <p:nvSpPr>
          <p:cNvPr id="25601" name="Rectangle 2"/>
          <p:cNvSpPr>
            <a:spLocks noGrp="1" noChangeArrowheads="1"/>
          </p:cNvSpPr>
          <p:nvPr>
            <p:ph type="title"/>
          </p:nvPr>
        </p:nvSpPr>
        <p:spPr>
          <a:xfrm>
            <a:off x="685800" y="257175"/>
            <a:ext cx="7772400" cy="774700"/>
          </a:xfrm>
        </p:spPr>
        <p:txBody>
          <a:bodyPr/>
          <a:lstStyle/>
          <a:p>
            <a:r>
              <a:rPr lang="en-US">
                <a:latin typeface="Arial" charset="0"/>
                <a:cs typeface="Arial" charset="0"/>
              </a:rPr>
              <a:t>TPS Elements</a:t>
            </a:r>
          </a:p>
        </p:txBody>
      </p:sp>
      <p:sp>
        <p:nvSpPr>
          <p:cNvPr id="2" name="Rectangle 1"/>
          <p:cNvSpPr/>
          <p:nvPr/>
        </p:nvSpPr>
        <p:spPr>
          <a:xfrm>
            <a:off x="1817369" y="5804535"/>
            <a:ext cx="5509260" cy="369332"/>
          </a:xfrm>
          <a:prstGeom prst="rect">
            <a:avLst/>
          </a:prstGeom>
        </p:spPr>
        <p:txBody>
          <a:bodyPr wrap="square">
            <a:spAutoFit/>
          </a:bodyPr>
          <a:lstStyle/>
          <a:p>
            <a:r>
              <a:rPr lang="en-US" altLang="en-US" dirty="0">
                <a:hlinkClick r:id="rId3"/>
              </a:rPr>
              <a:t>https://www.youtube.com/watch?v=cAUXHJBB5CM</a:t>
            </a:r>
            <a:endParaRPr lang="en-US" altLang="en-US" dirty="0"/>
          </a:p>
        </p:txBody>
      </p:sp>
      <p:sp>
        <p:nvSpPr>
          <p:cNvPr id="3" name="Slide Number Placeholder 2"/>
          <p:cNvSpPr>
            <a:spLocks noGrp="1"/>
          </p:cNvSpPr>
          <p:nvPr>
            <p:ph type="sldNum" sz="quarter" idx="11"/>
          </p:nvPr>
        </p:nvSpPr>
        <p:spPr/>
        <p:txBody>
          <a:bodyPr/>
          <a:lstStyle/>
          <a:p>
            <a:fld id="{719C0A48-53B8-C64F-AFE6-ECE23F11299D}" type="slidenum">
              <a:rPr lang="en-US" smtClean="0"/>
              <a:pPr/>
              <a:t>34</a:t>
            </a:fld>
            <a:endParaRPr lang="en-US"/>
          </a:p>
        </p:txBody>
      </p:sp>
    </p:spTree>
    <p:extLst>
      <p:ext uri="{BB962C8B-B14F-4D97-AF65-F5344CB8AC3E}">
        <p14:creationId xmlns:p14="http://schemas.microsoft.com/office/powerpoint/2010/main" val="2494505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ChangeArrowheads="1"/>
          </p:cNvSpPr>
          <p:nvPr>
            <p:ph type="title"/>
          </p:nvPr>
        </p:nvSpPr>
        <p:spPr/>
        <p:txBody>
          <a:bodyPr/>
          <a:lstStyle/>
          <a:p>
            <a:pPr>
              <a:lnSpc>
                <a:spcPct val="80000"/>
              </a:lnSpc>
            </a:pPr>
            <a:r>
              <a:rPr lang="en-US" dirty="0">
                <a:latin typeface="Arial" charset="0"/>
                <a:cs typeface="Arial" charset="0"/>
              </a:rPr>
              <a:t>Lean </a:t>
            </a:r>
            <a:r>
              <a:rPr lang="en-US" dirty="0" smtClean="0">
                <a:latin typeface="Arial" charset="0"/>
                <a:cs typeface="Arial" charset="0"/>
              </a:rPr>
              <a:t>Organizations</a:t>
            </a:r>
            <a:endParaRPr lang="en-US" dirty="0">
              <a:latin typeface="Arial" charset="0"/>
              <a:cs typeface="Arial" charset="0"/>
            </a:endParaRPr>
          </a:p>
        </p:txBody>
      </p:sp>
      <p:sp>
        <p:nvSpPr>
          <p:cNvPr id="124930" name="Content Placeholder 1"/>
          <p:cNvSpPr>
            <a:spLocks noGrp="1"/>
          </p:cNvSpPr>
          <p:nvPr>
            <p:ph idx="1"/>
          </p:nvPr>
        </p:nvSpPr>
        <p:spPr/>
        <p:txBody>
          <a:bodyPr/>
          <a:lstStyle/>
          <a:p>
            <a:pPr>
              <a:buClr>
                <a:schemeClr val="tx1"/>
              </a:buClr>
            </a:pPr>
            <a:r>
              <a:rPr lang="en-US" dirty="0" smtClean="0">
                <a:solidFill>
                  <a:srgbClr val="FF0000"/>
                </a:solidFill>
                <a:latin typeface="Arial" charset="0"/>
                <a:cs typeface="Arial" charset="0"/>
              </a:rPr>
              <a:t>Understanding</a:t>
            </a:r>
            <a:r>
              <a:rPr lang="en-US" dirty="0" smtClean="0">
                <a:latin typeface="Arial" charset="0"/>
                <a:cs typeface="Arial" charset="0"/>
              </a:rPr>
              <a:t> the </a:t>
            </a:r>
            <a:r>
              <a:rPr lang="en-US" dirty="0">
                <a:latin typeface="Arial" charset="0"/>
                <a:cs typeface="Arial" charset="0"/>
              </a:rPr>
              <a:t>customer </a:t>
            </a:r>
            <a:r>
              <a:rPr lang="en-US" dirty="0" smtClean="0">
                <a:latin typeface="Arial" charset="0"/>
                <a:cs typeface="Arial" charset="0"/>
              </a:rPr>
              <a:t>and their expectations</a:t>
            </a:r>
          </a:p>
          <a:p>
            <a:r>
              <a:rPr lang="en-US" dirty="0" smtClean="0">
                <a:latin typeface="Arial" charset="0"/>
                <a:cs typeface="Arial" charset="0"/>
              </a:rPr>
              <a:t>Functional areas </a:t>
            </a:r>
            <a:r>
              <a:rPr lang="en-US" dirty="0" smtClean="0">
                <a:solidFill>
                  <a:srgbClr val="FF0000"/>
                </a:solidFill>
                <a:latin typeface="Arial" charset="0"/>
                <a:cs typeface="Arial" charset="0"/>
              </a:rPr>
              <a:t>communicate</a:t>
            </a:r>
            <a:r>
              <a:rPr lang="en-US" dirty="0" smtClean="0">
                <a:latin typeface="Arial" charset="0"/>
                <a:cs typeface="Arial" charset="0"/>
              </a:rPr>
              <a:t> and </a:t>
            </a:r>
            <a:r>
              <a:rPr lang="en-US" dirty="0" smtClean="0">
                <a:solidFill>
                  <a:srgbClr val="FF0000"/>
                </a:solidFill>
                <a:latin typeface="Arial" charset="0"/>
                <a:cs typeface="Arial" charset="0"/>
              </a:rPr>
              <a:t>collaborate</a:t>
            </a:r>
            <a:r>
              <a:rPr lang="en-US" dirty="0" smtClean="0">
                <a:latin typeface="Arial" charset="0"/>
                <a:cs typeface="Arial" charset="0"/>
              </a:rPr>
              <a:t> to make sure customer expectations are met</a:t>
            </a:r>
          </a:p>
          <a:p>
            <a:r>
              <a:rPr lang="en-US" dirty="0" smtClean="0">
                <a:latin typeface="Arial" charset="0"/>
                <a:cs typeface="Arial" charset="0"/>
              </a:rPr>
              <a:t>Implement the tools of Lean </a:t>
            </a:r>
            <a:r>
              <a:rPr lang="en-US" dirty="0" smtClean="0">
                <a:solidFill>
                  <a:srgbClr val="FF0000"/>
                </a:solidFill>
                <a:latin typeface="Arial" charset="0"/>
                <a:cs typeface="Arial" charset="0"/>
              </a:rPr>
              <a:t>throughout</a:t>
            </a:r>
            <a:r>
              <a:rPr lang="en-US" dirty="0" smtClean="0">
                <a:latin typeface="Arial" charset="0"/>
                <a:cs typeface="Arial" charset="0"/>
              </a:rPr>
              <a:t> the organization</a:t>
            </a:r>
          </a:p>
        </p:txBody>
      </p:sp>
      <p:sp>
        <p:nvSpPr>
          <p:cNvPr id="2" name="Slide Number Placeholder 1"/>
          <p:cNvSpPr>
            <a:spLocks noGrp="1"/>
          </p:cNvSpPr>
          <p:nvPr>
            <p:ph type="sldNum" sz="quarter" idx="11"/>
          </p:nvPr>
        </p:nvSpPr>
        <p:spPr/>
        <p:txBody>
          <a:bodyPr/>
          <a:lstStyle/>
          <a:p>
            <a:fld id="{719C0A48-53B8-C64F-AFE6-ECE23F11299D}" type="slidenum">
              <a:rPr lang="en-US" smtClean="0"/>
              <a:pPr/>
              <a:t>35</a:t>
            </a:fld>
            <a:endParaRPr lang="en-US"/>
          </a:p>
        </p:txBody>
      </p:sp>
    </p:spTree>
    <p:extLst>
      <p:ext uri="{BB962C8B-B14F-4D97-AF65-F5344CB8AC3E}">
        <p14:creationId xmlns:p14="http://schemas.microsoft.com/office/powerpoint/2010/main" val="1559024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pPr>
              <a:lnSpc>
                <a:spcPct val="80000"/>
              </a:lnSpc>
            </a:pPr>
            <a:r>
              <a:rPr lang="en-US" sz="4000" dirty="0">
                <a:latin typeface="Arial" charset="0"/>
                <a:cs typeface="Arial" charset="0"/>
              </a:rPr>
              <a:t>Building a Lean Organization</a:t>
            </a:r>
          </a:p>
        </p:txBody>
      </p:sp>
      <p:sp>
        <p:nvSpPr>
          <p:cNvPr id="126978" name="Content Placeholder 1"/>
          <p:cNvSpPr>
            <a:spLocks noGrp="1"/>
          </p:cNvSpPr>
          <p:nvPr>
            <p:ph idx="1"/>
          </p:nvPr>
        </p:nvSpPr>
        <p:spPr/>
        <p:txBody>
          <a:bodyPr>
            <a:normAutofit lnSpcReduction="10000"/>
          </a:bodyPr>
          <a:lstStyle/>
          <a:p>
            <a:r>
              <a:rPr lang="en-US" dirty="0">
                <a:latin typeface="Arial" charset="0"/>
                <a:cs typeface="Arial" charset="0"/>
              </a:rPr>
              <a:t>Transitioning to a </a:t>
            </a:r>
            <a:r>
              <a:rPr lang="en-US" dirty="0" smtClean="0">
                <a:latin typeface="Arial" charset="0"/>
                <a:cs typeface="Arial" charset="0"/>
              </a:rPr>
              <a:t>Lean </a:t>
            </a:r>
            <a:r>
              <a:rPr lang="en-US" dirty="0">
                <a:latin typeface="Arial" charset="0"/>
                <a:cs typeface="Arial" charset="0"/>
              </a:rPr>
              <a:t>system can be </a:t>
            </a:r>
            <a:r>
              <a:rPr lang="en-US" dirty="0">
                <a:solidFill>
                  <a:srgbClr val="FF0000"/>
                </a:solidFill>
                <a:latin typeface="Arial" charset="0"/>
                <a:cs typeface="Arial" charset="0"/>
              </a:rPr>
              <a:t>difficult</a:t>
            </a:r>
          </a:p>
          <a:p>
            <a:r>
              <a:rPr lang="en-US" dirty="0" smtClean="0">
                <a:latin typeface="Arial" charset="0"/>
                <a:cs typeface="Arial" charset="0"/>
              </a:rPr>
              <a:t>Build a </a:t>
            </a:r>
            <a:r>
              <a:rPr lang="en-US" dirty="0" smtClean="0">
                <a:solidFill>
                  <a:srgbClr val="FF0000"/>
                </a:solidFill>
                <a:latin typeface="Arial" charset="0"/>
                <a:cs typeface="Arial" charset="0"/>
              </a:rPr>
              <a:t>culture</a:t>
            </a:r>
            <a:r>
              <a:rPr lang="en-US" dirty="0" smtClean="0">
                <a:latin typeface="Arial" charset="0"/>
                <a:cs typeface="Arial" charset="0"/>
              </a:rPr>
              <a:t> of continual improvement</a:t>
            </a:r>
          </a:p>
          <a:p>
            <a:r>
              <a:rPr lang="en-US" dirty="0" smtClean="0">
                <a:latin typeface="Arial" charset="0"/>
                <a:cs typeface="Arial" charset="0"/>
              </a:rPr>
              <a:t>Open </a:t>
            </a:r>
            <a:r>
              <a:rPr lang="en-US" dirty="0" smtClean="0">
                <a:solidFill>
                  <a:srgbClr val="FF0000"/>
                </a:solidFill>
                <a:latin typeface="Arial" charset="0"/>
                <a:cs typeface="Arial" charset="0"/>
              </a:rPr>
              <a:t>communication</a:t>
            </a:r>
          </a:p>
          <a:p>
            <a:r>
              <a:rPr lang="en-US" dirty="0" smtClean="0">
                <a:latin typeface="Arial" charset="0"/>
                <a:cs typeface="Arial" charset="0"/>
              </a:rPr>
              <a:t>Demonstrated </a:t>
            </a:r>
            <a:r>
              <a:rPr lang="en-US" dirty="0" smtClean="0">
                <a:solidFill>
                  <a:srgbClr val="FF0000"/>
                </a:solidFill>
                <a:latin typeface="Arial" charset="0"/>
                <a:cs typeface="Arial" charset="0"/>
              </a:rPr>
              <a:t>respect</a:t>
            </a:r>
            <a:r>
              <a:rPr lang="en-US" dirty="0" smtClean="0">
                <a:latin typeface="Arial" charset="0"/>
                <a:cs typeface="Arial" charset="0"/>
              </a:rPr>
              <a:t> for people</a:t>
            </a:r>
          </a:p>
          <a:p>
            <a:pPr>
              <a:buClr>
                <a:schemeClr val="tx1"/>
              </a:buClr>
            </a:pPr>
            <a:r>
              <a:rPr lang="en-US" dirty="0" smtClean="0">
                <a:solidFill>
                  <a:srgbClr val="FF0000"/>
                </a:solidFill>
                <a:latin typeface="Arial" charset="0"/>
                <a:cs typeface="Arial" charset="0"/>
              </a:rPr>
              <a:t>Gemba walks</a:t>
            </a:r>
            <a:r>
              <a:rPr lang="en-US" b="1" dirty="0" smtClean="0">
                <a:solidFill>
                  <a:schemeClr val="tx2"/>
                </a:solidFill>
                <a:latin typeface="Arial" charset="0"/>
                <a:cs typeface="Arial" charset="0"/>
              </a:rPr>
              <a:t> </a:t>
            </a:r>
            <a:r>
              <a:rPr lang="en-US" dirty="0" smtClean="0">
                <a:latin typeface="Arial" charset="0"/>
                <a:cs typeface="Arial" charset="0"/>
              </a:rPr>
              <a:t>to see work being performed</a:t>
            </a:r>
          </a:p>
          <a:p>
            <a:pPr lvl="1"/>
            <a:r>
              <a:rPr lang="en-US" dirty="0" smtClean="0">
                <a:solidFill>
                  <a:srgbClr val="222222"/>
                </a:solidFill>
                <a:latin typeface="Roboto"/>
              </a:rPr>
              <a:t>Japanese </a:t>
            </a:r>
            <a:r>
              <a:rPr lang="en-US" dirty="0">
                <a:solidFill>
                  <a:srgbClr val="222222"/>
                </a:solidFill>
                <a:latin typeface="Roboto"/>
              </a:rPr>
              <a:t>term meaning "the real </a:t>
            </a:r>
            <a:r>
              <a:rPr lang="en-US" dirty="0" smtClean="0">
                <a:solidFill>
                  <a:srgbClr val="222222"/>
                </a:solidFill>
                <a:latin typeface="Roboto"/>
              </a:rPr>
              <a:t>place"</a:t>
            </a:r>
            <a:endParaRPr lang="en-US" dirty="0">
              <a:latin typeface="Arial" charset="0"/>
              <a:cs typeface="Arial" charset="0"/>
            </a:endParaRPr>
          </a:p>
        </p:txBody>
      </p:sp>
      <p:sp>
        <p:nvSpPr>
          <p:cNvPr id="2" name="Slide Number Placeholder 1"/>
          <p:cNvSpPr>
            <a:spLocks noGrp="1"/>
          </p:cNvSpPr>
          <p:nvPr>
            <p:ph type="sldNum" sz="quarter" idx="11"/>
          </p:nvPr>
        </p:nvSpPr>
        <p:spPr/>
        <p:txBody>
          <a:bodyPr/>
          <a:lstStyle/>
          <a:p>
            <a:fld id="{719C0A48-53B8-C64F-AFE6-ECE23F11299D}" type="slidenum">
              <a:rPr lang="en-US" smtClean="0"/>
              <a:pPr/>
              <a:t>36</a:t>
            </a:fld>
            <a:endParaRPr lang="en-US"/>
          </a:p>
        </p:txBody>
      </p:sp>
    </p:spTree>
    <p:extLst>
      <p:ext uri="{BB962C8B-B14F-4D97-AF65-F5344CB8AC3E}">
        <p14:creationId xmlns:p14="http://schemas.microsoft.com/office/powerpoint/2010/main" val="3037829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ChangeArrowheads="1"/>
          </p:cNvSpPr>
          <p:nvPr>
            <p:ph type="title"/>
          </p:nvPr>
        </p:nvSpPr>
        <p:spPr/>
        <p:txBody>
          <a:bodyPr/>
          <a:lstStyle/>
          <a:p>
            <a:pPr>
              <a:lnSpc>
                <a:spcPct val="80000"/>
              </a:lnSpc>
            </a:pPr>
            <a:r>
              <a:rPr lang="en-US" sz="4000" dirty="0">
                <a:latin typeface="Arial" charset="0"/>
                <a:cs typeface="Arial" charset="0"/>
              </a:rPr>
              <a:t>Building a Lean Organization</a:t>
            </a:r>
          </a:p>
        </p:txBody>
      </p:sp>
      <p:sp>
        <p:nvSpPr>
          <p:cNvPr id="129026" name="Content Placeholder 1"/>
          <p:cNvSpPr>
            <a:spLocks noGrp="1"/>
          </p:cNvSpPr>
          <p:nvPr>
            <p:ph idx="1"/>
          </p:nvPr>
        </p:nvSpPr>
        <p:spPr/>
        <p:txBody>
          <a:bodyPr>
            <a:normAutofit lnSpcReduction="10000"/>
          </a:bodyPr>
          <a:lstStyle/>
          <a:p>
            <a:r>
              <a:rPr lang="en-US" dirty="0">
                <a:latin typeface="Arial" charset="0"/>
                <a:cs typeface="Arial" charset="0"/>
              </a:rPr>
              <a:t>Lean systems tend to have the following attributes</a:t>
            </a:r>
          </a:p>
          <a:p>
            <a:pPr lvl="1"/>
            <a:r>
              <a:rPr lang="en-US" dirty="0" smtClean="0">
                <a:solidFill>
                  <a:srgbClr val="FF0000"/>
                </a:solidFill>
                <a:latin typeface="Arial" charset="0"/>
                <a:cs typeface="Arial" charset="0"/>
              </a:rPr>
              <a:t>Respect and develop </a:t>
            </a:r>
            <a:r>
              <a:rPr lang="en-US" dirty="0">
                <a:latin typeface="Arial" charset="0"/>
                <a:cs typeface="Arial" charset="0"/>
              </a:rPr>
              <a:t>employees</a:t>
            </a:r>
          </a:p>
          <a:p>
            <a:pPr lvl="1"/>
            <a:r>
              <a:rPr lang="en-US" dirty="0" smtClean="0">
                <a:solidFill>
                  <a:srgbClr val="FF0000"/>
                </a:solidFill>
                <a:latin typeface="Arial" charset="0"/>
                <a:cs typeface="Arial" charset="0"/>
              </a:rPr>
              <a:t>Empower</a:t>
            </a:r>
            <a:r>
              <a:rPr lang="en-US" dirty="0" smtClean="0">
                <a:latin typeface="Arial" charset="0"/>
                <a:cs typeface="Arial" charset="0"/>
              </a:rPr>
              <a:t> employees</a:t>
            </a:r>
            <a:endParaRPr lang="en-US" dirty="0">
              <a:latin typeface="Arial" charset="0"/>
              <a:cs typeface="Arial" charset="0"/>
            </a:endParaRPr>
          </a:p>
          <a:p>
            <a:pPr lvl="1"/>
            <a:r>
              <a:rPr lang="en-US" dirty="0" smtClean="0">
                <a:latin typeface="Arial" charset="0"/>
                <a:cs typeface="Arial" charset="0"/>
              </a:rPr>
              <a:t>Develop worker </a:t>
            </a:r>
            <a:r>
              <a:rPr lang="en-US" dirty="0">
                <a:solidFill>
                  <a:srgbClr val="FF0000"/>
                </a:solidFill>
                <a:latin typeface="Arial" charset="0"/>
                <a:cs typeface="Arial" charset="0"/>
              </a:rPr>
              <a:t>flexibility</a:t>
            </a:r>
          </a:p>
          <a:p>
            <a:pPr lvl="1"/>
            <a:r>
              <a:rPr lang="en-US" dirty="0">
                <a:latin typeface="Arial" charset="0"/>
                <a:cs typeface="Arial" charset="0"/>
              </a:rPr>
              <a:t>Develop </a:t>
            </a:r>
            <a:r>
              <a:rPr lang="en-US" dirty="0" smtClean="0">
                <a:solidFill>
                  <a:srgbClr val="FF0000"/>
                </a:solidFill>
                <a:latin typeface="Arial" charset="0"/>
                <a:cs typeface="Arial" charset="0"/>
              </a:rPr>
              <a:t>collaborative</a:t>
            </a:r>
            <a:r>
              <a:rPr lang="en-US" dirty="0" smtClean="0">
                <a:latin typeface="Arial" charset="0"/>
                <a:cs typeface="Arial" charset="0"/>
              </a:rPr>
              <a:t> partnerships </a:t>
            </a:r>
            <a:r>
              <a:rPr lang="en-US" dirty="0">
                <a:latin typeface="Arial" charset="0"/>
                <a:cs typeface="Arial" charset="0"/>
              </a:rPr>
              <a:t>with suppliers</a:t>
            </a:r>
          </a:p>
          <a:p>
            <a:pPr lvl="1"/>
            <a:r>
              <a:rPr lang="en-US" dirty="0" smtClean="0">
                <a:solidFill>
                  <a:srgbClr val="FF0000"/>
                </a:solidFill>
                <a:latin typeface="Arial" charset="0"/>
                <a:cs typeface="Arial" charset="0"/>
              </a:rPr>
              <a:t>Eliminate</a:t>
            </a:r>
            <a:r>
              <a:rPr lang="en-US" dirty="0" smtClean="0">
                <a:latin typeface="Arial" charset="0"/>
                <a:cs typeface="Arial" charset="0"/>
              </a:rPr>
              <a:t> waste by performing only </a:t>
            </a:r>
            <a:r>
              <a:rPr lang="en-US" u="sng" dirty="0" smtClean="0">
                <a:solidFill>
                  <a:srgbClr val="FF0000"/>
                </a:solidFill>
                <a:effectLst>
                  <a:outerShdw blurRad="38100" dist="38100" dir="2700000" algn="tl">
                    <a:srgbClr val="000000">
                      <a:alpha val="43137"/>
                    </a:srgbClr>
                  </a:outerShdw>
                </a:effectLst>
                <a:latin typeface="Arial" charset="0"/>
                <a:cs typeface="Arial" charset="0"/>
              </a:rPr>
              <a:t>value</a:t>
            </a:r>
            <a:r>
              <a:rPr lang="en-US" u="sng" dirty="0">
                <a:solidFill>
                  <a:srgbClr val="FF0000"/>
                </a:solidFill>
                <a:effectLst>
                  <a:outerShdw blurRad="38100" dist="38100" dir="2700000" algn="tl">
                    <a:srgbClr val="000000">
                      <a:alpha val="43137"/>
                    </a:srgbClr>
                  </a:outerShdw>
                </a:effectLst>
                <a:latin typeface="Arial" charset="0"/>
                <a:cs typeface="Arial" charset="0"/>
              </a:rPr>
              <a:t>-added </a:t>
            </a:r>
            <a:r>
              <a:rPr lang="en-US" u="sng" dirty="0" smtClean="0">
                <a:solidFill>
                  <a:srgbClr val="FF0000"/>
                </a:solidFill>
                <a:effectLst>
                  <a:outerShdw blurRad="38100" dist="38100" dir="2700000" algn="tl">
                    <a:srgbClr val="000000">
                      <a:alpha val="43137"/>
                    </a:srgbClr>
                  </a:outerShdw>
                </a:effectLst>
                <a:latin typeface="Arial" charset="0"/>
                <a:cs typeface="Arial" charset="0"/>
              </a:rPr>
              <a:t>activities</a:t>
            </a:r>
            <a:endParaRPr lang="en-US" u="sng" dirty="0">
              <a:solidFill>
                <a:srgbClr val="FF0000"/>
              </a:solidFill>
              <a:effectLst>
                <a:outerShdw blurRad="38100" dist="38100" dir="2700000" algn="tl">
                  <a:srgbClr val="000000">
                    <a:alpha val="43137"/>
                  </a:srgbClr>
                </a:outerShdw>
              </a:effectLst>
              <a:latin typeface="Arial" charset="0"/>
              <a:cs typeface="Arial" charset="0"/>
            </a:endParaRPr>
          </a:p>
        </p:txBody>
      </p:sp>
      <p:sp>
        <p:nvSpPr>
          <p:cNvPr id="2" name="Slide Number Placeholder 1"/>
          <p:cNvSpPr>
            <a:spLocks noGrp="1"/>
          </p:cNvSpPr>
          <p:nvPr>
            <p:ph type="sldNum" sz="quarter" idx="11"/>
          </p:nvPr>
        </p:nvSpPr>
        <p:spPr/>
        <p:txBody>
          <a:bodyPr/>
          <a:lstStyle/>
          <a:p>
            <a:fld id="{719C0A48-53B8-C64F-AFE6-ECE23F11299D}" type="slidenum">
              <a:rPr lang="en-US" smtClean="0"/>
              <a:pPr/>
              <a:t>37</a:t>
            </a:fld>
            <a:endParaRPr lang="en-US"/>
          </a:p>
        </p:txBody>
      </p:sp>
    </p:spTree>
    <p:extLst>
      <p:ext uri="{BB962C8B-B14F-4D97-AF65-F5344CB8AC3E}">
        <p14:creationId xmlns:p14="http://schemas.microsoft.com/office/powerpoint/2010/main" val="1035477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noChangeArrowheads="1"/>
          </p:cNvSpPr>
          <p:nvPr>
            <p:ph type="title"/>
          </p:nvPr>
        </p:nvSpPr>
        <p:spPr/>
        <p:txBody>
          <a:bodyPr/>
          <a:lstStyle/>
          <a:p>
            <a:pPr>
              <a:lnSpc>
                <a:spcPct val="80000"/>
              </a:lnSpc>
            </a:pPr>
            <a:r>
              <a:rPr lang="en-US" dirty="0">
                <a:latin typeface="Arial" charset="0"/>
                <a:cs typeface="Arial" charset="0"/>
              </a:rPr>
              <a:t>Lean </a:t>
            </a:r>
            <a:r>
              <a:rPr lang="en-US" dirty="0" smtClean="0">
                <a:latin typeface="Arial" charset="0"/>
                <a:cs typeface="Arial" charset="0"/>
              </a:rPr>
              <a:t>in </a:t>
            </a:r>
            <a:r>
              <a:rPr lang="en-US" dirty="0">
                <a:latin typeface="Arial" charset="0"/>
                <a:cs typeface="Arial" charset="0"/>
              </a:rPr>
              <a:t>Services</a:t>
            </a:r>
          </a:p>
        </p:txBody>
      </p:sp>
      <p:sp>
        <p:nvSpPr>
          <p:cNvPr id="132098" name="Content Placeholder 1"/>
          <p:cNvSpPr>
            <a:spLocks noGrp="1"/>
          </p:cNvSpPr>
          <p:nvPr>
            <p:ph idx="1"/>
          </p:nvPr>
        </p:nvSpPr>
        <p:spPr/>
        <p:txBody>
          <a:bodyPr/>
          <a:lstStyle/>
          <a:p>
            <a:r>
              <a:rPr lang="en-US" dirty="0">
                <a:latin typeface="Arial" charset="0"/>
                <a:cs typeface="Arial" charset="0"/>
              </a:rPr>
              <a:t>The </a:t>
            </a:r>
            <a:r>
              <a:rPr lang="en-US" dirty="0" smtClean="0">
                <a:latin typeface="Arial" charset="0"/>
                <a:cs typeface="Arial" charset="0"/>
              </a:rPr>
              <a:t>Lean techniques used in manufacturing are </a:t>
            </a:r>
            <a:r>
              <a:rPr lang="en-US" dirty="0">
                <a:solidFill>
                  <a:srgbClr val="FF0000"/>
                </a:solidFill>
                <a:latin typeface="Arial" charset="0"/>
                <a:cs typeface="Arial" charset="0"/>
              </a:rPr>
              <a:t>used in </a:t>
            </a:r>
            <a:r>
              <a:rPr lang="en-US" dirty="0" smtClean="0">
                <a:solidFill>
                  <a:srgbClr val="FF0000"/>
                </a:solidFill>
                <a:latin typeface="Arial" charset="0"/>
                <a:cs typeface="Arial" charset="0"/>
              </a:rPr>
              <a:t>services</a:t>
            </a:r>
            <a:endParaRPr lang="en-US" dirty="0">
              <a:solidFill>
                <a:srgbClr val="FF0000"/>
              </a:solidFill>
              <a:latin typeface="Arial" charset="0"/>
              <a:cs typeface="Arial" charset="0"/>
            </a:endParaRPr>
          </a:p>
          <a:p>
            <a:pPr lvl="1"/>
            <a:r>
              <a:rPr lang="en-US" dirty="0" smtClean="0">
                <a:latin typeface="Arial" charset="0"/>
                <a:cs typeface="Arial" charset="0"/>
              </a:rPr>
              <a:t>Report generation</a:t>
            </a:r>
          </a:p>
          <a:p>
            <a:pPr lvl="1"/>
            <a:r>
              <a:rPr lang="en-US" dirty="0" smtClean="0">
                <a:latin typeface="Arial" charset="0"/>
                <a:cs typeface="Arial" charset="0"/>
              </a:rPr>
              <a:t>Service time</a:t>
            </a:r>
          </a:p>
          <a:p>
            <a:pPr lvl="1"/>
            <a:r>
              <a:rPr lang="en-US" dirty="0" smtClean="0">
                <a:latin typeface="Arial" charset="0"/>
                <a:cs typeface="Arial" charset="0"/>
              </a:rPr>
              <a:t>Staffing numbers</a:t>
            </a:r>
          </a:p>
        </p:txBody>
      </p:sp>
      <p:sp>
        <p:nvSpPr>
          <p:cNvPr id="2" name="Slide Number Placeholder 1"/>
          <p:cNvSpPr>
            <a:spLocks noGrp="1"/>
          </p:cNvSpPr>
          <p:nvPr>
            <p:ph type="sldNum" sz="quarter" idx="11"/>
          </p:nvPr>
        </p:nvSpPr>
        <p:spPr/>
        <p:txBody>
          <a:bodyPr/>
          <a:lstStyle/>
          <a:p>
            <a:fld id="{719C0A48-53B8-C64F-AFE6-ECE23F11299D}" type="slidenum">
              <a:rPr lang="en-US" smtClean="0"/>
              <a:pPr/>
              <a:t>38</a:t>
            </a:fld>
            <a:endParaRPr lang="en-US"/>
          </a:p>
        </p:txBody>
      </p:sp>
    </p:spTree>
    <p:extLst>
      <p:ext uri="{BB962C8B-B14F-4D97-AF65-F5344CB8AC3E}">
        <p14:creationId xmlns:p14="http://schemas.microsoft.com/office/powerpoint/2010/main" val="1361926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Improvement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rgbClr val="FF0000"/>
                </a:solidFill>
              </a:rPr>
              <a:t>Lean is implemented through process improvement events</a:t>
            </a:r>
          </a:p>
          <a:p>
            <a:pPr lvl="1"/>
            <a:r>
              <a:rPr lang="en-US" dirty="0" smtClean="0"/>
              <a:t>Goal = investigate one business or technical process or function</a:t>
            </a:r>
          </a:p>
          <a:p>
            <a:pPr lvl="1"/>
            <a:r>
              <a:rPr lang="en-US" dirty="0" smtClean="0"/>
              <a:t>How = Many meetings</a:t>
            </a:r>
          </a:p>
          <a:p>
            <a:pPr lvl="2"/>
            <a:r>
              <a:rPr lang="en-US" dirty="0" smtClean="0"/>
              <a:t>Map out current issues</a:t>
            </a:r>
          </a:p>
          <a:p>
            <a:pPr lvl="2"/>
            <a:r>
              <a:rPr lang="en-US" dirty="0" smtClean="0"/>
              <a:t>Plan potential solutions</a:t>
            </a:r>
          </a:p>
          <a:p>
            <a:pPr lvl="2"/>
            <a:r>
              <a:rPr lang="en-US" dirty="0" smtClean="0"/>
              <a:t>Implement solutions</a:t>
            </a:r>
          </a:p>
          <a:p>
            <a:pPr lvl="2"/>
            <a:r>
              <a:rPr lang="en-US" dirty="0" smtClean="0"/>
              <a:t>Monitor progress</a:t>
            </a:r>
          </a:p>
          <a:p>
            <a:pPr lvl="2"/>
            <a:r>
              <a:rPr lang="en-US" dirty="0" smtClean="0"/>
              <a:t>Determine if further improvement needed</a:t>
            </a:r>
            <a:endParaRPr lang="en-US" dirty="0"/>
          </a:p>
        </p:txBody>
      </p:sp>
      <p:sp>
        <p:nvSpPr>
          <p:cNvPr id="4" name="Slide Number Placeholder 3"/>
          <p:cNvSpPr>
            <a:spLocks noGrp="1"/>
          </p:cNvSpPr>
          <p:nvPr>
            <p:ph type="sldNum" sz="quarter" idx="11"/>
          </p:nvPr>
        </p:nvSpPr>
        <p:spPr/>
        <p:txBody>
          <a:bodyPr/>
          <a:lstStyle/>
          <a:p>
            <a:fld id="{719C0A48-53B8-C64F-AFE6-ECE23F11299D}" type="slidenum">
              <a:rPr lang="en-US" smtClean="0"/>
              <a:pPr/>
              <a:t>39</a:t>
            </a:fld>
            <a:endParaRPr lang="en-US"/>
          </a:p>
        </p:txBody>
      </p:sp>
    </p:spTree>
    <p:extLst>
      <p:ext uri="{BB962C8B-B14F-4D97-AF65-F5344CB8AC3E}">
        <p14:creationId xmlns:p14="http://schemas.microsoft.com/office/powerpoint/2010/main" val="4261375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29" name="Group 50"/>
          <p:cNvGrpSpPr>
            <a:grpSpLocks/>
          </p:cNvGrpSpPr>
          <p:nvPr/>
        </p:nvGrpSpPr>
        <p:grpSpPr bwMode="auto">
          <a:xfrm>
            <a:off x="2414588" y="1741488"/>
            <a:ext cx="4621212" cy="3357562"/>
            <a:chOff x="1521" y="1097"/>
            <a:chExt cx="2911" cy="2115"/>
          </a:xfrm>
        </p:grpSpPr>
        <p:sp>
          <p:nvSpPr>
            <p:cNvPr id="242691" name="Freeform 3"/>
            <p:cNvSpPr>
              <a:spLocks/>
            </p:cNvSpPr>
            <p:nvPr/>
          </p:nvSpPr>
          <p:spPr bwMode="auto">
            <a:xfrm>
              <a:off x="1521" y="1980"/>
              <a:ext cx="2717" cy="1232"/>
            </a:xfrm>
            <a:custGeom>
              <a:avLst/>
              <a:gdLst>
                <a:gd name="T0" fmla="*/ 45 w 2717"/>
                <a:gd name="T1" fmla="*/ 0 h 1496"/>
                <a:gd name="T2" fmla="*/ 2717 w 2717"/>
                <a:gd name="T3" fmla="*/ 0 h 1496"/>
                <a:gd name="T4" fmla="*/ 2549 w 2717"/>
                <a:gd name="T5" fmla="*/ 828 h 1496"/>
                <a:gd name="T6" fmla="*/ 1821 w 2717"/>
                <a:gd name="T7" fmla="*/ 1236 h 1496"/>
                <a:gd name="T8" fmla="*/ 1309 w 2717"/>
                <a:gd name="T9" fmla="*/ 1496 h 1496"/>
                <a:gd name="T10" fmla="*/ 477 w 2717"/>
                <a:gd name="T11" fmla="*/ 1108 h 1496"/>
                <a:gd name="T12" fmla="*/ 1 w 2717"/>
                <a:gd name="T13" fmla="*/ 356 h 1496"/>
                <a:gd name="T14" fmla="*/ 81 w 2717"/>
                <a:gd name="T15" fmla="*/ 4 h 14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7" h="1496">
                  <a:moveTo>
                    <a:pt x="45" y="0"/>
                  </a:moveTo>
                  <a:lnTo>
                    <a:pt x="2717" y="0"/>
                  </a:lnTo>
                  <a:lnTo>
                    <a:pt x="2549" y="828"/>
                  </a:lnTo>
                  <a:lnTo>
                    <a:pt x="1821" y="1236"/>
                  </a:lnTo>
                  <a:lnTo>
                    <a:pt x="1309" y="1496"/>
                  </a:lnTo>
                  <a:lnTo>
                    <a:pt x="477" y="1108"/>
                  </a:lnTo>
                  <a:cubicBezTo>
                    <a:pt x="0" y="358"/>
                    <a:pt x="1" y="655"/>
                    <a:pt x="1" y="356"/>
                  </a:cubicBezTo>
                  <a:lnTo>
                    <a:pt x="81" y="4"/>
                  </a:lnTo>
                </a:path>
              </a:pathLst>
            </a:custGeom>
            <a:solidFill>
              <a:schemeClr val="accent5">
                <a:lumMod val="40000"/>
                <a:lumOff val="60000"/>
              </a:schemeClr>
            </a:solidFill>
            <a:ln>
              <a:noFill/>
            </a:ln>
            <a:effectLst/>
            <a:extLst/>
          </p:spPr>
          <p:txBody>
            <a:bodyPr wrap="none" anchor="ctr"/>
            <a:lstStyle/>
            <a:p>
              <a:pPr fontAlgn="auto">
                <a:spcBef>
                  <a:spcPts val="0"/>
                </a:spcBef>
                <a:spcAft>
                  <a:spcPts val="0"/>
                </a:spcAft>
                <a:defRPr/>
              </a:pPr>
              <a:endParaRPr lang="en-US" dirty="0">
                <a:latin typeface="+mn-lt"/>
                <a:ea typeface="+mn-ea"/>
                <a:cs typeface="+mn-cs"/>
              </a:endParaRPr>
            </a:p>
          </p:txBody>
        </p:sp>
        <p:grpSp>
          <p:nvGrpSpPr>
            <p:cNvPr id="73746" name="Group 4"/>
            <p:cNvGrpSpPr>
              <a:grpSpLocks/>
            </p:cNvGrpSpPr>
            <p:nvPr/>
          </p:nvGrpSpPr>
          <p:grpSpPr bwMode="auto">
            <a:xfrm>
              <a:off x="1836" y="1097"/>
              <a:ext cx="505" cy="1098"/>
              <a:chOff x="1836" y="745"/>
              <a:chExt cx="505" cy="1098"/>
            </a:xfrm>
          </p:grpSpPr>
          <p:sp>
            <p:nvSpPr>
              <p:cNvPr id="242693" name="Freeform 5"/>
              <p:cNvSpPr>
                <a:spLocks/>
              </p:cNvSpPr>
              <p:nvPr/>
            </p:nvSpPr>
            <p:spPr bwMode="auto">
              <a:xfrm>
                <a:off x="1836" y="745"/>
                <a:ext cx="341" cy="793"/>
              </a:xfrm>
              <a:custGeom>
                <a:avLst/>
                <a:gdLst>
                  <a:gd name="T0" fmla="*/ 247 w 341"/>
                  <a:gd name="T1" fmla="*/ 92 h 793"/>
                  <a:gd name="T2" fmla="*/ 116 w 341"/>
                  <a:gd name="T3" fmla="*/ 188 h 793"/>
                  <a:gd name="T4" fmla="*/ 41 w 341"/>
                  <a:gd name="T5" fmla="*/ 372 h 793"/>
                  <a:gd name="T6" fmla="*/ 7 w 341"/>
                  <a:gd name="T7" fmla="*/ 524 h 793"/>
                  <a:gd name="T8" fmla="*/ 7 w 341"/>
                  <a:gd name="T9" fmla="*/ 700 h 793"/>
                  <a:gd name="T10" fmla="*/ 49 w 341"/>
                  <a:gd name="T11" fmla="*/ 759 h 793"/>
                  <a:gd name="T12" fmla="*/ 105 w 341"/>
                  <a:gd name="T13" fmla="*/ 780 h 793"/>
                  <a:gd name="T14" fmla="*/ 249 w 341"/>
                  <a:gd name="T15" fmla="*/ 786 h 793"/>
                  <a:gd name="T16" fmla="*/ 335 w 341"/>
                  <a:gd name="T17" fmla="*/ 738 h 793"/>
                  <a:gd name="T18" fmla="*/ 247 w 341"/>
                  <a:gd name="T19" fmla="*/ 92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1" h="793">
                    <a:moveTo>
                      <a:pt x="247" y="92"/>
                    </a:moveTo>
                    <a:cubicBezTo>
                      <a:pt x="211" y="0"/>
                      <a:pt x="150" y="141"/>
                      <a:pt x="116" y="188"/>
                    </a:cubicBezTo>
                    <a:cubicBezTo>
                      <a:pt x="100" y="223"/>
                      <a:pt x="59" y="316"/>
                      <a:pt x="41" y="372"/>
                    </a:cubicBezTo>
                    <a:cubicBezTo>
                      <a:pt x="23" y="428"/>
                      <a:pt x="13" y="469"/>
                      <a:pt x="7" y="524"/>
                    </a:cubicBezTo>
                    <a:cubicBezTo>
                      <a:pt x="1" y="579"/>
                      <a:pt x="0" y="661"/>
                      <a:pt x="7" y="700"/>
                    </a:cubicBezTo>
                    <a:cubicBezTo>
                      <a:pt x="14" y="739"/>
                      <a:pt x="33" y="746"/>
                      <a:pt x="49" y="759"/>
                    </a:cubicBezTo>
                    <a:cubicBezTo>
                      <a:pt x="65" y="772"/>
                      <a:pt x="72" y="775"/>
                      <a:pt x="105" y="780"/>
                    </a:cubicBezTo>
                    <a:cubicBezTo>
                      <a:pt x="138" y="785"/>
                      <a:pt x="211" y="793"/>
                      <a:pt x="249" y="786"/>
                    </a:cubicBezTo>
                    <a:cubicBezTo>
                      <a:pt x="287" y="779"/>
                      <a:pt x="329" y="786"/>
                      <a:pt x="335" y="738"/>
                    </a:cubicBezTo>
                    <a:cubicBezTo>
                      <a:pt x="341" y="690"/>
                      <a:pt x="280" y="179"/>
                      <a:pt x="247" y="92"/>
                    </a:cubicBezTo>
                    <a:close/>
                  </a:path>
                </a:pathLst>
              </a:custGeom>
              <a:solidFill>
                <a:schemeClr val="accent3">
                  <a:lumMod val="50000"/>
                </a:schemeClr>
              </a:solidFill>
              <a:ln w="9525">
                <a:solidFill>
                  <a:schemeClr val="tx1"/>
                </a:solidFill>
                <a:round/>
                <a:headEnd/>
                <a:tailEnd/>
              </a:ln>
              <a:effectLs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73749" name="Freeform 6"/>
              <p:cNvSpPr>
                <a:spLocks/>
              </p:cNvSpPr>
              <p:nvPr/>
            </p:nvSpPr>
            <p:spPr bwMode="auto">
              <a:xfrm>
                <a:off x="2016" y="1507"/>
                <a:ext cx="323" cy="336"/>
              </a:xfrm>
              <a:custGeom>
                <a:avLst/>
                <a:gdLst>
                  <a:gd name="T0" fmla="*/ 323 w 323"/>
                  <a:gd name="T1" fmla="*/ 0 h 336"/>
                  <a:gd name="T2" fmla="*/ 0 w 323"/>
                  <a:gd name="T3" fmla="*/ 37 h 336"/>
                  <a:gd name="T4" fmla="*/ 21 w 323"/>
                  <a:gd name="T5" fmla="*/ 120 h 336"/>
                  <a:gd name="T6" fmla="*/ 56 w 323"/>
                  <a:gd name="T7" fmla="*/ 165 h 336"/>
                  <a:gd name="T8" fmla="*/ 109 w 323"/>
                  <a:gd name="T9" fmla="*/ 186 h 336"/>
                  <a:gd name="T10" fmla="*/ 155 w 323"/>
                  <a:gd name="T11" fmla="*/ 197 h 336"/>
                  <a:gd name="T12" fmla="*/ 179 w 323"/>
                  <a:gd name="T13" fmla="*/ 229 h 336"/>
                  <a:gd name="T14" fmla="*/ 200 w 323"/>
                  <a:gd name="T15" fmla="*/ 336 h 336"/>
                  <a:gd name="T16" fmla="*/ 208 w 323"/>
                  <a:gd name="T17" fmla="*/ 205 h 336"/>
                  <a:gd name="T18" fmla="*/ 221 w 323"/>
                  <a:gd name="T19" fmla="*/ 184 h 336"/>
                  <a:gd name="T20" fmla="*/ 253 w 323"/>
                  <a:gd name="T21" fmla="*/ 162 h 336"/>
                  <a:gd name="T22" fmla="*/ 291 w 323"/>
                  <a:gd name="T23" fmla="*/ 133 h 336"/>
                  <a:gd name="T24" fmla="*/ 309 w 323"/>
                  <a:gd name="T25" fmla="*/ 106 h 336"/>
                  <a:gd name="T26" fmla="*/ 320 w 323"/>
                  <a:gd name="T27" fmla="*/ 72 h 336"/>
                  <a:gd name="T28" fmla="*/ 323 w 323"/>
                  <a:gd name="T29" fmla="*/ 0 h 3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3"/>
                  <a:gd name="T46" fmla="*/ 0 h 336"/>
                  <a:gd name="T47" fmla="*/ 323 w 323"/>
                  <a:gd name="T48" fmla="*/ 336 h 3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3" h="336">
                    <a:moveTo>
                      <a:pt x="323" y="0"/>
                    </a:moveTo>
                    <a:lnTo>
                      <a:pt x="0" y="37"/>
                    </a:lnTo>
                    <a:lnTo>
                      <a:pt x="21" y="120"/>
                    </a:lnTo>
                    <a:lnTo>
                      <a:pt x="56" y="165"/>
                    </a:lnTo>
                    <a:lnTo>
                      <a:pt x="109" y="186"/>
                    </a:lnTo>
                    <a:cubicBezTo>
                      <a:pt x="153" y="194"/>
                      <a:pt x="141" y="183"/>
                      <a:pt x="155" y="197"/>
                    </a:cubicBezTo>
                    <a:lnTo>
                      <a:pt x="179" y="229"/>
                    </a:lnTo>
                    <a:lnTo>
                      <a:pt x="200" y="336"/>
                    </a:lnTo>
                    <a:lnTo>
                      <a:pt x="208" y="205"/>
                    </a:lnTo>
                    <a:lnTo>
                      <a:pt x="221" y="184"/>
                    </a:lnTo>
                    <a:lnTo>
                      <a:pt x="253" y="162"/>
                    </a:lnTo>
                    <a:lnTo>
                      <a:pt x="291" y="133"/>
                    </a:lnTo>
                    <a:cubicBezTo>
                      <a:pt x="300" y="124"/>
                      <a:pt x="304" y="116"/>
                      <a:pt x="309" y="106"/>
                    </a:cubicBezTo>
                    <a:cubicBezTo>
                      <a:pt x="314" y="96"/>
                      <a:pt x="318" y="90"/>
                      <a:pt x="320" y="72"/>
                    </a:cubicBezTo>
                    <a:lnTo>
                      <a:pt x="323" y="0"/>
                    </a:lnTo>
                    <a:close/>
                  </a:path>
                </a:pathLst>
              </a:custGeom>
              <a:solidFill>
                <a:schemeClr val="bg1"/>
              </a:solidFill>
              <a:ln w="9525">
                <a:solidFill>
                  <a:schemeClr val="tx1"/>
                </a:solidFill>
                <a:round/>
                <a:headEnd/>
                <a:tailEnd/>
              </a:ln>
            </p:spPr>
            <p:txBody>
              <a:bodyPr wrap="none" anchor="ctr"/>
              <a:lstStyle/>
              <a:p>
                <a:endParaRPr lang="en-US"/>
              </a:p>
            </p:txBody>
          </p:sp>
          <p:sp>
            <p:nvSpPr>
              <p:cNvPr id="73750" name="Freeform 7"/>
              <p:cNvSpPr>
                <a:spLocks/>
              </p:cNvSpPr>
              <p:nvPr/>
            </p:nvSpPr>
            <p:spPr bwMode="auto">
              <a:xfrm>
                <a:off x="2016" y="1507"/>
                <a:ext cx="325" cy="120"/>
              </a:xfrm>
              <a:custGeom>
                <a:avLst/>
                <a:gdLst>
                  <a:gd name="T0" fmla="*/ 323 w 325"/>
                  <a:gd name="T1" fmla="*/ 0 h 120"/>
                  <a:gd name="T2" fmla="*/ 0 w 325"/>
                  <a:gd name="T3" fmla="*/ 37 h 120"/>
                  <a:gd name="T4" fmla="*/ 21 w 325"/>
                  <a:gd name="T5" fmla="*/ 120 h 120"/>
                  <a:gd name="T6" fmla="*/ 301 w 325"/>
                  <a:gd name="T7" fmla="*/ 120 h 120"/>
                  <a:gd name="T8" fmla="*/ 320 w 325"/>
                  <a:gd name="T9" fmla="*/ 72 h 120"/>
                  <a:gd name="T10" fmla="*/ 323 w 325"/>
                  <a:gd name="T11" fmla="*/ 0 h 120"/>
                  <a:gd name="T12" fmla="*/ 0 60000 65536"/>
                  <a:gd name="T13" fmla="*/ 0 60000 65536"/>
                  <a:gd name="T14" fmla="*/ 0 60000 65536"/>
                  <a:gd name="T15" fmla="*/ 0 60000 65536"/>
                  <a:gd name="T16" fmla="*/ 0 60000 65536"/>
                  <a:gd name="T17" fmla="*/ 0 60000 65536"/>
                  <a:gd name="T18" fmla="*/ 0 w 325"/>
                  <a:gd name="T19" fmla="*/ 0 h 120"/>
                  <a:gd name="T20" fmla="*/ 325 w 325"/>
                  <a:gd name="T21" fmla="*/ 120 h 120"/>
                </a:gdLst>
                <a:ahLst/>
                <a:cxnLst>
                  <a:cxn ang="T12">
                    <a:pos x="T0" y="T1"/>
                  </a:cxn>
                  <a:cxn ang="T13">
                    <a:pos x="T2" y="T3"/>
                  </a:cxn>
                  <a:cxn ang="T14">
                    <a:pos x="T4" y="T5"/>
                  </a:cxn>
                  <a:cxn ang="T15">
                    <a:pos x="T6" y="T7"/>
                  </a:cxn>
                  <a:cxn ang="T16">
                    <a:pos x="T8" y="T9"/>
                  </a:cxn>
                  <a:cxn ang="T17">
                    <a:pos x="T10" y="T11"/>
                  </a:cxn>
                </a:cxnLst>
                <a:rect l="T18" t="T19" r="T20" b="T21"/>
                <a:pathLst>
                  <a:path w="325" h="120">
                    <a:moveTo>
                      <a:pt x="323" y="0"/>
                    </a:moveTo>
                    <a:lnTo>
                      <a:pt x="0" y="37"/>
                    </a:lnTo>
                    <a:lnTo>
                      <a:pt x="21" y="120"/>
                    </a:lnTo>
                    <a:cubicBezTo>
                      <a:pt x="21" y="120"/>
                      <a:pt x="161" y="120"/>
                      <a:pt x="301" y="120"/>
                    </a:cubicBezTo>
                    <a:cubicBezTo>
                      <a:pt x="325" y="77"/>
                      <a:pt x="316" y="92"/>
                      <a:pt x="320" y="72"/>
                    </a:cubicBezTo>
                    <a:lnTo>
                      <a:pt x="323" y="0"/>
                    </a:lnTo>
                    <a:close/>
                  </a:path>
                </a:pathLst>
              </a:custGeom>
              <a:solidFill>
                <a:srgbClr val="89B56E"/>
              </a:solidFill>
              <a:ln w="9525">
                <a:solidFill>
                  <a:schemeClr val="tx1"/>
                </a:solidFill>
                <a:round/>
                <a:headEnd/>
                <a:tailEnd/>
              </a:ln>
            </p:spPr>
            <p:txBody>
              <a:bodyPr wrap="none" anchor="ctr"/>
              <a:lstStyle/>
              <a:p>
                <a:endParaRPr lang="en-US"/>
              </a:p>
            </p:txBody>
          </p:sp>
          <p:sp>
            <p:nvSpPr>
              <p:cNvPr id="73751" name="Line 8"/>
              <p:cNvSpPr>
                <a:spLocks noChangeShapeType="1"/>
              </p:cNvSpPr>
              <p:nvPr/>
            </p:nvSpPr>
            <p:spPr bwMode="auto">
              <a:xfrm>
                <a:off x="2096" y="864"/>
                <a:ext cx="213" cy="651"/>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3752" name="Line 9"/>
              <p:cNvSpPr>
                <a:spLocks noChangeShapeType="1"/>
              </p:cNvSpPr>
              <p:nvPr/>
            </p:nvSpPr>
            <p:spPr bwMode="auto">
              <a:xfrm>
                <a:off x="2136" y="1219"/>
                <a:ext cx="115" cy="29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3753" name="Line 10"/>
              <p:cNvSpPr>
                <a:spLocks noChangeShapeType="1"/>
              </p:cNvSpPr>
              <p:nvPr/>
            </p:nvSpPr>
            <p:spPr bwMode="auto">
              <a:xfrm>
                <a:off x="2083" y="832"/>
                <a:ext cx="133" cy="989"/>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73747" name="Line 11"/>
            <p:cNvSpPr>
              <a:spLocks noChangeShapeType="1"/>
            </p:cNvSpPr>
            <p:nvPr/>
          </p:nvSpPr>
          <p:spPr bwMode="auto">
            <a:xfrm>
              <a:off x="1688" y="1984"/>
              <a:ext cx="2744"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73730" name="Rectangle 12"/>
          <p:cNvSpPr>
            <a:spLocks noChangeArrowheads="1"/>
          </p:cNvSpPr>
          <p:nvPr/>
        </p:nvSpPr>
        <p:spPr bwMode="auto">
          <a:xfrm>
            <a:off x="4213225" y="2525713"/>
            <a:ext cx="1454150" cy="623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sz="2000"/>
              <a:t>Inventory level</a:t>
            </a:r>
          </a:p>
        </p:txBody>
      </p:sp>
      <p:sp>
        <p:nvSpPr>
          <p:cNvPr id="73731" name="Rectangle 13"/>
          <p:cNvSpPr>
            <a:spLocks noGrp="1" noChangeArrowheads="1"/>
          </p:cNvSpPr>
          <p:nvPr>
            <p:ph type="title"/>
          </p:nvPr>
        </p:nvSpPr>
        <p:spPr/>
        <p:txBody>
          <a:bodyPr/>
          <a:lstStyle/>
          <a:p>
            <a:pPr>
              <a:lnSpc>
                <a:spcPct val="80000"/>
              </a:lnSpc>
            </a:pPr>
            <a:r>
              <a:rPr lang="en-US">
                <a:latin typeface="Arial" charset="0"/>
                <a:cs typeface="Arial" charset="0"/>
              </a:rPr>
              <a:t>Reduce Variability</a:t>
            </a:r>
          </a:p>
        </p:txBody>
      </p:sp>
      <p:sp>
        <p:nvSpPr>
          <p:cNvPr id="73732" name="Rectangle 25"/>
          <p:cNvSpPr>
            <a:spLocks noChangeArrowheads="1"/>
          </p:cNvSpPr>
          <p:nvPr/>
        </p:nvSpPr>
        <p:spPr bwMode="auto">
          <a:xfrm>
            <a:off x="7464425" y="5965825"/>
            <a:ext cx="12573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600"/>
              <a:t>Figure </a:t>
            </a:r>
            <a:r>
              <a:rPr lang="en-US" sz="1600">
                <a:solidFill>
                  <a:srgbClr val="255898"/>
                </a:solidFill>
              </a:rPr>
              <a:t>16.3</a:t>
            </a:r>
          </a:p>
        </p:txBody>
      </p:sp>
      <p:grpSp>
        <p:nvGrpSpPr>
          <p:cNvPr id="73733" name="Group 38"/>
          <p:cNvGrpSpPr>
            <a:grpSpLocks/>
          </p:cNvGrpSpPr>
          <p:nvPr/>
        </p:nvGrpSpPr>
        <p:grpSpPr bwMode="auto">
          <a:xfrm>
            <a:off x="2120900" y="2120900"/>
            <a:ext cx="5003800" cy="4127500"/>
            <a:chOff x="1336" y="1336"/>
            <a:chExt cx="3152" cy="2600"/>
          </a:xfrm>
        </p:grpSpPr>
        <p:sp>
          <p:nvSpPr>
            <p:cNvPr id="242727" name="Freeform 39"/>
            <p:cNvSpPr>
              <a:spLocks/>
            </p:cNvSpPr>
            <p:nvPr/>
          </p:nvSpPr>
          <p:spPr bwMode="auto">
            <a:xfrm>
              <a:off x="1336" y="1336"/>
              <a:ext cx="3152" cy="2600"/>
            </a:xfrm>
            <a:custGeom>
              <a:avLst/>
              <a:gdLst>
                <a:gd name="T0" fmla="*/ 0 w 3152"/>
                <a:gd name="T1" fmla="*/ 2600 h 2600"/>
                <a:gd name="T2" fmla="*/ 3152 w 3152"/>
                <a:gd name="T3" fmla="*/ 304 h 2600"/>
                <a:gd name="T4" fmla="*/ 3120 w 3152"/>
                <a:gd name="T5" fmla="*/ 104 h 2600"/>
                <a:gd name="T6" fmla="*/ 3080 w 3152"/>
                <a:gd name="T7" fmla="*/ 8 h 2600"/>
                <a:gd name="T8" fmla="*/ 3024 w 3152"/>
                <a:gd name="T9" fmla="*/ 8 h 2600"/>
                <a:gd name="T10" fmla="*/ 2957 w 3152"/>
                <a:gd name="T11" fmla="*/ 163 h 2600"/>
                <a:gd name="T12" fmla="*/ 2896 w 3152"/>
                <a:gd name="T13" fmla="*/ 488 h 2600"/>
                <a:gd name="T14" fmla="*/ 2845 w 3152"/>
                <a:gd name="T15" fmla="*/ 683 h 2600"/>
                <a:gd name="T16" fmla="*/ 2792 w 3152"/>
                <a:gd name="T17" fmla="*/ 744 h 2600"/>
                <a:gd name="T18" fmla="*/ 2736 w 3152"/>
                <a:gd name="T19" fmla="*/ 688 h 2600"/>
                <a:gd name="T20" fmla="*/ 2715 w 3152"/>
                <a:gd name="T21" fmla="*/ 427 h 2600"/>
                <a:gd name="T22" fmla="*/ 2696 w 3152"/>
                <a:gd name="T23" fmla="*/ 352 h 2600"/>
                <a:gd name="T24" fmla="*/ 2640 w 3152"/>
                <a:gd name="T25" fmla="*/ 336 h 2600"/>
                <a:gd name="T26" fmla="*/ 2584 w 3152"/>
                <a:gd name="T27" fmla="*/ 416 h 2600"/>
                <a:gd name="T28" fmla="*/ 2528 w 3152"/>
                <a:gd name="T29" fmla="*/ 832 h 2600"/>
                <a:gd name="T30" fmla="*/ 2496 w 3152"/>
                <a:gd name="T31" fmla="*/ 973 h 2600"/>
                <a:gd name="T32" fmla="*/ 2443 w 3152"/>
                <a:gd name="T33" fmla="*/ 1011 h 2600"/>
                <a:gd name="T34" fmla="*/ 2384 w 3152"/>
                <a:gd name="T35" fmla="*/ 976 h 2600"/>
                <a:gd name="T36" fmla="*/ 2344 w 3152"/>
                <a:gd name="T37" fmla="*/ 664 h 2600"/>
                <a:gd name="T38" fmla="*/ 2320 w 3152"/>
                <a:gd name="T39" fmla="*/ 488 h 2600"/>
                <a:gd name="T40" fmla="*/ 2261 w 3152"/>
                <a:gd name="T41" fmla="*/ 443 h 2600"/>
                <a:gd name="T42" fmla="*/ 2200 w 3152"/>
                <a:gd name="T43" fmla="*/ 504 h 2600"/>
                <a:gd name="T44" fmla="*/ 2136 w 3152"/>
                <a:gd name="T45" fmla="*/ 1040 h 2600"/>
                <a:gd name="T46" fmla="*/ 2085 w 3152"/>
                <a:gd name="T47" fmla="*/ 1267 h 2600"/>
                <a:gd name="T48" fmla="*/ 2037 w 3152"/>
                <a:gd name="T49" fmla="*/ 1336 h 2600"/>
                <a:gd name="T50" fmla="*/ 1976 w 3152"/>
                <a:gd name="T51" fmla="*/ 1304 h 2600"/>
                <a:gd name="T52" fmla="*/ 1957 w 3152"/>
                <a:gd name="T53" fmla="*/ 1221 h 2600"/>
                <a:gd name="T54" fmla="*/ 1936 w 3152"/>
                <a:gd name="T55" fmla="*/ 805 h 2600"/>
                <a:gd name="T56" fmla="*/ 1912 w 3152"/>
                <a:gd name="T57" fmla="*/ 712 h 2600"/>
                <a:gd name="T58" fmla="*/ 1837 w 3152"/>
                <a:gd name="T59" fmla="*/ 699 h 2600"/>
                <a:gd name="T60" fmla="*/ 1784 w 3152"/>
                <a:gd name="T61" fmla="*/ 808 h 2600"/>
                <a:gd name="T62" fmla="*/ 1712 w 3152"/>
                <a:gd name="T63" fmla="*/ 1360 h 2600"/>
                <a:gd name="T64" fmla="*/ 1640 w 3152"/>
                <a:gd name="T65" fmla="*/ 1640 h 2600"/>
                <a:gd name="T66" fmla="*/ 1512 w 3152"/>
                <a:gd name="T67" fmla="*/ 1576 h 2600"/>
                <a:gd name="T68" fmla="*/ 1416 w 3152"/>
                <a:gd name="T69" fmla="*/ 1184 h 2600"/>
                <a:gd name="T70" fmla="*/ 1344 w 3152"/>
                <a:gd name="T71" fmla="*/ 624 h 2600"/>
                <a:gd name="T72" fmla="*/ 1299 w 3152"/>
                <a:gd name="T73" fmla="*/ 555 h 2600"/>
                <a:gd name="T74" fmla="*/ 1224 w 3152"/>
                <a:gd name="T75" fmla="*/ 608 h 2600"/>
                <a:gd name="T76" fmla="*/ 1144 w 3152"/>
                <a:gd name="T77" fmla="*/ 960 h 2600"/>
                <a:gd name="T78" fmla="*/ 1096 w 3152"/>
                <a:gd name="T79" fmla="*/ 1000 h 2600"/>
                <a:gd name="T80" fmla="*/ 1032 w 3152"/>
                <a:gd name="T81" fmla="*/ 904 h 2600"/>
                <a:gd name="T82" fmla="*/ 979 w 3152"/>
                <a:gd name="T83" fmla="*/ 843 h 2600"/>
                <a:gd name="T84" fmla="*/ 909 w 3152"/>
                <a:gd name="T85" fmla="*/ 864 h 2600"/>
                <a:gd name="T86" fmla="*/ 816 w 3152"/>
                <a:gd name="T87" fmla="*/ 976 h 2600"/>
                <a:gd name="T88" fmla="*/ 740 w 3152"/>
                <a:gd name="T89" fmla="*/ 1004 h 2600"/>
                <a:gd name="T90" fmla="*/ 680 w 3152"/>
                <a:gd name="T91" fmla="*/ 920 h 2600"/>
                <a:gd name="T92" fmla="*/ 640 w 3152"/>
                <a:gd name="T93" fmla="*/ 832 h 2600"/>
                <a:gd name="T94" fmla="*/ 587 w 3152"/>
                <a:gd name="T95" fmla="*/ 763 h 2600"/>
                <a:gd name="T96" fmla="*/ 480 w 3152"/>
                <a:gd name="T97" fmla="*/ 680 h 2600"/>
                <a:gd name="T98" fmla="*/ 408 w 3152"/>
                <a:gd name="T99" fmla="*/ 336 h 2600"/>
                <a:gd name="T100" fmla="*/ 360 w 3152"/>
                <a:gd name="T101" fmla="*/ 176 h 2600"/>
                <a:gd name="T102" fmla="*/ 312 w 3152"/>
                <a:gd name="T103" fmla="*/ 72 h 2600"/>
                <a:gd name="T104" fmla="*/ 229 w 3152"/>
                <a:gd name="T105" fmla="*/ 51 h 2600"/>
                <a:gd name="T106" fmla="*/ 155 w 3152"/>
                <a:gd name="T107" fmla="*/ 128 h 2600"/>
                <a:gd name="T108" fmla="*/ 56 w 3152"/>
                <a:gd name="T109" fmla="*/ 472 h 2600"/>
                <a:gd name="T110" fmla="*/ 0 w 3152"/>
                <a:gd name="T111" fmla="*/ 816 h 2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600">
                  <a:moveTo>
                    <a:pt x="0" y="816"/>
                  </a:moveTo>
                  <a:lnTo>
                    <a:pt x="0" y="2600"/>
                  </a:lnTo>
                  <a:lnTo>
                    <a:pt x="3152" y="2600"/>
                  </a:lnTo>
                  <a:lnTo>
                    <a:pt x="3152" y="304"/>
                  </a:lnTo>
                  <a:lnTo>
                    <a:pt x="3131" y="168"/>
                  </a:lnTo>
                  <a:lnTo>
                    <a:pt x="3120" y="104"/>
                  </a:lnTo>
                  <a:lnTo>
                    <a:pt x="3104" y="53"/>
                  </a:lnTo>
                  <a:lnTo>
                    <a:pt x="3080" y="8"/>
                  </a:lnTo>
                  <a:lnTo>
                    <a:pt x="3045" y="0"/>
                  </a:lnTo>
                  <a:lnTo>
                    <a:pt x="3024" y="8"/>
                  </a:lnTo>
                  <a:lnTo>
                    <a:pt x="2989" y="67"/>
                  </a:lnTo>
                  <a:lnTo>
                    <a:pt x="2957" y="163"/>
                  </a:lnTo>
                  <a:lnTo>
                    <a:pt x="2936" y="299"/>
                  </a:lnTo>
                  <a:lnTo>
                    <a:pt x="2896" y="488"/>
                  </a:lnTo>
                  <a:lnTo>
                    <a:pt x="2875" y="581"/>
                  </a:lnTo>
                  <a:lnTo>
                    <a:pt x="2845" y="683"/>
                  </a:lnTo>
                  <a:lnTo>
                    <a:pt x="2816" y="717"/>
                  </a:lnTo>
                  <a:lnTo>
                    <a:pt x="2792" y="744"/>
                  </a:lnTo>
                  <a:cubicBezTo>
                    <a:pt x="2777" y="750"/>
                    <a:pt x="2766" y="734"/>
                    <a:pt x="2757" y="725"/>
                  </a:cubicBezTo>
                  <a:cubicBezTo>
                    <a:pt x="2748" y="716"/>
                    <a:pt x="2743" y="722"/>
                    <a:pt x="2736" y="688"/>
                  </a:cubicBezTo>
                  <a:cubicBezTo>
                    <a:pt x="2711" y="501"/>
                    <a:pt x="2718" y="566"/>
                    <a:pt x="2715" y="523"/>
                  </a:cubicBezTo>
                  <a:lnTo>
                    <a:pt x="2715" y="427"/>
                  </a:lnTo>
                  <a:lnTo>
                    <a:pt x="2707" y="389"/>
                  </a:lnTo>
                  <a:lnTo>
                    <a:pt x="2696" y="352"/>
                  </a:lnTo>
                  <a:lnTo>
                    <a:pt x="2666" y="343"/>
                  </a:lnTo>
                  <a:lnTo>
                    <a:pt x="2640" y="336"/>
                  </a:lnTo>
                  <a:lnTo>
                    <a:pt x="2603" y="363"/>
                  </a:lnTo>
                  <a:lnTo>
                    <a:pt x="2584" y="416"/>
                  </a:lnTo>
                  <a:lnTo>
                    <a:pt x="2544" y="640"/>
                  </a:lnTo>
                  <a:lnTo>
                    <a:pt x="2528" y="832"/>
                  </a:lnTo>
                  <a:lnTo>
                    <a:pt x="2512" y="928"/>
                  </a:lnTo>
                  <a:lnTo>
                    <a:pt x="2496" y="973"/>
                  </a:lnTo>
                  <a:lnTo>
                    <a:pt x="2472" y="1008"/>
                  </a:lnTo>
                  <a:lnTo>
                    <a:pt x="2443" y="1011"/>
                  </a:lnTo>
                  <a:lnTo>
                    <a:pt x="2416" y="1005"/>
                  </a:lnTo>
                  <a:lnTo>
                    <a:pt x="2384" y="976"/>
                  </a:lnTo>
                  <a:lnTo>
                    <a:pt x="2360" y="864"/>
                  </a:lnTo>
                  <a:lnTo>
                    <a:pt x="2344" y="664"/>
                  </a:lnTo>
                  <a:lnTo>
                    <a:pt x="2336" y="536"/>
                  </a:lnTo>
                  <a:lnTo>
                    <a:pt x="2320" y="488"/>
                  </a:lnTo>
                  <a:cubicBezTo>
                    <a:pt x="2294" y="445"/>
                    <a:pt x="2311" y="448"/>
                    <a:pt x="2288" y="448"/>
                  </a:cubicBezTo>
                  <a:lnTo>
                    <a:pt x="2261" y="443"/>
                  </a:lnTo>
                  <a:lnTo>
                    <a:pt x="2227" y="453"/>
                  </a:lnTo>
                  <a:lnTo>
                    <a:pt x="2200" y="504"/>
                  </a:lnTo>
                  <a:lnTo>
                    <a:pt x="2160" y="736"/>
                  </a:lnTo>
                  <a:lnTo>
                    <a:pt x="2136" y="1040"/>
                  </a:lnTo>
                  <a:lnTo>
                    <a:pt x="2104" y="1200"/>
                  </a:lnTo>
                  <a:lnTo>
                    <a:pt x="2085" y="1267"/>
                  </a:lnTo>
                  <a:lnTo>
                    <a:pt x="2064" y="1320"/>
                  </a:lnTo>
                  <a:lnTo>
                    <a:pt x="2037" y="1336"/>
                  </a:lnTo>
                  <a:cubicBezTo>
                    <a:pt x="2028" y="1336"/>
                    <a:pt x="2015" y="1330"/>
                    <a:pt x="2005" y="1325"/>
                  </a:cubicBezTo>
                  <a:cubicBezTo>
                    <a:pt x="1995" y="1320"/>
                    <a:pt x="1983" y="1313"/>
                    <a:pt x="1976" y="1304"/>
                  </a:cubicBezTo>
                  <a:cubicBezTo>
                    <a:pt x="1969" y="1295"/>
                    <a:pt x="1967" y="1285"/>
                    <a:pt x="1963" y="1272"/>
                  </a:cubicBezTo>
                  <a:cubicBezTo>
                    <a:pt x="1960" y="1258"/>
                    <a:pt x="1960" y="1286"/>
                    <a:pt x="1957" y="1221"/>
                  </a:cubicBezTo>
                  <a:lnTo>
                    <a:pt x="1944" y="880"/>
                  </a:lnTo>
                  <a:cubicBezTo>
                    <a:pt x="1940" y="810"/>
                    <a:pt x="1939" y="825"/>
                    <a:pt x="1936" y="805"/>
                  </a:cubicBezTo>
                  <a:cubicBezTo>
                    <a:pt x="1934" y="785"/>
                    <a:pt x="1937" y="772"/>
                    <a:pt x="1933" y="757"/>
                  </a:cubicBezTo>
                  <a:lnTo>
                    <a:pt x="1912" y="712"/>
                  </a:lnTo>
                  <a:lnTo>
                    <a:pt x="1880" y="693"/>
                  </a:lnTo>
                  <a:lnTo>
                    <a:pt x="1837" y="699"/>
                  </a:lnTo>
                  <a:lnTo>
                    <a:pt x="1808" y="736"/>
                  </a:lnTo>
                  <a:lnTo>
                    <a:pt x="1784" y="808"/>
                  </a:lnTo>
                  <a:lnTo>
                    <a:pt x="1752" y="1013"/>
                  </a:lnTo>
                  <a:cubicBezTo>
                    <a:pt x="1740" y="1105"/>
                    <a:pt x="1724" y="1273"/>
                    <a:pt x="1712" y="1360"/>
                  </a:cubicBezTo>
                  <a:cubicBezTo>
                    <a:pt x="1700" y="1447"/>
                    <a:pt x="1700" y="1489"/>
                    <a:pt x="1688" y="1536"/>
                  </a:cubicBezTo>
                  <a:lnTo>
                    <a:pt x="1640" y="1640"/>
                  </a:lnTo>
                  <a:lnTo>
                    <a:pt x="1584" y="1656"/>
                  </a:lnTo>
                  <a:lnTo>
                    <a:pt x="1512" y="1576"/>
                  </a:lnTo>
                  <a:lnTo>
                    <a:pt x="1456" y="1400"/>
                  </a:lnTo>
                  <a:lnTo>
                    <a:pt x="1416" y="1184"/>
                  </a:lnTo>
                  <a:lnTo>
                    <a:pt x="1376" y="784"/>
                  </a:lnTo>
                  <a:lnTo>
                    <a:pt x="1344" y="624"/>
                  </a:lnTo>
                  <a:lnTo>
                    <a:pt x="1331" y="579"/>
                  </a:lnTo>
                  <a:lnTo>
                    <a:pt x="1299" y="555"/>
                  </a:lnTo>
                  <a:lnTo>
                    <a:pt x="1253" y="565"/>
                  </a:lnTo>
                  <a:lnTo>
                    <a:pt x="1224" y="608"/>
                  </a:lnTo>
                  <a:lnTo>
                    <a:pt x="1176" y="784"/>
                  </a:lnTo>
                  <a:lnTo>
                    <a:pt x="1144" y="960"/>
                  </a:lnTo>
                  <a:lnTo>
                    <a:pt x="1120" y="981"/>
                  </a:lnTo>
                  <a:lnTo>
                    <a:pt x="1096" y="1000"/>
                  </a:lnTo>
                  <a:lnTo>
                    <a:pt x="1056" y="976"/>
                  </a:lnTo>
                  <a:lnTo>
                    <a:pt x="1032" y="904"/>
                  </a:lnTo>
                  <a:lnTo>
                    <a:pt x="1013" y="867"/>
                  </a:lnTo>
                  <a:lnTo>
                    <a:pt x="979" y="843"/>
                  </a:lnTo>
                  <a:lnTo>
                    <a:pt x="944" y="848"/>
                  </a:lnTo>
                  <a:lnTo>
                    <a:pt x="909" y="864"/>
                  </a:lnTo>
                  <a:lnTo>
                    <a:pt x="880" y="896"/>
                  </a:lnTo>
                  <a:lnTo>
                    <a:pt x="816" y="976"/>
                  </a:lnTo>
                  <a:lnTo>
                    <a:pt x="779" y="1005"/>
                  </a:lnTo>
                  <a:lnTo>
                    <a:pt x="740" y="1004"/>
                  </a:lnTo>
                  <a:lnTo>
                    <a:pt x="712" y="992"/>
                  </a:lnTo>
                  <a:lnTo>
                    <a:pt x="680" y="920"/>
                  </a:lnTo>
                  <a:lnTo>
                    <a:pt x="658" y="873"/>
                  </a:lnTo>
                  <a:lnTo>
                    <a:pt x="640" y="832"/>
                  </a:lnTo>
                  <a:lnTo>
                    <a:pt x="616" y="789"/>
                  </a:lnTo>
                  <a:lnTo>
                    <a:pt x="587" y="763"/>
                  </a:lnTo>
                  <a:lnTo>
                    <a:pt x="544" y="744"/>
                  </a:lnTo>
                  <a:cubicBezTo>
                    <a:pt x="522" y="722"/>
                    <a:pt x="501" y="701"/>
                    <a:pt x="480" y="680"/>
                  </a:cubicBezTo>
                  <a:lnTo>
                    <a:pt x="464" y="624"/>
                  </a:lnTo>
                  <a:lnTo>
                    <a:pt x="408" y="336"/>
                  </a:lnTo>
                  <a:cubicBezTo>
                    <a:pt x="394" y="274"/>
                    <a:pt x="387" y="278"/>
                    <a:pt x="379" y="251"/>
                  </a:cubicBezTo>
                  <a:cubicBezTo>
                    <a:pt x="371" y="224"/>
                    <a:pt x="368" y="198"/>
                    <a:pt x="360" y="176"/>
                  </a:cubicBezTo>
                  <a:cubicBezTo>
                    <a:pt x="347" y="140"/>
                    <a:pt x="341" y="137"/>
                    <a:pt x="333" y="120"/>
                  </a:cubicBezTo>
                  <a:cubicBezTo>
                    <a:pt x="325" y="103"/>
                    <a:pt x="323" y="84"/>
                    <a:pt x="312" y="72"/>
                  </a:cubicBezTo>
                  <a:lnTo>
                    <a:pt x="264" y="48"/>
                  </a:lnTo>
                  <a:lnTo>
                    <a:pt x="229" y="51"/>
                  </a:lnTo>
                  <a:lnTo>
                    <a:pt x="200" y="64"/>
                  </a:lnTo>
                  <a:lnTo>
                    <a:pt x="155" y="128"/>
                  </a:lnTo>
                  <a:lnTo>
                    <a:pt x="112" y="240"/>
                  </a:lnTo>
                  <a:lnTo>
                    <a:pt x="56" y="472"/>
                  </a:lnTo>
                  <a:lnTo>
                    <a:pt x="24" y="656"/>
                  </a:lnTo>
                  <a:lnTo>
                    <a:pt x="0" y="816"/>
                  </a:lnTo>
                  <a:close/>
                </a:path>
              </a:pathLst>
            </a:custGeom>
            <a:solidFill>
              <a:schemeClr val="accent3"/>
            </a:solidFill>
            <a:ln w="19050" cmpd="sng">
              <a:solidFill>
                <a:schemeClr val="tx1"/>
              </a:solidFill>
              <a:round/>
              <a:headEnd/>
              <a:tailEnd/>
            </a:ln>
            <a:effectLs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73735" name="Rectangle 40"/>
            <p:cNvSpPr>
              <a:spLocks noChangeArrowheads="1"/>
            </p:cNvSpPr>
            <p:nvPr/>
          </p:nvSpPr>
          <p:spPr bwMode="auto">
            <a:xfrm>
              <a:off x="3523" y="2511"/>
              <a:ext cx="961" cy="3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sz="2000"/>
                <a:t>Process downtime</a:t>
              </a:r>
            </a:p>
          </p:txBody>
        </p:sp>
        <p:sp>
          <p:nvSpPr>
            <p:cNvPr id="73736" name="Rectangle 41"/>
            <p:cNvSpPr>
              <a:spLocks noChangeArrowheads="1"/>
            </p:cNvSpPr>
            <p:nvPr/>
          </p:nvSpPr>
          <p:spPr bwMode="auto">
            <a:xfrm>
              <a:off x="2021" y="2751"/>
              <a:ext cx="538" cy="2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lnSpc>
                  <a:spcPct val="85000"/>
                </a:lnSpc>
              </a:pPr>
              <a:r>
                <a:rPr lang="en-US" sz="2000"/>
                <a:t>Scrap</a:t>
              </a:r>
            </a:p>
          </p:txBody>
        </p:sp>
        <p:sp>
          <p:nvSpPr>
            <p:cNvPr id="73737" name="Rectangle 42"/>
            <p:cNvSpPr>
              <a:spLocks noChangeArrowheads="1"/>
            </p:cNvSpPr>
            <p:nvPr/>
          </p:nvSpPr>
          <p:spPr bwMode="auto">
            <a:xfrm>
              <a:off x="2216" y="3047"/>
              <a:ext cx="789" cy="3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sz="2000"/>
                <a:t>Setup time</a:t>
              </a:r>
            </a:p>
          </p:txBody>
        </p:sp>
        <p:sp>
          <p:nvSpPr>
            <p:cNvPr id="73738" name="Rectangle 43"/>
            <p:cNvSpPr>
              <a:spLocks noChangeArrowheads="1"/>
            </p:cNvSpPr>
            <p:nvPr/>
          </p:nvSpPr>
          <p:spPr bwMode="auto">
            <a:xfrm>
              <a:off x="2624" y="3599"/>
              <a:ext cx="1158" cy="2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lnSpc>
                  <a:spcPct val="85000"/>
                </a:lnSpc>
              </a:pPr>
              <a:r>
                <a:rPr lang="en-US" sz="2000"/>
                <a:t>Late deliveries</a:t>
              </a:r>
            </a:p>
          </p:txBody>
        </p:sp>
        <p:sp>
          <p:nvSpPr>
            <p:cNvPr id="73739" name="Rectangle 44"/>
            <p:cNvSpPr>
              <a:spLocks noChangeArrowheads="1"/>
            </p:cNvSpPr>
            <p:nvPr/>
          </p:nvSpPr>
          <p:spPr bwMode="auto">
            <a:xfrm>
              <a:off x="3145" y="3087"/>
              <a:ext cx="909" cy="3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sz="2000"/>
                <a:t>Quality problems</a:t>
              </a:r>
            </a:p>
          </p:txBody>
        </p:sp>
        <p:sp>
          <p:nvSpPr>
            <p:cNvPr id="73740" name="Line 45"/>
            <p:cNvSpPr>
              <a:spLocks noChangeShapeType="1"/>
            </p:cNvSpPr>
            <p:nvPr/>
          </p:nvSpPr>
          <p:spPr bwMode="auto">
            <a:xfrm flipV="1">
              <a:off x="2296" y="2232"/>
              <a:ext cx="0" cy="496"/>
            </a:xfrm>
            <a:prstGeom prst="line">
              <a:avLst/>
            </a:prstGeom>
            <a:noFill/>
            <a:ln w="57150">
              <a:solidFill>
                <a:schemeClr val="accent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73741" name="Line 46"/>
            <p:cNvSpPr>
              <a:spLocks noChangeShapeType="1"/>
            </p:cNvSpPr>
            <p:nvPr/>
          </p:nvSpPr>
          <p:spPr bwMode="auto">
            <a:xfrm flipV="1">
              <a:off x="2616" y="1976"/>
              <a:ext cx="0" cy="1040"/>
            </a:xfrm>
            <a:prstGeom prst="line">
              <a:avLst/>
            </a:prstGeom>
            <a:noFill/>
            <a:ln w="57150">
              <a:solidFill>
                <a:schemeClr val="accent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73742" name="Line 47"/>
            <p:cNvSpPr>
              <a:spLocks noChangeShapeType="1"/>
            </p:cNvSpPr>
            <p:nvPr/>
          </p:nvSpPr>
          <p:spPr bwMode="auto">
            <a:xfrm flipV="1">
              <a:off x="3200" y="2080"/>
              <a:ext cx="0" cy="1480"/>
            </a:xfrm>
            <a:prstGeom prst="line">
              <a:avLst/>
            </a:prstGeom>
            <a:noFill/>
            <a:ln w="57150">
              <a:solidFill>
                <a:schemeClr val="accent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73743" name="Line 48"/>
            <p:cNvSpPr>
              <a:spLocks noChangeShapeType="1"/>
            </p:cNvSpPr>
            <p:nvPr/>
          </p:nvSpPr>
          <p:spPr bwMode="auto">
            <a:xfrm flipV="1">
              <a:off x="3592" y="1832"/>
              <a:ext cx="0" cy="1176"/>
            </a:xfrm>
            <a:prstGeom prst="line">
              <a:avLst/>
            </a:prstGeom>
            <a:noFill/>
            <a:ln w="57150">
              <a:solidFill>
                <a:schemeClr val="accent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73744" name="Line 49"/>
            <p:cNvSpPr>
              <a:spLocks noChangeShapeType="1"/>
            </p:cNvSpPr>
            <p:nvPr/>
          </p:nvSpPr>
          <p:spPr bwMode="auto">
            <a:xfrm flipV="1">
              <a:off x="3984" y="1768"/>
              <a:ext cx="0" cy="720"/>
            </a:xfrm>
            <a:prstGeom prst="line">
              <a:avLst/>
            </a:prstGeom>
            <a:noFill/>
            <a:ln w="57150">
              <a:solidFill>
                <a:schemeClr val="accent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2" name="Slide Number Placeholder 1"/>
          <p:cNvSpPr>
            <a:spLocks noGrp="1"/>
          </p:cNvSpPr>
          <p:nvPr>
            <p:ph type="sldNum" sz="quarter" idx="11"/>
          </p:nvPr>
        </p:nvSpPr>
        <p:spPr/>
        <p:txBody>
          <a:bodyPr/>
          <a:lstStyle/>
          <a:p>
            <a:fld id="{235D4EDD-6E24-774D-A8B8-BDDB611A773D}" type="slidenum">
              <a:rPr lang="en-US" smtClean="0"/>
              <a:pPr/>
              <a:t>4</a:t>
            </a:fld>
            <a:endParaRPr lang="en-US"/>
          </a:p>
        </p:txBody>
      </p:sp>
    </p:spTree>
    <p:extLst>
      <p:ext uri="{BB962C8B-B14F-4D97-AF65-F5344CB8AC3E}">
        <p14:creationId xmlns:p14="http://schemas.microsoft.com/office/powerpoint/2010/main" val="4140934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20" name="Rectangle 12"/>
          <p:cNvSpPr>
            <a:spLocks noChangeArrowheads="1"/>
          </p:cNvSpPr>
          <p:nvPr/>
        </p:nvSpPr>
        <p:spPr bwMode="auto">
          <a:xfrm>
            <a:off x="4213225" y="2525713"/>
            <a:ext cx="1454150" cy="623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sz="2000"/>
              <a:t>Inventory level</a:t>
            </a:r>
          </a:p>
        </p:txBody>
      </p:sp>
      <p:sp>
        <p:nvSpPr>
          <p:cNvPr id="75778" name="Rectangle 13"/>
          <p:cNvSpPr>
            <a:spLocks noGrp="1" noChangeArrowheads="1"/>
          </p:cNvSpPr>
          <p:nvPr>
            <p:ph type="title"/>
          </p:nvPr>
        </p:nvSpPr>
        <p:spPr/>
        <p:txBody>
          <a:bodyPr/>
          <a:lstStyle/>
          <a:p>
            <a:pPr>
              <a:lnSpc>
                <a:spcPct val="80000"/>
              </a:lnSpc>
            </a:pPr>
            <a:r>
              <a:rPr lang="en-US">
                <a:latin typeface="Arial" charset="0"/>
                <a:cs typeface="Arial" charset="0"/>
              </a:rPr>
              <a:t>Reduce Variability</a:t>
            </a:r>
          </a:p>
        </p:txBody>
      </p:sp>
      <p:sp>
        <p:nvSpPr>
          <p:cNvPr id="75779" name="Rectangle 14"/>
          <p:cNvSpPr>
            <a:spLocks noChangeArrowheads="1"/>
          </p:cNvSpPr>
          <p:nvPr/>
        </p:nvSpPr>
        <p:spPr bwMode="auto">
          <a:xfrm>
            <a:off x="7464425" y="5965825"/>
            <a:ext cx="12573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600"/>
              <a:t>Figure </a:t>
            </a:r>
            <a:r>
              <a:rPr lang="en-US" sz="1600">
                <a:solidFill>
                  <a:srgbClr val="255898"/>
                </a:solidFill>
              </a:rPr>
              <a:t>16.3</a:t>
            </a:r>
          </a:p>
        </p:txBody>
      </p:sp>
      <p:sp>
        <p:nvSpPr>
          <p:cNvPr id="299024" name="Freeform 16"/>
          <p:cNvSpPr>
            <a:spLocks/>
          </p:cNvSpPr>
          <p:nvPr/>
        </p:nvSpPr>
        <p:spPr bwMode="auto">
          <a:xfrm>
            <a:off x="2120900" y="3822700"/>
            <a:ext cx="5003800" cy="2425700"/>
          </a:xfrm>
          <a:custGeom>
            <a:avLst/>
            <a:gdLst>
              <a:gd name="T0" fmla="*/ 0 w 3152"/>
              <a:gd name="T1" fmla="*/ 0 h 1784"/>
              <a:gd name="T2" fmla="*/ 0 w 3152"/>
              <a:gd name="T3" fmla="*/ 1784 h 1784"/>
              <a:gd name="T4" fmla="*/ 3152 w 3152"/>
              <a:gd name="T5" fmla="*/ 1784 h 1784"/>
              <a:gd name="T6" fmla="*/ 3152 w 3152"/>
              <a:gd name="T7" fmla="*/ 0 h 1784"/>
              <a:gd name="T8" fmla="*/ 0 w 3152"/>
              <a:gd name="T9" fmla="*/ 0 h 1784"/>
            </a:gdLst>
            <a:ahLst/>
            <a:cxnLst>
              <a:cxn ang="0">
                <a:pos x="T0" y="T1"/>
              </a:cxn>
              <a:cxn ang="0">
                <a:pos x="T2" y="T3"/>
              </a:cxn>
              <a:cxn ang="0">
                <a:pos x="T4" y="T5"/>
              </a:cxn>
              <a:cxn ang="0">
                <a:pos x="T6" y="T7"/>
              </a:cxn>
              <a:cxn ang="0">
                <a:pos x="T8" y="T9"/>
              </a:cxn>
            </a:cxnLst>
            <a:rect l="0" t="0" r="r" b="b"/>
            <a:pathLst>
              <a:path w="3152" h="1784">
                <a:moveTo>
                  <a:pt x="0" y="0"/>
                </a:moveTo>
                <a:lnTo>
                  <a:pt x="0" y="1784"/>
                </a:lnTo>
                <a:lnTo>
                  <a:pt x="3152" y="1784"/>
                </a:lnTo>
                <a:lnTo>
                  <a:pt x="3152" y="0"/>
                </a:lnTo>
                <a:lnTo>
                  <a:pt x="0" y="0"/>
                </a:lnTo>
                <a:close/>
              </a:path>
            </a:pathLst>
          </a:custGeom>
          <a:solidFill>
            <a:schemeClr val="accent3"/>
          </a:solidFill>
          <a:ln w="19050" cmpd="sng">
            <a:solidFill>
              <a:schemeClr val="tx1"/>
            </a:solidFill>
            <a:round/>
            <a:headEnd/>
            <a:tailEnd/>
          </a:ln>
          <a:effectLst/>
        </p:spPr>
        <p:txBody>
          <a:bodyPr wrap="none" anchor="ctr"/>
          <a:lstStyle/>
          <a:p>
            <a:pPr fontAlgn="auto">
              <a:spcBef>
                <a:spcPts val="0"/>
              </a:spcBef>
              <a:spcAft>
                <a:spcPts val="0"/>
              </a:spcAft>
              <a:defRPr/>
            </a:pPr>
            <a:endParaRPr lang="en-US" dirty="0">
              <a:latin typeface="+mn-lt"/>
              <a:ea typeface="+mn-ea"/>
              <a:cs typeface="+mn-cs"/>
            </a:endParaRPr>
          </a:p>
        </p:txBody>
      </p:sp>
      <p:grpSp>
        <p:nvGrpSpPr>
          <p:cNvPr id="299045" name="Group 37"/>
          <p:cNvGrpSpPr>
            <a:grpSpLocks/>
          </p:cNvGrpSpPr>
          <p:nvPr/>
        </p:nvGrpSpPr>
        <p:grpSpPr bwMode="auto">
          <a:xfrm>
            <a:off x="2320925" y="3911600"/>
            <a:ext cx="4797425" cy="2362200"/>
            <a:chOff x="1462" y="2464"/>
            <a:chExt cx="3022" cy="1488"/>
          </a:xfrm>
        </p:grpSpPr>
        <p:sp>
          <p:nvSpPr>
            <p:cNvPr id="75791" name="Rectangle 17"/>
            <p:cNvSpPr>
              <a:spLocks noChangeArrowheads="1"/>
            </p:cNvSpPr>
            <p:nvPr/>
          </p:nvSpPr>
          <p:spPr bwMode="auto">
            <a:xfrm>
              <a:off x="3523" y="3319"/>
              <a:ext cx="961" cy="5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sz="2000"/>
                <a:t>Process downtime removed</a:t>
              </a:r>
            </a:p>
          </p:txBody>
        </p:sp>
        <p:sp>
          <p:nvSpPr>
            <p:cNvPr id="75792" name="Rectangle 18"/>
            <p:cNvSpPr>
              <a:spLocks noChangeArrowheads="1"/>
            </p:cNvSpPr>
            <p:nvPr/>
          </p:nvSpPr>
          <p:spPr bwMode="auto">
            <a:xfrm>
              <a:off x="1462" y="2751"/>
              <a:ext cx="763" cy="2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lnSpc>
                  <a:spcPct val="85000"/>
                </a:lnSpc>
              </a:pPr>
              <a:r>
                <a:rPr lang="en-US" sz="2000"/>
                <a:t>No scrap</a:t>
              </a:r>
            </a:p>
          </p:txBody>
        </p:sp>
        <p:sp>
          <p:nvSpPr>
            <p:cNvPr id="75793" name="Rectangle 19"/>
            <p:cNvSpPr>
              <a:spLocks noChangeArrowheads="1"/>
            </p:cNvSpPr>
            <p:nvPr/>
          </p:nvSpPr>
          <p:spPr bwMode="auto">
            <a:xfrm>
              <a:off x="2040" y="3047"/>
              <a:ext cx="789" cy="5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sz="2000"/>
                <a:t>Setup time reduced</a:t>
              </a:r>
            </a:p>
          </p:txBody>
        </p:sp>
        <p:sp>
          <p:nvSpPr>
            <p:cNvPr id="75794" name="Rectangle 20"/>
            <p:cNvSpPr>
              <a:spLocks noChangeArrowheads="1"/>
            </p:cNvSpPr>
            <p:nvPr/>
          </p:nvSpPr>
          <p:spPr bwMode="auto">
            <a:xfrm>
              <a:off x="2558" y="3559"/>
              <a:ext cx="874" cy="3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sz="2000"/>
                <a:t>No late deliveries</a:t>
              </a:r>
            </a:p>
          </p:txBody>
        </p:sp>
        <p:sp>
          <p:nvSpPr>
            <p:cNvPr id="75795" name="Rectangle 21"/>
            <p:cNvSpPr>
              <a:spLocks noChangeArrowheads="1"/>
            </p:cNvSpPr>
            <p:nvPr/>
          </p:nvSpPr>
          <p:spPr bwMode="auto">
            <a:xfrm>
              <a:off x="3049" y="2751"/>
              <a:ext cx="909" cy="5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lnSpc>
                  <a:spcPct val="85000"/>
                </a:lnSpc>
              </a:pPr>
              <a:r>
                <a:rPr lang="en-US" sz="2000"/>
                <a:t>Quality problems removed</a:t>
              </a:r>
            </a:p>
          </p:txBody>
        </p:sp>
        <p:sp>
          <p:nvSpPr>
            <p:cNvPr id="75796" name="Line 22"/>
            <p:cNvSpPr>
              <a:spLocks noChangeShapeType="1"/>
            </p:cNvSpPr>
            <p:nvPr/>
          </p:nvSpPr>
          <p:spPr bwMode="auto">
            <a:xfrm flipV="1">
              <a:off x="1888" y="2472"/>
              <a:ext cx="0" cy="256"/>
            </a:xfrm>
            <a:prstGeom prst="line">
              <a:avLst/>
            </a:prstGeom>
            <a:noFill/>
            <a:ln w="57150">
              <a:solidFill>
                <a:schemeClr val="accent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75797" name="Line 23"/>
            <p:cNvSpPr>
              <a:spLocks noChangeShapeType="1"/>
            </p:cNvSpPr>
            <p:nvPr/>
          </p:nvSpPr>
          <p:spPr bwMode="auto">
            <a:xfrm flipV="1">
              <a:off x="2440" y="2472"/>
              <a:ext cx="0" cy="544"/>
            </a:xfrm>
            <a:prstGeom prst="line">
              <a:avLst/>
            </a:prstGeom>
            <a:noFill/>
            <a:ln w="57150">
              <a:solidFill>
                <a:schemeClr val="accent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75798" name="Line 24"/>
            <p:cNvSpPr>
              <a:spLocks noChangeShapeType="1"/>
            </p:cNvSpPr>
            <p:nvPr/>
          </p:nvSpPr>
          <p:spPr bwMode="auto">
            <a:xfrm flipV="1">
              <a:off x="2992" y="2480"/>
              <a:ext cx="0" cy="1080"/>
            </a:xfrm>
            <a:prstGeom prst="line">
              <a:avLst/>
            </a:prstGeom>
            <a:noFill/>
            <a:ln w="57150">
              <a:solidFill>
                <a:schemeClr val="accent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75799" name="Line 25"/>
            <p:cNvSpPr>
              <a:spLocks noChangeShapeType="1"/>
            </p:cNvSpPr>
            <p:nvPr/>
          </p:nvSpPr>
          <p:spPr bwMode="auto">
            <a:xfrm flipV="1">
              <a:off x="3496" y="2472"/>
              <a:ext cx="0" cy="240"/>
            </a:xfrm>
            <a:prstGeom prst="line">
              <a:avLst/>
            </a:prstGeom>
            <a:noFill/>
            <a:ln w="57150">
              <a:solidFill>
                <a:schemeClr val="accent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75800" name="Line 26"/>
            <p:cNvSpPr>
              <a:spLocks noChangeShapeType="1"/>
            </p:cNvSpPr>
            <p:nvPr/>
          </p:nvSpPr>
          <p:spPr bwMode="auto">
            <a:xfrm flipV="1">
              <a:off x="3984" y="2464"/>
              <a:ext cx="0" cy="880"/>
            </a:xfrm>
            <a:prstGeom prst="line">
              <a:avLst/>
            </a:prstGeom>
            <a:noFill/>
            <a:ln w="57150">
              <a:solidFill>
                <a:schemeClr val="accent1"/>
              </a:solidFill>
              <a:round/>
              <a:headEnd/>
              <a:tailEnd type="triangle" w="sm" len="sm"/>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299046" name="Group 38"/>
          <p:cNvGrpSpPr>
            <a:grpSpLocks/>
          </p:cNvGrpSpPr>
          <p:nvPr/>
        </p:nvGrpSpPr>
        <p:grpSpPr bwMode="auto">
          <a:xfrm>
            <a:off x="2120900" y="1919288"/>
            <a:ext cx="5003800" cy="1903412"/>
            <a:chOff x="1336" y="1209"/>
            <a:chExt cx="3152" cy="1199"/>
          </a:xfrm>
        </p:grpSpPr>
        <p:sp>
          <p:nvSpPr>
            <p:cNvPr id="299037" name="Rectangle 29"/>
            <p:cNvSpPr>
              <a:spLocks noChangeArrowheads="1"/>
            </p:cNvSpPr>
            <p:nvPr/>
          </p:nvSpPr>
          <p:spPr bwMode="auto">
            <a:xfrm>
              <a:off x="1336" y="2096"/>
              <a:ext cx="3152" cy="312"/>
            </a:xfrm>
            <a:prstGeom prst="rect">
              <a:avLst/>
            </a:prstGeom>
            <a:solidFill>
              <a:schemeClr val="accent5">
                <a:lumMod val="40000"/>
                <a:lumOff val="60000"/>
              </a:schemeClr>
            </a:solidFill>
            <a:ln w="19050">
              <a:solidFill>
                <a:schemeClr val="tx1"/>
              </a:solidFill>
              <a:miter lim="800000"/>
              <a:headEnd/>
              <a:tailEnd/>
            </a:ln>
            <a:effectLst/>
            <a:extLst/>
          </p:spPr>
          <p:txBody>
            <a:bodyPr wrap="none" anchor="ctr"/>
            <a:lstStyle/>
            <a:p>
              <a:pPr fontAlgn="auto">
                <a:spcBef>
                  <a:spcPts val="0"/>
                </a:spcBef>
                <a:spcAft>
                  <a:spcPts val="0"/>
                </a:spcAft>
                <a:defRPr/>
              </a:pPr>
              <a:endParaRPr lang="en-US" dirty="0">
                <a:latin typeface="+mn-lt"/>
                <a:ea typeface="+mn-ea"/>
                <a:cs typeface="+mn-cs"/>
              </a:endParaRPr>
            </a:p>
          </p:txBody>
        </p:sp>
        <p:grpSp>
          <p:nvGrpSpPr>
            <p:cNvPr id="75784" name="Group 30"/>
            <p:cNvGrpSpPr>
              <a:grpSpLocks/>
            </p:cNvGrpSpPr>
            <p:nvPr/>
          </p:nvGrpSpPr>
          <p:grpSpPr bwMode="auto">
            <a:xfrm>
              <a:off x="1868" y="1209"/>
              <a:ext cx="505" cy="1098"/>
              <a:chOff x="1836" y="745"/>
              <a:chExt cx="505" cy="1098"/>
            </a:xfrm>
          </p:grpSpPr>
          <p:sp>
            <p:nvSpPr>
              <p:cNvPr id="299039" name="Freeform 31"/>
              <p:cNvSpPr>
                <a:spLocks/>
              </p:cNvSpPr>
              <p:nvPr/>
            </p:nvSpPr>
            <p:spPr bwMode="auto">
              <a:xfrm>
                <a:off x="1836" y="745"/>
                <a:ext cx="341" cy="793"/>
              </a:xfrm>
              <a:custGeom>
                <a:avLst/>
                <a:gdLst>
                  <a:gd name="T0" fmla="*/ 247 w 341"/>
                  <a:gd name="T1" fmla="*/ 92 h 793"/>
                  <a:gd name="T2" fmla="*/ 116 w 341"/>
                  <a:gd name="T3" fmla="*/ 188 h 793"/>
                  <a:gd name="T4" fmla="*/ 41 w 341"/>
                  <a:gd name="T5" fmla="*/ 372 h 793"/>
                  <a:gd name="T6" fmla="*/ 7 w 341"/>
                  <a:gd name="T7" fmla="*/ 524 h 793"/>
                  <a:gd name="T8" fmla="*/ 7 w 341"/>
                  <a:gd name="T9" fmla="*/ 700 h 793"/>
                  <a:gd name="T10" fmla="*/ 49 w 341"/>
                  <a:gd name="T11" fmla="*/ 759 h 793"/>
                  <a:gd name="T12" fmla="*/ 105 w 341"/>
                  <a:gd name="T13" fmla="*/ 780 h 793"/>
                  <a:gd name="T14" fmla="*/ 249 w 341"/>
                  <a:gd name="T15" fmla="*/ 786 h 793"/>
                  <a:gd name="T16" fmla="*/ 335 w 341"/>
                  <a:gd name="T17" fmla="*/ 738 h 793"/>
                  <a:gd name="T18" fmla="*/ 247 w 341"/>
                  <a:gd name="T19" fmla="*/ 92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1" h="793">
                    <a:moveTo>
                      <a:pt x="247" y="92"/>
                    </a:moveTo>
                    <a:cubicBezTo>
                      <a:pt x="211" y="0"/>
                      <a:pt x="150" y="141"/>
                      <a:pt x="116" y="188"/>
                    </a:cubicBezTo>
                    <a:cubicBezTo>
                      <a:pt x="100" y="223"/>
                      <a:pt x="59" y="316"/>
                      <a:pt x="41" y="372"/>
                    </a:cubicBezTo>
                    <a:cubicBezTo>
                      <a:pt x="23" y="428"/>
                      <a:pt x="13" y="469"/>
                      <a:pt x="7" y="524"/>
                    </a:cubicBezTo>
                    <a:cubicBezTo>
                      <a:pt x="1" y="579"/>
                      <a:pt x="0" y="661"/>
                      <a:pt x="7" y="700"/>
                    </a:cubicBezTo>
                    <a:cubicBezTo>
                      <a:pt x="14" y="739"/>
                      <a:pt x="33" y="746"/>
                      <a:pt x="49" y="759"/>
                    </a:cubicBezTo>
                    <a:cubicBezTo>
                      <a:pt x="65" y="772"/>
                      <a:pt x="72" y="775"/>
                      <a:pt x="105" y="780"/>
                    </a:cubicBezTo>
                    <a:cubicBezTo>
                      <a:pt x="138" y="785"/>
                      <a:pt x="211" y="793"/>
                      <a:pt x="249" y="786"/>
                    </a:cubicBezTo>
                    <a:cubicBezTo>
                      <a:pt x="287" y="779"/>
                      <a:pt x="329" y="786"/>
                      <a:pt x="335" y="738"/>
                    </a:cubicBezTo>
                    <a:cubicBezTo>
                      <a:pt x="341" y="690"/>
                      <a:pt x="280" y="179"/>
                      <a:pt x="247" y="92"/>
                    </a:cubicBezTo>
                    <a:close/>
                  </a:path>
                </a:pathLst>
              </a:custGeom>
              <a:solidFill>
                <a:schemeClr val="accent3">
                  <a:lumMod val="50000"/>
                </a:schemeClr>
              </a:solidFill>
              <a:ln w="9525">
                <a:solidFill>
                  <a:schemeClr val="tx1"/>
                </a:solidFill>
                <a:round/>
                <a:headEnd/>
                <a:tailEnd/>
              </a:ln>
              <a:effectLs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75786" name="Freeform 32"/>
              <p:cNvSpPr>
                <a:spLocks/>
              </p:cNvSpPr>
              <p:nvPr/>
            </p:nvSpPr>
            <p:spPr bwMode="auto">
              <a:xfrm>
                <a:off x="2016" y="1507"/>
                <a:ext cx="323" cy="336"/>
              </a:xfrm>
              <a:custGeom>
                <a:avLst/>
                <a:gdLst>
                  <a:gd name="T0" fmla="*/ 323 w 323"/>
                  <a:gd name="T1" fmla="*/ 0 h 336"/>
                  <a:gd name="T2" fmla="*/ 0 w 323"/>
                  <a:gd name="T3" fmla="*/ 37 h 336"/>
                  <a:gd name="T4" fmla="*/ 21 w 323"/>
                  <a:gd name="T5" fmla="*/ 120 h 336"/>
                  <a:gd name="T6" fmla="*/ 56 w 323"/>
                  <a:gd name="T7" fmla="*/ 165 h 336"/>
                  <a:gd name="T8" fmla="*/ 109 w 323"/>
                  <a:gd name="T9" fmla="*/ 186 h 336"/>
                  <a:gd name="T10" fmla="*/ 155 w 323"/>
                  <a:gd name="T11" fmla="*/ 197 h 336"/>
                  <a:gd name="T12" fmla="*/ 179 w 323"/>
                  <a:gd name="T13" fmla="*/ 229 h 336"/>
                  <a:gd name="T14" fmla="*/ 200 w 323"/>
                  <a:gd name="T15" fmla="*/ 336 h 336"/>
                  <a:gd name="T16" fmla="*/ 208 w 323"/>
                  <a:gd name="T17" fmla="*/ 205 h 336"/>
                  <a:gd name="T18" fmla="*/ 221 w 323"/>
                  <a:gd name="T19" fmla="*/ 184 h 336"/>
                  <a:gd name="T20" fmla="*/ 253 w 323"/>
                  <a:gd name="T21" fmla="*/ 162 h 336"/>
                  <a:gd name="T22" fmla="*/ 291 w 323"/>
                  <a:gd name="T23" fmla="*/ 133 h 336"/>
                  <a:gd name="T24" fmla="*/ 309 w 323"/>
                  <a:gd name="T25" fmla="*/ 106 h 336"/>
                  <a:gd name="T26" fmla="*/ 320 w 323"/>
                  <a:gd name="T27" fmla="*/ 72 h 336"/>
                  <a:gd name="T28" fmla="*/ 323 w 323"/>
                  <a:gd name="T29" fmla="*/ 0 h 3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3"/>
                  <a:gd name="T46" fmla="*/ 0 h 336"/>
                  <a:gd name="T47" fmla="*/ 323 w 323"/>
                  <a:gd name="T48" fmla="*/ 336 h 3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3" h="336">
                    <a:moveTo>
                      <a:pt x="323" y="0"/>
                    </a:moveTo>
                    <a:lnTo>
                      <a:pt x="0" y="37"/>
                    </a:lnTo>
                    <a:lnTo>
                      <a:pt x="21" y="120"/>
                    </a:lnTo>
                    <a:lnTo>
                      <a:pt x="56" y="165"/>
                    </a:lnTo>
                    <a:lnTo>
                      <a:pt x="109" y="186"/>
                    </a:lnTo>
                    <a:cubicBezTo>
                      <a:pt x="153" y="194"/>
                      <a:pt x="141" y="183"/>
                      <a:pt x="155" y="197"/>
                    </a:cubicBezTo>
                    <a:lnTo>
                      <a:pt x="179" y="229"/>
                    </a:lnTo>
                    <a:lnTo>
                      <a:pt x="200" y="336"/>
                    </a:lnTo>
                    <a:lnTo>
                      <a:pt x="208" y="205"/>
                    </a:lnTo>
                    <a:lnTo>
                      <a:pt x="221" y="184"/>
                    </a:lnTo>
                    <a:lnTo>
                      <a:pt x="253" y="162"/>
                    </a:lnTo>
                    <a:lnTo>
                      <a:pt x="291" y="133"/>
                    </a:lnTo>
                    <a:cubicBezTo>
                      <a:pt x="300" y="124"/>
                      <a:pt x="304" y="116"/>
                      <a:pt x="309" y="106"/>
                    </a:cubicBezTo>
                    <a:cubicBezTo>
                      <a:pt x="314" y="96"/>
                      <a:pt x="318" y="90"/>
                      <a:pt x="320" y="72"/>
                    </a:cubicBezTo>
                    <a:lnTo>
                      <a:pt x="323" y="0"/>
                    </a:lnTo>
                    <a:close/>
                  </a:path>
                </a:pathLst>
              </a:custGeom>
              <a:solidFill>
                <a:schemeClr val="bg1"/>
              </a:solidFill>
              <a:ln w="9525">
                <a:solidFill>
                  <a:schemeClr val="tx1"/>
                </a:solidFill>
                <a:round/>
                <a:headEnd/>
                <a:tailEnd/>
              </a:ln>
            </p:spPr>
            <p:txBody>
              <a:bodyPr wrap="none" anchor="ctr"/>
              <a:lstStyle/>
              <a:p>
                <a:endParaRPr lang="en-US"/>
              </a:p>
            </p:txBody>
          </p:sp>
          <p:sp>
            <p:nvSpPr>
              <p:cNvPr id="299041" name="Freeform 33"/>
              <p:cNvSpPr>
                <a:spLocks/>
              </p:cNvSpPr>
              <p:nvPr/>
            </p:nvSpPr>
            <p:spPr bwMode="auto">
              <a:xfrm>
                <a:off x="2016" y="1507"/>
                <a:ext cx="325" cy="120"/>
              </a:xfrm>
              <a:custGeom>
                <a:avLst/>
                <a:gdLst>
                  <a:gd name="T0" fmla="*/ 323 w 325"/>
                  <a:gd name="T1" fmla="*/ 0 h 120"/>
                  <a:gd name="T2" fmla="*/ 0 w 325"/>
                  <a:gd name="T3" fmla="*/ 37 h 120"/>
                  <a:gd name="T4" fmla="*/ 21 w 325"/>
                  <a:gd name="T5" fmla="*/ 120 h 120"/>
                  <a:gd name="T6" fmla="*/ 301 w 325"/>
                  <a:gd name="T7" fmla="*/ 120 h 120"/>
                  <a:gd name="T8" fmla="*/ 320 w 325"/>
                  <a:gd name="T9" fmla="*/ 72 h 120"/>
                  <a:gd name="T10" fmla="*/ 323 w 325"/>
                  <a:gd name="T11" fmla="*/ 0 h 120"/>
                </a:gdLst>
                <a:ahLst/>
                <a:cxnLst>
                  <a:cxn ang="0">
                    <a:pos x="T0" y="T1"/>
                  </a:cxn>
                  <a:cxn ang="0">
                    <a:pos x="T2" y="T3"/>
                  </a:cxn>
                  <a:cxn ang="0">
                    <a:pos x="T4" y="T5"/>
                  </a:cxn>
                  <a:cxn ang="0">
                    <a:pos x="T6" y="T7"/>
                  </a:cxn>
                  <a:cxn ang="0">
                    <a:pos x="T8" y="T9"/>
                  </a:cxn>
                  <a:cxn ang="0">
                    <a:pos x="T10" y="T11"/>
                  </a:cxn>
                </a:cxnLst>
                <a:rect l="0" t="0" r="r" b="b"/>
                <a:pathLst>
                  <a:path w="325" h="120">
                    <a:moveTo>
                      <a:pt x="323" y="0"/>
                    </a:moveTo>
                    <a:lnTo>
                      <a:pt x="0" y="37"/>
                    </a:lnTo>
                    <a:lnTo>
                      <a:pt x="21" y="120"/>
                    </a:lnTo>
                    <a:cubicBezTo>
                      <a:pt x="21" y="120"/>
                      <a:pt x="161" y="120"/>
                      <a:pt x="301" y="120"/>
                    </a:cubicBezTo>
                    <a:cubicBezTo>
                      <a:pt x="325" y="77"/>
                      <a:pt x="316" y="92"/>
                      <a:pt x="320" y="72"/>
                    </a:cubicBezTo>
                    <a:lnTo>
                      <a:pt x="323" y="0"/>
                    </a:lnTo>
                    <a:close/>
                  </a:path>
                </a:pathLst>
              </a:custGeom>
              <a:solidFill>
                <a:schemeClr val="accent4">
                  <a:lumMod val="75000"/>
                </a:schemeClr>
              </a:solidFill>
              <a:ln w="9525">
                <a:solidFill>
                  <a:schemeClr val="tx1"/>
                </a:solidFill>
                <a:round/>
                <a:headEnd/>
                <a:tailEnd/>
              </a:ln>
              <a:effectLst/>
              <a:extLst/>
            </p:spPr>
            <p:txBody>
              <a:bodyPr wrap="none" anchor="ctr"/>
              <a:lstStyle/>
              <a:p>
                <a:pPr fontAlgn="auto">
                  <a:spcBef>
                    <a:spcPts val="0"/>
                  </a:spcBef>
                  <a:spcAft>
                    <a:spcPts val="0"/>
                  </a:spcAft>
                  <a:defRPr/>
                </a:pPr>
                <a:endParaRPr lang="en-US" dirty="0">
                  <a:latin typeface="+mn-lt"/>
                  <a:ea typeface="+mn-ea"/>
                  <a:cs typeface="+mn-cs"/>
                </a:endParaRPr>
              </a:p>
            </p:txBody>
          </p:sp>
          <p:sp>
            <p:nvSpPr>
              <p:cNvPr id="75788" name="Line 34"/>
              <p:cNvSpPr>
                <a:spLocks noChangeShapeType="1"/>
              </p:cNvSpPr>
              <p:nvPr/>
            </p:nvSpPr>
            <p:spPr bwMode="auto">
              <a:xfrm>
                <a:off x="2096" y="864"/>
                <a:ext cx="213" cy="651"/>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5789" name="Line 35"/>
              <p:cNvSpPr>
                <a:spLocks noChangeShapeType="1"/>
              </p:cNvSpPr>
              <p:nvPr/>
            </p:nvSpPr>
            <p:spPr bwMode="auto">
              <a:xfrm>
                <a:off x="2136" y="1219"/>
                <a:ext cx="115" cy="29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5790" name="Line 36"/>
              <p:cNvSpPr>
                <a:spLocks noChangeShapeType="1"/>
              </p:cNvSpPr>
              <p:nvPr/>
            </p:nvSpPr>
            <p:spPr bwMode="auto">
              <a:xfrm>
                <a:off x="2083" y="832"/>
                <a:ext cx="133" cy="989"/>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2" name="Slide Number Placeholder 1"/>
          <p:cNvSpPr>
            <a:spLocks noGrp="1"/>
          </p:cNvSpPr>
          <p:nvPr>
            <p:ph type="sldNum" sz="quarter" idx="11"/>
          </p:nvPr>
        </p:nvSpPr>
        <p:spPr/>
        <p:txBody>
          <a:bodyPr/>
          <a:lstStyle/>
          <a:p>
            <a:fld id="{235D4EDD-6E24-774D-A8B8-BDDB611A773D}" type="slidenum">
              <a:rPr lang="en-US" smtClean="0"/>
              <a:pPr/>
              <a:t>5</a:t>
            </a:fld>
            <a:endParaRPr lang="en-US"/>
          </a:p>
        </p:txBody>
      </p:sp>
    </p:spTree>
    <p:extLst>
      <p:ext uri="{BB962C8B-B14F-4D97-AF65-F5344CB8AC3E}">
        <p14:creationId xmlns:p14="http://schemas.microsoft.com/office/powerpoint/2010/main" val="4099979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9" presetClass="entr" presetSubtype="0" fill="hold" nodeType="clickEffect">
                                  <p:stCondLst>
                                    <p:cond delay="0"/>
                                  </p:stCondLst>
                                  <p:childTnLst>
                                    <p:set>
                                      <p:cBhvr>
                                        <p:cTn id="6" dur="1" fill="hold">
                                          <p:stCondLst>
                                            <p:cond delay="0"/>
                                          </p:stCondLst>
                                        </p:cTn>
                                        <p:tgtEl>
                                          <p:spTgt spid="299046"/>
                                        </p:tgtEl>
                                        <p:attrNameLst>
                                          <p:attrName>style.visibility</p:attrName>
                                        </p:attrNameLst>
                                      </p:cBhvr>
                                      <p:to>
                                        <p:strVal val="visible"/>
                                      </p:to>
                                    </p:set>
                                    <p:animEffect transition="in" filter="dissolve">
                                      <p:cBhvr>
                                        <p:cTn id="7" dur="1000"/>
                                        <p:tgtEl>
                                          <p:spTgt spid="29904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99020"/>
                                        </p:tgtEl>
                                        <p:attrNameLst>
                                          <p:attrName>style.visibility</p:attrName>
                                        </p:attrNameLst>
                                      </p:cBhvr>
                                      <p:to>
                                        <p:strVal val="visible"/>
                                      </p:to>
                                    </p:set>
                                    <p:animEffect transition="in" filter="wipe(left)">
                                      <p:cBhvr>
                                        <p:cTn id="10" dur="1000"/>
                                        <p:tgtEl>
                                          <p:spTgt spid="299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2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r>
              <a:rPr lang="en-US" dirty="0" err="1" smtClean="0">
                <a:solidFill>
                  <a:srgbClr val="FF0000"/>
                </a:solidFill>
                <a:latin typeface="Arial" charset="0"/>
                <a:cs typeface="Arial" charset="0"/>
              </a:rPr>
              <a:t>Ohno</a:t>
            </a:r>
            <a:r>
              <a:rPr lang="en-AU" dirty="0">
                <a:solidFill>
                  <a:srgbClr val="FF0000"/>
                </a:solidFill>
                <a:latin typeface="Arial" charset="0"/>
                <a:cs typeface="Arial" charset="0"/>
              </a:rPr>
              <a:t>'</a:t>
            </a:r>
            <a:r>
              <a:rPr lang="en-US" dirty="0" smtClean="0">
                <a:solidFill>
                  <a:srgbClr val="FF0000"/>
                </a:solidFill>
                <a:latin typeface="Arial" charset="0"/>
                <a:cs typeface="Arial" charset="0"/>
              </a:rPr>
              <a:t>s </a:t>
            </a:r>
            <a:r>
              <a:rPr lang="en-US" dirty="0">
                <a:solidFill>
                  <a:srgbClr val="FF0000"/>
                </a:solidFill>
                <a:latin typeface="Arial" charset="0"/>
                <a:cs typeface="Arial" charset="0"/>
              </a:rPr>
              <a:t>Seven Wastes</a:t>
            </a:r>
          </a:p>
        </p:txBody>
      </p:sp>
      <p:sp>
        <p:nvSpPr>
          <p:cNvPr id="31746" name="Content Placeholder 1"/>
          <p:cNvSpPr>
            <a:spLocks noGrp="1"/>
          </p:cNvSpPr>
          <p:nvPr>
            <p:ph idx="1"/>
          </p:nvPr>
        </p:nvSpPr>
        <p:spPr/>
        <p:txBody>
          <a:bodyPr/>
          <a:lstStyle/>
          <a:p>
            <a:r>
              <a:rPr lang="en-US" dirty="0">
                <a:latin typeface="Arial" charset="0"/>
                <a:cs typeface="Arial" charset="0"/>
              </a:rPr>
              <a:t>Overproduction</a:t>
            </a:r>
          </a:p>
          <a:p>
            <a:r>
              <a:rPr lang="en-US" dirty="0">
                <a:latin typeface="Arial" charset="0"/>
                <a:cs typeface="Arial" charset="0"/>
              </a:rPr>
              <a:t>Queues</a:t>
            </a:r>
          </a:p>
          <a:p>
            <a:r>
              <a:rPr lang="en-US" dirty="0">
                <a:latin typeface="Arial" charset="0"/>
                <a:cs typeface="Arial" charset="0"/>
              </a:rPr>
              <a:t>Transportation</a:t>
            </a:r>
          </a:p>
          <a:p>
            <a:r>
              <a:rPr lang="en-US" dirty="0">
                <a:latin typeface="Arial" charset="0"/>
                <a:cs typeface="Arial" charset="0"/>
              </a:rPr>
              <a:t>Inventory</a:t>
            </a:r>
          </a:p>
          <a:p>
            <a:r>
              <a:rPr lang="en-US" dirty="0">
                <a:latin typeface="Arial" charset="0"/>
                <a:cs typeface="Arial" charset="0"/>
              </a:rPr>
              <a:t>Motion</a:t>
            </a:r>
          </a:p>
          <a:p>
            <a:r>
              <a:rPr lang="en-US" dirty="0" err="1">
                <a:latin typeface="Arial" charset="0"/>
                <a:cs typeface="Arial" charset="0"/>
              </a:rPr>
              <a:t>Overprocessing</a:t>
            </a:r>
            <a:endParaRPr lang="en-US" dirty="0">
              <a:latin typeface="Arial" charset="0"/>
              <a:cs typeface="Arial" charset="0"/>
            </a:endParaRPr>
          </a:p>
          <a:p>
            <a:r>
              <a:rPr lang="en-US" dirty="0">
                <a:latin typeface="Arial" charset="0"/>
                <a:cs typeface="Arial" charset="0"/>
              </a:rPr>
              <a:t>Defective products</a:t>
            </a:r>
          </a:p>
        </p:txBody>
      </p:sp>
      <p:sp>
        <p:nvSpPr>
          <p:cNvPr id="2" name="Slide Number Placeholder 1"/>
          <p:cNvSpPr>
            <a:spLocks noGrp="1"/>
          </p:cNvSpPr>
          <p:nvPr>
            <p:ph type="sldNum" sz="quarter" idx="11"/>
          </p:nvPr>
        </p:nvSpPr>
        <p:spPr/>
        <p:txBody>
          <a:bodyPr/>
          <a:lstStyle/>
          <a:p>
            <a:fld id="{719C0A48-53B8-C64F-AFE6-ECE23F11299D}" type="slidenum">
              <a:rPr lang="en-US" smtClean="0"/>
              <a:pPr/>
              <a:t>6</a:t>
            </a:fld>
            <a:endParaRPr lang="en-US"/>
          </a:p>
        </p:txBody>
      </p:sp>
    </p:spTree>
    <p:extLst>
      <p:ext uri="{BB962C8B-B14F-4D97-AF65-F5344CB8AC3E}">
        <p14:creationId xmlns:p14="http://schemas.microsoft.com/office/powerpoint/2010/main" val="5158717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r>
              <a:rPr lang="en-US" dirty="0">
                <a:solidFill>
                  <a:srgbClr val="FF0000"/>
                </a:solidFill>
                <a:latin typeface="Arial" charset="0"/>
                <a:cs typeface="Arial" charset="0"/>
              </a:rPr>
              <a:t>The 5Ss</a:t>
            </a:r>
          </a:p>
        </p:txBody>
      </p:sp>
      <p:sp>
        <p:nvSpPr>
          <p:cNvPr id="35842" name="Rectangle 3"/>
          <p:cNvSpPr>
            <a:spLocks noGrp="1" noChangeArrowheads="1"/>
          </p:cNvSpPr>
          <p:nvPr>
            <p:ph idx="1"/>
          </p:nvPr>
        </p:nvSpPr>
        <p:spPr/>
        <p:txBody>
          <a:bodyPr>
            <a:normAutofit fontScale="85000" lnSpcReduction="10000"/>
          </a:bodyPr>
          <a:lstStyle/>
          <a:p>
            <a:pPr marL="514350" indent="-514350">
              <a:lnSpc>
                <a:spcPct val="120000"/>
              </a:lnSpc>
              <a:spcBef>
                <a:spcPts val="0"/>
              </a:spcBef>
              <a:spcAft>
                <a:spcPts val="0"/>
              </a:spcAft>
              <a:buSzPct val="100000"/>
              <a:buFont typeface="+mj-lt"/>
              <a:buAutoNum type="arabicPeriod"/>
            </a:pPr>
            <a:r>
              <a:rPr lang="en-US" dirty="0">
                <a:solidFill>
                  <a:srgbClr val="FF0000"/>
                </a:solidFill>
                <a:latin typeface="Arial" charset="0"/>
                <a:cs typeface="Arial" charset="0"/>
              </a:rPr>
              <a:t>Sort/segregate</a:t>
            </a:r>
            <a:r>
              <a:rPr lang="en-US" dirty="0">
                <a:solidFill>
                  <a:schemeClr val="tx2"/>
                </a:solidFill>
                <a:latin typeface="Arial" charset="0"/>
                <a:cs typeface="Arial" charset="0"/>
              </a:rPr>
              <a:t> </a:t>
            </a:r>
            <a:r>
              <a:rPr lang="en-US" dirty="0">
                <a:latin typeface="Arial" charset="0"/>
                <a:cs typeface="Arial" charset="0"/>
              </a:rPr>
              <a:t>– when in doubt, throw it out</a:t>
            </a:r>
          </a:p>
          <a:p>
            <a:pPr marL="514350" indent="-514350">
              <a:lnSpc>
                <a:spcPct val="120000"/>
              </a:lnSpc>
              <a:spcBef>
                <a:spcPts val="0"/>
              </a:spcBef>
              <a:spcAft>
                <a:spcPts val="0"/>
              </a:spcAft>
              <a:buSzPct val="100000"/>
              <a:buFont typeface="+mj-lt"/>
              <a:buAutoNum type="arabicPeriod"/>
            </a:pPr>
            <a:r>
              <a:rPr lang="en-US" dirty="0">
                <a:solidFill>
                  <a:srgbClr val="FF0000"/>
                </a:solidFill>
                <a:latin typeface="Arial" charset="0"/>
                <a:cs typeface="Arial" charset="0"/>
              </a:rPr>
              <a:t>Simplify/straighten</a:t>
            </a:r>
            <a:r>
              <a:rPr lang="en-US" dirty="0">
                <a:solidFill>
                  <a:srgbClr val="255898"/>
                </a:solidFill>
                <a:latin typeface="Arial" charset="0"/>
                <a:cs typeface="Arial" charset="0"/>
              </a:rPr>
              <a:t> </a:t>
            </a:r>
            <a:r>
              <a:rPr lang="en-US" dirty="0">
                <a:latin typeface="Arial" charset="0"/>
                <a:cs typeface="Arial" charset="0"/>
              </a:rPr>
              <a:t>– methods analysis tools</a:t>
            </a:r>
          </a:p>
          <a:p>
            <a:pPr marL="514350" indent="-514350">
              <a:lnSpc>
                <a:spcPct val="120000"/>
              </a:lnSpc>
              <a:spcBef>
                <a:spcPts val="0"/>
              </a:spcBef>
              <a:spcAft>
                <a:spcPts val="0"/>
              </a:spcAft>
              <a:buSzPct val="100000"/>
              <a:buFont typeface="+mj-lt"/>
              <a:buAutoNum type="arabicPeriod"/>
            </a:pPr>
            <a:r>
              <a:rPr lang="en-US" dirty="0">
                <a:solidFill>
                  <a:srgbClr val="FF0000"/>
                </a:solidFill>
                <a:latin typeface="Arial" charset="0"/>
                <a:cs typeface="Arial" charset="0"/>
              </a:rPr>
              <a:t>Shine/sweep</a:t>
            </a:r>
            <a:r>
              <a:rPr lang="en-US" dirty="0">
                <a:solidFill>
                  <a:srgbClr val="255898"/>
                </a:solidFill>
                <a:latin typeface="Arial" charset="0"/>
                <a:cs typeface="Arial" charset="0"/>
              </a:rPr>
              <a:t> </a:t>
            </a:r>
            <a:r>
              <a:rPr lang="en-US" dirty="0">
                <a:latin typeface="Arial" charset="0"/>
                <a:cs typeface="Arial" charset="0"/>
              </a:rPr>
              <a:t>– clean daily</a:t>
            </a:r>
          </a:p>
          <a:p>
            <a:pPr marL="514350" indent="-514350">
              <a:lnSpc>
                <a:spcPct val="120000"/>
              </a:lnSpc>
              <a:spcBef>
                <a:spcPts val="0"/>
              </a:spcBef>
              <a:spcAft>
                <a:spcPts val="0"/>
              </a:spcAft>
              <a:buSzPct val="100000"/>
              <a:buFont typeface="+mj-lt"/>
              <a:buAutoNum type="arabicPeriod"/>
            </a:pPr>
            <a:r>
              <a:rPr lang="en-US" dirty="0">
                <a:solidFill>
                  <a:srgbClr val="FF0000"/>
                </a:solidFill>
                <a:latin typeface="Arial" charset="0"/>
                <a:cs typeface="Arial" charset="0"/>
              </a:rPr>
              <a:t>Standardize</a:t>
            </a:r>
            <a:r>
              <a:rPr lang="en-US" dirty="0">
                <a:solidFill>
                  <a:srgbClr val="255898"/>
                </a:solidFill>
                <a:latin typeface="Arial" charset="0"/>
                <a:cs typeface="Arial" charset="0"/>
              </a:rPr>
              <a:t> </a:t>
            </a:r>
            <a:r>
              <a:rPr lang="en-US" dirty="0">
                <a:latin typeface="Arial" charset="0"/>
                <a:cs typeface="Arial" charset="0"/>
              </a:rPr>
              <a:t>– remove variations from processes</a:t>
            </a:r>
          </a:p>
          <a:p>
            <a:pPr marL="514350" indent="-514350">
              <a:lnSpc>
                <a:spcPct val="120000"/>
              </a:lnSpc>
              <a:spcBef>
                <a:spcPts val="0"/>
              </a:spcBef>
              <a:spcAft>
                <a:spcPts val="0"/>
              </a:spcAft>
              <a:buSzPct val="100000"/>
              <a:buFont typeface="+mj-lt"/>
              <a:buAutoNum type="arabicPeriod"/>
            </a:pPr>
            <a:r>
              <a:rPr lang="en-US" dirty="0">
                <a:solidFill>
                  <a:srgbClr val="FF0000"/>
                </a:solidFill>
                <a:latin typeface="Arial" charset="0"/>
                <a:cs typeface="Arial" charset="0"/>
              </a:rPr>
              <a:t>Sustain/self-discipline</a:t>
            </a:r>
            <a:r>
              <a:rPr lang="en-US" dirty="0">
                <a:solidFill>
                  <a:srgbClr val="255898"/>
                </a:solidFill>
                <a:latin typeface="Arial" charset="0"/>
                <a:cs typeface="Arial" charset="0"/>
              </a:rPr>
              <a:t> </a:t>
            </a:r>
            <a:r>
              <a:rPr lang="en-US" dirty="0">
                <a:latin typeface="Arial" charset="0"/>
                <a:cs typeface="Arial" charset="0"/>
              </a:rPr>
              <a:t>– review work and recognize </a:t>
            </a:r>
            <a:r>
              <a:rPr lang="en-US" dirty="0" smtClean="0">
                <a:latin typeface="Arial" charset="0"/>
                <a:cs typeface="Arial" charset="0"/>
              </a:rPr>
              <a:t>progress</a:t>
            </a:r>
          </a:p>
          <a:p>
            <a:pPr>
              <a:lnSpc>
                <a:spcPct val="120000"/>
              </a:lnSpc>
              <a:spcBef>
                <a:spcPts val="0"/>
              </a:spcBef>
              <a:spcAft>
                <a:spcPts val="0"/>
              </a:spcAft>
            </a:pPr>
            <a:r>
              <a:rPr lang="en-US" dirty="0" smtClean="0">
                <a:ea typeface="MS PGothic" charset="0"/>
                <a:cs typeface="MS PGothic" charset="0"/>
              </a:rPr>
              <a:t>Not part of the 5 </a:t>
            </a:r>
            <a:r>
              <a:rPr lang="en-US" dirty="0" err="1" smtClean="0">
                <a:ea typeface="MS PGothic" charset="0"/>
                <a:cs typeface="MS PGothic" charset="0"/>
              </a:rPr>
              <a:t>Ss</a:t>
            </a:r>
            <a:endParaRPr lang="en-US" dirty="0" smtClean="0">
              <a:ea typeface="MS PGothic" charset="0"/>
              <a:cs typeface="MS PGothic" charset="0"/>
            </a:endParaRPr>
          </a:p>
          <a:p>
            <a:pPr lvl="1">
              <a:lnSpc>
                <a:spcPct val="120000"/>
              </a:lnSpc>
              <a:spcBef>
                <a:spcPts val="0"/>
              </a:spcBef>
              <a:spcAft>
                <a:spcPts val="0"/>
              </a:spcAft>
            </a:pPr>
            <a:r>
              <a:rPr lang="en-US" dirty="0" smtClean="0">
                <a:ea typeface="MS PGothic" charset="0"/>
                <a:cs typeface="MS PGothic" charset="0"/>
              </a:rPr>
              <a:t>Safety </a:t>
            </a:r>
            <a:r>
              <a:rPr lang="en-US" dirty="0">
                <a:ea typeface="MS PGothic" charset="0"/>
                <a:cs typeface="MS PGothic" charset="0"/>
              </a:rPr>
              <a:t>– built in good </a:t>
            </a:r>
            <a:r>
              <a:rPr lang="en-US" dirty="0" smtClean="0">
                <a:ea typeface="MS PGothic" charset="0"/>
                <a:cs typeface="MS PGothic" charset="0"/>
              </a:rPr>
              <a:t>practices</a:t>
            </a:r>
          </a:p>
          <a:p>
            <a:pPr lvl="1">
              <a:lnSpc>
                <a:spcPct val="120000"/>
              </a:lnSpc>
              <a:spcBef>
                <a:spcPts val="0"/>
              </a:spcBef>
              <a:spcAft>
                <a:spcPts val="0"/>
              </a:spcAft>
            </a:pPr>
            <a:r>
              <a:rPr lang="en-US" dirty="0" smtClean="0">
                <a:ea typeface="MS PGothic" charset="0"/>
                <a:cs typeface="MS PGothic" charset="0"/>
              </a:rPr>
              <a:t>Support/maintenance </a:t>
            </a:r>
            <a:r>
              <a:rPr lang="en-US" dirty="0">
                <a:ea typeface="MS PGothic" charset="0"/>
                <a:cs typeface="MS PGothic" charset="0"/>
              </a:rPr>
              <a:t>– reduce variability and unplanned </a:t>
            </a:r>
            <a:r>
              <a:rPr lang="en-US" dirty="0" smtClean="0">
                <a:ea typeface="MS PGothic" charset="0"/>
                <a:cs typeface="MS PGothic" charset="0"/>
              </a:rPr>
              <a:t>downtime</a:t>
            </a:r>
            <a:endParaRPr lang="en-US" dirty="0">
              <a:ea typeface="MS PGothic" charset="0"/>
              <a:cs typeface="MS PGothic" charset="0"/>
            </a:endParaRPr>
          </a:p>
        </p:txBody>
      </p:sp>
      <p:sp>
        <p:nvSpPr>
          <p:cNvPr id="2" name="Slide Number Placeholder 1"/>
          <p:cNvSpPr>
            <a:spLocks noGrp="1"/>
          </p:cNvSpPr>
          <p:nvPr>
            <p:ph type="sldNum" sz="quarter" idx="11"/>
          </p:nvPr>
        </p:nvSpPr>
        <p:spPr/>
        <p:txBody>
          <a:bodyPr/>
          <a:lstStyle/>
          <a:p>
            <a:fld id="{719C0A48-53B8-C64F-AFE6-ECE23F11299D}" type="slidenum">
              <a:rPr lang="en-US" smtClean="0"/>
              <a:pPr/>
              <a:t>7</a:t>
            </a:fld>
            <a:endParaRPr lang="en-US"/>
          </a:p>
        </p:txBody>
      </p:sp>
    </p:spTree>
    <p:extLst>
      <p:ext uri="{BB962C8B-B14F-4D97-AF65-F5344CB8AC3E}">
        <p14:creationId xmlns:p14="http://schemas.microsoft.com/office/powerpoint/2010/main" val="247132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5S Charts</a:t>
            </a:r>
            <a:endParaRPr lang="en-US" dirty="0"/>
          </a:p>
        </p:txBody>
      </p:sp>
      <p:pic>
        <p:nvPicPr>
          <p:cNvPr id="653314" name="Picture 2" descr="Image result for 5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996" y="1143001"/>
            <a:ext cx="2910238" cy="2826906"/>
          </a:xfrm>
          <a:prstGeom prst="rect">
            <a:avLst/>
          </a:prstGeom>
          <a:noFill/>
          <a:extLst>
            <a:ext uri="{909E8E84-426E-40DD-AFC4-6F175D3DCCD1}">
              <a14:hiddenFill xmlns:a14="http://schemas.microsoft.com/office/drawing/2010/main">
                <a:solidFill>
                  <a:srgbClr val="FFFFFF"/>
                </a:solidFill>
              </a14:hiddenFill>
            </a:ext>
          </a:extLst>
        </p:spPr>
      </p:pic>
      <p:pic>
        <p:nvPicPr>
          <p:cNvPr id="653316" name="Picture 4" descr="Image result for 5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1023" y="1195252"/>
            <a:ext cx="3387003" cy="2710542"/>
          </a:xfrm>
          <a:prstGeom prst="rect">
            <a:avLst/>
          </a:prstGeom>
          <a:noFill/>
          <a:extLst>
            <a:ext uri="{909E8E84-426E-40DD-AFC4-6F175D3DCCD1}">
              <a14:hiddenFill xmlns:a14="http://schemas.microsoft.com/office/drawing/2010/main">
                <a:solidFill>
                  <a:srgbClr val="FFFFFF"/>
                </a:solidFill>
              </a14:hiddenFill>
            </a:ext>
          </a:extLst>
        </p:spPr>
      </p:pic>
      <p:pic>
        <p:nvPicPr>
          <p:cNvPr id="653318" name="Picture 6" descr="Image result for 5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 y="4054340"/>
            <a:ext cx="3570696" cy="2681788"/>
          </a:xfrm>
          <a:prstGeom prst="rect">
            <a:avLst/>
          </a:prstGeom>
          <a:noFill/>
          <a:extLst>
            <a:ext uri="{909E8E84-426E-40DD-AFC4-6F175D3DCCD1}">
              <a14:hiddenFill xmlns:a14="http://schemas.microsoft.com/office/drawing/2010/main">
                <a:solidFill>
                  <a:srgbClr val="FFFFFF"/>
                </a:solidFill>
              </a14:hiddenFill>
            </a:ext>
          </a:extLst>
        </p:spPr>
      </p:pic>
      <p:pic>
        <p:nvPicPr>
          <p:cNvPr id="653320" name="Picture 8" descr="Image result for 5ss char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9949" y="4054340"/>
            <a:ext cx="2869150" cy="2680606"/>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1"/>
          </p:nvPr>
        </p:nvSpPr>
        <p:spPr/>
        <p:txBody>
          <a:bodyPr/>
          <a:lstStyle/>
          <a:p>
            <a:fld id="{235D4EDD-6E24-774D-A8B8-BDDB611A773D}" type="slidenum">
              <a:rPr lang="en-US" smtClean="0"/>
              <a:pPr/>
              <a:t>8</a:t>
            </a:fld>
            <a:endParaRPr lang="en-US"/>
          </a:p>
        </p:txBody>
      </p:sp>
    </p:spTree>
    <p:extLst>
      <p:ext uri="{BB962C8B-B14F-4D97-AF65-F5344CB8AC3E}">
        <p14:creationId xmlns:p14="http://schemas.microsoft.com/office/powerpoint/2010/main" val="153759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5S Example</a:t>
            </a:r>
            <a:endParaRPr lang="en-US" dirty="0"/>
          </a:p>
        </p:txBody>
      </p:sp>
      <p:pic>
        <p:nvPicPr>
          <p:cNvPr id="654340" name="Picture 4" descr="Image result for 5ss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12" y="2047058"/>
            <a:ext cx="8965198" cy="352425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1"/>
          </p:nvPr>
        </p:nvSpPr>
        <p:spPr/>
        <p:txBody>
          <a:bodyPr/>
          <a:lstStyle/>
          <a:p>
            <a:fld id="{235D4EDD-6E24-774D-A8B8-BDDB611A773D}" type="slidenum">
              <a:rPr lang="en-US" smtClean="0"/>
              <a:pPr/>
              <a:t>9</a:t>
            </a:fld>
            <a:endParaRPr lang="en-US"/>
          </a:p>
        </p:txBody>
      </p:sp>
      <p:sp>
        <p:nvSpPr>
          <p:cNvPr id="4" name="Rectangle 3"/>
          <p:cNvSpPr/>
          <p:nvPr/>
        </p:nvSpPr>
        <p:spPr>
          <a:xfrm>
            <a:off x="3052679" y="5151675"/>
            <a:ext cx="2881396" cy="1569660"/>
          </a:xfrm>
          <a:prstGeom prst="rect">
            <a:avLst/>
          </a:prstGeom>
        </p:spPr>
        <p:txBody>
          <a:bodyPr wrap="square">
            <a:spAutoFit/>
          </a:bodyPr>
          <a:lstStyle/>
          <a:p>
            <a:pPr marL="514350" indent="-514350">
              <a:lnSpc>
                <a:spcPct val="120000"/>
              </a:lnSpc>
              <a:spcBef>
                <a:spcPts val="0"/>
              </a:spcBef>
              <a:spcAft>
                <a:spcPts val="0"/>
              </a:spcAft>
              <a:buSzPct val="100000"/>
              <a:buFont typeface="+mj-lt"/>
              <a:buAutoNum type="arabicPeriod"/>
            </a:pPr>
            <a:r>
              <a:rPr lang="en-US" sz="1600" dirty="0" smtClean="0"/>
              <a:t>Sort/segregate</a:t>
            </a:r>
            <a:endParaRPr lang="en-US" sz="1600" dirty="0"/>
          </a:p>
          <a:p>
            <a:pPr marL="514350" indent="-514350">
              <a:lnSpc>
                <a:spcPct val="120000"/>
              </a:lnSpc>
              <a:spcBef>
                <a:spcPts val="0"/>
              </a:spcBef>
              <a:spcAft>
                <a:spcPts val="0"/>
              </a:spcAft>
              <a:buSzPct val="100000"/>
              <a:buFont typeface="+mj-lt"/>
              <a:buAutoNum type="arabicPeriod"/>
            </a:pPr>
            <a:r>
              <a:rPr lang="en-US" sz="1600" dirty="0" smtClean="0"/>
              <a:t>Simplify/straighten</a:t>
            </a:r>
            <a:endParaRPr lang="en-US" sz="1600" dirty="0"/>
          </a:p>
          <a:p>
            <a:pPr marL="514350" indent="-514350">
              <a:lnSpc>
                <a:spcPct val="120000"/>
              </a:lnSpc>
              <a:spcBef>
                <a:spcPts val="0"/>
              </a:spcBef>
              <a:spcAft>
                <a:spcPts val="0"/>
              </a:spcAft>
              <a:buSzPct val="100000"/>
              <a:buFont typeface="+mj-lt"/>
              <a:buAutoNum type="arabicPeriod"/>
            </a:pPr>
            <a:r>
              <a:rPr lang="en-US" sz="1600" dirty="0" smtClean="0"/>
              <a:t>Shine/sweep</a:t>
            </a:r>
            <a:endParaRPr lang="en-US" sz="1600" dirty="0"/>
          </a:p>
          <a:p>
            <a:pPr marL="514350" indent="-514350">
              <a:lnSpc>
                <a:spcPct val="120000"/>
              </a:lnSpc>
              <a:spcBef>
                <a:spcPts val="0"/>
              </a:spcBef>
              <a:spcAft>
                <a:spcPts val="0"/>
              </a:spcAft>
              <a:buSzPct val="100000"/>
              <a:buFont typeface="+mj-lt"/>
              <a:buAutoNum type="arabicPeriod"/>
            </a:pPr>
            <a:r>
              <a:rPr lang="en-US" sz="1600" dirty="0" smtClean="0"/>
              <a:t>Standardize</a:t>
            </a:r>
          </a:p>
          <a:p>
            <a:pPr marL="514350" indent="-514350">
              <a:lnSpc>
                <a:spcPct val="120000"/>
              </a:lnSpc>
              <a:spcBef>
                <a:spcPts val="0"/>
              </a:spcBef>
              <a:spcAft>
                <a:spcPts val="0"/>
              </a:spcAft>
              <a:buSzPct val="100000"/>
              <a:buFont typeface="+mj-lt"/>
              <a:buAutoNum type="arabicPeriod"/>
            </a:pPr>
            <a:r>
              <a:rPr lang="en-US" sz="1600" dirty="0" smtClean="0"/>
              <a:t>Sustain/self-discipline </a:t>
            </a:r>
            <a:endParaRPr lang="en-US" sz="1600" dirty="0"/>
          </a:p>
        </p:txBody>
      </p:sp>
    </p:spTree>
    <p:extLst>
      <p:ext uri="{BB962C8B-B14F-4D97-AF65-F5344CB8AC3E}">
        <p14:creationId xmlns:p14="http://schemas.microsoft.com/office/powerpoint/2010/main" val="2708252162"/>
      </p:ext>
    </p:extLst>
  </p:cSld>
  <p:clrMapOvr>
    <a:masterClrMapping/>
  </p:clrMapOvr>
  <p:timing>
    <p:tnLst>
      <p:par>
        <p:cTn id="1" dur="indefinite" restart="never" nodeType="tmRoot"/>
      </p:par>
    </p:tnLst>
  </p:timing>
</p:sld>
</file>

<file path=ppt/theme/theme1.xml><?xml version="1.0" encoding="utf-8"?>
<a:theme xmlns:a="http://schemas.openxmlformats.org/drawingml/2006/main" name="UConn OPIM 3104">
  <a:themeElements>
    <a:clrScheme name="HR11">
      <a:dk1>
        <a:srgbClr val="000000"/>
      </a:dk1>
      <a:lt1>
        <a:srgbClr val="FFFFFF"/>
      </a:lt1>
      <a:dk2>
        <a:srgbClr val="255898"/>
      </a:dk2>
      <a:lt2>
        <a:srgbClr val="FFFCF2"/>
      </a:lt2>
      <a:accent1>
        <a:srgbClr val="D33320"/>
      </a:accent1>
      <a:accent2>
        <a:srgbClr val="9FACC7"/>
      </a:accent2>
      <a:accent3>
        <a:srgbClr val="F7D7AC"/>
      </a:accent3>
      <a:accent4>
        <a:srgbClr val="BDD6AE"/>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Conn OPIM 3104" id="{CA04F396-2A03-413C-B91F-9D4DEBF27D00}" vid="{FC28C59E-E48B-4069-ADA2-A87B53E59D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UConn OPIM 3104</Template>
  <TotalTime>6269</TotalTime>
  <Words>1571</Words>
  <Application>Microsoft Office PowerPoint</Application>
  <PresentationFormat>On-screen Show (4:3)</PresentationFormat>
  <Paragraphs>342</Paragraphs>
  <Slides>39</Slides>
  <Notes>29</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51" baseType="lpstr">
      <vt:lpstr>Arial Unicode MS</vt:lpstr>
      <vt:lpstr>ＭＳ Ｐゴシック</vt:lpstr>
      <vt:lpstr>ＭＳ Ｐゴシック</vt:lpstr>
      <vt:lpstr>Arial</vt:lpstr>
      <vt:lpstr>Calibri</vt:lpstr>
      <vt:lpstr>Courier New</vt:lpstr>
      <vt:lpstr>Helvetica Neue</vt:lpstr>
      <vt:lpstr>Roboto</vt:lpstr>
      <vt:lpstr>Times New Roman</vt:lpstr>
      <vt:lpstr>Wingdings</vt:lpstr>
      <vt:lpstr>UConn OPIM 3104</vt:lpstr>
      <vt:lpstr>Equation</vt:lpstr>
      <vt:lpstr>PowerPoint Presentation</vt:lpstr>
      <vt:lpstr>Lean Operations</vt:lpstr>
      <vt:lpstr>Reduce Variability</vt:lpstr>
      <vt:lpstr>Reduce Variability</vt:lpstr>
      <vt:lpstr>Reduce Variability</vt:lpstr>
      <vt:lpstr>Ohno's Seven Wastes</vt:lpstr>
      <vt:lpstr>The 5Ss</vt:lpstr>
      <vt:lpstr>5S Charts</vt:lpstr>
      <vt:lpstr>5S Example</vt:lpstr>
      <vt:lpstr>Lean Operations</vt:lpstr>
      <vt:lpstr>Lean Operations</vt:lpstr>
      <vt:lpstr>Lean and Just-In-Time</vt:lpstr>
      <vt:lpstr>Supplier Partnerships</vt:lpstr>
      <vt:lpstr>Concerns of Suppliers</vt:lpstr>
      <vt:lpstr>Lean Scheduling</vt:lpstr>
      <vt:lpstr>Lean Layout</vt:lpstr>
      <vt:lpstr>Lean Inventory</vt:lpstr>
      <vt:lpstr>Reduce Lot Sizes</vt:lpstr>
      <vt:lpstr>Setup Time Example</vt:lpstr>
      <vt:lpstr>Reduce Setup Costs</vt:lpstr>
      <vt:lpstr>Lean Scheduling</vt:lpstr>
      <vt:lpstr>Kanban</vt:lpstr>
      <vt:lpstr>Kanban</vt:lpstr>
      <vt:lpstr>Kanban</vt:lpstr>
      <vt:lpstr>Kanban</vt:lpstr>
      <vt:lpstr>Kanban</vt:lpstr>
      <vt:lpstr>The Number of Kanban Cards or Containers</vt:lpstr>
      <vt:lpstr>Number of Kanbans Example</vt:lpstr>
      <vt:lpstr>Advantages of Kanban</vt:lpstr>
      <vt:lpstr>Lean Quality</vt:lpstr>
      <vt:lpstr>Lean Quality Tactics</vt:lpstr>
      <vt:lpstr>Toyota Production System</vt:lpstr>
      <vt:lpstr>Toyota Motor Corporation</vt:lpstr>
      <vt:lpstr>TPS Elements</vt:lpstr>
      <vt:lpstr>Lean Organizations</vt:lpstr>
      <vt:lpstr>Building a Lean Organization</vt:lpstr>
      <vt:lpstr>Building a Lean Organization</vt:lpstr>
      <vt:lpstr>Lean in Services</vt:lpstr>
      <vt:lpstr>Process Improvement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Heizer/Render 12e</dc:title>
  <dc:subject>Chapter 16 - Lean Operations</dc:subject>
  <dc:creator>Jeff Heyl</dc:creator>
  <cp:keywords/>
  <dc:description/>
  <cp:lastModifiedBy>Craig Calvert</cp:lastModifiedBy>
  <cp:revision>273</cp:revision>
  <dcterms:created xsi:type="dcterms:W3CDTF">2012-09-28T10:33:31Z</dcterms:created>
  <dcterms:modified xsi:type="dcterms:W3CDTF">2021-10-28T12:53:34Z</dcterms:modified>
  <cp:category/>
</cp:coreProperties>
</file>