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83"/>
  </p:notesMasterIdLst>
  <p:handoutMasterIdLst>
    <p:handoutMasterId r:id="rId84"/>
  </p:handoutMasterIdLst>
  <p:sldIdLst>
    <p:sldId id="257" r:id="rId2"/>
    <p:sldId id="350" r:id="rId3"/>
    <p:sldId id="542" r:id="rId4"/>
    <p:sldId id="349" r:id="rId5"/>
    <p:sldId id="352" r:id="rId6"/>
    <p:sldId id="366" r:id="rId7"/>
    <p:sldId id="727" r:id="rId8"/>
    <p:sldId id="390" r:id="rId9"/>
    <p:sldId id="624" r:id="rId10"/>
    <p:sldId id="623" r:id="rId11"/>
    <p:sldId id="622" r:id="rId12"/>
    <p:sldId id="625" r:id="rId13"/>
    <p:sldId id="391" r:id="rId14"/>
    <p:sldId id="396" r:id="rId15"/>
    <p:sldId id="453" r:id="rId16"/>
    <p:sldId id="619" r:id="rId17"/>
    <p:sldId id="620" r:id="rId18"/>
    <p:sldId id="621" r:id="rId19"/>
    <p:sldId id="394" r:id="rId20"/>
    <p:sldId id="601" r:id="rId21"/>
    <p:sldId id="463" r:id="rId22"/>
    <p:sldId id="599" r:id="rId23"/>
    <p:sldId id="609" r:id="rId24"/>
    <p:sldId id="616" r:id="rId25"/>
    <p:sldId id="473" r:id="rId26"/>
    <p:sldId id="465" r:id="rId27"/>
    <p:sldId id="482" r:id="rId28"/>
    <p:sldId id="469" r:id="rId29"/>
    <p:sldId id="596" r:id="rId30"/>
    <p:sldId id="491" r:id="rId31"/>
    <p:sldId id="593" r:id="rId32"/>
    <p:sldId id="594" r:id="rId33"/>
    <p:sldId id="617" r:id="rId34"/>
    <p:sldId id="696" r:id="rId35"/>
    <p:sldId id="699" r:id="rId36"/>
    <p:sldId id="698" r:id="rId37"/>
    <p:sldId id="675" r:id="rId38"/>
    <p:sldId id="634" r:id="rId39"/>
    <p:sldId id="705" r:id="rId40"/>
    <p:sldId id="658" r:id="rId41"/>
    <p:sldId id="660" r:id="rId42"/>
    <p:sldId id="661" r:id="rId43"/>
    <p:sldId id="683" r:id="rId44"/>
    <p:sldId id="639" r:id="rId45"/>
    <p:sldId id="682" r:id="rId46"/>
    <p:sldId id="702" r:id="rId47"/>
    <p:sldId id="703" r:id="rId48"/>
    <p:sldId id="728" r:id="rId49"/>
    <p:sldId id="700" r:id="rId50"/>
    <p:sldId id="690" r:id="rId51"/>
    <p:sldId id="689" r:id="rId52"/>
    <p:sldId id="498" r:id="rId53"/>
    <p:sldId id="724" r:id="rId54"/>
    <p:sldId id="725" r:id="rId55"/>
    <p:sldId id="726" r:id="rId56"/>
    <p:sldId id="706" r:id="rId57"/>
    <p:sldId id="708" r:id="rId58"/>
    <p:sldId id="709" r:id="rId59"/>
    <p:sldId id="722" r:id="rId60"/>
    <p:sldId id="723" r:id="rId61"/>
    <p:sldId id="710" r:id="rId62"/>
    <p:sldId id="711" r:id="rId63"/>
    <p:sldId id="712" r:id="rId64"/>
    <p:sldId id="713" r:id="rId65"/>
    <p:sldId id="714" r:id="rId66"/>
    <p:sldId id="464" r:id="rId67"/>
    <p:sldId id="715" r:id="rId68"/>
    <p:sldId id="716" r:id="rId69"/>
    <p:sldId id="717" r:id="rId70"/>
    <p:sldId id="718" r:id="rId71"/>
    <p:sldId id="719" r:id="rId72"/>
    <p:sldId id="720" r:id="rId73"/>
    <p:sldId id="721" r:id="rId74"/>
    <p:sldId id="676" r:id="rId75"/>
    <p:sldId id="677" r:id="rId76"/>
    <p:sldId id="678" r:id="rId77"/>
    <p:sldId id="679" r:id="rId78"/>
    <p:sldId id="680" r:id="rId79"/>
    <p:sldId id="681" r:id="rId80"/>
    <p:sldId id="694" r:id="rId81"/>
    <p:sldId id="695" r:id="rId82"/>
  </p:sldIdLst>
  <p:sldSz cx="9144000" cy="6858000" type="screen4x3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5482C7A3-CDE5-4E8F-8BE9-5320C9FBEA3E}">
          <p14:sldIdLst>
            <p14:sldId id="257"/>
            <p14:sldId id="350"/>
            <p14:sldId id="542"/>
            <p14:sldId id="349"/>
            <p14:sldId id="352"/>
            <p14:sldId id="366"/>
          </p14:sldIdLst>
        </p14:section>
        <p14:section name="TQM Tools" id="{E2EC0717-C405-4E91-9189-7C6FD009785D}">
          <p14:sldIdLst>
            <p14:sldId id="727"/>
          </p14:sldIdLst>
        </p14:section>
        <p14:section name="Cause-and-Effect Diagram" id="{5F776963-5E02-4366-B5B2-5297E232C522}">
          <p14:sldIdLst>
            <p14:sldId id="390"/>
            <p14:sldId id="624"/>
            <p14:sldId id="623"/>
            <p14:sldId id="622"/>
            <p14:sldId id="625"/>
          </p14:sldIdLst>
        </p14:section>
        <p14:section name="Pareto Chart" id="{159FA247-EB02-44E2-88AC-6649D75BC9FD}">
          <p14:sldIdLst>
            <p14:sldId id="391"/>
            <p14:sldId id="396"/>
            <p14:sldId id="453"/>
            <p14:sldId id="619"/>
            <p14:sldId id="620"/>
            <p14:sldId id="621"/>
          </p14:sldIdLst>
        </p14:section>
        <p14:section name="Statistical Process Control" id="{C357ED6C-69AE-4DCE-886F-9DCBBA4C5D9B}">
          <p14:sldIdLst>
            <p14:sldId id="394"/>
            <p14:sldId id="601"/>
            <p14:sldId id="463"/>
          </p14:sldIdLst>
        </p14:section>
        <p14:section name="Control Charts" id="{01EBBFC9-E160-4E29-8C79-B5D410E49757}">
          <p14:sldIdLst>
            <p14:sldId id="599"/>
            <p14:sldId id="609"/>
            <p14:sldId id="616"/>
            <p14:sldId id="473"/>
            <p14:sldId id="465"/>
            <p14:sldId id="482"/>
            <p14:sldId id="469"/>
            <p14:sldId id="596"/>
            <p14:sldId id="491"/>
            <p14:sldId id="593"/>
            <p14:sldId id="594"/>
            <p14:sldId id="617"/>
            <p14:sldId id="696"/>
            <p14:sldId id="699"/>
            <p14:sldId id="698"/>
            <p14:sldId id="675"/>
            <p14:sldId id="634"/>
            <p14:sldId id="705"/>
            <p14:sldId id="658"/>
            <p14:sldId id="660"/>
            <p14:sldId id="661"/>
            <p14:sldId id="683"/>
            <p14:sldId id="639"/>
            <p14:sldId id="682"/>
            <p14:sldId id="702"/>
            <p14:sldId id="703"/>
            <p14:sldId id="728"/>
          </p14:sldIdLst>
        </p14:section>
        <p14:section name="Process Capability" id="{62D8F88A-B3E6-40E5-860F-2D5066C51F85}">
          <p14:sldIdLst>
            <p14:sldId id="700"/>
            <p14:sldId id="690"/>
            <p14:sldId id="689"/>
          </p14:sldIdLst>
        </p14:section>
        <p14:section name="Additional Info" id="{C3EE391D-FC77-4FAE-A5B5-5A40AD06DCEA}">
          <p14:sldIdLst>
            <p14:sldId id="498"/>
            <p14:sldId id="724"/>
            <p14:sldId id="725"/>
            <p14:sldId id="726"/>
            <p14:sldId id="706"/>
            <p14:sldId id="708"/>
            <p14:sldId id="709"/>
            <p14:sldId id="722"/>
            <p14:sldId id="723"/>
            <p14:sldId id="710"/>
            <p14:sldId id="711"/>
            <p14:sldId id="712"/>
            <p14:sldId id="713"/>
            <p14:sldId id="714"/>
            <p14:sldId id="464"/>
            <p14:sldId id="715"/>
            <p14:sldId id="716"/>
            <p14:sldId id="717"/>
            <p14:sldId id="718"/>
            <p14:sldId id="719"/>
            <p14:sldId id="720"/>
            <p14:sldId id="721"/>
            <p14:sldId id="676"/>
            <p14:sldId id="677"/>
            <p14:sldId id="678"/>
            <p14:sldId id="679"/>
            <p14:sldId id="680"/>
            <p14:sldId id="681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1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2185" autoAdjust="0"/>
    <p:restoredTop sz="96494" autoAdjust="0"/>
  </p:normalViewPr>
  <p:slideViewPr>
    <p:cSldViewPr snapToGrid="0" snapToObjects="1">
      <p:cViewPr>
        <p:scale>
          <a:sx n="100" d="100"/>
          <a:sy n="100" d="100"/>
        </p:scale>
        <p:origin x="3086" y="658"/>
      </p:cViewPr>
      <p:guideLst>
        <p:guide orient="horz" pos="2144"/>
        <p:guide pos="2888"/>
      </p:guideLst>
    </p:cSldViewPr>
  </p:slideViewPr>
  <p:outlineViewPr>
    <p:cViewPr>
      <p:scale>
        <a:sx n="33" d="100"/>
        <a:sy n="33" d="100"/>
      </p:scale>
      <p:origin x="0" y="-467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76" Type="http://schemas.openxmlformats.org/officeDocument/2006/relationships/slide" Target="slides/slide76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alvert\Downloads\OPIM%203104%20-%20Pareto%20Chart%20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77172688896477E-2"/>
          <c:y val="5.2631667159231919E-2"/>
          <c:w val="0.80481454167314692"/>
          <c:h val="0.7116716733270055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'OPIM 3104 - Pareto Chart TEMPLATE.xlsx'!paretoXaxis</c:f>
              <c:strCache>
                <c:ptCount val="10"/>
                <c:pt idx="0">
                  <c:v>Overpriced</c:v>
                </c:pt>
                <c:pt idx="1">
                  <c:v>Small portions</c:v>
                </c:pt>
                <c:pt idx="2">
                  <c:v>Wait time</c:v>
                </c:pt>
                <c:pt idx="3">
                  <c:v>Food is tasteless</c:v>
                </c:pt>
                <c:pt idx="4">
                  <c:v>No atmoshpere</c:v>
                </c:pt>
                <c:pt idx="5">
                  <c:v>Not clean</c:v>
                </c:pt>
                <c:pt idx="6">
                  <c:v>Too noisy</c:v>
                </c:pt>
                <c:pt idx="7">
                  <c:v>Food is too salty</c:v>
                </c:pt>
                <c:pt idx="8">
                  <c:v>Unfriendly staff</c:v>
                </c:pt>
                <c:pt idx="9">
                  <c:v>Food not fresh</c:v>
                </c:pt>
              </c:strCache>
            </c:strRef>
          </c:cat>
          <c:val>
            <c:numRef>
              <c:f>'OPIM 3104 - Pareto Chart TEMPLATE.xlsx'!Bars</c:f>
              <c:numCache>
                <c:formatCode>General</c:formatCode>
                <c:ptCount val="10"/>
                <c:pt idx="0">
                  <c:v>789</c:v>
                </c:pt>
                <c:pt idx="1">
                  <c:v>621</c:v>
                </c:pt>
                <c:pt idx="2">
                  <c:v>109</c:v>
                </c:pt>
                <c:pt idx="3">
                  <c:v>65</c:v>
                </c:pt>
                <c:pt idx="4">
                  <c:v>45</c:v>
                </c:pt>
                <c:pt idx="5">
                  <c:v>30</c:v>
                </c:pt>
                <c:pt idx="6">
                  <c:v>27</c:v>
                </c:pt>
                <c:pt idx="7">
                  <c:v>15</c:v>
                </c:pt>
                <c:pt idx="8">
                  <c:v>12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4-48B4-8FDC-C5BD15CE0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1108664"/>
        <c:axId val="1"/>
      </c:barChart>
      <c:lineChart>
        <c:grouping val="standard"/>
        <c:varyColors val="0"/>
        <c:ser>
          <c:idx val="1"/>
          <c:order val="1"/>
          <c:tx>
            <c:strRef>
              <c:f>'[OPIM 3104 - Pareto Chart TEMPLATE.xlsx]Calculations'!$H$6</c:f>
              <c:strCache>
                <c:ptCount val="1"/>
                <c:pt idx="0">
                  <c:v>Percentage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'OPIM 3104 - Pareto Chart TEMPLATE.xlsx'!Percentage</c:f>
              <c:numCache>
                <c:formatCode>0%</c:formatCode>
                <c:ptCount val="10"/>
                <c:pt idx="0">
                  <c:v>0.45818815331010454</c:v>
                </c:pt>
                <c:pt idx="1">
                  <c:v>0.8188153310104529</c:v>
                </c:pt>
                <c:pt idx="2">
                  <c:v>0.88211382113821135</c:v>
                </c:pt>
                <c:pt idx="3">
                  <c:v>0.91986062717770034</c:v>
                </c:pt>
                <c:pt idx="4">
                  <c:v>0.94599303135888502</c:v>
                </c:pt>
                <c:pt idx="5">
                  <c:v>0.96341463414634143</c:v>
                </c:pt>
                <c:pt idx="6">
                  <c:v>0.97909407665505221</c:v>
                </c:pt>
                <c:pt idx="7">
                  <c:v>0.98780487804878048</c:v>
                </c:pt>
                <c:pt idx="8">
                  <c:v>0.99477351916376311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C4-48B4-8FDC-C5BD15CE0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471108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1108664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"/>
        <c:crosses val="max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6350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997456F-9F11-4F46-8AA7-C649B5AB219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8D6B484-C77B-4EE0-BC23-9BB09E02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CB87007-54A9-4242-BCD3-D208DED196E3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716E1-1CBD-4EBD-9E89-AB6069816133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8145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C2738C-CACB-4864-9EDA-5BBACDA74BC4}" type="slidenum">
              <a:rPr lang="en-AU" altLang="en-US" sz="1200" b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31</a:t>
            </a:fld>
            <a:endParaRPr lang="en-AU" altLang="en-US" sz="1200" b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072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5BA6DA-CCC5-43E9-B112-A4F7654FC009}" type="slidenum">
              <a:rPr lang="en-AU" altLang="en-US" sz="1200" b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32</a:t>
            </a:fld>
            <a:endParaRPr lang="en-AU" altLang="en-US" sz="1200" b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691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70E3B-8CB0-CD44-872C-98256F01E61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70E3B-8CB0-CD44-872C-98256F01E61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B05EFE-0A98-1549-896D-306243550E57}" type="slidenum">
              <a:rPr lang="en-AU">
                <a:latin typeface="Calibri" charset="0"/>
              </a:rPr>
              <a:pPr/>
              <a:t>41</a:t>
            </a:fld>
            <a:endParaRPr lang="en-AU" dirty="0">
              <a:latin typeface="Calibri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690272-38F6-0844-BDF6-D1B4AE3D792D}" type="slidenum">
              <a:rPr lang="en-AU">
                <a:latin typeface="Calibri" charset="0"/>
              </a:rPr>
              <a:pPr/>
              <a:t>42</a:t>
            </a:fld>
            <a:endParaRPr lang="en-AU" dirty="0">
              <a:latin typeface="Calibri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6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74D0F6-5F33-E744-95DE-E435B83FA99A}" type="slidenum">
              <a:rPr lang="en-AU">
                <a:latin typeface="Calibri" charset="0"/>
              </a:rPr>
              <a:pPr/>
              <a:t>51</a:t>
            </a:fld>
            <a:endParaRPr lang="en-AU" dirty="0">
              <a:latin typeface="Calibri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This may be a good time to stress that an overall goal of statistical process control is to </a:t>
            </a:r>
            <a:r>
              <a:rPr lang="ja-JP" altLang="en-US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do it better,</a:t>
            </a:r>
            <a:r>
              <a:rPr lang="ja-JP" altLang="en-US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i.e., improve over time.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5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084B949-37EA-1344-80B7-312FFA09AF06}" type="slidenum">
              <a:rPr lang="en-AU"/>
              <a:pPr/>
              <a:t>53</a:t>
            </a:fld>
            <a:endParaRPr lang="en-AU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23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5488171-5B26-E543-9661-8E32952F40FA}" type="slidenum">
              <a:rPr lang="en-AU"/>
              <a:pPr/>
              <a:t>54</a:t>
            </a:fld>
            <a:endParaRPr lang="en-AU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7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CB7235A7-304D-D940-8CDE-2851C580623B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60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263D8C2-90F2-4548-93B6-2D331ED84C37}" type="slidenum">
              <a:rPr lang="en-AU"/>
              <a:pPr/>
              <a:t>57</a:t>
            </a:fld>
            <a:endParaRPr lang="en-AU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1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9BDBD83-E730-F84E-A094-BFC6AA9F3794}" type="slidenum">
              <a:rPr lang="en-AU"/>
              <a:pPr/>
              <a:t>58</a:t>
            </a:fld>
            <a:endParaRPr lang="en-AU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47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2E6ADF0-4F97-6A4A-B09D-C3E2BFCA8B69}" type="slidenum">
              <a:rPr lang="en-AU"/>
              <a:pPr/>
              <a:t>59</a:t>
            </a:fld>
            <a:endParaRPr lang="en-AU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8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9B3D86F-80E7-4346-9876-82EEDF171FA9}" type="slidenum">
              <a:rPr lang="en-AU"/>
              <a:pPr/>
              <a:t>61</a:t>
            </a:fld>
            <a:endParaRPr lang="en-AU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54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E8953AA-021C-3D41-9E22-8E8B553EFAD6}" type="slidenum">
              <a:rPr lang="en-AU"/>
              <a:pPr/>
              <a:t>63</a:t>
            </a:fld>
            <a:endParaRPr lang="en-AU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16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7BB7E41-8207-492C-8829-EB9D0AECCC0F}" type="slidenum">
              <a:rPr lang="fr-CA" smtClean="0"/>
              <a:pPr>
                <a:defRPr/>
              </a:pPr>
              <a:t>64</a:t>
            </a:fld>
            <a:endParaRPr lang="fr-CA" smtClean="0"/>
          </a:p>
        </p:txBody>
      </p:sp>
    </p:spTree>
    <p:extLst>
      <p:ext uri="{BB962C8B-B14F-4D97-AF65-F5344CB8AC3E}">
        <p14:creationId xmlns:p14="http://schemas.microsoft.com/office/powerpoint/2010/main" val="1821457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2130084-D204-094F-8338-7B607E8A483B}" type="slidenum">
              <a:rPr lang="en-AU"/>
              <a:pPr/>
              <a:t>68</a:t>
            </a:fld>
            <a:endParaRPr lang="en-A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55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1BFCE-6822-40F9-BE10-4C406631BCB2}" type="slidenum">
              <a:rPr lang="en-US">
                <a:solidFill>
                  <a:prstClr val="black"/>
                </a:solidFill>
              </a:rPr>
              <a:pPr/>
              <a:t>75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78487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6AC26-DFC0-4710-AC0F-CAEFCF3B2209}" type="slidenum">
              <a:rPr lang="en-US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73758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5774A-6E12-4B8D-8888-0D58A7641812}" type="slidenum">
              <a:rPr lang="en-US">
                <a:solidFill>
                  <a:prstClr val="black"/>
                </a:solidFill>
              </a:rPr>
              <a:pPr/>
              <a:t>80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122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020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C1BAC19-C60E-BD4E-A072-E02719277E48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0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5AC60-CB41-47D1-B0BE-0CADF4E7148F}" type="slidenum">
              <a:rPr lang="en-US">
                <a:solidFill>
                  <a:prstClr val="black"/>
                </a:solidFill>
              </a:rPr>
              <a:pPr/>
              <a:t>81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124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3248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8628836-76DA-CB4C-97EA-D8BB1A46EBFE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2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66401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033019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99637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966256" indent="-233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5394DF61-195D-4A44-B693-443BF5AAF02A}" type="slidenum">
              <a:rPr lang="en-AU"/>
              <a:pPr/>
              <a:t>19</a:t>
            </a:fld>
            <a:endParaRPr lang="en-AU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8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8C2C2-8E5B-4425-99DA-E64DC255B16C}" type="slidenum">
              <a:rPr lang="en-AU" altLang="en-US" sz="1200" b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20</a:t>
            </a:fld>
            <a:endParaRPr lang="en-AU" altLang="en-US" sz="1200" b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>
              <a:spcBef>
                <a:spcPct val="0"/>
              </a:spcBef>
            </a:pPr>
            <a:r>
              <a:rPr lang="en-US" altLang="en-US" smtClean="0"/>
              <a:t>Points which might be emphasized include: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     - Statistical process control measures the performance of a process, it does not help to identify a particular specimen produced as being “good” or “bad,” in or out of tolerance.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     - Statistical process control requires the collection and analysis of data - therefore it is not helpful when total production consists of a small number of units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     - While statistical process control can not help identify a “good” or “bad” unit, it can enable one to decide whether or not to accept an entire production  lot.  If a sample of a production lot contains more than a specified number of defective items, statistical process control can give us a basis for rejecting the entire lot.  The issue of rejecting a lot which was actually good can be raised here, but is probably better left to later.</a:t>
            </a:r>
          </a:p>
        </p:txBody>
      </p:sp>
    </p:spTree>
    <p:extLst>
      <p:ext uri="{BB962C8B-B14F-4D97-AF65-F5344CB8AC3E}">
        <p14:creationId xmlns:p14="http://schemas.microsoft.com/office/powerpoint/2010/main" val="240034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2F2E3-1B38-49E6-93A4-A240B13D2F31}" type="slidenum">
              <a:rPr lang="en-AU" altLang="en-US" sz="1200" b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23</a:t>
            </a:fld>
            <a:endParaRPr lang="en-AU" altLang="en-US" sz="1200" b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>
              <a:spcBef>
                <a:spcPct val="0"/>
              </a:spcBef>
            </a:pPr>
            <a:r>
              <a:rPr lang="en-US" altLang="en-US" smtClean="0"/>
              <a:t>Students should understand both the concepts of natural and assignable variation, and the nature of the efforts required to deal with them.</a:t>
            </a:r>
          </a:p>
        </p:txBody>
      </p:sp>
    </p:spTree>
    <p:extLst>
      <p:ext uri="{BB962C8B-B14F-4D97-AF65-F5344CB8AC3E}">
        <p14:creationId xmlns:p14="http://schemas.microsoft.com/office/powerpoint/2010/main" val="172623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9C35B-87B8-48F9-9BC1-7951769DDA0D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98053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B86FF-7329-48A6-A267-987A99EEEE68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222" y="4495520"/>
            <a:ext cx="5264724" cy="42589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7408" tIns="49530" rIns="97408" bIns="49530"/>
          <a:lstStyle/>
          <a:p>
            <a:endParaRPr lang="en-AU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0683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 algn="just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6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1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3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7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1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8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just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onceptdraw.com/samples/fishbone-diagra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eptdraw.com/samples/fishbone-diagra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eptdraw.com/samples/fishbone-dia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302500" y="1109663"/>
            <a:ext cx="124460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388" name="Group 32"/>
          <p:cNvGrpSpPr>
            <a:grpSpLocks/>
          </p:cNvGrpSpPr>
          <p:nvPr/>
        </p:nvGrpSpPr>
        <p:grpSpPr bwMode="auto">
          <a:xfrm>
            <a:off x="368300" y="638175"/>
            <a:ext cx="7158038" cy="2363788"/>
            <a:chOff x="0" y="1417638"/>
            <a:chExt cx="7500407" cy="1305983"/>
          </a:xfrm>
        </p:grpSpPr>
        <p:sp>
          <p:nvSpPr>
            <p:cNvPr id="34" name="Rectangle 4"/>
            <p:cNvSpPr/>
            <p:nvPr/>
          </p:nvSpPr>
          <p:spPr>
            <a:xfrm>
              <a:off x="7056271" y="1564112"/>
              <a:ext cx="44413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1417638"/>
              <a:ext cx="7207643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389" name="Title 1"/>
          <p:cNvSpPr txBox="1">
            <a:spLocks/>
          </p:cNvSpPr>
          <p:nvPr/>
        </p:nvSpPr>
        <p:spPr bwMode="auto">
          <a:xfrm>
            <a:off x="965200" y="574675"/>
            <a:ext cx="53213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charset="0"/>
              </a:rPr>
              <a:t>Managing Quality</a:t>
            </a:r>
            <a:endParaRPr lang="en-US" sz="4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42200" y="874713"/>
            <a:ext cx="1069048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6</a:t>
            </a:r>
            <a:endParaRPr lang="en-US" sz="1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Cause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Manufacturing category examples</a:t>
            </a:r>
            <a:endParaRPr lang="en-US" dirty="0"/>
          </a:p>
          <a:p>
            <a:pPr lvl="1"/>
            <a:r>
              <a:rPr lang="en-US" dirty="0" smtClean="0"/>
              <a:t>Machines/Equipment</a:t>
            </a:r>
            <a:endParaRPr lang="en-US" dirty="0"/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Materials</a:t>
            </a:r>
          </a:p>
          <a:p>
            <a:pPr lvl="1"/>
            <a:r>
              <a:rPr lang="en-US" dirty="0"/>
              <a:t>People</a:t>
            </a:r>
          </a:p>
          <a:p>
            <a:r>
              <a:rPr lang="en-US" dirty="0" smtClean="0"/>
              <a:t>Service category examples</a:t>
            </a:r>
            <a:endParaRPr lang="en-US" dirty="0"/>
          </a:p>
          <a:p>
            <a:pPr lvl="1"/>
            <a:r>
              <a:rPr lang="en-US" dirty="0" smtClean="0"/>
              <a:t>Policies</a:t>
            </a:r>
            <a:endParaRPr lang="en-US" dirty="0"/>
          </a:p>
          <a:p>
            <a:pPr lvl="1"/>
            <a:r>
              <a:rPr lang="en-US" dirty="0"/>
              <a:t>Procedures</a:t>
            </a:r>
          </a:p>
          <a:p>
            <a:pPr lvl="1"/>
            <a:r>
              <a:rPr lang="en-US" dirty="0" smtClean="0"/>
              <a:t>Technical</a:t>
            </a:r>
            <a:endParaRPr lang="en-US" dirty="0"/>
          </a:p>
          <a:p>
            <a:pPr lvl="1"/>
            <a:r>
              <a:rPr lang="en-US" dirty="0"/>
              <a:t>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Fishbone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43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" b="7897"/>
          <a:stretch/>
        </p:blipFill>
        <p:spPr bwMode="auto">
          <a:xfrm>
            <a:off x="936664" y="1711234"/>
            <a:ext cx="7110050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5742" y="3729435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Late to class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715" y="2350880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Weather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6569" y="563116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15" y="562463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7189" y="563116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6569" y="23508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189" y="23508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1185" y="281223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Snow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3106" y="281223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3145" y="28122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9427" y="334884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80127" y="335537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3630" y="334884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2491" y="444010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86661" y="443357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56692" y="444010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5467" y="498187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86167" y="498187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9672" y="498187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Fishbone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43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" b="6945"/>
          <a:stretch/>
        </p:blipFill>
        <p:spPr bwMode="auto">
          <a:xfrm>
            <a:off x="1021577" y="1711234"/>
            <a:ext cx="7110050" cy="45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90655" y="3729435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Late to class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6101" y="281223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Snow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8369" y="2805705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Flat tire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4979" y="281223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Late leaving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4043" y="3355371"/>
            <a:ext cx="518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Rain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722" y="3355371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Engine overheat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456" y="3355371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Poor planning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9844" y="4440101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No reserved space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5346" y="4446632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Cell phone died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2" y="4446632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Other activities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6701" y="4981875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Special Event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1093" y="49818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Alarm failed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714" y="4988406"/>
            <a:ext cx="1499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Previous class far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3628" y="2350880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Weather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8660" y="563116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Schedule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0574" y="5624638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Parking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8603" y="5631169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Technical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2016" y="235088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Student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4663" y="235088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46125" y="1576388"/>
            <a:ext cx="699611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22300" indent="-622300">
              <a:lnSpc>
                <a:spcPct val="90000"/>
              </a:lnSpc>
            </a:pPr>
            <a:r>
              <a:rPr lang="en-US" sz="2800" dirty="0" smtClean="0"/>
              <a:t>(4)</a:t>
            </a:r>
            <a:r>
              <a:rPr lang="en-US" sz="2800" dirty="0"/>
              <a:t>	</a:t>
            </a:r>
            <a:r>
              <a:rPr lang="en-US" sz="2800" i="1" dirty="0"/>
              <a:t>Pareto Chart</a:t>
            </a:r>
            <a:r>
              <a:rPr lang="en-US" sz="2800" dirty="0"/>
              <a:t>: A graph to identify and plot problems or defects in descending order of frequency</a:t>
            </a: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6.6</a:t>
            </a:r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2090738" y="3175000"/>
            <a:ext cx="4811712" cy="2925763"/>
            <a:chOff x="1317" y="2000"/>
            <a:chExt cx="3031" cy="1843"/>
          </a:xfrm>
        </p:grpSpPr>
        <p:sp>
          <p:nvSpPr>
            <p:cNvPr id="94213" name="Rectangle 6"/>
            <p:cNvSpPr>
              <a:spLocks noChangeArrowheads="1"/>
            </p:cNvSpPr>
            <p:nvPr/>
          </p:nvSpPr>
          <p:spPr bwMode="auto">
            <a:xfrm rot="-5400000">
              <a:off x="1003" y="2684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Frequency</a:t>
              </a:r>
            </a:p>
          </p:txBody>
        </p:sp>
        <p:sp>
          <p:nvSpPr>
            <p:cNvPr id="94214" name="Rectangle 7"/>
            <p:cNvSpPr>
              <a:spLocks noChangeArrowheads="1"/>
            </p:cNvSpPr>
            <p:nvPr/>
          </p:nvSpPr>
          <p:spPr bwMode="auto">
            <a:xfrm rot="-5400000">
              <a:off x="3885" y="2670"/>
              <a:ext cx="6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Percent</a:t>
              </a:r>
            </a:p>
          </p:txBody>
        </p:sp>
        <p:sp>
          <p:nvSpPr>
            <p:cNvPr id="94215" name="Rectangle 8"/>
            <p:cNvSpPr>
              <a:spLocks noChangeArrowheads="1"/>
            </p:cNvSpPr>
            <p:nvPr/>
          </p:nvSpPr>
          <p:spPr bwMode="auto">
            <a:xfrm>
              <a:off x="1686" y="3591"/>
              <a:ext cx="16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tabLst>
                  <a:tab pos="673100" algn="ctr"/>
                  <a:tab pos="1244600" algn="ctr"/>
                  <a:tab pos="1816100" algn="ctr"/>
                  <a:tab pos="2387600" algn="ctr"/>
                </a:tabLst>
              </a:pPr>
              <a:r>
                <a:rPr lang="en-US" sz="2000" dirty="0"/>
                <a:t>A	B	C	D	E</a:t>
              </a:r>
            </a:p>
          </p:txBody>
        </p:sp>
        <p:sp>
          <p:nvSpPr>
            <p:cNvPr id="102409" name="Rectangle 9"/>
            <p:cNvSpPr>
              <a:spLocks noChangeArrowheads="1"/>
            </p:cNvSpPr>
            <p:nvPr/>
          </p:nvSpPr>
          <p:spPr bwMode="auto">
            <a:xfrm>
              <a:off x="1634" y="3024"/>
              <a:ext cx="362" cy="54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1996" y="3206"/>
              <a:ext cx="362" cy="36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2358" y="3333"/>
              <a:ext cx="362" cy="2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2720" y="3425"/>
              <a:ext cx="362" cy="14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3082" y="3496"/>
              <a:ext cx="362" cy="7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4221" name="Freeform 14"/>
            <p:cNvSpPr>
              <a:spLocks/>
            </p:cNvSpPr>
            <p:nvPr/>
          </p:nvSpPr>
          <p:spPr bwMode="auto">
            <a:xfrm>
              <a:off x="1824" y="2304"/>
              <a:ext cx="1536" cy="712"/>
            </a:xfrm>
            <a:custGeom>
              <a:avLst/>
              <a:gdLst>
                <a:gd name="T0" fmla="*/ 0 w 1536"/>
                <a:gd name="T1" fmla="*/ 712 h 712"/>
                <a:gd name="T2" fmla="*/ 360 w 1536"/>
                <a:gd name="T3" fmla="*/ 368 h 712"/>
                <a:gd name="T4" fmla="*/ 720 w 1536"/>
                <a:gd name="T5" fmla="*/ 192 h 712"/>
                <a:gd name="T6" fmla="*/ 1072 w 1536"/>
                <a:gd name="T7" fmla="*/ 80 h 712"/>
                <a:gd name="T8" fmla="*/ 1536 w 1536"/>
                <a:gd name="T9" fmla="*/ 0 h 7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712"/>
                <a:gd name="T17" fmla="*/ 1536 w 1536"/>
                <a:gd name="T18" fmla="*/ 712 h 7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712">
                  <a:moveTo>
                    <a:pt x="0" y="712"/>
                  </a:moveTo>
                  <a:cubicBezTo>
                    <a:pt x="120" y="583"/>
                    <a:pt x="240" y="455"/>
                    <a:pt x="360" y="368"/>
                  </a:cubicBezTo>
                  <a:cubicBezTo>
                    <a:pt x="480" y="281"/>
                    <a:pt x="601" y="240"/>
                    <a:pt x="720" y="192"/>
                  </a:cubicBezTo>
                  <a:cubicBezTo>
                    <a:pt x="839" y="144"/>
                    <a:pt x="936" y="112"/>
                    <a:pt x="1072" y="80"/>
                  </a:cubicBezTo>
                  <a:cubicBezTo>
                    <a:pt x="1208" y="48"/>
                    <a:pt x="1372" y="24"/>
                    <a:pt x="1536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2" name="Oval 15"/>
            <p:cNvSpPr>
              <a:spLocks noChangeAspect="1" noChangeArrowheads="1"/>
            </p:cNvSpPr>
            <p:nvPr/>
          </p:nvSpPr>
          <p:spPr bwMode="auto">
            <a:xfrm>
              <a:off x="1792" y="2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3" name="Oval 16"/>
            <p:cNvSpPr>
              <a:spLocks noChangeAspect="1" noChangeArrowheads="1"/>
            </p:cNvSpPr>
            <p:nvPr/>
          </p:nvSpPr>
          <p:spPr bwMode="auto">
            <a:xfrm>
              <a:off x="2128" y="26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4" name="Oval 17"/>
            <p:cNvSpPr>
              <a:spLocks noChangeAspect="1" noChangeArrowheads="1"/>
            </p:cNvSpPr>
            <p:nvPr/>
          </p:nvSpPr>
          <p:spPr bwMode="auto">
            <a:xfrm>
              <a:off x="2488" y="24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5" name="Oval 18"/>
            <p:cNvSpPr>
              <a:spLocks noChangeAspect="1" noChangeArrowheads="1"/>
            </p:cNvSpPr>
            <p:nvPr/>
          </p:nvSpPr>
          <p:spPr bwMode="auto">
            <a:xfrm>
              <a:off x="2872" y="23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6" name="Oval 19"/>
            <p:cNvSpPr>
              <a:spLocks noChangeAspect="1" noChangeArrowheads="1"/>
            </p:cNvSpPr>
            <p:nvPr/>
          </p:nvSpPr>
          <p:spPr bwMode="auto">
            <a:xfrm>
              <a:off x="3208" y="2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7" name="Freeform 20"/>
            <p:cNvSpPr>
              <a:spLocks/>
            </p:cNvSpPr>
            <p:nvPr/>
          </p:nvSpPr>
          <p:spPr bwMode="auto">
            <a:xfrm>
              <a:off x="1632" y="2000"/>
              <a:ext cx="2416" cy="1576"/>
            </a:xfrm>
            <a:custGeom>
              <a:avLst/>
              <a:gdLst>
                <a:gd name="T0" fmla="*/ 0 w 2416"/>
                <a:gd name="T1" fmla="*/ 0 h 1576"/>
                <a:gd name="T2" fmla="*/ 0 w 2416"/>
                <a:gd name="T3" fmla="*/ 1576 h 1576"/>
                <a:gd name="T4" fmla="*/ 2416 w 2416"/>
                <a:gd name="T5" fmla="*/ 1576 h 1576"/>
                <a:gd name="T6" fmla="*/ 2416 w 2416"/>
                <a:gd name="T7" fmla="*/ 0 h 1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6"/>
                <a:gd name="T13" fmla="*/ 0 h 1576"/>
                <a:gd name="T14" fmla="*/ 2416 w 2416"/>
                <a:gd name="T15" fmla="*/ 1576 h 1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6" h="1576">
                  <a:moveTo>
                    <a:pt x="0" y="0"/>
                  </a:moveTo>
                  <a:lnTo>
                    <a:pt x="0" y="1576"/>
                  </a:lnTo>
                  <a:lnTo>
                    <a:pt x="2416" y="1576"/>
                  </a:lnTo>
                  <a:lnTo>
                    <a:pt x="2416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05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Pareto Charts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3644900" y="3578225"/>
            <a:ext cx="2968625" cy="866775"/>
            <a:chOff x="2296" y="2358"/>
            <a:chExt cx="1870" cy="546"/>
          </a:xfrm>
        </p:grpSpPr>
        <p:sp>
          <p:nvSpPr>
            <p:cNvPr id="104480" name="Rectangle 4"/>
            <p:cNvSpPr>
              <a:spLocks noChangeArrowheads="1"/>
            </p:cNvSpPr>
            <p:nvPr/>
          </p:nvSpPr>
          <p:spPr bwMode="auto">
            <a:xfrm>
              <a:off x="3126" y="2358"/>
              <a:ext cx="10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Number of occurrences</a:t>
              </a:r>
            </a:p>
          </p:txBody>
        </p:sp>
        <p:sp>
          <p:nvSpPr>
            <p:cNvPr id="112645" name="Freeform 5"/>
            <p:cNvSpPr>
              <a:spLocks/>
            </p:cNvSpPr>
            <p:nvPr/>
          </p:nvSpPr>
          <p:spPr bwMode="auto">
            <a:xfrm>
              <a:off x="2296" y="2576"/>
              <a:ext cx="944" cy="328"/>
            </a:xfrm>
            <a:custGeom>
              <a:avLst/>
              <a:gdLst>
                <a:gd name="T0" fmla="*/ 944 w 944"/>
                <a:gd name="T1" fmla="*/ 0 h 328"/>
                <a:gd name="T2" fmla="*/ 416 w 944"/>
                <a:gd name="T3" fmla="*/ 120 h 328"/>
                <a:gd name="T4" fmla="*/ 536 w 944"/>
                <a:gd name="T5" fmla="*/ 176 h 328"/>
                <a:gd name="T6" fmla="*/ 0 w 944"/>
                <a:gd name="T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4" h="328">
                  <a:moveTo>
                    <a:pt x="944" y="0"/>
                  </a:moveTo>
                  <a:lnTo>
                    <a:pt x="416" y="120"/>
                  </a:lnTo>
                  <a:lnTo>
                    <a:pt x="536" y="176"/>
                  </a:lnTo>
                  <a:lnTo>
                    <a:pt x="0" y="328"/>
                  </a:lnTo>
                </a:path>
              </a:pathLst>
            </a:custGeom>
            <a:noFill/>
            <a:ln w="57150" cmpd="sng">
              <a:solidFill>
                <a:schemeClr val="accent4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12646" name="Group 6"/>
          <p:cNvGrpSpPr>
            <a:grpSpLocks/>
          </p:cNvGrpSpPr>
          <p:nvPr/>
        </p:nvGrpSpPr>
        <p:grpSpPr bwMode="auto">
          <a:xfrm>
            <a:off x="1533525" y="2576513"/>
            <a:ext cx="5772150" cy="3124200"/>
            <a:chOff x="966" y="1727"/>
            <a:chExt cx="3636" cy="1968"/>
          </a:xfrm>
        </p:grpSpPr>
        <p:sp>
          <p:nvSpPr>
            <p:cNvPr id="104468" name="Rectangle 7"/>
            <p:cNvSpPr>
              <a:spLocks noChangeArrowheads="1"/>
            </p:cNvSpPr>
            <p:nvPr/>
          </p:nvSpPr>
          <p:spPr bwMode="auto">
            <a:xfrm>
              <a:off x="966" y="3369"/>
              <a:ext cx="36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673100" algn="ctr"/>
                  <a:tab pos="1816100" algn="ctr"/>
                  <a:tab pos="2959100" algn="ctr"/>
                  <a:tab pos="4102100" algn="ctr"/>
                  <a:tab pos="5245100" algn="ctr"/>
                </a:tabLst>
              </a:pPr>
              <a:r>
                <a:rPr lang="en-US" sz="1600" dirty="0"/>
                <a:t>	Room svc	Check-in	Pool hours	Minibar	Misc.</a:t>
              </a:r>
            </a:p>
            <a:p>
              <a:pPr>
                <a:lnSpc>
                  <a:spcPct val="85000"/>
                </a:lnSpc>
                <a:tabLst>
                  <a:tab pos="673100" algn="ctr"/>
                  <a:tab pos="1816100" algn="ctr"/>
                  <a:tab pos="2959100" algn="ctr"/>
                  <a:tab pos="4102100" algn="ctr"/>
                  <a:tab pos="5245100" algn="ctr"/>
                </a:tabLst>
              </a:pPr>
              <a:r>
                <a:rPr lang="en-US" sz="1600" dirty="0"/>
                <a:t>	72%	16%	5%	4%	3%</a:t>
              </a:r>
            </a:p>
          </p:txBody>
        </p:sp>
        <p:grpSp>
          <p:nvGrpSpPr>
            <p:cNvPr id="104469" name="Group 8"/>
            <p:cNvGrpSpPr>
              <a:grpSpLocks/>
            </p:cNvGrpSpPr>
            <p:nvPr/>
          </p:nvGrpSpPr>
          <p:grpSpPr bwMode="auto">
            <a:xfrm>
              <a:off x="1168" y="1727"/>
              <a:ext cx="3434" cy="1601"/>
              <a:chOff x="1168" y="1727"/>
              <a:chExt cx="3434" cy="1601"/>
            </a:xfrm>
          </p:grpSpPr>
          <p:sp>
            <p:nvSpPr>
              <p:cNvPr id="104470" name="Rectangle 9"/>
              <p:cNvSpPr>
                <a:spLocks noChangeArrowheads="1"/>
              </p:cNvSpPr>
              <p:nvPr/>
            </p:nvSpPr>
            <p:spPr bwMode="auto">
              <a:xfrm>
                <a:off x="2030" y="280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04471" name="Rectangle 10"/>
              <p:cNvSpPr>
                <a:spLocks noChangeArrowheads="1"/>
              </p:cNvSpPr>
              <p:nvPr/>
            </p:nvSpPr>
            <p:spPr bwMode="auto">
              <a:xfrm>
                <a:off x="2766" y="302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04472" name="Rectangle 11"/>
              <p:cNvSpPr>
                <a:spLocks noChangeArrowheads="1"/>
              </p:cNvSpPr>
              <p:nvPr/>
            </p:nvSpPr>
            <p:spPr bwMode="auto">
              <a:xfrm>
                <a:off x="3502" y="30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4473" name="Rectangle 12"/>
              <p:cNvSpPr>
                <a:spLocks noChangeArrowheads="1"/>
              </p:cNvSpPr>
              <p:nvPr/>
            </p:nvSpPr>
            <p:spPr bwMode="auto">
              <a:xfrm>
                <a:off x="4230" y="307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4474" name="Rectangle 13"/>
              <p:cNvSpPr>
                <a:spLocks noChangeArrowheads="1"/>
              </p:cNvSpPr>
              <p:nvPr/>
            </p:nvSpPr>
            <p:spPr bwMode="auto">
              <a:xfrm>
                <a:off x="1168" y="1944"/>
                <a:ext cx="536" cy="1384"/>
              </a:xfrm>
              <a:prstGeom prst="rect">
                <a:avLst/>
              </a:prstGeom>
              <a:solidFill>
                <a:srgbClr val="24BDB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654" name="Rectangle 14"/>
              <p:cNvSpPr>
                <a:spLocks noChangeArrowheads="1"/>
              </p:cNvSpPr>
              <p:nvPr/>
            </p:nvSpPr>
            <p:spPr bwMode="auto">
              <a:xfrm>
                <a:off x="1897" y="3016"/>
                <a:ext cx="536" cy="3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12655" name="Rectangle 15"/>
              <p:cNvSpPr>
                <a:spLocks noChangeArrowheads="1"/>
              </p:cNvSpPr>
              <p:nvPr/>
            </p:nvSpPr>
            <p:spPr bwMode="auto">
              <a:xfrm>
                <a:off x="2609" y="3229"/>
                <a:ext cx="536" cy="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12656" name="Rectangle 16"/>
              <p:cNvSpPr>
                <a:spLocks noChangeArrowheads="1"/>
              </p:cNvSpPr>
              <p:nvPr/>
            </p:nvSpPr>
            <p:spPr bwMode="auto">
              <a:xfrm>
                <a:off x="3345" y="3253"/>
                <a:ext cx="536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4478" name="Rectangle 17"/>
              <p:cNvSpPr>
                <a:spLocks noChangeArrowheads="1"/>
              </p:cNvSpPr>
              <p:nvPr/>
            </p:nvSpPr>
            <p:spPr bwMode="auto">
              <a:xfrm>
                <a:off x="4066" y="3278"/>
                <a:ext cx="536" cy="5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79" name="Rectangle 18"/>
              <p:cNvSpPr>
                <a:spLocks noChangeArrowheads="1"/>
              </p:cNvSpPr>
              <p:nvPr/>
            </p:nvSpPr>
            <p:spPr bwMode="auto">
              <a:xfrm>
                <a:off x="1294" y="172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54</a:t>
                </a:r>
              </a:p>
            </p:txBody>
          </p:sp>
        </p:grpSp>
      </p:grpSp>
      <p:grpSp>
        <p:nvGrpSpPr>
          <p:cNvPr id="112659" name="Group 19"/>
          <p:cNvGrpSpPr>
            <a:grpSpLocks/>
          </p:cNvGrpSpPr>
          <p:nvPr/>
        </p:nvGrpSpPr>
        <p:grpSpPr bwMode="auto">
          <a:xfrm>
            <a:off x="2189163" y="2014538"/>
            <a:ext cx="5959475" cy="1158875"/>
            <a:chOff x="1379" y="1373"/>
            <a:chExt cx="3754" cy="730"/>
          </a:xfrm>
        </p:grpSpPr>
        <p:sp>
          <p:nvSpPr>
            <p:cNvPr id="104460" name="Rectangle 20"/>
            <p:cNvSpPr>
              <a:spLocks noChangeArrowheads="1"/>
            </p:cNvSpPr>
            <p:nvPr/>
          </p:nvSpPr>
          <p:spPr bwMode="auto">
            <a:xfrm>
              <a:off x="4734" y="1373"/>
              <a:ext cx="399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400" dirty="0"/>
                <a:t>– 100</a:t>
              </a:r>
            </a:p>
            <a:p>
              <a:pPr>
                <a:lnSpc>
                  <a:spcPct val="70000"/>
                </a:lnSpc>
              </a:pPr>
              <a:endParaRPr lang="en-US" sz="1400" dirty="0"/>
            </a:p>
            <a:p>
              <a:pPr>
                <a:lnSpc>
                  <a:spcPct val="70000"/>
                </a:lnSpc>
              </a:pPr>
              <a:r>
                <a:rPr lang="en-US" sz="1400" dirty="0"/>
                <a:t>– 93</a:t>
              </a:r>
            </a:p>
            <a:p>
              <a:pPr>
                <a:lnSpc>
                  <a:spcPct val="70000"/>
                </a:lnSpc>
              </a:pPr>
              <a:r>
                <a:rPr lang="en-US" sz="1400" dirty="0"/>
                <a:t>– 88</a:t>
              </a:r>
            </a:p>
            <a:p>
              <a:pPr>
                <a:lnSpc>
                  <a:spcPct val="70000"/>
                </a:lnSpc>
              </a:pPr>
              <a:endParaRPr lang="en-US" sz="1400" dirty="0"/>
            </a:p>
            <a:p>
              <a:pPr>
                <a:lnSpc>
                  <a:spcPct val="70000"/>
                </a:lnSpc>
              </a:pPr>
              <a:endParaRPr lang="en-US" sz="1400" dirty="0"/>
            </a:p>
            <a:p>
              <a:pPr>
                <a:lnSpc>
                  <a:spcPct val="70000"/>
                </a:lnSpc>
              </a:pPr>
              <a:r>
                <a:rPr lang="en-US" sz="1400" dirty="0"/>
                <a:t>– 72</a:t>
              </a:r>
            </a:p>
          </p:txBody>
        </p:sp>
        <p:grpSp>
          <p:nvGrpSpPr>
            <p:cNvPr id="104461" name="Group 21"/>
            <p:cNvGrpSpPr>
              <a:grpSpLocks/>
            </p:cNvGrpSpPr>
            <p:nvPr/>
          </p:nvGrpSpPr>
          <p:grpSpPr bwMode="auto">
            <a:xfrm>
              <a:off x="1379" y="1384"/>
              <a:ext cx="3008" cy="624"/>
              <a:chOff x="1379" y="1384"/>
              <a:chExt cx="3008" cy="624"/>
            </a:xfrm>
          </p:grpSpPr>
          <p:sp>
            <p:nvSpPr>
              <p:cNvPr id="104462" name="Freeform 22"/>
              <p:cNvSpPr>
                <a:spLocks/>
              </p:cNvSpPr>
              <p:nvPr/>
            </p:nvSpPr>
            <p:spPr bwMode="auto">
              <a:xfrm>
                <a:off x="1416" y="1432"/>
                <a:ext cx="2928" cy="536"/>
              </a:xfrm>
              <a:custGeom>
                <a:avLst/>
                <a:gdLst>
                  <a:gd name="T0" fmla="*/ 0 w 2928"/>
                  <a:gd name="T1" fmla="*/ 536 h 536"/>
                  <a:gd name="T2" fmla="*/ 752 w 2928"/>
                  <a:gd name="T3" fmla="*/ 224 h 536"/>
                  <a:gd name="T4" fmla="*/ 1456 w 2928"/>
                  <a:gd name="T5" fmla="*/ 136 h 536"/>
                  <a:gd name="T6" fmla="*/ 2184 w 2928"/>
                  <a:gd name="T7" fmla="*/ 64 h 536"/>
                  <a:gd name="T8" fmla="*/ 2928 w 2928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8"/>
                  <a:gd name="T16" fmla="*/ 0 h 536"/>
                  <a:gd name="T17" fmla="*/ 2928 w 292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8" h="536">
                    <a:moveTo>
                      <a:pt x="0" y="536"/>
                    </a:moveTo>
                    <a:lnTo>
                      <a:pt x="752" y="224"/>
                    </a:lnTo>
                    <a:lnTo>
                      <a:pt x="1456" y="136"/>
                    </a:lnTo>
                    <a:lnTo>
                      <a:pt x="2184" y="64"/>
                    </a:lnTo>
                    <a:lnTo>
                      <a:pt x="2928" y="0"/>
                    </a:lnTo>
                  </a:path>
                </a:pathLst>
              </a:custGeom>
              <a:noFill/>
              <a:ln w="57150" cap="flat" cmpd="sng">
                <a:solidFill>
                  <a:srgbClr val="CA8C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63" name="Oval 23"/>
              <p:cNvSpPr>
                <a:spLocks noChangeArrowheads="1"/>
              </p:cNvSpPr>
              <p:nvPr/>
            </p:nvSpPr>
            <p:spPr bwMode="auto">
              <a:xfrm>
                <a:off x="2118" y="1605"/>
                <a:ext cx="104" cy="104"/>
              </a:xfrm>
              <a:prstGeom prst="ellipse">
                <a:avLst/>
              </a:prstGeom>
              <a:solidFill>
                <a:srgbClr val="CA8C02"/>
              </a:solidFill>
              <a:ln w="9525">
                <a:solidFill>
                  <a:srgbClr val="CA8C0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64" name="Oval 24"/>
              <p:cNvSpPr>
                <a:spLocks noChangeArrowheads="1"/>
              </p:cNvSpPr>
              <p:nvPr/>
            </p:nvSpPr>
            <p:spPr bwMode="auto">
              <a:xfrm>
                <a:off x="2822" y="1517"/>
                <a:ext cx="104" cy="104"/>
              </a:xfrm>
              <a:prstGeom prst="ellipse">
                <a:avLst/>
              </a:prstGeom>
              <a:solidFill>
                <a:srgbClr val="CA8C02"/>
              </a:solidFill>
              <a:ln w="9525">
                <a:solidFill>
                  <a:srgbClr val="CA8C0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65" name="Oval 25"/>
              <p:cNvSpPr>
                <a:spLocks noChangeArrowheads="1"/>
              </p:cNvSpPr>
              <p:nvPr/>
            </p:nvSpPr>
            <p:spPr bwMode="auto">
              <a:xfrm>
                <a:off x="4283" y="1384"/>
                <a:ext cx="104" cy="104"/>
              </a:xfrm>
              <a:prstGeom prst="ellipse">
                <a:avLst/>
              </a:prstGeom>
              <a:solidFill>
                <a:srgbClr val="CA8C02"/>
              </a:solidFill>
              <a:ln w="9525">
                <a:solidFill>
                  <a:srgbClr val="CA8C0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66" name="Oval 26"/>
              <p:cNvSpPr>
                <a:spLocks noChangeArrowheads="1"/>
              </p:cNvSpPr>
              <p:nvPr/>
            </p:nvSpPr>
            <p:spPr bwMode="auto">
              <a:xfrm>
                <a:off x="3557" y="1450"/>
                <a:ext cx="104" cy="104"/>
              </a:xfrm>
              <a:prstGeom prst="ellipse">
                <a:avLst/>
              </a:prstGeom>
              <a:solidFill>
                <a:srgbClr val="CA8C02"/>
              </a:solidFill>
              <a:ln w="9525">
                <a:solidFill>
                  <a:srgbClr val="CA8C0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67" name="Oval 27"/>
              <p:cNvSpPr>
                <a:spLocks noChangeArrowheads="1"/>
              </p:cNvSpPr>
              <p:nvPr/>
            </p:nvSpPr>
            <p:spPr bwMode="auto">
              <a:xfrm>
                <a:off x="1379" y="1904"/>
                <a:ext cx="104" cy="104"/>
              </a:xfrm>
              <a:prstGeom prst="ellipse">
                <a:avLst/>
              </a:prstGeom>
              <a:solidFill>
                <a:srgbClr val="CA8C02"/>
              </a:solidFill>
              <a:ln w="9525">
                <a:solidFill>
                  <a:srgbClr val="CA8C0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2668" name="Group 28"/>
          <p:cNvGrpSpPr>
            <a:grpSpLocks/>
          </p:cNvGrpSpPr>
          <p:nvPr/>
        </p:nvGrpSpPr>
        <p:grpSpPr bwMode="auto">
          <a:xfrm>
            <a:off x="774700" y="1471613"/>
            <a:ext cx="7589838" cy="4591050"/>
            <a:chOff x="488" y="1031"/>
            <a:chExt cx="4781" cy="2892"/>
          </a:xfrm>
        </p:grpSpPr>
        <p:sp>
          <p:nvSpPr>
            <p:cNvPr id="104454" name="Rectangle 29"/>
            <p:cNvSpPr>
              <a:spLocks noChangeArrowheads="1"/>
            </p:cNvSpPr>
            <p:nvPr/>
          </p:nvSpPr>
          <p:spPr bwMode="auto">
            <a:xfrm>
              <a:off x="689" y="1346"/>
              <a:ext cx="407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65000"/>
                </a:lnSpc>
              </a:pPr>
              <a:r>
                <a:rPr lang="en-US" sz="1600" dirty="0"/>
                <a:t>70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60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50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40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30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20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10  –</a:t>
              </a:r>
            </a:p>
            <a:p>
              <a:pPr algn="r">
                <a:lnSpc>
                  <a:spcPct val="165000"/>
                </a:lnSpc>
              </a:pPr>
              <a:r>
                <a:rPr lang="en-US" sz="1600" dirty="0"/>
                <a:t>0  –</a:t>
              </a:r>
            </a:p>
          </p:txBody>
        </p:sp>
        <p:sp>
          <p:nvSpPr>
            <p:cNvPr id="104455" name="Rectangle 30"/>
            <p:cNvSpPr>
              <a:spLocks noChangeArrowheads="1"/>
            </p:cNvSpPr>
            <p:nvPr/>
          </p:nvSpPr>
          <p:spPr bwMode="auto">
            <a:xfrm rot="-5400000">
              <a:off x="-49" y="2311"/>
              <a:ext cx="1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Frequency (number)</a:t>
              </a:r>
            </a:p>
          </p:txBody>
        </p:sp>
        <p:sp>
          <p:nvSpPr>
            <p:cNvPr id="104456" name="Rectangle 31"/>
            <p:cNvSpPr>
              <a:spLocks noChangeArrowheads="1"/>
            </p:cNvSpPr>
            <p:nvPr/>
          </p:nvSpPr>
          <p:spPr bwMode="auto">
            <a:xfrm>
              <a:off x="1863" y="3710"/>
              <a:ext cx="19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Causes and percent of the total</a:t>
              </a:r>
            </a:p>
          </p:txBody>
        </p:sp>
        <p:sp>
          <p:nvSpPr>
            <p:cNvPr id="104457" name="Rectangle 32"/>
            <p:cNvSpPr>
              <a:spLocks noChangeArrowheads="1"/>
            </p:cNvSpPr>
            <p:nvPr/>
          </p:nvSpPr>
          <p:spPr bwMode="auto">
            <a:xfrm rot="-5400000">
              <a:off x="4548" y="2361"/>
              <a:ext cx="12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Cumulative percent</a:t>
              </a:r>
            </a:p>
          </p:txBody>
        </p:sp>
        <p:sp>
          <p:nvSpPr>
            <p:cNvPr id="104458" name="Rectangle 33"/>
            <p:cNvSpPr>
              <a:spLocks noChangeArrowheads="1"/>
            </p:cNvSpPr>
            <p:nvPr/>
          </p:nvSpPr>
          <p:spPr bwMode="auto">
            <a:xfrm>
              <a:off x="2254" y="1031"/>
              <a:ext cx="11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for October</a:t>
              </a:r>
            </a:p>
          </p:txBody>
        </p:sp>
        <p:sp>
          <p:nvSpPr>
            <p:cNvPr id="104459" name="Rectangle 34"/>
            <p:cNvSpPr>
              <a:spLocks noChangeArrowheads="1"/>
            </p:cNvSpPr>
            <p:nvPr/>
          </p:nvSpPr>
          <p:spPr bwMode="auto">
            <a:xfrm>
              <a:off x="968" y="1328"/>
              <a:ext cx="3824" cy="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8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Pareto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1752600"/>
            <a:ext cx="7518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62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Create a Pareto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314" name="Picture 2" descr="Pareto Chart Data i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11" y="2089921"/>
            <a:ext cx="4394835" cy="41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Pareto Solution – ASQ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936814"/>
              </p:ext>
            </p:extLst>
          </p:nvPr>
        </p:nvGraphicFramePr>
        <p:xfrm>
          <a:off x="704306" y="1417638"/>
          <a:ext cx="7735388" cy="4702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4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Pareto with Excel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99391"/>
              </p:ext>
            </p:extLst>
          </p:nvPr>
        </p:nvGraphicFramePr>
        <p:xfrm>
          <a:off x="457200" y="1420903"/>
          <a:ext cx="25400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30995347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7181392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Complaint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Count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87081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Too noisy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64567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Overpriced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789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2075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Food is tasteless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07863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Food not fresh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328314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is too salty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7725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 clean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828649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Unfriendly staff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087386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Wait time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109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4589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atmoshpere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16602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Small portions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621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584884"/>
                  </a:ext>
                </a:extLst>
              </a:tr>
            </a:tbl>
          </a:graphicData>
        </a:graphic>
      </p:graphicFrame>
      <p:pic>
        <p:nvPicPr>
          <p:cNvPr id="15362" name="Picture 2" descr="Insert Pareto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9431"/>
            <a:ext cx="3487783" cy="7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lick Pare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724371"/>
            <a:ext cx="2787392" cy="178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Column Chart and Line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56" y="1417638"/>
            <a:ext cx="3535012" cy="19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Add Data Labe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1437036"/>
            <a:ext cx="1357176" cy="11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Pareto Chart in 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8" y="3529761"/>
            <a:ext cx="4787456" cy="28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987" y="1156028"/>
            <a:ext cx="38504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29" y="3634264"/>
            <a:ext cx="38504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1091" y="4818093"/>
            <a:ext cx="38504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2086" y="1156028"/>
            <a:ext cx="38504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87482" y="1156028"/>
            <a:ext cx="38504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551" y="3557821"/>
            <a:ext cx="38504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88" y="6479431"/>
            <a:ext cx="675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For reference only. Use the ASQ Pareto template.</a:t>
            </a:r>
            <a:endParaRPr lang="en-US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46125" y="1525588"/>
            <a:ext cx="747871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22300" indent="-622300">
              <a:lnSpc>
                <a:spcPct val="90000"/>
              </a:lnSpc>
            </a:pPr>
            <a:r>
              <a:rPr lang="en-US" sz="2800" dirty="0" smtClean="0"/>
              <a:t>(7)</a:t>
            </a:r>
            <a:r>
              <a:rPr lang="en-US" sz="2800" dirty="0"/>
              <a:t>	</a:t>
            </a:r>
            <a:r>
              <a:rPr lang="en-US" sz="2800" i="1" dirty="0"/>
              <a:t>Statistical Process Control C</a:t>
            </a:r>
            <a:r>
              <a:rPr lang="en-US" sz="2800" dirty="0"/>
              <a:t>hart: A chart with time on the horizontal axis to plot values of a statistic</a:t>
            </a:r>
          </a:p>
        </p:txBody>
      </p:sp>
      <p:sp>
        <p:nvSpPr>
          <p:cNvPr id="100355" name="Rectangle 4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6.6</a:t>
            </a:r>
          </a:p>
        </p:txBody>
      </p:sp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1511300" y="3022600"/>
            <a:ext cx="6375400" cy="3001963"/>
            <a:chOff x="952" y="1904"/>
            <a:chExt cx="4016" cy="1891"/>
          </a:xfrm>
        </p:grpSpPr>
        <p:sp>
          <p:nvSpPr>
            <p:cNvPr id="100368" name="Rectangle 6"/>
            <p:cNvSpPr>
              <a:spLocks noChangeArrowheads="1"/>
            </p:cNvSpPr>
            <p:nvPr/>
          </p:nvSpPr>
          <p:spPr bwMode="auto">
            <a:xfrm>
              <a:off x="3550" y="2223"/>
              <a:ext cx="14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Upper control limit</a:t>
              </a:r>
            </a:p>
          </p:txBody>
        </p:sp>
        <p:sp>
          <p:nvSpPr>
            <p:cNvPr id="100369" name="Rectangle 7"/>
            <p:cNvSpPr>
              <a:spLocks noChangeArrowheads="1"/>
            </p:cNvSpPr>
            <p:nvPr/>
          </p:nvSpPr>
          <p:spPr bwMode="auto">
            <a:xfrm>
              <a:off x="3550" y="2599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Target value</a:t>
              </a:r>
            </a:p>
          </p:txBody>
        </p:sp>
        <p:sp>
          <p:nvSpPr>
            <p:cNvPr id="100370" name="Rectangle 8"/>
            <p:cNvSpPr>
              <a:spLocks noChangeArrowheads="1"/>
            </p:cNvSpPr>
            <p:nvPr/>
          </p:nvSpPr>
          <p:spPr bwMode="auto">
            <a:xfrm>
              <a:off x="3550" y="2943"/>
              <a:ext cx="14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Lower control limit</a:t>
              </a:r>
            </a:p>
          </p:txBody>
        </p:sp>
        <p:sp>
          <p:nvSpPr>
            <p:cNvPr id="100371" name="Rectangle 9"/>
            <p:cNvSpPr>
              <a:spLocks noChangeArrowheads="1"/>
            </p:cNvSpPr>
            <p:nvPr/>
          </p:nvSpPr>
          <p:spPr bwMode="auto">
            <a:xfrm>
              <a:off x="2766" y="3543"/>
              <a:ext cx="4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grpSp>
          <p:nvGrpSpPr>
            <p:cNvPr id="100372" name="Group 10"/>
            <p:cNvGrpSpPr>
              <a:grpSpLocks/>
            </p:cNvGrpSpPr>
            <p:nvPr/>
          </p:nvGrpSpPr>
          <p:grpSpPr bwMode="auto">
            <a:xfrm>
              <a:off x="952" y="1904"/>
              <a:ext cx="2552" cy="1632"/>
              <a:chOff x="952" y="1904"/>
              <a:chExt cx="2552" cy="1632"/>
            </a:xfrm>
          </p:grpSpPr>
          <p:sp>
            <p:nvSpPr>
              <p:cNvPr id="100373" name="Line 11"/>
              <p:cNvSpPr>
                <a:spLocks noChangeShapeType="1"/>
              </p:cNvSpPr>
              <p:nvPr/>
            </p:nvSpPr>
            <p:spPr bwMode="auto">
              <a:xfrm flipV="1">
                <a:off x="952" y="1904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74" name="Line 12"/>
              <p:cNvSpPr>
                <a:spLocks noChangeShapeType="1"/>
              </p:cNvSpPr>
              <p:nvPr/>
            </p:nvSpPr>
            <p:spPr bwMode="auto">
              <a:xfrm>
                <a:off x="952" y="2728"/>
                <a:ext cx="2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75" name="Line 13"/>
              <p:cNvSpPr>
                <a:spLocks noChangeShapeType="1"/>
              </p:cNvSpPr>
              <p:nvPr/>
            </p:nvSpPr>
            <p:spPr bwMode="auto">
              <a:xfrm>
                <a:off x="952" y="2360"/>
                <a:ext cx="2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76" name="Line 14"/>
              <p:cNvSpPr>
                <a:spLocks noChangeShapeType="1"/>
              </p:cNvSpPr>
              <p:nvPr/>
            </p:nvSpPr>
            <p:spPr bwMode="auto">
              <a:xfrm>
                <a:off x="952" y="3072"/>
                <a:ext cx="2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8559" name="Group 15"/>
          <p:cNvGrpSpPr>
            <a:grpSpLocks/>
          </p:cNvGrpSpPr>
          <p:nvPr/>
        </p:nvGrpSpPr>
        <p:grpSpPr bwMode="auto">
          <a:xfrm>
            <a:off x="1676400" y="3348038"/>
            <a:ext cx="2881313" cy="1866900"/>
            <a:chOff x="1056" y="2109"/>
            <a:chExt cx="1815" cy="1176"/>
          </a:xfrm>
        </p:grpSpPr>
        <p:sp>
          <p:nvSpPr>
            <p:cNvPr id="100358" name="Freeform 16"/>
            <p:cNvSpPr>
              <a:spLocks/>
            </p:cNvSpPr>
            <p:nvPr/>
          </p:nvSpPr>
          <p:spPr bwMode="auto">
            <a:xfrm>
              <a:off x="1096" y="2136"/>
              <a:ext cx="1736" cy="1104"/>
            </a:xfrm>
            <a:custGeom>
              <a:avLst/>
              <a:gdLst>
                <a:gd name="T0" fmla="*/ 0 w 1736"/>
                <a:gd name="T1" fmla="*/ 448 h 1104"/>
                <a:gd name="T2" fmla="*/ 216 w 1736"/>
                <a:gd name="T3" fmla="*/ 536 h 1104"/>
                <a:gd name="T4" fmla="*/ 440 w 1736"/>
                <a:gd name="T5" fmla="*/ 280 h 1104"/>
                <a:gd name="T6" fmla="*/ 648 w 1736"/>
                <a:gd name="T7" fmla="*/ 752 h 1104"/>
                <a:gd name="T8" fmla="*/ 864 w 1736"/>
                <a:gd name="T9" fmla="*/ 1104 h 1104"/>
                <a:gd name="T10" fmla="*/ 1088 w 1736"/>
                <a:gd name="T11" fmla="*/ 656 h 1104"/>
                <a:gd name="T12" fmla="*/ 1304 w 1736"/>
                <a:gd name="T13" fmla="*/ 480 h 1104"/>
                <a:gd name="T14" fmla="*/ 1528 w 1736"/>
                <a:gd name="T15" fmla="*/ 888 h 1104"/>
                <a:gd name="T16" fmla="*/ 1736 w 1736"/>
                <a:gd name="T17" fmla="*/ 0 h 1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36"/>
                <a:gd name="T28" fmla="*/ 0 h 1104"/>
                <a:gd name="T29" fmla="*/ 1736 w 1736"/>
                <a:gd name="T30" fmla="*/ 1104 h 11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36" h="1104">
                  <a:moveTo>
                    <a:pt x="0" y="448"/>
                  </a:moveTo>
                  <a:lnTo>
                    <a:pt x="216" y="536"/>
                  </a:lnTo>
                  <a:lnTo>
                    <a:pt x="440" y="280"/>
                  </a:lnTo>
                  <a:lnTo>
                    <a:pt x="648" y="752"/>
                  </a:lnTo>
                  <a:lnTo>
                    <a:pt x="864" y="1104"/>
                  </a:lnTo>
                  <a:lnTo>
                    <a:pt x="1088" y="656"/>
                  </a:lnTo>
                  <a:lnTo>
                    <a:pt x="1304" y="480"/>
                  </a:lnTo>
                  <a:lnTo>
                    <a:pt x="1528" y="888"/>
                  </a:lnTo>
                  <a:lnTo>
                    <a:pt x="1736" y="0"/>
                  </a:lnTo>
                </a:path>
              </a:pathLst>
            </a:custGeom>
            <a:noFill/>
            <a:ln w="57150" cmpd="sng">
              <a:solidFill>
                <a:srgbClr val="1750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59" name="Oval 17"/>
            <p:cNvSpPr>
              <a:spLocks noChangeArrowheads="1"/>
            </p:cNvSpPr>
            <p:nvPr/>
          </p:nvSpPr>
          <p:spPr bwMode="auto">
            <a:xfrm>
              <a:off x="1056" y="254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0" name="Oval 18"/>
            <p:cNvSpPr>
              <a:spLocks noChangeArrowheads="1"/>
            </p:cNvSpPr>
            <p:nvPr/>
          </p:nvSpPr>
          <p:spPr bwMode="auto">
            <a:xfrm>
              <a:off x="1264" y="2613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1" name="Oval 19"/>
            <p:cNvSpPr>
              <a:spLocks noChangeArrowheads="1"/>
            </p:cNvSpPr>
            <p:nvPr/>
          </p:nvSpPr>
          <p:spPr bwMode="auto">
            <a:xfrm>
              <a:off x="1488" y="2373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2" name="Oval 20"/>
            <p:cNvSpPr>
              <a:spLocks noChangeArrowheads="1"/>
            </p:cNvSpPr>
            <p:nvPr/>
          </p:nvSpPr>
          <p:spPr bwMode="auto">
            <a:xfrm>
              <a:off x="169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3" name="Oval 21"/>
            <p:cNvSpPr>
              <a:spLocks noChangeArrowheads="1"/>
            </p:cNvSpPr>
            <p:nvPr/>
          </p:nvSpPr>
          <p:spPr bwMode="auto">
            <a:xfrm>
              <a:off x="2133" y="2747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4" name="Oval 22"/>
            <p:cNvSpPr>
              <a:spLocks noChangeArrowheads="1"/>
            </p:cNvSpPr>
            <p:nvPr/>
          </p:nvSpPr>
          <p:spPr bwMode="auto">
            <a:xfrm>
              <a:off x="2352" y="2573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5" name="Oval 23"/>
            <p:cNvSpPr>
              <a:spLocks noChangeArrowheads="1"/>
            </p:cNvSpPr>
            <p:nvPr/>
          </p:nvSpPr>
          <p:spPr bwMode="auto">
            <a:xfrm>
              <a:off x="2573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6" name="Oval 24"/>
            <p:cNvSpPr>
              <a:spLocks noChangeArrowheads="1"/>
            </p:cNvSpPr>
            <p:nvPr/>
          </p:nvSpPr>
          <p:spPr bwMode="auto">
            <a:xfrm>
              <a:off x="2775" y="2109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67" name="Oval 25"/>
            <p:cNvSpPr>
              <a:spLocks noChangeArrowheads="1"/>
            </p:cNvSpPr>
            <p:nvPr/>
          </p:nvSpPr>
          <p:spPr bwMode="auto">
            <a:xfrm>
              <a:off x="1912" y="3189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3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Defining Quality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totality of features and characteristics of a product or service that bears on its ability to </a:t>
            </a:r>
            <a:r>
              <a:rPr lang="en-US" dirty="0">
                <a:solidFill>
                  <a:srgbClr val="FF0000"/>
                </a:solidFill>
              </a:rPr>
              <a:t>satisfy stated or implied </a:t>
            </a:r>
            <a:r>
              <a:rPr lang="en-US" dirty="0" smtClean="0">
                <a:solidFill>
                  <a:srgbClr val="FF0000"/>
                </a:solidFill>
              </a:rPr>
              <a:t>needs</a:t>
            </a:r>
          </a:p>
          <a:p>
            <a:pPr lvl="1"/>
            <a:r>
              <a:rPr lang="en-US" i="1" dirty="0"/>
              <a:t>American Society for </a:t>
            </a:r>
            <a:r>
              <a:rPr lang="en-US" i="1" dirty="0" smtClean="0"/>
              <a:t>Quality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 Process Control (SPC)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Variability is inherent </a:t>
            </a:r>
            <a:br>
              <a:rPr lang="en-US" altLang="en-US" dirty="0" smtClean="0"/>
            </a:br>
            <a:r>
              <a:rPr lang="en-US" altLang="en-US" dirty="0" smtClean="0"/>
              <a:t>in every process</a:t>
            </a:r>
          </a:p>
          <a:p>
            <a:pPr lvl="1"/>
            <a:r>
              <a:rPr lang="en-US" altLang="en-US" dirty="0" smtClean="0"/>
              <a:t>Natural causes</a:t>
            </a:r>
          </a:p>
          <a:p>
            <a:pPr lvl="2"/>
            <a:r>
              <a:rPr lang="en-US" altLang="en-US" dirty="0" smtClean="0"/>
              <a:t>Random</a:t>
            </a:r>
          </a:p>
          <a:p>
            <a:pPr lvl="1"/>
            <a:r>
              <a:rPr lang="en-US" altLang="en-US" dirty="0" smtClean="0"/>
              <a:t>Assignable causes</a:t>
            </a:r>
          </a:p>
          <a:p>
            <a:pPr lvl="2"/>
            <a:r>
              <a:rPr lang="en-US" altLang="en-US" dirty="0" smtClean="0"/>
              <a:t>Non-random</a:t>
            </a:r>
          </a:p>
          <a:p>
            <a:r>
              <a:rPr lang="en-US" altLang="en-US" dirty="0" smtClean="0"/>
              <a:t>Provides a statistical signal when assignable causes are present</a:t>
            </a:r>
          </a:p>
          <a:p>
            <a:r>
              <a:rPr lang="en-US" altLang="en-US" dirty="0" smtClean="0"/>
              <a:t>Detect and eliminate assignable causes of variation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5844" name="Picture 5" descr="production S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66" y="1600200"/>
            <a:ext cx="32099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Random</a:t>
            </a:r>
          </a:p>
          <a:p>
            <a:pPr lvl="1"/>
            <a:r>
              <a:rPr lang="en-US" dirty="0" smtClean="0"/>
              <a:t>Caused by nature</a:t>
            </a:r>
          </a:p>
          <a:p>
            <a:pPr lvl="2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Common causes</a:t>
            </a:r>
          </a:p>
          <a:p>
            <a:pPr lvl="2"/>
            <a:r>
              <a:rPr lang="en-US" dirty="0" smtClean="0"/>
              <a:t>Variation in material</a:t>
            </a:r>
            <a:endParaRPr lang="en-US" dirty="0"/>
          </a:p>
          <a:p>
            <a:pPr lvl="1"/>
            <a:r>
              <a:rPr lang="en-US" dirty="0" smtClean="0"/>
              <a:t>Inherent </a:t>
            </a:r>
            <a:r>
              <a:rPr lang="en-US" dirty="0"/>
              <a:t>in a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Sampling protocol</a:t>
            </a:r>
            <a:endParaRPr lang="en-US" dirty="0"/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an </a:t>
            </a:r>
            <a:r>
              <a:rPr lang="en-US" i="1" dirty="0"/>
              <a:t>be eliminated only through improvements in the system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Non-Random</a:t>
            </a:r>
          </a:p>
          <a:p>
            <a:pPr lvl="1"/>
            <a:r>
              <a:rPr lang="en-US" dirty="0" smtClean="0"/>
              <a:t>Special causes</a:t>
            </a:r>
          </a:p>
          <a:p>
            <a:pPr lvl="2"/>
            <a:r>
              <a:rPr lang="en-US" dirty="0" smtClean="0"/>
              <a:t>Tampering</a:t>
            </a:r>
          </a:p>
          <a:p>
            <a:pPr lvl="2"/>
            <a:r>
              <a:rPr lang="en-US" dirty="0" smtClean="0"/>
              <a:t>New process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identifiable </a:t>
            </a:r>
            <a:r>
              <a:rPr lang="en-US" dirty="0" smtClean="0"/>
              <a:t>factors</a:t>
            </a:r>
          </a:p>
          <a:p>
            <a:pPr lvl="2"/>
            <a:r>
              <a:rPr lang="en-US" dirty="0"/>
              <a:t>Change in </a:t>
            </a:r>
            <a:r>
              <a:rPr lang="en-US" dirty="0" smtClean="0"/>
              <a:t>personnel</a:t>
            </a:r>
          </a:p>
          <a:p>
            <a:pPr lvl="2"/>
            <a:r>
              <a:rPr lang="en-US" dirty="0" smtClean="0"/>
              <a:t>Part wear</a:t>
            </a:r>
            <a:endParaRPr lang="en-US" dirty="0"/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an </a:t>
            </a:r>
            <a:r>
              <a:rPr lang="en-US" i="1" dirty="0"/>
              <a:t>be modified through operator or management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B27475-5567-46D3-BF7B-A93D4A9A863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Constructed from </a:t>
            </a:r>
            <a:r>
              <a:rPr lang="en-US" altLang="en-US" dirty="0">
                <a:solidFill>
                  <a:srgbClr val="FF0000"/>
                </a:solidFill>
              </a:rPr>
              <a:t>historical data</a:t>
            </a:r>
            <a:r>
              <a:rPr lang="en-US" altLang="en-US" dirty="0">
                <a:solidFill>
                  <a:srgbClr val="000000"/>
                </a:solidFill>
              </a:rPr>
              <a:t>, the purpose of control charts is to help </a:t>
            </a:r>
            <a:r>
              <a:rPr lang="en-US" altLang="en-US" dirty="0">
                <a:solidFill>
                  <a:srgbClr val="FF0000"/>
                </a:solidFill>
              </a:rPr>
              <a:t>distinguish between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u="sng" dirty="0">
                <a:solidFill>
                  <a:srgbClr val="FF0000"/>
                </a:solidFill>
              </a:rPr>
              <a:t>natural</a:t>
            </a:r>
            <a:r>
              <a:rPr lang="en-US" altLang="en-US" dirty="0">
                <a:solidFill>
                  <a:srgbClr val="000000"/>
                </a:solidFill>
              </a:rPr>
              <a:t> variations and variations due to </a:t>
            </a:r>
            <a:r>
              <a:rPr lang="en-US" altLang="en-US" u="sng" dirty="0">
                <a:solidFill>
                  <a:srgbClr val="FF0000"/>
                </a:solidFill>
              </a:rPr>
              <a:t>assignable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causes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2665467" y="3795713"/>
            <a:ext cx="3454400" cy="2349500"/>
            <a:chOff x="1868" y="2583"/>
            <a:chExt cx="2176" cy="1480"/>
          </a:xfrm>
        </p:grpSpPr>
        <p:sp>
          <p:nvSpPr>
            <p:cNvPr id="45072" name="Line 5"/>
            <p:cNvSpPr>
              <a:spLocks noChangeShapeType="1"/>
            </p:cNvSpPr>
            <p:nvPr/>
          </p:nvSpPr>
          <p:spPr bwMode="auto">
            <a:xfrm flipV="1">
              <a:off x="1868" y="2583"/>
              <a:ext cx="0" cy="1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6"/>
            <p:cNvSpPr>
              <a:spLocks noChangeShapeType="1"/>
            </p:cNvSpPr>
            <p:nvPr/>
          </p:nvSpPr>
          <p:spPr bwMode="auto">
            <a:xfrm>
              <a:off x="1868" y="3335"/>
              <a:ext cx="2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7"/>
            <p:cNvSpPr>
              <a:spLocks noChangeShapeType="1"/>
            </p:cNvSpPr>
            <p:nvPr/>
          </p:nvSpPr>
          <p:spPr bwMode="auto">
            <a:xfrm>
              <a:off x="1868" y="2837"/>
              <a:ext cx="21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8"/>
            <p:cNvSpPr>
              <a:spLocks noChangeShapeType="1"/>
            </p:cNvSpPr>
            <p:nvPr/>
          </p:nvSpPr>
          <p:spPr bwMode="auto">
            <a:xfrm>
              <a:off x="1868" y="3834"/>
              <a:ext cx="21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1" name="Group 9"/>
          <p:cNvGrpSpPr>
            <a:grpSpLocks/>
          </p:cNvGrpSpPr>
          <p:nvPr/>
        </p:nvGrpSpPr>
        <p:grpSpPr bwMode="auto">
          <a:xfrm>
            <a:off x="2830567" y="4108450"/>
            <a:ext cx="2881313" cy="1600200"/>
            <a:chOff x="1972" y="2636"/>
            <a:chExt cx="1815" cy="1176"/>
          </a:xfrm>
        </p:grpSpPr>
        <p:sp>
          <p:nvSpPr>
            <p:cNvPr id="45062" name="Freeform 10"/>
            <p:cNvSpPr>
              <a:spLocks/>
            </p:cNvSpPr>
            <p:nvPr/>
          </p:nvSpPr>
          <p:spPr bwMode="auto">
            <a:xfrm>
              <a:off x="2012" y="2663"/>
              <a:ext cx="1736" cy="1104"/>
            </a:xfrm>
            <a:custGeom>
              <a:avLst/>
              <a:gdLst>
                <a:gd name="T0" fmla="*/ 0 w 1736"/>
                <a:gd name="T1" fmla="*/ 448 h 1104"/>
                <a:gd name="T2" fmla="*/ 216 w 1736"/>
                <a:gd name="T3" fmla="*/ 536 h 1104"/>
                <a:gd name="T4" fmla="*/ 440 w 1736"/>
                <a:gd name="T5" fmla="*/ 280 h 1104"/>
                <a:gd name="T6" fmla="*/ 648 w 1736"/>
                <a:gd name="T7" fmla="*/ 752 h 1104"/>
                <a:gd name="T8" fmla="*/ 864 w 1736"/>
                <a:gd name="T9" fmla="*/ 1104 h 1104"/>
                <a:gd name="T10" fmla="*/ 1088 w 1736"/>
                <a:gd name="T11" fmla="*/ 656 h 1104"/>
                <a:gd name="T12" fmla="*/ 1304 w 1736"/>
                <a:gd name="T13" fmla="*/ 480 h 1104"/>
                <a:gd name="T14" fmla="*/ 1528 w 1736"/>
                <a:gd name="T15" fmla="*/ 888 h 1104"/>
                <a:gd name="T16" fmla="*/ 1736 w 1736"/>
                <a:gd name="T17" fmla="*/ 0 h 1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36"/>
                <a:gd name="T28" fmla="*/ 0 h 1104"/>
                <a:gd name="T29" fmla="*/ 1736 w 1736"/>
                <a:gd name="T30" fmla="*/ 1104 h 11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36" h="1104">
                  <a:moveTo>
                    <a:pt x="0" y="448"/>
                  </a:moveTo>
                  <a:lnTo>
                    <a:pt x="216" y="536"/>
                  </a:lnTo>
                  <a:lnTo>
                    <a:pt x="440" y="280"/>
                  </a:lnTo>
                  <a:lnTo>
                    <a:pt x="648" y="752"/>
                  </a:lnTo>
                  <a:lnTo>
                    <a:pt x="864" y="1104"/>
                  </a:lnTo>
                  <a:lnTo>
                    <a:pt x="1088" y="656"/>
                  </a:lnTo>
                  <a:lnTo>
                    <a:pt x="1304" y="480"/>
                  </a:lnTo>
                  <a:lnTo>
                    <a:pt x="1528" y="888"/>
                  </a:lnTo>
                  <a:lnTo>
                    <a:pt x="1736" y="0"/>
                  </a:lnTo>
                </a:path>
              </a:pathLst>
            </a:custGeom>
            <a:noFill/>
            <a:ln w="57150" cmpd="sng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Oval 11"/>
            <p:cNvSpPr>
              <a:spLocks noChangeArrowheads="1"/>
            </p:cNvSpPr>
            <p:nvPr/>
          </p:nvSpPr>
          <p:spPr bwMode="auto">
            <a:xfrm>
              <a:off x="1972" y="3069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64" name="Oval 12"/>
            <p:cNvSpPr>
              <a:spLocks noChangeArrowheads="1"/>
            </p:cNvSpPr>
            <p:nvPr/>
          </p:nvSpPr>
          <p:spPr bwMode="auto">
            <a:xfrm>
              <a:off x="2180" y="3140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65" name="Oval 13"/>
            <p:cNvSpPr>
              <a:spLocks noChangeArrowheads="1"/>
            </p:cNvSpPr>
            <p:nvPr/>
          </p:nvSpPr>
          <p:spPr bwMode="auto">
            <a:xfrm>
              <a:off x="2404" y="2900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66" name="Oval 14"/>
            <p:cNvSpPr>
              <a:spLocks noChangeArrowheads="1"/>
            </p:cNvSpPr>
            <p:nvPr/>
          </p:nvSpPr>
          <p:spPr bwMode="auto">
            <a:xfrm>
              <a:off x="2612" y="3359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67" name="Oval 15"/>
            <p:cNvSpPr>
              <a:spLocks noChangeArrowheads="1"/>
            </p:cNvSpPr>
            <p:nvPr/>
          </p:nvSpPr>
          <p:spPr bwMode="auto">
            <a:xfrm>
              <a:off x="3049" y="3274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68" name="Oval 16"/>
            <p:cNvSpPr>
              <a:spLocks noChangeArrowheads="1"/>
            </p:cNvSpPr>
            <p:nvPr/>
          </p:nvSpPr>
          <p:spPr bwMode="auto">
            <a:xfrm>
              <a:off x="3268" y="3100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69" name="Oval 17"/>
            <p:cNvSpPr>
              <a:spLocks noChangeArrowheads="1"/>
            </p:cNvSpPr>
            <p:nvPr/>
          </p:nvSpPr>
          <p:spPr bwMode="auto">
            <a:xfrm>
              <a:off x="3489" y="3503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70" name="Oval 18"/>
            <p:cNvSpPr>
              <a:spLocks noChangeArrowheads="1"/>
            </p:cNvSpPr>
            <p:nvPr/>
          </p:nvSpPr>
          <p:spPr bwMode="auto">
            <a:xfrm>
              <a:off x="3691" y="2636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071" name="Oval 19"/>
            <p:cNvSpPr>
              <a:spLocks noChangeArrowheads="1"/>
            </p:cNvSpPr>
            <p:nvPr/>
          </p:nvSpPr>
          <p:spPr bwMode="auto">
            <a:xfrm>
              <a:off x="2828" y="3716"/>
              <a:ext cx="96" cy="96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682625" y="2629719"/>
            <a:ext cx="5019675" cy="1662112"/>
            <a:chOff x="430" y="1871"/>
            <a:chExt cx="3162" cy="1047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1248" y="1976"/>
              <a:ext cx="2336" cy="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grpSp>
          <p:nvGrpSpPr>
            <p:cNvPr id="55353" name="Group 4"/>
            <p:cNvGrpSpPr>
              <a:grpSpLocks/>
            </p:cNvGrpSpPr>
            <p:nvPr/>
          </p:nvGrpSpPr>
          <p:grpSpPr bwMode="auto">
            <a:xfrm>
              <a:off x="430" y="1871"/>
              <a:ext cx="3162" cy="1047"/>
              <a:chOff x="430" y="1871"/>
              <a:chExt cx="3162" cy="1047"/>
            </a:xfrm>
          </p:grpSpPr>
          <p:grpSp>
            <p:nvGrpSpPr>
              <p:cNvPr id="55354" name="Group 5"/>
              <p:cNvGrpSpPr>
                <a:grpSpLocks/>
              </p:cNvGrpSpPr>
              <p:nvPr/>
            </p:nvGrpSpPr>
            <p:grpSpPr bwMode="auto">
              <a:xfrm>
                <a:off x="1248" y="1984"/>
                <a:ext cx="2344" cy="816"/>
                <a:chOff x="1248" y="1984"/>
                <a:chExt cx="2440" cy="816"/>
              </a:xfrm>
            </p:grpSpPr>
            <p:sp>
              <p:nvSpPr>
                <p:cNvPr id="55358" name="Freeform 6"/>
                <p:cNvSpPr>
                  <a:spLocks/>
                </p:cNvSpPr>
                <p:nvPr/>
              </p:nvSpPr>
              <p:spPr bwMode="auto">
                <a:xfrm>
                  <a:off x="1248" y="1984"/>
                  <a:ext cx="2440" cy="816"/>
                </a:xfrm>
                <a:custGeom>
                  <a:avLst/>
                  <a:gdLst>
                    <a:gd name="T0" fmla="*/ 2440 w 2440"/>
                    <a:gd name="T1" fmla="*/ 0 h 816"/>
                    <a:gd name="T2" fmla="*/ 0 w 2440"/>
                    <a:gd name="T3" fmla="*/ 0 h 816"/>
                    <a:gd name="T4" fmla="*/ 0 w 2440"/>
                    <a:gd name="T5" fmla="*/ 816 h 816"/>
                    <a:gd name="T6" fmla="*/ 2432 w 2440"/>
                    <a:gd name="T7" fmla="*/ 816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40"/>
                    <a:gd name="T13" fmla="*/ 0 h 816"/>
                    <a:gd name="T14" fmla="*/ 2440 w 2440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40" h="816">
                      <a:moveTo>
                        <a:pt x="2440" y="0"/>
                      </a:moveTo>
                      <a:lnTo>
                        <a:pt x="0" y="0"/>
                      </a:lnTo>
                      <a:cubicBezTo>
                        <a:pt x="0" y="272"/>
                        <a:pt x="0" y="544"/>
                        <a:pt x="0" y="816"/>
                      </a:cubicBezTo>
                      <a:lnTo>
                        <a:pt x="2432" y="816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59" name="Line 7"/>
                <p:cNvSpPr>
                  <a:spLocks noChangeShapeType="1"/>
                </p:cNvSpPr>
                <p:nvPr/>
              </p:nvSpPr>
              <p:spPr bwMode="auto">
                <a:xfrm>
                  <a:off x="1248" y="2376"/>
                  <a:ext cx="24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5" name="Rectangle 8"/>
              <p:cNvSpPr>
                <a:spLocks noChangeArrowheads="1"/>
              </p:cNvSpPr>
              <p:nvPr/>
            </p:nvSpPr>
            <p:spPr bwMode="auto">
              <a:xfrm>
                <a:off x="430" y="1871"/>
                <a:ext cx="7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17 = UCL</a:t>
                </a:r>
              </a:p>
            </p:txBody>
          </p:sp>
          <p:sp>
            <p:nvSpPr>
              <p:cNvPr id="55356" name="Rectangle 9"/>
              <p:cNvSpPr>
                <a:spLocks noChangeArrowheads="1"/>
              </p:cNvSpPr>
              <p:nvPr/>
            </p:nvSpPr>
            <p:spPr bwMode="auto">
              <a:xfrm>
                <a:off x="430" y="2687"/>
                <a:ext cx="7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15 = LCL</a:t>
                </a:r>
              </a:p>
            </p:txBody>
          </p:sp>
          <p:sp>
            <p:nvSpPr>
              <p:cNvPr id="55357" name="Rectangle 10"/>
              <p:cNvSpPr>
                <a:spLocks noChangeArrowheads="1"/>
              </p:cNvSpPr>
              <p:nvPr/>
            </p:nvSpPr>
            <p:spPr bwMode="auto">
              <a:xfrm>
                <a:off x="430" y="2271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16 = Mean</a:t>
                </a:r>
              </a:p>
            </p:txBody>
          </p:sp>
        </p:grpSp>
      </p:grpSp>
      <p:grpSp>
        <p:nvGrpSpPr>
          <p:cNvPr id="55299" name="Group 26"/>
          <p:cNvGrpSpPr>
            <a:grpSpLocks/>
          </p:cNvGrpSpPr>
          <p:nvPr/>
        </p:nvGrpSpPr>
        <p:grpSpPr bwMode="auto">
          <a:xfrm>
            <a:off x="1893888" y="2542406"/>
            <a:ext cx="3744912" cy="3071813"/>
            <a:chOff x="1193" y="1816"/>
            <a:chExt cx="2359" cy="1935"/>
          </a:xfrm>
        </p:grpSpPr>
        <p:grpSp>
          <p:nvGrpSpPr>
            <p:cNvPr id="55336" name="Group 27"/>
            <p:cNvGrpSpPr>
              <a:grpSpLocks/>
            </p:cNvGrpSpPr>
            <p:nvPr/>
          </p:nvGrpSpPr>
          <p:grpSpPr bwMode="auto">
            <a:xfrm>
              <a:off x="1240" y="1816"/>
              <a:ext cx="2312" cy="1416"/>
              <a:chOff x="1240" y="1816"/>
              <a:chExt cx="2312" cy="1416"/>
            </a:xfrm>
          </p:grpSpPr>
          <p:sp>
            <p:nvSpPr>
              <p:cNvPr id="55339" name="Line 28"/>
              <p:cNvSpPr>
                <a:spLocks noChangeShapeType="1"/>
              </p:cNvSpPr>
              <p:nvPr/>
            </p:nvSpPr>
            <p:spPr bwMode="auto">
              <a:xfrm>
                <a:off x="1368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0" name="Line 29"/>
              <p:cNvSpPr>
                <a:spLocks noChangeShapeType="1"/>
              </p:cNvSpPr>
              <p:nvPr/>
            </p:nvSpPr>
            <p:spPr bwMode="auto">
              <a:xfrm>
                <a:off x="1548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1" name="Line 30"/>
              <p:cNvSpPr>
                <a:spLocks noChangeShapeType="1"/>
              </p:cNvSpPr>
              <p:nvPr/>
            </p:nvSpPr>
            <p:spPr bwMode="auto">
              <a:xfrm>
                <a:off x="1729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2" name="Line 31"/>
              <p:cNvSpPr>
                <a:spLocks noChangeShapeType="1"/>
              </p:cNvSpPr>
              <p:nvPr/>
            </p:nvSpPr>
            <p:spPr bwMode="auto">
              <a:xfrm>
                <a:off x="1909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3" name="Line 32"/>
              <p:cNvSpPr>
                <a:spLocks noChangeShapeType="1"/>
              </p:cNvSpPr>
              <p:nvPr/>
            </p:nvSpPr>
            <p:spPr bwMode="auto">
              <a:xfrm>
                <a:off x="2090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4" name="Line 33"/>
              <p:cNvSpPr>
                <a:spLocks noChangeShapeType="1"/>
              </p:cNvSpPr>
              <p:nvPr/>
            </p:nvSpPr>
            <p:spPr bwMode="auto">
              <a:xfrm>
                <a:off x="2270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5" name="Line 34"/>
              <p:cNvSpPr>
                <a:spLocks noChangeShapeType="1"/>
              </p:cNvSpPr>
              <p:nvPr/>
            </p:nvSpPr>
            <p:spPr bwMode="auto">
              <a:xfrm>
                <a:off x="2451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6" name="Line 35"/>
              <p:cNvSpPr>
                <a:spLocks noChangeShapeType="1"/>
              </p:cNvSpPr>
              <p:nvPr/>
            </p:nvSpPr>
            <p:spPr bwMode="auto">
              <a:xfrm>
                <a:off x="2631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7" name="Line 36"/>
              <p:cNvSpPr>
                <a:spLocks noChangeShapeType="1"/>
              </p:cNvSpPr>
              <p:nvPr/>
            </p:nvSpPr>
            <p:spPr bwMode="auto">
              <a:xfrm>
                <a:off x="2812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8" name="Line 37"/>
              <p:cNvSpPr>
                <a:spLocks noChangeShapeType="1"/>
              </p:cNvSpPr>
              <p:nvPr/>
            </p:nvSpPr>
            <p:spPr bwMode="auto">
              <a:xfrm>
                <a:off x="2992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9" name="Line 38"/>
              <p:cNvSpPr>
                <a:spLocks noChangeShapeType="1"/>
              </p:cNvSpPr>
              <p:nvPr/>
            </p:nvSpPr>
            <p:spPr bwMode="auto">
              <a:xfrm>
                <a:off x="3173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0" name="Line 39"/>
              <p:cNvSpPr>
                <a:spLocks noChangeShapeType="1"/>
              </p:cNvSpPr>
              <p:nvPr/>
            </p:nvSpPr>
            <p:spPr bwMode="auto">
              <a:xfrm>
                <a:off x="3354" y="1816"/>
                <a:ext cx="0" cy="1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1" name="Line 40"/>
              <p:cNvSpPr>
                <a:spLocks noChangeShapeType="1"/>
              </p:cNvSpPr>
              <p:nvPr/>
            </p:nvSpPr>
            <p:spPr bwMode="auto">
              <a:xfrm>
                <a:off x="1240" y="3232"/>
                <a:ext cx="2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1766" y="3540"/>
              <a:ext cx="12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Sample number</a:t>
              </a:r>
            </a:p>
          </p:txBody>
        </p:sp>
        <p:sp>
          <p:nvSpPr>
            <p:cNvPr id="55338" name="Rectangle 42"/>
            <p:cNvSpPr>
              <a:spLocks noChangeArrowheads="1"/>
            </p:cNvSpPr>
            <p:nvPr/>
          </p:nvSpPr>
          <p:spPr bwMode="auto">
            <a:xfrm>
              <a:off x="1193" y="3142"/>
              <a:ext cx="22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90500" algn="ctr"/>
                  <a:tab pos="482600" algn="ctr"/>
                  <a:tab pos="762000" algn="ctr"/>
                  <a:tab pos="1054100" algn="ctr"/>
                  <a:tab pos="1333500" algn="ctr"/>
                  <a:tab pos="1625600" algn="ctr"/>
                  <a:tab pos="1905000" algn="ctr"/>
                  <a:tab pos="2197100" algn="ctr"/>
                  <a:tab pos="2476500" algn="ctr"/>
                  <a:tab pos="2768600" algn="ctr"/>
                  <a:tab pos="3048000" algn="ctr"/>
                  <a:tab pos="33401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	|	|	|	|	|	|	|	|	|	|	|	|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	1	2	3	4	5	6	7	8	9	10	11	12</a:t>
              </a:r>
            </a:p>
          </p:txBody>
        </p:sp>
      </p:grpSp>
      <p:sp>
        <p:nvSpPr>
          <p:cNvPr id="5530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Chart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5301" name="Group 12"/>
          <p:cNvGrpSpPr>
            <a:grpSpLocks/>
          </p:cNvGrpSpPr>
          <p:nvPr/>
        </p:nvGrpSpPr>
        <p:grpSpPr bwMode="auto">
          <a:xfrm>
            <a:off x="2097088" y="2583681"/>
            <a:ext cx="3286125" cy="2127250"/>
            <a:chOff x="1321" y="1842"/>
            <a:chExt cx="2070" cy="1340"/>
          </a:xfrm>
        </p:grpSpPr>
        <p:sp>
          <p:nvSpPr>
            <p:cNvPr id="55324" name="Oval 13"/>
            <p:cNvSpPr>
              <a:spLocks noChangeAspect="1" noChangeArrowheads="1"/>
            </p:cNvSpPr>
            <p:nvPr/>
          </p:nvSpPr>
          <p:spPr bwMode="auto">
            <a:xfrm>
              <a:off x="1510" y="2008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25" name="Oval 14"/>
            <p:cNvSpPr>
              <a:spLocks noChangeAspect="1" noChangeArrowheads="1"/>
            </p:cNvSpPr>
            <p:nvPr/>
          </p:nvSpPr>
          <p:spPr bwMode="auto">
            <a:xfrm>
              <a:off x="1321" y="2262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26" name="Oval 15"/>
            <p:cNvSpPr>
              <a:spLocks noChangeAspect="1" noChangeArrowheads="1"/>
            </p:cNvSpPr>
            <p:nvPr/>
          </p:nvSpPr>
          <p:spPr bwMode="auto">
            <a:xfrm>
              <a:off x="1685" y="2525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27" name="Oval 16"/>
            <p:cNvSpPr>
              <a:spLocks noChangeAspect="1" noChangeArrowheads="1"/>
            </p:cNvSpPr>
            <p:nvPr/>
          </p:nvSpPr>
          <p:spPr bwMode="auto">
            <a:xfrm>
              <a:off x="1866" y="2121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28" name="Oval 17"/>
            <p:cNvSpPr>
              <a:spLocks noChangeAspect="1" noChangeArrowheads="1"/>
            </p:cNvSpPr>
            <p:nvPr/>
          </p:nvSpPr>
          <p:spPr bwMode="auto">
            <a:xfrm>
              <a:off x="2773" y="2256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29" name="Oval 18"/>
            <p:cNvSpPr>
              <a:spLocks noChangeAspect="1" noChangeArrowheads="1"/>
            </p:cNvSpPr>
            <p:nvPr/>
          </p:nvSpPr>
          <p:spPr bwMode="auto">
            <a:xfrm>
              <a:off x="2049" y="2119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30" name="Oval 19"/>
            <p:cNvSpPr>
              <a:spLocks noChangeAspect="1" noChangeArrowheads="1"/>
            </p:cNvSpPr>
            <p:nvPr/>
          </p:nvSpPr>
          <p:spPr bwMode="auto">
            <a:xfrm>
              <a:off x="2590" y="2224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31" name="Oval 20"/>
            <p:cNvSpPr>
              <a:spLocks noChangeAspect="1" noChangeArrowheads="1"/>
            </p:cNvSpPr>
            <p:nvPr/>
          </p:nvSpPr>
          <p:spPr bwMode="auto">
            <a:xfrm>
              <a:off x="3313" y="1842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32" name="Oval 21"/>
            <p:cNvSpPr>
              <a:spLocks noChangeAspect="1" noChangeArrowheads="1"/>
            </p:cNvSpPr>
            <p:nvPr/>
          </p:nvSpPr>
          <p:spPr bwMode="auto">
            <a:xfrm>
              <a:off x="2224" y="2224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33" name="Oval 22"/>
            <p:cNvSpPr>
              <a:spLocks noChangeAspect="1" noChangeArrowheads="1"/>
            </p:cNvSpPr>
            <p:nvPr/>
          </p:nvSpPr>
          <p:spPr bwMode="auto">
            <a:xfrm>
              <a:off x="2408" y="2635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34" name="Oval 23"/>
            <p:cNvSpPr>
              <a:spLocks noChangeAspect="1" noChangeArrowheads="1"/>
            </p:cNvSpPr>
            <p:nvPr/>
          </p:nvSpPr>
          <p:spPr bwMode="auto">
            <a:xfrm>
              <a:off x="2951" y="2842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5335" name="Oval 24"/>
            <p:cNvSpPr>
              <a:spLocks noChangeAspect="1" noChangeArrowheads="1"/>
            </p:cNvSpPr>
            <p:nvPr/>
          </p:nvSpPr>
          <p:spPr bwMode="auto">
            <a:xfrm>
              <a:off x="3132" y="3104"/>
              <a:ext cx="78" cy="78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55302" name="Rectangle 25"/>
          <p:cNvSpPr>
            <a:spLocks noChangeArrowheads="1"/>
          </p:cNvSpPr>
          <p:nvPr/>
        </p:nvSpPr>
        <p:spPr bwMode="auto">
          <a:xfrm>
            <a:off x="1851025" y="1562919"/>
            <a:ext cx="17335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Control Chart for samples of 9 boxes</a:t>
            </a:r>
          </a:p>
        </p:txBody>
      </p:sp>
      <p:grpSp>
        <p:nvGrpSpPr>
          <p:cNvPr id="55303" name="Group 43"/>
          <p:cNvGrpSpPr>
            <a:grpSpLocks/>
          </p:cNvGrpSpPr>
          <p:nvPr/>
        </p:nvGrpSpPr>
        <p:grpSpPr bwMode="auto">
          <a:xfrm>
            <a:off x="5816600" y="2807519"/>
            <a:ext cx="1739900" cy="1284287"/>
            <a:chOff x="3664" y="1983"/>
            <a:chExt cx="1096" cy="809"/>
          </a:xfrm>
        </p:grpSpPr>
        <p:sp>
          <p:nvSpPr>
            <p:cNvPr id="55319" name="Line 44"/>
            <p:cNvSpPr>
              <a:spLocks noChangeShapeType="1"/>
            </p:cNvSpPr>
            <p:nvPr/>
          </p:nvSpPr>
          <p:spPr bwMode="auto">
            <a:xfrm>
              <a:off x="3752" y="199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45"/>
            <p:cNvSpPr>
              <a:spLocks noChangeShapeType="1"/>
            </p:cNvSpPr>
            <p:nvPr/>
          </p:nvSpPr>
          <p:spPr bwMode="auto">
            <a:xfrm>
              <a:off x="3752" y="279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46"/>
            <p:cNvSpPr>
              <a:spLocks noChangeShapeType="1"/>
            </p:cNvSpPr>
            <p:nvPr/>
          </p:nvSpPr>
          <p:spPr bwMode="auto">
            <a:xfrm>
              <a:off x="3664" y="2376"/>
              <a:ext cx="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Freeform 47"/>
            <p:cNvSpPr>
              <a:spLocks/>
            </p:cNvSpPr>
            <p:nvPr/>
          </p:nvSpPr>
          <p:spPr bwMode="auto">
            <a:xfrm rot="5400000">
              <a:off x="3529" y="2180"/>
              <a:ext cx="805" cy="411"/>
            </a:xfrm>
            <a:custGeom>
              <a:avLst/>
              <a:gdLst>
                <a:gd name="T0" fmla="*/ 0 w 1861"/>
                <a:gd name="T1" fmla="*/ 194 h 867"/>
                <a:gd name="T2" fmla="*/ 17 w 1861"/>
                <a:gd name="T3" fmla="*/ 191 h 867"/>
                <a:gd name="T4" fmla="*/ 42 w 1861"/>
                <a:gd name="T5" fmla="*/ 174 h 867"/>
                <a:gd name="T6" fmla="*/ 63 w 1861"/>
                <a:gd name="T7" fmla="*/ 147 h 867"/>
                <a:gd name="T8" fmla="*/ 91 w 1861"/>
                <a:gd name="T9" fmla="*/ 104 h 867"/>
                <a:gd name="T10" fmla="*/ 117 w 1861"/>
                <a:gd name="T11" fmla="*/ 58 h 867"/>
                <a:gd name="T12" fmla="*/ 141 w 1861"/>
                <a:gd name="T13" fmla="*/ 22 h 867"/>
                <a:gd name="T14" fmla="*/ 158 w 1861"/>
                <a:gd name="T15" fmla="*/ 7 h 867"/>
                <a:gd name="T16" fmla="*/ 174 w 1861"/>
                <a:gd name="T17" fmla="*/ 0 h 867"/>
                <a:gd name="T18" fmla="*/ 195 w 1861"/>
                <a:gd name="T19" fmla="*/ 7 h 867"/>
                <a:gd name="T20" fmla="*/ 208 w 1861"/>
                <a:gd name="T21" fmla="*/ 20 h 867"/>
                <a:gd name="T22" fmla="*/ 234 w 1861"/>
                <a:gd name="T23" fmla="*/ 57 h 867"/>
                <a:gd name="T24" fmla="*/ 260 w 1861"/>
                <a:gd name="T25" fmla="*/ 102 h 867"/>
                <a:gd name="T26" fmla="*/ 288 w 1861"/>
                <a:gd name="T27" fmla="*/ 148 h 867"/>
                <a:gd name="T28" fmla="*/ 305 w 1861"/>
                <a:gd name="T29" fmla="*/ 170 h 867"/>
                <a:gd name="T30" fmla="*/ 327 w 1861"/>
                <a:gd name="T31" fmla="*/ 190 h 867"/>
                <a:gd name="T32" fmla="*/ 348 w 1861"/>
                <a:gd name="T33" fmla="*/ 195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noFill/>
            <a:ln w="5715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48"/>
            <p:cNvSpPr>
              <a:spLocks noChangeShapeType="1"/>
            </p:cNvSpPr>
            <p:nvPr/>
          </p:nvSpPr>
          <p:spPr bwMode="auto">
            <a:xfrm>
              <a:off x="3704" y="2016"/>
              <a:ext cx="0" cy="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4" name="Group 49"/>
          <p:cNvGrpSpPr>
            <a:grpSpLocks/>
          </p:cNvGrpSpPr>
          <p:nvPr/>
        </p:nvGrpSpPr>
        <p:grpSpPr bwMode="auto">
          <a:xfrm>
            <a:off x="6499225" y="1723256"/>
            <a:ext cx="1746250" cy="3624263"/>
            <a:chOff x="4094" y="1300"/>
            <a:chExt cx="1100" cy="2283"/>
          </a:xfrm>
        </p:grpSpPr>
        <p:sp>
          <p:nvSpPr>
            <p:cNvPr id="55315" name="Rectangle 50"/>
            <p:cNvSpPr>
              <a:spLocks noChangeArrowheads="1"/>
            </p:cNvSpPr>
            <p:nvPr/>
          </p:nvSpPr>
          <p:spPr bwMode="auto">
            <a:xfrm>
              <a:off x="4094" y="1300"/>
              <a:ext cx="1052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Variation due to assignable causes</a:t>
              </a:r>
            </a:p>
          </p:txBody>
        </p:sp>
        <p:sp>
          <p:nvSpPr>
            <p:cNvPr id="55316" name="Rectangle 51"/>
            <p:cNvSpPr>
              <a:spLocks noChangeArrowheads="1"/>
            </p:cNvSpPr>
            <p:nvPr/>
          </p:nvSpPr>
          <p:spPr bwMode="auto">
            <a:xfrm>
              <a:off x="4142" y="3076"/>
              <a:ext cx="1052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Variation due to assignable causes</a:t>
              </a:r>
            </a:p>
          </p:txBody>
        </p:sp>
        <p:sp>
          <p:nvSpPr>
            <p:cNvPr id="55317" name="Line 52"/>
            <p:cNvSpPr>
              <a:spLocks noChangeShapeType="1"/>
            </p:cNvSpPr>
            <p:nvPr/>
          </p:nvSpPr>
          <p:spPr bwMode="auto">
            <a:xfrm>
              <a:off x="4428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53"/>
            <p:cNvSpPr>
              <a:spLocks noChangeShapeType="1"/>
            </p:cNvSpPr>
            <p:nvPr/>
          </p:nvSpPr>
          <p:spPr bwMode="auto">
            <a:xfrm flipV="1">
              <a:off x="4428" y="28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5" name="Group 54"/>
          <p:cNvGrpSpPr>
            <a:grpSpLocks/>
          </p:cNvGrpSpPr>
          <p:nvPr/>
        </p:nvGrpSpPr>
        <p:grpSpPr bwMode="auto">
          <a:xfrm>
            <a:off x="6550025" y="2821806"/>
            <a:ext cx="1962150" cy="1257300"/>
            <a:chOff x="4126" y="1992"/>
            <a:chExt cx="1236" cy="792"/>
          </a:xfrm>
        </p:grpSpPr>
        <p:sp>
          <p:nvSpPr>
            <p:cNvPr id="55312" name="Rectangle 55"/>
            <p:cNvSpPr>
              <a:spLocks noChangeArrowheads="1"/>
            </p:cNvSpPr>
            <p:nvPr/>
          </p:nvSpPr>
          <p:spPr bwMode="auto">
            <a:xfrm>
              <a:off x="4126" y="2208"/>
              <a:ext cx="123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Variation due to natural causes</a:t>
              </a:r>
            </a:p>
          </p:txBody>
        </p:sp>
        <p:sp>
          <p:nvSpPr>
            <p:cNvPr id="55313" name="Line 56"/>
            <p:cNvSpPr>
              <a:spLocks noChangeShapeType="1"/>
            </p:cNvSpPr>
            <p:nvPr/>
          </p:nvSpPr>
          <p:spPr bwMode="auto">
            <a:xfrm flipV="1">
              <a:off x="4436" y="2544"/>
              <a:ext cx="0" cy="240"/>
            </a:xfrm>
            <a:prstGeom prst="line">
              <a:avLst/>
            </a:prstGeom>
            <a:noFill/>
            <a:ln w="38100">
              <a:solidFill>
                <a:srgbClr val="175097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57"/>
            <p:cNvSpPr>
              <a:spLocks noChangeShapeType="1"/>
            </p:cNvSpPr>
            <p:nvPr/>
          </p:nvSpPr>
          <p:spPr bwMode="auto">
            <a:xfrm>
              <a:off x="4428" y="1992"/>
              <a:ext cx="0" cy="240"/>
            </a:xfrm>
            <a:prstGeom prst="line">
              <a:avLst/>
            </a:prstGeom>
            <a:noFill/>
            <a:ln w="38100">
              <a:solidFill>
                <a:srgbClr val="175097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6" name="Group 58"/>
          <p:cNvGrpSpPr>
            <a:grpSpLocks/>
          </p:cNvGrpSpPr>
          <p:nvPr/>
        </p:nvGrpSpPr>
        <p:grpSpPr bwMode="auto">
          <a:xfrm>
            <a:off x="4889500" y="4256906"/>
            <a:ext cx="1806575" cy="1298575"/>
            <a:chOff x="3080" y="2896"/>
            <a:chExt cx="1138" cy="818"/>
          </a:xfrm>
        </p:grpSpPr>
        <p:sp>
          <p:nvSpPr>
            <p:cNvPr id="55310" name="Rectangle 59"/>
            <p:cNvSpPr>
              <a:spLocks noChangeArrowheads="1"/>
            </p:cNvSpPr>
            <p:nvPr/>
          </p:nvSpPr>
          <p:spPr bwMode="auto">
            <a:xfrm>
              <a:off x="3494" y="3355"/>
              <a:ext cx="72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Out of control</a:t>
              </a:r>
            </a:p>
          </p:txBody>
        </p:sp>
        <p:sp>
          <p:nvSpPr>
            <p:cNvPr id="55311" name="Freeform 60"/>
            <p:cNvSpPr>
              <a:spLocks/>
            </p:cNvSpPr>
            <p:nvPr/>
          </p:nvSpPr>
          <p:spPr bwMode="auto">
            <a:xfrm>
              <a:off x="3080" y="2896"/>
              <a:ext cx="664" cy="440"/>
            </a:xfrm>
            <a:custGeom>
              <a:avLst/>
              <a:gdLst>
                <a:gd name="T0" fmla="*/ 0 w 664"/>
                <a:gd name="T1" fmla="*/ 0 h 440"/>
                <a:gd name="T2" fmla="*/ 664 w 664"/>
                <a:gd name="T3" fmla="*/ 440 h 440"/>
                <a:gd name="T4" fmla="*/ 184 w 664"/>
                <a:gd name="T5" fmla="*/ 280 h 440"/>
                <a:gd name="T6" fmla="*/ 0 60000 65536"/>
                <a:gd name="T7" fmla="*/ 0 60000 65536"/>
                <a:gd name="T8" fmla="*/ 0 60000 65536"/>
                <a:gd name="T9" fmla="*/ 0 w 664"/>
                <a:gd name="T10" fmla="*/ 0 h 440"/>
                <a:gd name="T11" fmla="*/ 664 w 664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40">
                  <a:moveTo>
                    <a:pt x="0" y="0"/>
                  </a:moveTo>
                  <a:lnTo>
                    <a:pt x="664" y="440"/>
                  </a:lnTo>
                  <a:lnTo>
                    <a:pt x="184" y="28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7" name="Group 61"/>
          <p:cNvGrpSpPr>
            <a:grpSpLocks/>
          </p:cNvGrpSpPr>
          <p:nvPr/>
        </p:nvGrpSpPr>
        <p:grpSpPr bwMode="auto">
          <a:xfrm>
            <a:off x="3768725" y="1850256"/>
            <a:ext cx="1519238" cy="620713"/>
            <a:chOff x="2374" y="1380"/>
            <a:chExt cx="957" cy="391"/>
          </a:xfrm>
        </p:grpSpPr>
        <p:sp>
          <p:nvSpPr>
            <p:cNvPr id="55308" name="Rectangle 62"/>
            <p:cNvSpPr>
              <a:spLocks noChangeArrowheads="1"/>
            </p:cNvSpPr>
            <p:nvPr/>
          </p:nvSpPr>
          <p:spPr bwMode="auto">
            <a:xfrm>
              <a:off x="2374" y="1380"/>
              <a:ext cx="73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Out of control</a:t>
              </a:r>
            </a:p>
          </p:txBody>
        </p:sp>
        <p:sp>
          <p:nvSpPr>
            <p:cNvPr id="55309" name="Freeform 63"/>
            <p:cNvSpPr>
              <a:spLocks/>
            </p:cNvSpPr>
            <p:nvPr/>
          </p:nvSpPr>
          <p:spPr bwMode="auto">
            <a:xfrm>
              <a:off x="3043" y="1557"/>
              <a:ext cx="288" cy="214"/>
            </a:xfrm>
            <a:custGeom>
              <a:avLst/>
              <a:gdLst>
                <a:gd name="T0" fmla="*/ 0 w 288"/>
                <a:gd name="T1" fmla="*/ 0 h 214"/>
                <a:gd name="T2" fmla="*/ 160 w 288"/>
                <a:gd name="T3" fmla="*/ 0 h 214"/>
                <a:gd name="T4" fmla="*/ 288 w 288"/>
                <a:gd name="T5" fmla="*/ 214 h 214"/>
                <a:gd name="T6" fmla="*/ 0 60000 65536"/>
                <a:gd name="T7" fmla="*/ 0 60000 65536"/>
                <a:gd name="T8" fmla="*/ 0 60000 65536"/>
                <a:gd name="T9" fmla="*/ 0 w 288"/>
                <a:gd name="T10" fmla="*/ 0 h 214"/>
                <a:gd name="T11" fmla="*/ 288 w 288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14">
                  <a:moveTo>
                    <a:pt x="0" y="0"/>
                  </a:moveTo>
                  <a:lnTo>
                    <a:pt x="160" y="0"/>
                  </a:lnTo>
                  <a:lnTo>
                    <a:pt x="288" y="2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45121" y="6180187"/>
            <a:ext cx="741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***For this class…use Excel to plot control charts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FF0000"/>
                </a:solidFill>
              </a:rPr>
              <a:t>A Process Is in Control If 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sample points outside limits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Most </a:t>
            </a:r>
            <a:r>
              <a:rPr lang="en-US" dirty="0">
                <a:latin typeface="Arial" charset="0"/>
              </a:rPr>
              <a:t>points near process average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About </a:t>
            </a:r>
            <a:r>
              <a:rPr lang="en-US" dirty="0">
                <a:latin typeface="Arial" charset="0"/>
              </a:rPr>
              <a:t>equal number of points above and below centerline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appear randomly distributed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Variable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Deliverable characteristic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and can be </a:t>
            </a:r>
            <a:r>
              <a:rPr lang="en-US" dirty="0" smtClean="0"/>
              <a:t>measured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Falls within an acceptable range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Weight; length</a:t>
            </a:r>
          </a:p>
          <a:p>
            <a:pPr lvl="2"/>
            <a:r>
              <a:rPr lang="en-US" dirty="0" smtClean="0"/>
              <a:t>Screen size, diameter of </a:t>
            </a:r>
            <a:r>
              <a:rPr lang="en-US" dirty="0" smtClean="0"/>
              <a:t>part</a:t>
            </a:r>
          </a:p>
          <a:p>
            <a:pPr>
              <a:lnSpc>
                <a:spcPct val="90000"/>
              </a:lnSpc>
            </a:pPr>
            <a:r>
              <a:rPr lang="en-US" b="1" dirty="0"/>
              <a:t>Attribute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Deliverable characteristic that can be evaluated with a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response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Does not address degree of failure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 or bad; yes or no</a:t>
            </a:r>
          </a:p>
          <a:p>
            <a:pPr lvl="2"/>
            <a:r>
              <a:rPr lang="en-US" dirty="0"/>
              <a:t>Cell phone turns on, screen </a:t>
            </a:r>
            <a:r>
              <a:rPr lang="en-US" dirty="0" smtClean="0"/>
              <a:t>broken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Control </a:t>
            </a:r>
            <a:r>
              <a:rPr lang="en-US" dirty="0" smtClean="0">
                <a:solidFill>
                  <a:srgbClr val="FF0000"/>
                </a:solidFill>
              </a:rPr>
              <a:t>Chart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Mean </a:t>
            </a:r>
            <a:r>
              <a:rPr lang="en-US" dirty="0"/>
              <a:t>chart </a:t>
            </a:r>
            <a:r>
              <a:rPr lang="en-US" dirty="0" smtClean="0"/>
              <a:t>( x -Chart 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average of a sample</a:t>
            </a:r>
          </a:p>
          <a:p>
            <a:pPr lvl="1"/>
            <a:r>
              <a:rPr lang="en-US" dirty="0"/>
              <a:t>Range chart ( R-Chart )</a:t>
            </a:r>
          </a:p>
          <a:p>
            <a:pPr lvl="2"/>
            <a:r>
              <a:rPr lang="en-US" dirty="0"/>
              <a:t>uses amount of dispersion in a sample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p-charts</a:t>
            </a:r>
            <a:endParaRPr lang="en-US" dirty="0"/>
          </a:p>
          <a:p>
            <a:pPr lvl="2"/>
            <a:r>
              <a:rPr lang="en-US" dirty="0" smtClean="0"/>
              <a:t>Uses </a:t>
            </a:r>
            <a:r>
              <a:rPr lang="en-US" dirty="0"/>
              <a:t>portion defective in a sample</a:t>
            </a:r>
          </a:p>
          <a:p>
            <a:pPr lvl="1"/>
            <a:r>
              <a:rPr lang="en-US" dirty="0"/>
              <a:t>c-charts</a:t>
            </a:r>
          </a:p>
          <a:p>
            <a:pPr lvl="2"/>
            <a:r>
              <a:rPr lang="en-US" dirty="0" smtClean="0"/>
              <a:t>Uses </a:t>
            </a:r>
            <a:r>
              <a:rPr lang="en-US" dirty="0"/>
              <a:t>number of </a:t>
            </a:r>
            <a:r>
              <a:rPr lang="en-US" dirty="0" smtClean="0"/>
              <a:t>defects </a:t>
            </a:r>
            <a:r>
              <a:rPr lang="en-US" dirty="0"/>
              <a:t>in an </a:t>
            </a:r>
            <a:r>
              <a:rPr lang="en-US" dirty="0" smtClean="0"/>
              <a:t>item</a:t>
            </a:r>
          </a:p>
          <a:p>
            <a:r>
              <a:rPr lang="en-US" dirty="0">
                <a:latin typeface="Arial" charset="0"/>
                <a:cs typeface="Arial" charset="0"/>
              </a:rPr>
              <a:t>Use different </a:t>
            </a:r>
            <a:r>
              <a:rPr lang="en-US" dirty="0" smtClean="0">
                <a:latin typeface="Arial" charset="0"/>
                <a:cs typeface="Arial" charset="0"/>
              </a:rPr>
              <a:t>charts for each type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79713" y="2063309"/>
            <a:ext cx="12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Use Control Charts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Process has a tendency to go out of control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Process is particularly </a:t>
            </a:r>
            <a:r>
              <a:rPr lang="en-US" sz="2400" dirty="0" smtClean="0">
                <a:solidFill>
                  <a:srgbClr val="FF0000"/>
                </a:solidFill>
              </a:rPr>
              <a:t>harmful and costly </a:t>
            </a:r>
            <a:r>
              <a:rPr lang="en-US" sz="2400" dirty="0" smtClean="0"/>
              <a:t>if it goes out of control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Examples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At the </a:t>
            </a:r>
            <a:r>
              <a:rPr lang="en-US" sz="2000" dirty="0" smtClean="0">
                <a:solidFill>
                  <a:srgbClr val="FF0000"/>
                </a:solidFill>
              </a:rPr>
              <a:t>beginning of a process </a:t>
            </a:r>
            <a:r>
              <a:rPr lang="en-US" sz="2000" dirty="0" smtClean="0"/>
              <a:t>because it is a waste of time and money to begin production process with bad supplies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Before a </a:t>
            </a:r>
            <a:r>
              <a:rPr lang="en-US" sz="2000" dirty="0" smtClean="0">
                <a:solidFill>
                  <a:srgbClr val="FF0000"/>
                </a:solidFill>
              </a:rPr>
              <a:t>costly or irreversible point</a:t>
            </a:r>
            <a:r>
              <a:rPr lang="en-US" sz="2000" dirty="0" smtClean="0"/>
              <a:t>, after which product is difficult to rework or correct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Before and after assembly or painting operations that might </a:t>
            </a:r>
            <a:r>
              <a:rPr lang="en-US" sz="2000" dirty="0" smtClean="0">
                <a:solidFill>
                  <a:srgbClr val="FF0000"/>
                </a:solidFill>
              </a:rPr>
              <a:t>cover defects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Before the outgoing final product or service is </a:t>
            </a:r>
            <a:r>
              <a:rPr lang="en-US" sz="2000" dirty="0" smtClean="0">
                <a:solidFill>
                  <a:srgbClr val="FF0000"/>
                </a:solidFill>
              </a:rPr>
              <a:t>delivered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Charts for Variable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 &amp; Mean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Quality Perspective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=</a:t>
            </a:r>
            <a:r>
              <a:rPr lang="en-US" dirty="0"/>
              <a:t> </a:t>
            </a:r>
            <a:r>
              <a:rPr lang="en-US" dirty="0" smtClean="0"/>
              <a:t>Deliverable</a:t>
            </a:r>
            <a:r>
              <a:rPr lang="en-US" dirty="0"/>
              <a:t> </a:t>
            </a:r>
            <a:r>
              <a:rPr lang="en-US" dirty="0" smtClean="0"/>
              <a:t>– Expectations</a:t>
            </a:r>
          </a:p>
          <a:p>
            <a:pPr lvl="1"/>
            <a:r>
              <a:rPr lang="en-US" dirty="0" smtClean="0"/>
              <a:t>Customer determines quality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X-Bar and R-Charts Together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average and process variability must be in control</a:t>
            </a:r>
          </a:p>
          <a:p>
            <a:r>
              <a:rPr lang="en-US" dirty="0" smtClean="0"/>
              <a:t>It is possible for samples to have very narrow ranges, but their averages is beyond control limits</a:t>
            </a:r>
          </a:p>
          <a:p>
            <a:r>
              <a:rPr lang="en-US" dirty="0" smtClean="0"/>
              <a:t>It is possible for sample averages to be in control, but ranges might be very large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B13A1A-87CB-44AB-BFF7-50127EB5757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Mean and Range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568325" y="1639888"/>
            <a:ext cx="8169275" cy="1763712"/>
            <a:chOff x="358" y="1033"/>
            <a:chExt cx="5146" cy="1111"/>
          </a:xfrm>
        </p:grpSpPr>
        <p:sp>
          <p:nvSpPr>
            <p:cNvPr id="57380" name="Freeform 4"/>
            <p:cNvSpPr>
              <a:spLocks/>
            </p:cNvSpPr>
            <p:nvPr/>
          </p:nvSpPr>
          <p:spPr bwMode="auto">
            <a:xfrm rot="5400000">
              <a:off x="3161" y="1252"/>
              <a:ext cx="701" cy="363"/>
            </a:xfrm>
            <a:custGeom>
              <a:avLst/>
              <a:gdLst>
                <a:gd name="T0" fmla="*/ 0 w 1861"/>
                <a:gd name="T1" fmla="*/ 152 h 867"/>
                <a:gd name="T2" fmla="*/ 13 w 1861"/>
                <a:gd name="T3" fmla="*/ 149 h 867"/>
                <a:gd name="T4" fmla="*/ 32 w 1861"/>
                <a:gd name="T5" fmla="*/ 136 h 867"/>
                <a:gd name="T6" fmla="*/ 48 w 1861"/>
                <a:gd name="T7" fmla="*/ 115 h 867"/>
                <a:gd name="T8" fmla="*/ 69 w 1861"/>
                <a:gd name="T9" fmla="*/ 81 h 867"/>
                <a:gd name="T10" fmla="*/ 89 w 1861"/>
                <a:gd name="T11" fmla="*/ 45 h 867"/>
                <a:gd name="T12" fmla="*/ 107 w 1861"/>
                <a:gd name="T13" fmla="*/ 17 h 867"/>
                <a:gd name="T14" fmla="*/ 120 w 1861"/>
                <a:gd name="T15" fmla="*/ 5 h 867"/>
                <a:gd name="T16" fmla="*/ 132 w 1861"/>
                <a:gd name="T17" fmla="*/ 0 h 867"/>
                <a:gd name="T18" fmla="*/ 148 w 1861"/>
                <a:gd name="T19" fmla="*/ 5 h 867"/>
                <a:gd name="T20" fmla="*/ 158 w 1861"/>
                <a:gd name="T21" fmla="*/ 15 h 867"/>
                <a:gd name="T22" fmla="*/ 178 w 1861"/>
                <a:gd name="T23" fmla="*/ 45 h 867"/>
                <a:gd name="T24" fmla="*/ 197 w 1861"/>
                <a:gd name="T25" fmla="*/ 80 h 867"/>
                <a:gd name="T26" fmla="*/ 218 w 1861"/>
                <a:gd name="T27" fmla="*/ 116 h 867"/>
                <a:gd name="T28" fmla="*/ 231 w 1861"/>
                <a:gd name="T29" fmla="*/ 132 h 867"/>
                <a:gd name="T30" fmla="*/ 248 w 1861"/>
                <a:gd name="T31" fmla="*/ 148 h 867"/>
                <a:gd name="T32" fmla="*/ 264 w 1861"/>
                <a:gd name="T33" fmla="*/ 152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Freeform 5"/>
            <p:cNvSpPr>
              <a:spLocks/>
            </p:cNvSpPr>
            <p:nvPr/>
          </p:nvSpPr>
          <p:spPr bwMode="auto">
            <a:xfrm rot="5400000">
              <a:off x="1217" y="1612"/>
              <a:ext cx="701" cy="363"/>
            </a:xfrm>
            <a:custGeom>
              <a:avLst/>
              <a:gdLst>
                <a:gd name="T0" fmla="*/ 0 w 1861"/>
                <a:gd name="T1" fmla="*/ 152 h 867"/>
                <a:gd name="T2" fmla="*/ 13 w 1861"/>
                <a:gd name="T3" fmla="*/ 149 h 867"/>
                <a:gd name="T4" fmla="*/ 32 w 1861"/>
                <a:gd name="T5" fmla="*/ 136 h 867"/>
                <a:gd name="T6" fmla="*/ 48 w 1861"/>
                <a:gd name="T7" fmla="*/ 115 h 867"/>
                <a:gd name="T8" fmla="*/ 69 w 1861"/>
                <a:gd name="T9" fmla="*/ 81 h 867"/>
                <a:gd name="T10" fmla="*/ 89 w 1861"/>
                <a:gd name="T11" fmla="*/ 45 h 867"/>
                <a:gd name="T12" fmla="*/ 107 w 1861"/>
                <a:gd name="T13" fmla="*/ 17 h 867"/>
                <a:gd name="T14" fmla="*/ 120 w 1861"/>
                <a:gd name="T15" fmla="*/ 5 h 867"/>
                <a:gd name="T16" fmla="*/ 132 w 1861"/>
                <a:gd name="T17" fmla="*/ 0 h 867"/>
                <a:gd name="T18" fmla="*/ 148 w 1861"/>
                <a:gd name="T19" fmla="*/ 5 h 867"/>
                <a:gd name="T20" fmla="*/ 158 w 1861"/>
                <a:gd name="T21" fmla="*/ 15 h 867"/>
                <a:gd name="T22" fmla="*/ 178 w 1861"/>
                <a:gd name="T23" fmla="*/ 45 h 867"/>
                <a:gd name="T24" fmla="*/ 197 w 1861"/>
                <a:gd name="T25" fmla="*/ 80 h 867"/>
                <a:gd name="T26" fmla="*/ 218 w 1861"/>
                <a:gd name="T27" fmla="*/ 116 h 867"/>
                <a:gd name="T28" fmla="*/ 231 w 1861"/>
                <a:gd name="T29" fmla="*/ 132 h 867"/>
                <a:gd name="T30" fmla="*/ 248 w 1861"/>
                <a:gd name="T31" fmla="*/ 148 h 867"/>
                <a:gd name="T32" fmla="*/ 264 w 1861"/>
                <a:gd name="T33" fmla="*/ 152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Freeform 6"/>
            <p:cNvSpPr>
              <a:spLocks/>
            </p:cNvSpPr>
            <p:nvPr/>
          </p:nvSpPr>
          <p:spPr bwMode="auto">
            <a:xfrm rot="5400000">
              <a:off x="1865" y="1492"/>
              <a:ext cx="701" cy="363"/>
            </a:xfrm>
            <a:custGeom>
              <a:avLst/>
              <a:gdLst>
                <a:gd name="T0" fmla="*/ 0 w 1861"/>
                <a:gd name="T1" fmla="*/ 152 h 867"/>
                <a:gd name="T2" fmla="*/ 13 w 1861"/>
                <a:gd name="T3" fmla="*/ 149 h 867"/>
                <a:gd name="T4" fmla="*/ 32 w 1861"/>
                <a:gd name="T5" fmla="*/ 136 h 867"/>
                <a:gd name="T6" fmla="*/ 48 w 1861"/>
                <a:gd name="T7" fmla="*/ 115 h 867"/>
                <a:gd name="T8" fmla="*/ 69 w 1861"/>
                <a:gd name="T9" fmla="*/ 81 h 867"/>
                <a:gd name="T10" fmla="*/ 89 w 1861"/>
                <a:gd name="T11" fmla="*/ 45 h 867"/>
                <a:gd name="T12" fmla="*/ 107 w 1861"/>
                <a:gd name="T13" fmla="*/ 17 h 867"/>
                <a:gd name="T14" fmla="*/ 120 w 1861"/>
                <a:gd name="T15" fmla="*/ 5 h 867"/>
                <a:gd name="T16" fmla="*/ 132 w 1861"/>
                <a:gd name="T17" fmla="*/ 0 h 867"/>
                <a:gd name="T18" fmla="*/ 148 w 1861"/>
                <a:gd name="T19" fmla="*/ 5 h 867"/>
                <a:gd name="T20" fmla="*/ 158 w 1861"/>
                <a:gd name="T21" fmla="*/ 15 h 867"/>
                <a:gd name="T22" fmla="*/ 178 w 1861"/>
                <a:gd name="T23" fmla="*/ 45 h 867"/>
                <a:gd name="T24" fmla="*/ 197 w 1861"/>
                <a:gd name="T25" fmla="*/ 80 h 867"/>
                <a:gd name="T26" fmla="*/ 218 w 1861"/>
                <a:gd name="T27" fmla="*/ 116 h 867"/>
                <a:gd name="T28" fmla="*/ 231 w 1861"/>
                <a:gd name="T29" fmla="*/ 132 h 867"/>
                <a:gd name="T30" fmla="*/ 248 w 1861"/>
                <a:gd name="T31" fmla="*/ 148 h 867"/>
                <a:gd name="T32" fmla="*/ 264 w 1861"/>
                <a:gd name="T33" fmla="*/ 152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Freeform 7"/>
            <p:cNvSpPr>
              <a:spLocks/>
            </p:cNvSpPr>
            <p:nvPr/>
          </p:nvSpPr>
          <p:spPr bwMode="auto">
            <a:xfrm rot="5400000">
              <a:off x="2513" y="1372"/>
              <a:ext cx="701" cy="363"/>
            </a:xfrm>
            <a:custGeom>
              <a:avLst/>
              <a:gdLst>
                <a:gd name="T0" fmla="*/ 0 w 1861"/>
                <a:gd name="T1" fmla="*/ 152 h 867"/>
                <a:gd name="T2" fmla="*/ 13 w 1861"/>
                <a:gd name="T3" fmla="*/ 149 h 867"/>
                <a:gd name="T4" fmla="*/ 32 w 1861"/>
                <a:gd name="T5" fmla="*/ 136 h 867"/>
                <a:gd name="T6" fmla="*/ 48 w 1861"/>
                <a:gd name="T7" fmla="*/ 115 h 867"/>
                <a:gd name="T8" fmla="*/ 69 w 1861"/>
                <a:gd name="T9" fmla="*/ 81 h 867"/>
                <a:gd name="T10" fmla="*/ 89 w 1861"/>
                <a:gd name="T11" fmla="*/ 45 h 867"/>
                <a:gd name="T12" fmla="*/ 107 w 1861"/>
                <a:gd name="T13" fmla="*/ 17 h 867"/>
                <a:gd name="T14" fmla="*/ 120 w 1861"/>
                <a:gd name="T15" fmla="*/ 5 h 867"/>
                <a:gd name="T16" fmla="*/ 132 w 1861"/>
                <a:gd name="T17" fmla="*/ 0 h 867"/>
                <a:gd name="T18" fmla="*/ 148 w 1861"/>
                <a:gd name="T19" fmla="*/ 5 h 867"/>
                <a:gd name="T20" fmla="*/ 158 w 1861"/>
                <a:gd name="T21" fmla="*/ 15 h 867"/>
                <a:gd name="T22" fmla="*/ 178 w 1861"/>
                <a:gd name="T23" fmla="*/ 45 h 867"/>
                <a:gd name="T24" fmla="*/ 197 w 1861"/>
                <a:gd name="T25" fmla="*/ 80 h 867"/>
                <a:gd name="T26" fmla="*/ 218 w 1861"/>
                <a:gd name="T27" fmla="*/ 116 h 867"/>
                <a:gd name="T28" fmla="*/ 231 w 1861"/>
                <a:gd name="T29" fmla="*/ 132 h 867"/>
                <a:gd name="T30" fmla="*/ 248 w 1861"/>
                <a:gd name="T31" fmla="*/ 148 h 867"/>
                <a:gd name="T32" fmla="*/ 264 w 1861"/>
                <a:gd name="T33" fmla="*/ 152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Rectangle 8"/>
            <p:cNvSpPr>
              <a:spLocks noChangeArrowheads="1"/>
            </p:cNvSpPr>
            <p:nvPr/>
          </p:nvSpPr>
          <p:spPr bwMode="auto">
            <a:xfrm>
              <a:off x="358" y="1033"/>
              <a:ext cx="1004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(a)</a:t>
              </a:r>
            </a:p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These sampling distributions result in the charts below</a:t>
              </a:r>
            </a:p>
          </p:txBody>
        </p:sp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3966" y="1247"/>
              <a:ext cx="153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(Sampling mean is shifting upward, but range is consistent)</a:t>
              </a:r>
            </a:p>
          </p:txBody>
        </p:sp>
      </p:grpSp>
      <p:grpSp>
        <p:nvGrpSpPr>
          <p:cNvPr id="57348" name="Group 10"/>
          <p:cNvGrpSpPr>
            <a:grpSpLocks/>
          </p:cNvGrpSpPr>
          <p:nvPr/>
        </p:nvGrpSpPr>
        <p:grpSpPr bwMode="auto">
          <a:xfrm>
            <a:off x="962025" y="4824413"/>
            <a:ext cx="7653338" cy="1306512"/>
            <a:chOff x="606" y="3039"/>
            <a:chExt cx="4821" cy="823"/>
          </a:xfrm>
        </p:grpSpPr>
        <p:grpSp>
          <p:nvGrpSpPr>
            <p:cNvPr id="57367" name="Group 11"/>
            <p:cNvGrpSpPr>
              <a:grpSpLocks/>
            </p:cNvGrpSpPr>
            <p:nvPr/>
          </p:nvGrpSpPr>
          <p:grpSpPr bwMode="auto">
            <a:xfrm>
              <a:off x="1376" y="3248"/>
              <a:ext cx="2568" cy="408"/>
              <a:chOff x="1376" y="3248"/>
              <a:chExt cx="2568" cy="408"/>
            </a:xfrm>
          </p:grpSpPr>
          <p:sp>
            <p:nvSpPr>
              <p:cNvPr id="61452" name="Rectangle 12"/>
              <p:cNvSpPr>
                <a:spLocks noChangeArrowheads="1"/>
              </p:cNvSpPr>
              <p:nvPr/>
            </p:nvSpPr>
            <p:spPr bwMode="auto">
              <a:xfrm>
                <a:off x="1376" y="3248"/>
                <a:ext cx="2568" cy="4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7377" name="Line 13"/>
              <p:cNvSpPr>
                <a:spLocks noChangeShapeType="1"/>
              </p:cNvSpPr>
              <p:nvPr/>
            </p:nvSpPr>
            <p:spPr bwMode="auto">
              <a:xfrm>
                <a:off x="1382" y="3248"/>
                <a:ext cx="25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8" name="Line 14"/>
              <p:cNvSpPr>
                <a:spLocks noChangeShapeType="1"/>
              </p:cNvSpPr>
              <p:nvPr/>
            </p:nvSpPr>
            <p:spPr bwMode="auto">
              <a:xfrm>
                <a:off x="1382" y="3446"/>
                <a:ext cx="25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9" name="Line 15"/>
              <p:cNvSpPr>
                <a:spLocks noChangeShapeType="1"/>
              </p:cNvSpPr>
              <p:nvPr/>
            </p:nvSpPr>
            <p:spPr bwMode="auto">
              <a:xfrm>
                <a:off x="1382" y="3644"/>
                <a:ext cx="25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68" name="Oval 16"/>
            <p:cNvSpPr>
              <a:spLocks noChangeArrowheads="1"/>
            </p:cNvSpPr>
            <p:nvPr/>
          </p:nvSpPr>
          <p:spPr bwMode="auto">
            <a:xfrm>
              <a:off x="1388" y="341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7369" name="Oval 17"/>
            <p:cNvSpPr>
              <a:spLocks noChangeArrowheads="1"/>
            </p:cNvSpPr>
            <p:nvPr/>
          </p:nvSpPr>
          <p:spPr bwMode="auto">
            <a:xfrm>
              <a:off x="1984" y="341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7370" name="Oval 18"/>
            <p:cNvSpPr>
              <a:spLocks noChangeArrowheads="1"/>
            </p:cNvSpPr>
            <p:nvPr/>
          </p:nvSpPr>
          <p:spPr bwMode="auto">
            <a:xfrm>
              <a:off x="2632" y="341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7371" name="Oval 19"/>
            <p:cNvSpPr>
              <a:spLocks noChangeArrowheads="1"/>
            </p:cNvSpPr>
            <p:nvPr/>
          </p:nvSpPr>
          <p:spPr bwMode="auto">
            <a:xfrm>
              <a:off x="3292" y="341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7372" name="Rectangle 20"/>
            <p:cNvSpPr>
              <a:spLocks noChangeArrowheads="1"/>
            </p:cNvSpPr>
            <p:nvPr/>
          </p:nvSpPr>
          <p:spPr bwMode="auto">
            <a:xfrm>
              <a:off x="606" y="3343"/>
              <a:ext cx="6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 i="1">
                  <a:solidFill>
                    <a:srgbClr val="000000"/>
                  </a:solidFill>
                </a:rPr>
                <a:t>R-chart</a:t>
              </a:r>
            </a:p>
          </p:txBody>
        </p:sp>
        <p:sp>
          <p:nvSpPr>
            <p:cNvPr id="57373" name="Rectangle 21"/>
            <p:cNvSpPr>
              <a:spLocks noChangeArrowheads="1"/>
            </p:cNvSpPr>
            <p:nvPr/>
          </p:nvSpPr>
          <p:spPr bwMode="auto">
            <a:xfrm>
              <a:off x="4060" y="3199"/>
              <a:ext cx="136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(</a:t>
              </a:r>
              <a:r>
                <a:rPr lang="en-US" altLang="en-US" sz="1800" b="0" i="1">
                  <a:solidFill>
                    <a:srgbClr val="000000"/>
                  </a:solidFill>
                </a:rPr>
                <a:t>R</a:t>
              </a:r>
              <a:r>
                <a:rPr lang="en-US" altLang="en-US" sz="1800" b="0">
                  <a:solidFill>
                    <a:srgbClr val="000000"/>
                  </a:solidFill>
                </a:rPr>
                <a:t>-chart does not detect change in mean)</a:t>
              </a:r>
            </a:p>
          </p:txBody>
        </p:sp>
        <p:sp>
          <p:nvSpPr>
            <p:cNvPr id="57374" name="Rectangle 22"/>
            <p:cNvSpPr>
              <a:spLocks noChangeArrowheads="1"/>
            </p:cNvSpPr>
            <p:nvPr/>
          </p:nvSpPr>
          <p:spPr bwMode="auto">
            <a:xfrm>
              <a:off x="1326" y="3039"/>
              <a:ext cx="3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UCL</a:t>
              </a:r>
            </a:p>
          </p:txBody>
        </p:sp>
        <p:sp>
          <p:nvSpPr>
            <p:cNvPr id="57375" name="Rectangle 23"/>
            <p:cNvSpPr>
              <a:spLocks noChangeArrowheads="1"/>
            </p:cNvSpPr>
            <p:nvPr/>
          </p:nvSpPr>
          <p:spPr bwMode="auto">
            <a:xfrm>
              <a:off x="1326" y="3649"/>
              <a:ext cx="3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LCL</a:t>
              </a:r>
            </a:p>
          </p:txBody>
        </p:sp>
      </p:grpSp>
      <p:sp>
        <p:nvSpPr>
          <p:cNvPr id="57349" name="Rectangle 24"/>
          <p:cNvSpPr>
            <a:spLocks noChangeArrowheads="1"/>
          </p:cNvSpPr>
          <p:nvPr/>
        </p:nvSpPr>
        <p:spPr bwMode="auto">
          <a:xfrm>
            <a:off x="192088" y="5962650"/>
            <a:ext cx="1279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S6.5</a:t>
            </a:r>
          </a:p>
        </p:txBody>
      </p:sp>
      <p:grpSp>
        <p:nvGrpSpPr>
          <p:cNvPr id="57350" name="Group 1"/>
          <p:cNvGrpSpPr>
            <a:grpSpLocks/>
          </p:cNvGrpSpPr>
          <p:nvPr/>
        </p:nvGrpSpPr>
        <p:grpSpPr bwMode="auto">
          <a:xfrm>
            <a:off x="962025" y="3476625"/>
            <a:ext cx="7407275" cy="1311275"/>
            <a:chOff x="962025" y="3476626"/>
            <a:chExt cx="7407275" cy="1311276"/>
          </a:xfrm>
        </p:grpSpPr>
        <p:grpSp>
          <p:nvGrpSpPr>
            <p:cNvPr id="57351" name="Group 26"/>
            <p:cNvGrpSpPr>
              <a:grpSpLocks/>
            </p:cNvGrpSpPr>
            <p:nvPr/>
          </p:nvGrpSpPr>
          <p:grpSpPr bwMode="auto">
            <a:xfrm>
              <a:off x="962025" y="3476626"/>
              <a:ext cx="7407275" cy="1311276"/>
              <a:chOff x="606" y="2190"/>
              <a:chExt cx="4666" cy="826"/>
            </a:xfrm>
          </p:grpSpPr>
          <p:grpSp>
            <p:nvGrpSpPr>
              <p:cNvPr id="57353" name="Group 27"/>
              <p:cNvGrpSpPr>
                <a:grpSpLocks/>
              </p:cNvGrpSpPr>
              <p:nvPr/>
            </p:nvGrpSpPr>
            <p:grpSpPr bwMode="auto">
              <a:xfrm>
                <a:off x="1376" y="2384"/>
                <a:ext cx="2568" cy="408"/>
                <a:chOff x="1376" y="2384"/>
                <a:chExt cx="2568" cy="408"/>
              </a:xfrm>
            </p:grpSpPr>
            <p:sp>
              <p:nvSpPr>
                <p:cNvPr id="61468" name="Rectangle 28"/>
                <p:cNvSpPr>
                  <a:spLocks noChangeArrowheads="1"/>
                </p:cNvSpPr>
                <p:nvPr/>
              </p:nvSpPr>
              <p:spPr bwMode="auto">
                <a:xfrm>
                  <a:off x="1376" y="2384"/>
                  <a:ext cx="2568" cy="40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 b="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64" name="Line 29"/>
                <p:cNvSpPr>
                  <a:spLocks noChangeShapeType="1"/>
                </p:cNvSpPr>
                <p:nvPr/>
              </p:nvSpPr>
              <p:spPr bwMode="auto">
                <a:xfrm>
                  <a:off x="1382" y="2384"/>
                  <a:ext cx="25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65" name="Line 30"/>
                <p:cNvSpPr>
                  <a:spLocks noChangeShapeType="1"/>
                </p:cNvSpPr>
                <p:nvPr/>
              </p:nvSpPr>
              <p:spPr bwMode="auto">
                <a:xfrm>
                  <a:off x="1382" y="2582"/>
                  <a:ext cx="25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66" name="Line 31"/>
                <p:cNvSpPr>
                  <a:spLocks noChangeShapeType="1"/>
                </p:cNvSpPr>
                <p:nvPr/>
              </p:nvSpPr>
              <p:spPr bwMode="auto">
                <a:xfrm>
                  <a:off x="1382" y="2780"/>
                  <a:ext cx="25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354" name="Oval 32"/>
              <p:cNvSpPr>
                <a:spLocks noChangeArrowheads="1"/>
              </p:cNvSpPr>
              <p:nvPr/>
            </p:nvSpPr>
            <p:spPr bwMode="auto">
              <a:xfrm>
                <a:off x="3288" y="2224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5" name="Oval 33"/>
              <p:cNvSpPr>
                <a:spLocks noChangeArrowheads="1"/>
              </p:cNvSpPr>
              <p:nvPr/>
            </p:nvSpPr>
            <p:spPr bwMode="auto">
              <a:xfrm>
                <a:off x="2632" y="2408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6" name="Oval 34"/>
              <p:cNvSpPr>
                <a:spLocks noChangeArrowheads="1"/>
              </p:cNvSpPr>
              <p:nvPr/>
            </p:nvSpPr>
            <p:spPr bwMode="auto">
              <a:xfrm>
                <a:off x="1384" y="2700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7" name="Oval 35"/>
              <p:cNvSpPr>
                <a:spLocks noChangeArrowheads="1"/>
              </p:cNvSpPr>
              <p:nvPr/>
            </p:nvSpPr>
            <p:spPr bwMode="auto">
              <a:xfrm>
                <a:off x="1984" y="2532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8" name="Rectangle 36"/>
              <p:cNvSpPr>
                <a:spLocks noChangeArrowheads="1"/>
              </p:cNvSpPr>
              <p:nvPr/>
            </p:nvSpPr>
            <p:spPr bwMode="auto">
              <a:xfrm>
                <a:off x="606" y="2479"/>
                <a:ext cx="5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 i="1">
                    <a:solidFill>
                      <a:srgbClr val="000000"/>
                    </a:solidFill>
                  </a:rPr>
                  <a:t>x</a:t>
                </a:r>
                <a:r>
                  <a:rPr lang="en-US" altLang="en-US" sz="1800" b="0">
                    <a:solidFill>
                      <a:srgbClr val="000000"/>
                    </a:solidFill>
                  </a:rPr>
                  <a:t>-chart</a:t>
                </a:r>
              </a:p>
            </p:txBody>
          </p:sp>
          <p:sp>
            <p:nvSpPr>
              <p:cNvPr id="57359" name="Rectangle 37"/>
              <p:cNvSpPr>
                <a:spLocks noChangeArrowheads="1"/>
              </p:cNvSpPr>
              <p:nvPr/>
            </p:nvSpPr>
            <p:spPr bwMode="auto">
              <a:xfrm>
                <a:off x="4060" y="2341"/>
                <a:ext cx="121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en-US" sz="1800" b="0" i="1" dirty="0">
                    <a:solidFill>
                      <a:srgbClr val="000000"/>
                    </a:solidFill>
                  </a:rPr>
                  <a:t>x</a:t>
                </a:r>
                <a:r>
                  <a:rPr lang="en-US" altLang="en-US" sz="1800" b="0" dirty="0">
                    <a:solidFill>
                      <a:srgbClr val="000000"/>
                    </a:solidFill>
                  </a:rPr>
                  <a:t>-chart </a:t>
                </a:r>
                <a:r>
                  <a:rPr lang="en-US" altLang="en-US" sz="1800" b="0" dirty="0">
                    <a:solidFill>
                      <a:srgbClr val="FF0000"/>
                    </a:solidFill>
                  </a:rPr>
                  <a:t>detects shift in central tendency)</a:t>
                </a:r>
              </a:p>
            </p:txBody>
          </p:sp>
          <p:sp>
            <p:nvSpPr>
              <p:cNvPr id="57360" name="Line 38"/>
              <p:cNvSpPr>
                <a:spLocks noChangeShapeType="1"/>
              </p:cNvSpPr>
              <p:nvPr/>
            </p:nvSpPr>
            <p:spPr bwMode="auto">
              <a:xfrm>
                <a:off x="675" y="2544"/>
                <a:ext cx="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1" name="Rectangle 39"/>
              <p:cNvSpPr>
                <a:spLocks noChangeArrowheads="1"/>
              </p:cNvSpPr>
              <p:nvPr/>
            </p:nvSpPr>
            <p:spPr bwMode="auto">
              <a:xfrm>
                <a:off x="1326" y="219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</a:rPr>
                  <a:t>UCL</a:t>
                </a:r>
              </a:p>
            </p:txBody>
          </p:sp>
          <p:sp>
            <p:nvSpPr>
              <p:cNvPr id="57362" name="Rectangle 40"/>
              <p:cNvSpPr>
                <a:spLocks noChangeArrowheads="1"/>
              </p:cNvSpPr>
              <p:nvPr/>
            </p:nvSpPr>
            <p:spPr bwMode="auto">
              <a:xfrm>
                <a:off x="1326" y="2803"/>
                <a:ext cx="3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</a:rPr>
                  <a:t>LCL</a:t>
                </a:r>
              </a:p>
            </p:txBody>
          </p:sp>
        </p:grpSp>
        <p:sp>
          <p:nvSpPr>
            <p:cNvPr id="57352" name="Line 41"/>
            <p:cNvSpPr>
              <a:spLocks noChangeShapeType="1"/>
            </p:cNvSpPr>
            <p:nvPr/>
          </p:nvSpPr>
          <p:spPr bwMode="auto">
            <a:xfrm>
              <a:off x="6650038" y="3800476"/>
              <a:ext cx="109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 and Range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962025" y="4824413"/>
            <a:ext cx="7653338" cy="1306512"/>
            <a:chOff x="606" y="3039"/>
            <a:chExt cx="4821" cy="823"/>
          </a:xfrm>
        </p:grpSpPr>
        <p:grpSp>
          <p:nvGrpSpPr>
            <p:cNvPr id="59422" name="Group 4"/>
            <p:cNvGrpSpPr>
              <a:grpSpLocks/>
            </p:cNvGrpSpPr>
            <p:nvPr/>
          </p:nvGrpSpPr>
          <p:grpSpPr bwMode="auto">
            <a:xfrm>
              <a:off x="1376" y="3248"/>
              <a:ext cx="2568" cy="408"/>
              <a:chOff x="1376" y="3248"/>
              <a:chExt cx="2568" cy="408"/>
            </a:xfrm>
          </p:grpSpPr>
          <p:sp>
            <p:nvSpPr>
              <p:cNvPr id="63493" name="Rectangle 5"/>
              <p:cNvSpPr>
                <a:spLocks noChangeArrowheads="1"/>
              </p:cNvSpPr>
              <p:nvPr/>
            </p:nvSpPr>
            <p:spPr bwMode="auto">
              <a:xfrm>
                <a:off x="1376" y="3248"/>
                <a:ext cx="2568" cy="4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9432" name="Line 6"/>
              <p:cNvSpPr>
                <a:spLocks noChangeShapeType="1"/>
              </p:cNvSpPr>
              <p:nvPr/>
            </p:nvSpPr>
            <p:spPr bwMode="auto">
              <a:xfrm>
                <a:off x="1382" y="3248"/>
                <a:ext cx="25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3" name="Line 7"/>
              <p:cNvSpPr>
                <a:spLocks noChangeShapeType="1"/>
              </p:cNvSpPr>
              <p:nvPr/>
            </p:nvSpPr>
            <p:spPr bwMode="auto">
              <a:xfrm>
                <a:off x="1382" y="3446"/>
                <a:ext cx="25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4" name="Line 8"/>
              <p:cNvSpPr>
                <a:spLocks noChangeShapeType="1"/>
              </p:cNvSpPr>
              <p:nvPr/>
            </p:nvSpPr>
            <p:spPr bwMode="auto">
              <a:xfrm>
                <a:off x="1382" y="3644"/>
                <a:ext cx="25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23" name="Oval 9"/>
            <p:cNvSpPr>
              <a:spLocks noChangeArrowheads="1"/>
            </p:cNvSpPr>
            <p:nvPr/>
          </p:nvSpPr>
          <p:spPr bwMode="auto">
            <a:xfrm>
              <a:off x="1388" y="349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9424" name="Oval 10"/>
            <p:cNvSpPr>
              <a:spLocks noChangeArrowheads="1"/>
            </p:cNvSpPr>
            <p:nvPr/>
          </p:nvSpPr>
          <p:spPr bwMode="auto">
            <a:xfrm>
              <a:off x="1984" y="341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9425" name="Oval 11"/>
            <p:cNvSpPr>
              <a:spLocks noChangeArrowheads="1"/>
            </p:cNvSpPr>
            <p:nvPr/>
          </p:nvSpPr>
          <p:spPr bwMode="auto">
            <a:xfrm>
              <a:off x="2632" y="3330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9426" name="Oval 12"/>
            <p:cNvSpPr>
              <a:spLocks noChangeArrowheads="1"/>
            </p:cNvSpPr>
            <p:nvPr/>
          </p:nvSpPr>
          <p:spPr bwMode="auto">
            <a:xfrm>
              <a:off x="3292" y="3146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9427" name="Rectangle 13"/>
            <p:cNvSpPr>
              <a:spLocks noChangeArrowheads="1"/>
            </p:cNvSpPr>
            <p:nvPr/>
          </p:nvSpPr>
          <p:spPr bwMode="auto">
            <a:xfrm>
              <a:off x="606" y="3343"/>
              <a:ext cx="6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 i="1">
                  <a:solidFill>
                    <a:srgbClr val="000000"/>
                  </a:solidFill>
                </a:rPr>
                <a:t>R</a:t>
              </a:r>
              <a:r>
                <a:rPr lang="en-US" altLang="en-US" sz="1800" b="0">
                  <a:solidFill>
                    <a:srgbClr val="000000"/>
                  </a:solidFill>
                </a:rPr>
                <a:t>-chart</a:t>
              </a:r>
            </a:p>
          </p:txBody>
        </p:sp>
        <p:sp>
          <p:nvSpPr>
            <p:cNvPr id="59428" name="Rectangle 14"/>
            <p:cNvSpPr>
              <a:spLocks noChangeArrowheads="1"/>
            </p:cNvSpPr>
            <p:nvPr/>
          </p:nvSpPr>
          <p:spPr bwMode="auto">
            <a:xfrm>
              <a:off x="4060" y="3199"/>
              <a:ext cx="136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 dirty="0">
                  <a:solidFill>
                    <a:srgbClr val="000000"/>
                  </a:solidFill>
                </a:rPr>
                <a:t>(</a:t>
              </a:r>
              <a:r>
                <a:rPr lang="en-US" altLang="en-US" sz="1800" b="0" i="1" dirty="0">
                  <a:solidFill>
                    <a:srgbClr val="000000"/>
                  </a:solidFill>
                </a:rPr>
                <a:t>R</a:t>
              </a:r>
              <a:r>
                <a:rPr lang="en-US" altLang="en-US" sz="1800" b="0" dirty="0">
                  <a:solidFill>
                    <a:srgbClr val="000000"/>
                  </a:solidFill>
                </a:rPr>
                <a:t>-chart </a:t>
              </a:r>
              <a:r>
                <a:rPr lang="en-US" altLang="en-US" sz="1800" b="0" dirty="0">
                  <a:solidFill>
                    <a:srgbClr val="FF0000"/>
                  </a:solidFill>
                </a:rPr>
                <a:t>detects increase in dispersion</a:t>
              </a:r>
              <a:r>
                <a:rPr lang="en-US" altLang="en-US" sz="1800" b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9429" name="Rectangle 15"/>
            <p:cNvSpPr>
              <a:spLocks noChangeArrowheads="1"/>
            </p:cNvSpPr>
            <p:nvPr/>
          </p:nvSpPr>
          <p:spPr bwMode="auto">
            <a:xfrm>
              <a:off x="1326" y="3039"/>
              <a:ext cx="3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UCL</a:t>
              </a:r>
            </a:p>
          </p:txBody>
        </p:sp>
        <p:sp>
          <p:nvSpPr>
            <p:cNvPr id="59430" name="Rectangle 16"/>
            <p:cNvSpPr>
              <a:spLocks noChangeArrowheads="1"/>
            </p:cNvSpPr>
            <p:nvPr/>
          </p:nvSpPr>
          <p:spPr bwMode="auto">
            <a:xfrm>
              <a:off x="1326" y="3649"/>
              <a:ext cx="3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LCL</a:t>
              </a:r>
            </a:p>
          </p:txBody>
        </p:sp>
      </p:grpSp>
      <p:grpSp>
        <p:nvGrpSpPr>
          <p:cNvPr id="59396" name="Group 18"/>
          <p:cNvGrpSpPr>
            <a:grpSpLocks/>
          </p:cNvGrpSpPr>
          <p:nvPr/>
        </p:nvGrpSpPr>
        <p:grpSpPr bwMode="auto">
          <a:xfrm>
            <a:off x="568325" y="1639888"/>
            <a:ext cx="7886700" cy="1903412"/>
            <a:chOff x="358" y="1033"/>
            <a:chExt cx="4968" cy="1199"/>
          </a:xfrm>
        </p:grpSpPr>
        <p:sp>
          <p:nvSpPr>
            <p:cNvPr id="59415" name="Freeform 19"/>
            <p:cNvSpPr>
              <a:spLocks/>
            </p:cNvSpPr>
            <p:nvPr/>
          </p:nvSpPr>
          <p:spPr bwMode="auto">
            <a:xfrm rot="5400000">
              <a:off x="3085" y="1392"/>
              <a:ext cx="1085" cy="595"/>
            </a:xfrm>
            <a:custGeom>
              <a:avLst/>
              <a:gdLst>
                <a:gd name="T0" fmla="*/ 0 w 1861"/>
                <a:gd name="T1" fmla="*/ 407 h 867"/>
                <a:gd name="T2" fmla="*/ 31 w 1861"/>
                <a:gd name="T3" fmla="*/ 401 h 867"/>
                <a:gd name="T4" fmla="*/ 77 w 1861"/>
                <a:gd name="T5" fmla="*/ 366 h 867"/>
                <a:gd name="T6" fmla="*/ 114 w 1861"/>
                <a:gd name="T7" fmla="*/ 308 h 867"/>
                <a:gd name="T8" fmla="*/ 165 w 1861"/>
                <a:gd name="T9" fmla="*/ 218 h 867"/>
                <a:gd name="T10" fmla="*/ 212 w 1861"/>
                <a:gd name="T11" fmla="*/ 122 h 867"/>
                <a:gd name="T12" fmla="*/ 257 w 1861"/>
                <a:gd name="T13" fmla="*/ 47 h 867"/>
                <a:gd name="T14" fmla="*/ 286 w 1861"/>
                <a:gd name="T15" fmla="*/ 15 h 867"/>
                <a:gd name="T16" fmla="*/ 317 w 1861"/>
                <a:gd name="T17" fmla="*/ 0 h 867"/>
                <a:gd name="T18" fmla="*/ 353 w 1861"/>
                <a:gd name="T19" fmla="*/ 15 h 867"/>
                <a:gd name="T20" fmla="*/ 378 w 1861"/>
                <a:gd name="T21" fmla="*/ 41 h 867"/>
                <a:gd name="T22" fmla="*/ 426 w 1861"/>
                <a:gd name="T23" fmla="*/ 121 h 867"/>
                <a:gd name="T24" fmla="*/ 473 w 1861"/>
                <a:gd name="T25" fmla="*/ 215 h 867"/>
                <a:gd name="T26" fmla="*/ 523 w 1861"/>
                <a:gd name="T27" fmla="*/ 310 h 867"/>
                <a:gd name="T28" fmla="*/ 554 w 1861"/>
                <a:gd name="T29" fmla="*/ 355 h 867"/>
                <a:gd name="T30" fmla="*/ 594 w 1861"/>
                <a:gd name="T31" fmla="*/ 397 h 867"/>
                <a:gd name="T32" fmla="*/ 633 w 1861"/>
                <a:gd name="T33" fmla="*/ 408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Freeform 20"/>
            <p:cNvSpPr>
              <a:spLocks/>
            </p:cNvSpPr>
            <p:nvPr/>
          </p:nvSpPr>
          <p:spPr bwMode="auto">
            <a:xfrm rot="5400000">
              <a:off x="1409" y="1452"/>
              <a:ext cx="437" cy="483"/>
            </a:xfrm>
            <a:custGeom>
              <a:avLst/>
              <a:gdLst>
                <a:gd name="T0" fmla="*/ 0 w 1861"/>
                <a:gd name="T1" fmla="*/ 268 h 867"/>
                <a:gd name="T2" fmla="*/ 5 w 1861"/>
                <a:gd name="T3" fmla="*/ 264 h 867"/>
                <a:gd name="T4" fmla="*/ 12 w 1861"/>
                <a:gd name="T5" fmla="*/ 241 h 867"/>
                <a:gd name="T6" fmla="*/ 19 w 1861"/>
                <a:gd name="T7" fmla="*/ 203 h 867"/>
                <a:gd name="T8" fmla="*/ 27 w 1861"/>
                <a:gd name="T9" fmla="*/ 144 h 867"/>
                <a:gd name="T10" fmla="*/ 35 w 1861"/>
                <a:gd name="T11" fmla="*/ 80 h 867"/>
                <a:gd name="T12" fmla="*/ 42 w 1861"/>
                <a:gd name="T13" fmla="*/ 31 h 867"/>
                <a:gd name="T14" fmla="*/ 46 w 1861"/>
                <a:gd name="T15" fmla="*/ 10 h 867"/>
                <a:gd name="T16" fmla="*/ 51 w 1861"/>
                <a:gd name="T17" fmla="*/ 0 h 867"/>
                <a:gd name="T18" fmla="*/ 57 w 1861"/>
                <a:gd name="T19" fmla="*/ 10 h 867"/>
                <a:gd name="T20" fmla="*/ 61 w 1861"/>
                <a:gd name="T21" fmla="*/ 27 h 867"/>
                <a:gd name="T22" fmla="*/ 69 w 1861"/>
                <a:gd name="T23" fmla="*/ 80 h 867"/>
                <a:gd name="T24" fmla="*/ 77 w 1861"/>
                <a:gd name="T25" fmla="*/ 142 h 867"/>
                <a:gd name="T26" fmla="*/ 85 w 1861"/>
                <a:gd name="T27" fmla="*/ 204 h 867"/>
                <a:gd name="T28" fmla="*/ 90 w 1861"/>
                <a:gd name="T29" fmla="*/ 235 h 867"/>
                <a:gd name="T30" fmla="*/ 96 w 1861"/>
                <a:gd name="T31" fmla="*/ 262 h 867"/>
                <a:gd name="T32" fmla="*/ 103 w 1861"/>
                <a:gd name="T33" fmla="*/ 269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7" name="Freeform 21"/>
            <p:cNvSpPr>
              <a:spLocks/>
            </p:cNvSpPr>
            <p:nvPr/>
          </p:nvSpPr>
          <p:spPr bwMode="auto">
            <a:xfrm rot="5400000">
              <a:off x="1909" y="1512"/>
              <a:ext cx="613" cy="363"/>
            </a:xfrm>
            <a:custGeom>
              <a:avLst/>
              <a:gdLst>
                <a:gd name="T0" fmla="*/ 0 w 1861"/>
                <a:gd name="T1" fmla="*/ 152 h 867"/>
                <a:gd name="T2" fmla="*/ 10 w 1861"/>
                <a:gd name="T3" fmla="*/ 149 h 867"/>
                <a:gd name="T4" fmla="*/ 25 w 1861"/>
                <a:gd name="T5" fmla="*/ 136 h 867"/>
                <a:gd name="T6" fmla="*/ 37 w 1861"/>
                <a:gd name="T7" fmla="*/ 115 h 867"/>
                <a:gd name="T8" fmla="*/ 53 w 1861"/>
                <a:gd name="T9" fmla="*/ 81 h 867"/>
                <a:gd name="T10" fmla="*/ 68 w 1861"/>
                <a:gd name="T11" fmla="*/ 45 h 867"/>
                <a:gd name="T12" fmla="*/ 82 w 1861"/>
                <a:gd name="T13" fmla="*/ 17 h 867"/>
                <a:gd name="T14" fmla="*/ 92 w 1861"/>
                <a:gd name="T15" fmla="*/ 5 h 867"/>
                <a:gd name="T16" fmla="*/ 101 w 1861"/>
                <a:gd name="T17" fmla="*/ 0 h 867"/>
                <a:gd name="T18" fmla="*/ 113 w 1861"/>
                <a:gd name="T19" fmla="*/ 5 h 867"/>
                <a:gd name="T20" fmla="*/ 121 w 1861"/>
                <a:gd name="T21" fmla="*/ 15 h 867"/>
                <a:gd name="T22" fmla="*/ 136 w 1861"/>
                <a:gd name="T23" fmla="*/ 45 h 867"/>
                <a:gd name="T24" fmla="*/ 151 w 1861"/>
                <a:gd name="T25" fmla="*/ 80 h 867"/>
                <a:gd name="T26" fmla="*/ 167 w 1861"/>
                <a:gd name="T27" fmla="*/ 116 h 867"/>
                <a:gd name="T28" fmla="*/ 177 w 1861"/>
                <a:gd name="T29" fmla="*/ 132 h 867"/>
                <a:gd name="T30" fmla="*/ 189 w 1861"/>
                <a:gd name="T31" fmla="*/ 148 h 867"/>
                <a:gd name="T32" fmla="*/ 202 w 1861"/>
                <a:gd name="T33" fmla="*/ 152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Freeform 22"/>
            <p:cNvSpPr>
              <a:spLocks/>
            </p:cNvSpPr>
            <p:nvPr/>
          </p:nvSpPr>
          <p:spPr bwMode="auto">
            <a:xfrm rot="5400000">
              <a:off x="2469" y="1448"/>
              <a:ext cx="853" cy="475"/>
            </a:xfrm>
            <a:custGeom>
              <a:avLst/>
              <a:gdLst>
                <a:gd name="T0" fmla="*/ 0 w 1861"/>
                <a:gd name="T1" fmla="*/ 259 h 867"/>
                <a:gd name="T2" fmla="*/ 20 w 1861"/>
                <a:gd name="T3" fmla="*/ 255 h 867"/>
                <a:gd name="T4" fmla="*/ 48 w 1861"/>
                <a:gd name="T5" fmla="*/ 233 h 867"/>
                <a:gd name="T6" fmla="*/ 71 w 1861"/>
                <a:gd name="T7" fmla="*/ 196 h 867"/>
                <a:gd name="T8" fmla="*/ 102 w 1861"/>
                <a:gd name="T9" fmla="*/ 139 h 867"/>
                <a:gd name="T10" fmla="*/ 131 w 1861"/>
                <a:gd name="T11" fmla="*/ 78 h 867"/>
                <a:gd name="T12" fmla="*/ 159 w 1861"/>
                <a:gd name="T13" fmla="*/ 30 h 867"/>
                <a:gd name="T14" fmla="*/ 177 w 1861"/>
                <a:gd name="T15" fmla="*/ 10 h 867"/>
                <a:gd name="T16" fmla="*/ 196 w 1861"/>
                <a:gd name="T17" fmla="*/ 0 h 867"/>
                <a:gd name="T18" fmla="*/ 219 w 1861"/>
                <a:gd name="T19" fmla="*/ 10 h 867"/>
                <a:gd name="T20" fmla="*/ 234 w 1861"/>
                <a:gd name="T21" fmla="*/ 26 h 867"/>
                <a:gd name="T22" fmla="*/ 263 w 1861"/>
                <a:gd name="T23" fmla="*/ 77 h 867"/>
                <a:gd name="T24" fmla="*/ 292 w 1861"/>
                <a:gd name="T25" fmla="*/ 137 h 867"/>
                <a:gd name="T26" fmla="*/ 323 w 1861"/>
                <a:gd name="T27" fmla="*/ 198 h 867"/>
                <a:gd name="T28" fmla="*/ 342 w 1861"/>
                <a:gd name="T29" fmla="*/ 227 h 867"/>
                <a:gd name="T30" fmla="*/ 367 w 1861"/>
                <a:gd name="T31" fmla="*/ 253 h 867"/>
                <a:gd name="T32" fmla="*/ 391 w 1861"/>
                <a:gd name="T33" fmla="*/ 260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chemeClr val="accent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Rectangle 23"/>
            <p:cNvSpPr>
              <a:spLocks noChangeArrowheads="1"/>
            </p:cNvSpPr>
            <p:nvPr/>
          </p:nvSpPr>
          <p:spPr bwMode="auto">
            <a:xfrm>
              <a:off x="358" y="1033"/>
              <a:ext cx="1004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(b)</a:t>
              </a:r>
            </a:p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These sampling distributions result in the charts below</a:t>
              </a:r>
            </a:p>
          </p:txBody>
        </p:sp>
        <p:sp>
          <p:nvSpPr>
            <p:cNvPr id="59420" name="Rectangle 24"/>
            <p:cNvSpPr>
              <a:spLocks noChangeArrowheads="1"/>
            </p:cNvSpPr>
            <p:nvPr/>
          </p:nvSpPr>
          <p:spPr bwMode="auto">
            <a:xfrm>
              <a:off x="4060" y="1343"/>
              <a:ext cx="1266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(Sampling mean is constant, but dispersion is increasing)</a:t>
              </a:r>
            </a:p>
          </p:txBody>
        </p:sp>
        <p:sp>
          <p:nvSpPr>
            <p:cNvPr id="59421" name="Line 25"/>
            <p:cNvSpPr>
              <a:spLocks noChangeShapeType="1"/>
            </p:cNvSpPr>
            <p:nvPr/>
          </p:nvSpPr>
          <p:spPr bwMode="auto">
            <a:xfrm>
              <a:off x="1368" y="1688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397" name="Group 26"/>
          <p:cNvGrpSpPr>
            <a:grpSpLocks/>
          </p:cNvGrpSpPr>
          <p:nvPr/>
        </p:nvGrpSpPr>
        <p:grpSpPr bwMode="auto">
          <a:xfrm>
            <a:off x="962025" y="3476625"/>
            <a:ext cx="7653338" cy="1311275"/>
            <a:chOff x="606" y="2190"/>
            <a:chExt cx="4821" cy="826"/>
          </a:xfrm>
        </p:grpSpPr>
        <p:grpSp>
          <p:nvGrpSpPr>
            <p:cNvPr id="59399" name="Group 27"/>
            <p:cNvGrpSpPr>
              <a:grpSpLocks/>
            </p:cNvGrpSpPr>
            <p:nvPr/>
          </p:nvGrpSpPr>
          <p:grpSpPr bwMode="auto">
            <a:xfrm>
              <a:off x="606" y="2190"/>
              <a:ext cx="4821" cy="826"/>
              <a:chOff x="606" y="2190"/>
              <a:chExt cx="4821" cy="826"/>
            </a:xfrm>
          </p:grpSpPr>
          <p:grpSp>
            <p:nvGrpSpPr>
              <p:cNvPr id="59401" name="Group 28"/>
              <p:cNvGrpSpPr>
                <a:grpSpLocks/>
              </p:cNvGrpSpPr>
              <p:nvPr/>
            </p:nvGrpSpPr>
            <p:grpSpPr bwMode="auto">
              <a:xfrm>
                <a:off x="1376" y="2384"/>
                <a:ext cx="2568" cy="408"/>
                <a:chOff x="1376" y="2384"/>
                <a:chExt cx="2568" cy="408"/>
              </a:xfrm>
            </p:grpSpPr>
            <p:sp>
              <p:nvSpPr>
                <p:cNvPr id="63517" name="Rectangle 29"/>
                <p:cNvSpPr>
                  <a:spLocks noChangeArrowheads="1"/>
                </p:cNvSpPr>
                <p:nvPr/>
              </p:nvSpPr>
              <p:spPr bwMode="auto">
                <a:xfrm>
                  <a:off x="1376" y="2384"/>
                  <a:ext cx="2568" cy="40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 b="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12" name="Line 30"/>
                <p:cNvSpPr>
                  <a:spLocks noChangeShapeType="1"/>
                </p:cNvSpPr>
                <p:nvPr/>
              </p:nvSpPr>
              <p:spPr bwMode="auto">
                <a:xfrm>
                  <a:off x="1382" y="2384"/>
                  <a:ext cx="25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3" name="Line 31"/>
                <p:cNvSpPr>
                  <a:spLocks noChangeShapeType="1"/>
                </p:cNvSpPr>
                <p:nvPr/>
              </p:nvSpPr>
              <p:spPr bwMode="auto">
                <a:xfrm>
                  <a:off x="1382" y="2582"/>
                  <a:ext cx="25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4" name="Line 32"/>
                <p:cNvSpPr>
                  <a:spLocks noChangeShapeType="1"/>
                </p:cNvSpPr>
                <p:nvPr/>
              </p:nvSpPr>
              <p:spPr bwMode="auto">
                <a:xfrm>
                  <a:off x="1382" y="2780"/>
                  <a:ext cx="25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02" name="Oval 33"/>
              <p:cNvSpPr>
                <a:spLocks noChangeArrowheads="1"/>
              </p:cNvSpPr>
              <p:nvPr/>
            </p:nvSpPr>
            <p:spPr bwMode="auto">
              <a:xfrm>
                <a:off x="3288" y="2546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03" name="Oval 34"/>
              <p:cNvSpPr>
                <a:spLocks noChangeArrowheads="1"/>
              </p:cNvSpPr>
              <p:nvPr/>
            </p:nvSpPr>
            <p:spPr bwMode="auto">
              <a:xfrm>
                <a:off x="2632" y="2546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04" name="Oval 35"/>
              <p:cNvSpPr>
                <a:spLocks noChangeArrowheads="1"/>
              </p:cNvSpPr>
              <p:nvPr/>
            </p:nvSpPr>
            <p:spPr bwMode="auto">
              <a:xfrm>
                <a:off x="1384" y="2546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05" name="Oval 36"/>
              <p:cNvSpPr>
                <a:spLocks noChangeArrowheads="1"/>
              </p:cNvSpPr>
              <p:nvPr/>
            </p:nvSpPr>
            <p:spPr bwMode="auto">
              <a:xfrm>
                <a:off x="1984" y="2546"/>
                <a:ext cx="84" cy="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06" name="Rectangle 37"/>
              <p:cNvSpPr>
                <a:spLocks noChangeArrowheads="1"/>
              </p:cNvSpPr>
              <p:nvPr/>
            </p:nvSpPr>
            <p:spPr bwMode="auto">
              <a:xfrm>
                <a:off x="606" y="2479"/>
                <a:ext cx="5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 i="1">
                    <a:solidFill>
                      <a:srgbClr val="000000"/>
                    </a:solidFill>
                  </a:rPr>
                  <a:t>x</a:t>
                </a:r>
                <a:r>
                  <a:rPr lang="en-US" altLang="en-US" sz="1800" b="0">
                    <a:solidFill>
                      <a:srgbClr val="000000"/>
                    </a:solidFill>
                  </a:rPr>
                  <a:t>-chart</a:t>
                </a:r>
              </a:p>
            </p:txBody>
          </p:sp>
          <p:sp>
            <p:nvSpPr>
              <p:cNvPr id="59407" name="Rectangle 38"/>
              <p:cNvSpPr>
                <a:spLocks noChangeArrowheads="1"/>
              </p:cNvSpPr>
              <p:nvPr/>
            </p:nvSpPr>
            <p:spPr bwMode="auto">
              <a:xfrm>
                <a:off x="4060" y="2341"/>
                <a:ext cx="1367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(</a:t>
                </a:r>
                <a:r>
                  <a:rPr lang="en-US" altLang="en-US" sz="1800" b="0" i="1">
                    <a:solidFill>
                      <a:srgbClr val="000000"/>
                    </a:solidFill>
                  </a:rPr>
                  <a:t>x</a:t>
                </a:r>
                <a:r>
                  <a:rPr lang="en-US" altLang="en-US" sz="1800" b="0">
                    <a:solidFill>
                      <a:srgbClr val="000000"/>
                    </a:solidFill>
                  </a:rPr>
                  <a:t>-chart indicates no change in central tendency)</a:t>
                </a:r>
              </a:p>
            </p:txBody>
          </p:sp>
          <p:sp>
            <p:nvSpPr>
              <p:cNvPr id="59408" name="Line 39"/>
              <p:cNvSpPr>
                <a:spLocks noChangeShapeType="1"/>
              </p:cNvSpPr>
              <p:nvPr/>
            </p:nvSpPr>
            <p:spPr bwMode="auto">
              <a:xfrm>
                <a:off x="675" y="2544"/>
                <a:ext cx="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9" name="Rectangle 40"/>
              <p:cNvSpPr>
                <a:spLocks noChangeArrowheads="1"/>
              </p:cNvSpPr>
              <p:nvPr/>
            </p:nvSpPr>
            <p:spPr bwMode="auto">
              <a:xfrm>
                <a:off x="1326" y="219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</a:rPr>
                  <a:t>UCL</a:t>
                </a:r>
              </a:p>
            </p:txBody>
          </p:sp>
          <p:sp>
            <p:nvSpPr>
              <p:cNvPr id="59410" name="Rectangle 41"/>
              <p:cNvSpPr>
                <a:spLocks noChangeArrowheads="1"/>
              </p:cNvSpPr>
              <p:nvPr/>
            </p:nvSpPr>
            <p:spPr bwMode="auto">
              <a:xfrm>
                <a:off x="1326" y="2803"/>
                <a:ext cx="3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</a:rPr>
                  <a:t>LCL</a:t>
                </a:r>
              </a:p>
            </p:txBody>
          </p:sp>
        </p:grpSp>
        <p:sp>
          <p:nvSpPr>
            <p:cNvPr id="59400" name="Line 42"/>
            <p:cNvSpPr>
              <a:spLocks noChangeShapeType="1"/>
            </p:cNvSpPr>
            <p:nvPr/>
          </p:nvSpPr>
          <p:spPr bwMode="auto">
            <a:xfrm>
              <a:off x="4189" y="2392"/>
              <a:ext cx="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Rectangle 24"/>
          <p:cNvSpPr>
            <a:spLocks noChangeArrowheads="1"/>
          </p:cNvSpPr>
          <p:nvPr/>
        </p:nvSpPr>
        <p:spPr bwMode="auto">
          <a:xfrm>
            <a:off x="192088" y="5962650"/>
            <a:ext cx="1279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S6.5</a:t>
            </a:r>
          </a:p>
        </p:txBody>
      </p:sp>
    </p:spTree>
    <p:extLst>
      <p:ext uri="{BB962C8B-B14F-4D97-AF65-F5344CB8AC3E}">
        <p14:creationId xmlns:p14="http://schemas.microsoft.com/office/powerpoint/2010/main" val="6206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Restaurant Control Limits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6323" name="Text Box 33"/>
          <p:cNvSpPr txBox="1">
            <a:spLocks noChangeArrowheads="1"/>
          </p:cNvSpPr>
          <p:nvPr/>
        </p:nvSpPr>
        <p:spPr bwMode="auto">
          <a:xfrm>
            <a:off x="746125" y="1322388"/>
            <a:ext cx="5624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</a:rPr>
              <a:t>For salmon filets at Darden Restaurants</a:t>
            </a:r>
          </a:p>
        </p:txBody>
      </p:sp>
      <p:grpSp>
        <p:nvGrpSpPr>
          <p:cNvPr id="56324" name="Group 2"/>
          <p:cNvGrpSpPr>
            <a:grpSpLocks/>
          </p:cNvGrpSpPr>
          <p:nvPr/>
        </p:nvGrpSpPr>
        <p:grpSpPr bwMode="auto">
          <a:xfrm>
            <a:off x="1154113" y="1857375"/>
            <a:ext cx="7794625" cy="2073275"/>
            <a:chOff x="1154114" y="1857375"/>
            <a:chExt cx="7794625" cy="2073276"/>
          </a:xfrm>
        </p:grpSpPr>
        <p:sp>
          <p:nvSpPr>
            <p:cNvPr id="56353" name="Text Box 34"/>
            <p:cNvSpPr txBox="1">
              <a:spLocks noChangeArrowheads="1"/>
            </p:cNvSpPr>
            <p:nvPr/>
          </p:nvSpPr>
          <p:spPr bwMode="auto">
            <a:xfrm rot="-5400000">
              <a:off x="581026" y="2740025"/>
              <a:ext cx="1482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Sample Mean</a:t>
              </a:r>
            </a:p>
          </p:txBody>
        </p:sp>
        <p:sp>
          <p:nvSpPr>
            <p:cNvPr id="56354" name="Text Box 36"/>
            <p:cNvSpPr txBox="1">
              <a:spLocks noChangeArrowheads="1"/>
            </p:cNvSpPr>
            <p:nvPr/>
          </p:nvSpPr>
          <p:spPr bwMode="auto">
            <a:xfrm>
              <a:off x="4040188" y="1914525"/>
              <a:ext cx="12334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 i="1">
                  <a:solidFill>
                    <a:srgbClr val="000000"/>
                  </a:solidFill>
                </a:rPr>
                <a:t>x</a:t>
              </a:r>
              <a:r>
                <a:rPr lang="en-US" altLang="en-US" sz="1600" b="0">
                  <a:solidFill>
                    <a:srgbClr val="000000"/>
                  </a:solidFill>
                </a:rPr>
                <a:t> Bar Chart</a:t>
              </a:r>
            </a:p>
          </p:txBody>
        </p:sp>
        <p:sp>
          <p:nvSpPr>
            <p:cNvPr id="56355" name="Text Box 38"/>
            <p:cNvSpPr txBox="1">
              <a:spLocks noChangeArrowheads="1"/>
            </p:cNvSpPr>
            <p:nvPr/>
          </p:nvSpPr>
          <p:spPr bwMode="auto">
            <a:xfrm>
              <a:off x="7362826" y="1857375"/>
              <a:ext cx="1585913" cy="187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25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UCL = 11.524</a:t>
              </a:r>
            </a:p>
            <a:p>
              <a:pPr eaLnBrk="1" hangingPunct="1">
                <a:lnSpc>
                  <a:spcPct val="25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   = – 10.959</a:t>
              </a:r>
            </a:p>
            <a:p>
              <a:pPr eaLnBrk="1" hangingPunct="1">
                <a:lnSpc>
                  <a:spcPct val="25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LCL = – 10.394</a:t>
              </a:r>
            </a:p>
          </p:txBody>
        </p:sp>
        <p:sp>
          <p:nvSpPr>
            <p:cNvPr id="56356" name="Text Box 41"/>
            <p:cNvSpPr txBox="1">
              <a:spLocks noChangeArrowheads="1"/>
            </p:cNvSpPr>
            <p:nvPr/>
          </p:nvSpPr>
          <p:spPr bwMode="auto">
            <a:xfrm>
              <a:off x="1914526" y="3411538"/>
              <a:ext cx="55038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  <a:ea typeface="MS PGothic" panose="020B0600070205080204" pitchFamily="34" charset="-128"/>
                </a:rPr>
                <a:t>	|	|	|	|	|	|	|	|	|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ea typeface="MS PGothic" panose="020B0600070205080204" pitchFamily="34" charset="-128"/>
                </a:rPr>
                <a:t>	1	3	5	7	9	11	13	15	17</a:t>
              </a:r>
            </a:p>
          </p:txBody>
        </p:sp>
        <p:sp>
          <p:nvSpPr>
            <p:cNvPr id="56357" name="Rectangle 78"/>
            <p:cNvSpPr>
              <a:spLocks noChangeArrowheads="1"/>
            </p:cNvSpPr>
            <p:nvPr/>
          </p:nvSpPr>
          <p:spPr bwMode="auto">
            <a:xfrm>
              <a:off x="2032001" y="2222500"/>
              <a:ext cx="5321300" cy="14097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58" name="Text Box 80"/>
            <p:cNvSpPr txBox="1">
              <a:spLocks noChangeArrowheads="1"/>
            </p:cNvSpPr>
            <p:nvPr/>
          </p:nvSpPr>
          <p:spPr bwMode="auto">
            <a:xfrm>
              <a:off x="1482726" y="1897063"/>
              <a:ext cx="762000" cy="173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23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11.5 –</a:t>
              </a:r>
            </a:p>
            <a:p>
              <a:pPr eaLnBrk="1" hangingPunct="1">
                <a:lnSpc>
                  <a:spcPct val="23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11.0 –</a:t>
              </a:r>
            </a:p>
            <a:p>
              <a:pPr eaLnBrk="1" hangingPunct="1">
                <a:lnSpc>
                  <a:spcPct val="23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10.5 –</a:t>
              </a:r>
            </a:p>
          </p:txBody>
        </p:sp>
        <p:sp>
          <p:nvSpPr>
            <p:cNvPr id="56359" name="Line 82"/>
            <p:cNvSpPr>
              <a:spLocks noChangeShapeType="1"/>
            </p:cNvSpPr>
            <p:nvPr/>
          </p:nvSpPr>
          <p:spPr bwMode="auto">
            <a:xfrm>
              <a:off x="2184401" y="2324100"/>
              <a:ext cx="505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Line 83"/>
            <p:cNvSpPr>
              <a:spLocks noChangeShapeType="1"/>
            </p:cNvSpPr>
            <p:nvPr/>
          </p:nvSpPr>
          <p:spPr bwMode="auto">
            <a:xfrm>
              <a:off x="2184401" y="2946400"/>
              <a:ext cx="505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Line 85"/>
            <p:cNvSpPr>
              <a:spLocks noChangeShapeType="1"/>
            </p:cNvSpPr>
            <p:nvPr/>
          </p:nvSpPr>
          <p:spPr bwMode="auto">
            <a:xfrm>
              <a:off x="2184401" y="3563938"/>
              <a:ext cx="505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43"/>
            <p:cNvSpPr>
              <a:spLocks/>
            </p:cNvSpPr>
            <p:nvPr/>
          </p:nvSpPr>
          <p:spPr bwMode="auto">
            <a:xfrm>
              <a:off x="2171701" y="2679701"/>
              <a:ext cx="5041900" cy="876300"/>
            </a:xfrm>
            <a:custGeom>
              <a:avLst/>
              <a:gdLst>
                <a:gd name="T0" fmla="*/ 0 w 3176"/>
                <a:gd name="T1" fmla="*/ 544353750 h 552"/>
                <a:gd name="T2" fmla="*/ 524192500 w 3176"/>
                <a:gd name="T3" fmla="*/ 161290000 h 552"/>
                <a:gd name="T4" fmla="*/ 1008062500 w 3176"/>
                <a:gd name="T5" fmla="*/ 564515000 h 552"/>
                <a:gd name="T6" fmla="*/ 1512093750 w 3176"/>
                <a:gd name="T7" fmla="*/ 705643750 h 552"/>
                <a:gd name="T8" fmla="*/ 2036286250 w 3176"/>
                <a:gd name="T9" fmla="*/ 181451250 h 552"/>
                <a:gd name="T10" fmla="*/ 2147483646 w 3176"/>
                <a:gd name="T11" fmla="*/ 20161250 h 552"/>
                <a:gd name="T12" fmla="*/ 2147483646 w 3176"/>
                <a:gd name="T13" fmla="*/ 362902500 h 552"/>
                <a:gd name="T14" fmla="*/ 2147483646 w 3176"/>
                <a:gd name="T15" fmla="*/ 544353750 h 552"/>
                <a:gd name="T16" fmla="*/ 2147483646 w 3176"/>
                <a:gd name="T17" fmla="*/ 544353750 h 552"/>
                <a:gd name="T18" fmla="*/ 2147483646 w 3176"/>
                <a:gd name="T19" fmla="*/ 0 h 552"/>
                <a:gd name="T20" fmla="*/ 2147483646 w 3176"/>
                <a:gd name="T21" fmla="*/ 1391126250 h 552"/>
                <a:gd name="T22" fmla="*/ 2147483646 w 3176"/>
                <a:gd name="T23" fmla="*/ 322580000 h 552"/>
                <a:gd name="T24" fmla="*/ 2147483646 w 3176"/>
                <a:gd name="T25" fmla="*/ 322580000 h 552"/>
                <a:gd name="T26" fmla="*/ 2147483646 w 3176"/>
                <a:gd name="T27" fmla="*/ 342741250 h 552"/>
                <a:gd name="T28" fmla="*/ 2147483646 w 3176"/>
                <a:gd name="T29" fmla="*/ 544353750 h 552"/>
                <a:gd name="T30" fmla="*/ 2147483646 w 3176"/>
                <a:gd name="T31" fmla="*/ 141128750 h 552"/>
                <a:gd name="T32" fmla="*/ 2147483646 w 3176"/>
                <a:gd name="T33" fmla="*/ 564515000 h 5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76"/>
                <a:gd name="T52" fmla="*/ 0 h 552"/>
                <a:gd name="T53" fmla="*/ 3176 w 3176"/>
                <a:gd name="T54" fmla="*/ 552 h 5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76" h="552">
                  <a:moveTo>
                    <a:pt x="0" y="216"/>
                  </a:moveTo>
                  <a:lnTo>
                    <a:pt x="208" y="64"/>
                  </a:lnTo>
                  <a:lnTo>
                    <a:pt x="400" y="224"/>
                  </a:lnTo>
                  <a:lnTo>
                    <a:pt x="600" y="280"/>
                  </a:lnTo>
                  <a:lnTo>
                    <a:pt x="808" y="72"/>
                  </a:lnTo>
                  <a:lnTo>
                    <a:pt x="1016" y="8"/>
                  </a:lnTo>
                  <a:lnTo>
                    <a:pt x="1192" y="144"/>
                  </a:lnTo>
                  <a:lnTo>
                    <a:pt x="1392" y="216"/>
                  </a:lnTo>
                  <a:lnTo>
                    <a:pt x="1600" y="216"/>
                  </a:lnTo>
                  <a:lnTo>
                    <a:pt x="1792" y="0"/>
                  </a:lnTo>
                  <a:lnTo>
                    <a:pt x="1992" y="552"/>
                  </a:lnTo>
                  <a:lnTo>
                    <a:pt x="2168" y="128"/>
                  </a:lnTo>
                  <a:lnTo>
                    <a:pt x="2376" y="128"/>
                  </a:lnTo>
                  <a:lnTo>
                    <a:pt x="2600" y="136"/>
                  </a:lnTo>
                  <a:lnTo>
                    <a:pt x="2792" y="216"/>
                  </a:lnTo>
                  <a:lnTo>
                    <a:pt x="2984" y="56"/>
                  </a:lnTo>
                  <a:lnTo>
                    <a:pt x="3176" y="224"/>
                  </a:lnTo>
                </a:path>
              </a:pathLst>
            </a:custGeom>
            <a:noFill/>
            <a:ln w="5715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Oval 45"/>
            <p:cNvSpPr>
              <a:spLocks noChangeArrowheads="1"/>
            </p:cNvSpPr>
            <p:nvPr/>
          </p:nvSpPr>
          <p:spPr bwMode="auto">
            <a:xfrm>
              <a:off x="2119313" y="29606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64" name="Oval 46"/>
            <p:cNvSpPr>
              <a:spLocks noChangeArrowheads="1"/>
            </p:cNvSpPr>
            <p:nvPr/>
          </p:nvSpPr>
          <p:spPr bwMode="auto">
            <a:xfrm>
              <a:off x="2459038" y="2733676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65" name="Oval 47"/>
            <p:cNvSpPr>
              <a:spLocks noChangeArrowheads="1"/>
            </p:cNvSpPr>
            <p:nvPr/>
          </p:nvSpPr>
          <p:spPr bwMode="auto">
            <a:xfrm>
              <a:off x="2751138" y="2987676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66" name="Oval 48"/>
            <p:cNvSpPr>
              <a:spLocks noChangeArrowheads="1"/>
            </p:cNvSpPr>
            <p:nvPr/>
          </p:nvSpPr>
          <p:spPr bwMode="auto">
            <a:xfrm>
              <a:off x="3071813" y="3065463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67" name="Oval 49"/>
            <p:cNvSpPr>
              <a:spLocks noChangeArrowheads="1"/>
            </p:cNvSpPr>
            <p:nvPr/>
          </p:nvSpPr>
          <p:spPr bwMode="auto">
            <a:xfrm>
              <a:off x="3397251" y="2733676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68" name="Oval 50"/>
            <p:cNvSpPr>
              <a:spLocks noChangeArrowheads="1"/>
            </p:cNvSpPr>
            <p:nvPr/>
          </p:nvSpPr>
          <p:spPr bwMode="auto">
            <a:xfrm>
              <a:off x="3717926" y="2644776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69" name="Oval 51"/>
            <p:cNvSpPr>
              <a:spLocks noChangeArrowheads="1"/>
            </p:cNvSpPr>
            <p:nvPr/>
          </p:nvSpPr>
          <p:spPr bwMode="auto">
            <a:xfrm>
              <a:off x="4000501" y="28463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0" name="Oval 52"/>
            <p:cNvSpPr>
              <a:spLocks noChangeArrowheads="1"/>
            </p:cNvSpPr>
            <p:nvPr/>
          </p:nvSpPr>
          <p:spPr bwMode="auto">
            <a:xfrm>
              <a:off x="4316413" y="296703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1" name="Oval 53"/>
            <p:cNvSpPr>
              <a:spLocks noChangeArrowheads="1"/>
            </p:cNvSpPr>
            <p:nvPr/>
          </p:nvSpPr>
          <p:spPr bwMode="auto">
            <a:xfrm>
              <a:off x="4651376" y="295433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2" name="Oval 54"/>
            <p:cNvSpPr>
              <a:spLocks noChangeArrowheads="1"/>
            </p:cNvSpPr>
            <p:nvPr/>
          </p:nvSpPr>
          <p:spPr bwMode="auto">
            <a:xfrm>
              <a:off x="4972051" y="26177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3" name="Oval 55"/>
            <p:cNvSpPr>
              <a:spLocks noChangeArrowheads="1"/>
            </p:cNvSpPr>
            <p:nvPr/>
          </p:nvSpPr>
          <p:spPr bwMode="auto">
            <a:xfrm>
              <a:off x="6230938" y="2838451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4" name="Oval 56"/>
            <p:cNvSpPr>
              <a:spLocks noChangeArrowheads="1"/>
            </p:cNvSpPr>
            <p:nvPr/>
          </p:nvSpPr>
          <p:spPr bwMode="auto">
            <a:xfrm>
              <a:off x="6537326" y="2968626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5" name="Oval 57"/>
            <p:cNvSpPr>
              <a:spLocks noChangeArrowheads="1"/>
            </p:cNvSpPr>
            <p:nvPr/>
          </p:nvSpPr>
          <p:spPr bwMode="auto">
            <a:xfrm>
              <a:off x="5900738" y="2817813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6" name="Oval 58"/>
            <p:cNvSpPr>
              <a:spLocks noChangeArrowheads="1"/>
            </p:cNvSpPr>
            <p:nvPr/>
          </p:nvSpPr>
          <p:spPr bwMode="auto">
            <a:xfrm>
              <a:off x="6840538" y="27193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7" name="Oval 59"/>
            <p:cNvSpPr>
              <a:spLocks noChangeArrowheads="1"/>
            </p:cNvSpPr>
            <p:nvPr/>
          </p:nvSpPr>
          <p:spPr bwMode="auto">
            <a:xfrm>
              <a:off x="5551488" y="2825751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8" name="Oval 60"/>
            <p:cNvSpPr>
              <a:spLocks noChangeArrowheads="1"/>
            </p:cNvSpPr>
            <p:nvPr/>
          </p:nvSpPr>
          <p:spPr bwMode="auto">
            <a:xfrm>
              <a:off x="5267326" y="34940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79" name="Oval 61"/>
            <p:cNvSpPr>
              <a:spLocks noChangeArrowheads="1"/>
            </p:cNvSpPr>
            <p:nvPr/>
          </p:nvSpPr>
          <p:spPr bwMode="auto">
            <a:xfrm>
              <a:off x="7165976" y="29733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pic>
          <p:nvPicPr>
            <p:cNvPr id="56380" name="Picture 1" descr="x dbar a 18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300" y="2647950"/>
              <a:ext cx="3810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52525" y="3924300"/>
            <a:ext cx="7697788" cy="2163763"/>
            <a:chOff x="1152525" y="3924300"/>
            <a:chExt cx="7697788" cy="2163763"/>
          </a:xfrm>
        </p:grpSpPr>
        <p:sp>
          <p:nvSpPr>
            <p:cNvPr id="56326" name="Text Box 35"/>
            <p:cNvSpPr txBox="1">
              <a:spLocks noChangeArrowheads="1"/>
            </p:cNvSpPr>
            <p:nvPr/>
          </p:nvSpPr>
          <p:spPr bwMode="auto">
            <a:xfrm rot="-5400000">
              <a:off x="528637" y="4908550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Sample Range</a:t>
              </a:r>
            </a:p>
          </p:txBody>
        </p:sp>
        <p:sp>
          <p:nvSpPr>
            <p:cNvPr id="56327" name="Text Box 37"/>
            <p:cNvSpPr txBox="1">
              <a:spLocks noChangeArrowheads="1"/>
            </p:cNvSpPr>
            <p:nvPr/>
          </p:nvSpPr>
          <p:spPr bwMode="auto">
            <a:xfrm>
              <a:off x="3984625" y="3971925"/>
              <a:ext cx="13922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Range Chart</a:t>
              </a:r>
            </a:p>
          </p:txBody>
        </p:sp>
        <p:sp>
          <p:nvSpPr>
            <p:cNvPr id="56328" name="Text Box 40"/>
            <p:cNvSpPr txBox="1">
              <a:spLocks noChangeArrowheads="1"/>
            </p:cNvSpPr>
            <p:nvPr/>
          </p:nvSpPr>
          <p:spPr bwMode="auto">
            <a:xfrm>
              <a:off x="7375525" y="3989388"/>
              <a:ext cx="1474788" cy="19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31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UCL = 0.6943</a:t>
              </a:r>
            </a:p>
            <a:p>
              <a:pPr eaLnBrk="1" hangingPunct="1">
                <a:lnSpc>
                  <a:spcPct val="31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 i="1">
                  <a:solidFill>
                    <a:srgbClr val="000000"/>
                  </a:solidFill>
                </a:rPr>
                <a:t>    </a:t>
              </a:r>
              <a:r>
                <a:rPr lang="en-US" altLang="en-US" sz="1600" b="0">
                  <a:solidFill>
                    <a:srgbClr val="000000"/>
                  </a:solidFill>
                </a:rPr>
                <a:t>= 0.2125</a:t>
              </a:r>
            </a:p>
            <a:p>
              <a:pPr eaLnBrk="1" hangingPunct="1">
                <a:lnSpc>
                  <a:spcPct val="11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LCL = 0</a:t>
              </a:r>
            </a:p>
          </p:txBody>
        </p:sp>
        <p:sp>
          <p:nvSpPr>
            <p:cNvPr id="56329" name="Text Box 42"/>
            <p:cNvSpPr txBox="1">
              <a:spLocks noChangeArrowheads="1"/>
            </p:cNvSpPr>
            <p:nvPr/>
          </p:nvSpPr>
          <p:spPr bwMode="auto">
            <a:xfrm>
              <a:off x="1914525" y="5568950"/>
              <a:ext cx="55038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tabLst>
                  <a:tab pos="177800" algn="ctr"/>
                  <a:tab pos="812800" algn="ctr"/>
                  <a:tab pos="1435100" algn="ctr"/>
                  <a:tab pos="2057400" algn="ctr"/>
                  <a:tab pos="2692400" algn="ctr"/>
                  <a:tab pos="3314700" algn="ctr"/>
                  <a:tab pos="3949700" algn="ctr"/>
                  <a:tab pos="4572000" algn="ctr"/>
                  <a:tab pos="5207000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  <a:ea typeface="MS PGothic" panose="020B0600070205080204" pitchFamily="34" charset="-128"/>
                </a:rPr>
                <a:t>	|	|	|	|	|	|	|	|	|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ea typeface="MS PGothic" panose="020B0600070205080204" pitchFamily="34" charset="-128"/>
                </a:rPr>
                <a:t>	1	3	5	7	9	11	13	15	17</a:t>
              </a:r>
            </a:p>
          </p:txBody>
        </p:sp>
        <p:sp>
          <p:nvSpPr>
            <p:cNvPr id="56330" name="Rectangle 79"/>
            <p:cNvSpPr>
              <a:spLocks noChangeArrowheads="1"/>
            </p:cNvSpPr>
            <p:nvPr/>
          </p:nvSpPr>
          <p:spPr bwMode="auto">
            <a:xfrm>
              <a:off x="2032000" y="4343400"/>
              <a:ext cx="5321300" cy="1443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31" name="Text Box 81"/>
            <p:cNvSpPr txBox="1">
              <a:spLocks noChangeArrowheads="1"/>
            </p:cNvSpPr>
            <p:nvPr/>
          </p:nvSpPr>
          <p:spPr bwMode="auto">
            <a:xfrm>
              <a:off x="1604963" y="3924300"/>
              <a:ext cx="646113" cy="198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26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0.8 –</a:t>
              </a:r>
            </a:p>
            <a:p>
              <a:pPr eaLnBrk="1" hangingPunct="1">
                <a:lnSpc>
                  <a:spcPct val="26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0.4 –</a:t>
              </a:r>
            </a:p>
            <a:p>
              <a:pPr eaLnBrk="1" hangingPunct="1">
                <a:lnSpc>
                  <a:spcPct val="265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</a:rPr>
                <a:t>0.0 –</a:t>
              </a:r>
            </a:p>
          </p:txBody>
        </p:sp>
        <p:sp>
          <p:nvSpPr>
            <p:cNvPr id="56332" name="Line 84"/>
            <p:cNvSpPr>
              <a:spLocks noChangeShapeType="1"/>
            </p:cNvSpPr>
            <p:nvPr/>
          </p:nvSpPr>
          <p:spPr bwMode="auto">
            <a:xfrm>
              <a:off x="2184400" y="5710238"/>
              <a:ext cx="505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86"/>
            <p:cNvSpPr>
              <a:spLocks noChangeShapeType="1"/>
            </p:cNvSpPr>
            <p:nvPr/>
          </p:nvSpPr>
          <p:spPr bwMode="auto">
            <a:xfrm>
              <a:off x="2184400" y="5384800"/>
              <a:ext cx="505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87"/>
            <p:cNvSpPr>
              <a:spLocks noChangeShapeType="1"/>
            </p:cNvSpPr>
            <p:nvPr/>
          </p:nvSpPr>
          <p:spPr bwMode="auto">
            <a:xfrm>
              <a:off x="2184400" y="4572000"/>
              <a:ext cx="505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Freeform 44"/>
            <p:cNvSpPr>
              <a:spLocks/>
            </p:cNvSpPr>
            <p:nvPr/>
          </p:nvSpPr>
          <p:spPr bwMode="auto">
            <a:xfrm>
              <a:off x="2501900" y="4394200"/>
              <a:ext cx="4699000" cy="1358900"/>
            </a:xfrm>
            <a:custGeom>
              <a:avLst/>
              <a:gdLst>
                <a:gd name="T0" fmla="*/ 0 w 2960"/>
                <a:gd name="T1" fmla="*/ 1612900000 h 856"/>
                <a:gd name="T2" fmla="*/ 483870000 w 2960"/>
                <a:gd name="T3" fmla="*/ 1612900000 h 856"/>
                <a:gd name="T4" fmla="*/ 987901250 w 2960"/>
                <a:gd name="T5" fmla="*/ 1895157500 h 856"/>
                <a:gd name="T6" fmla="*/ 1491932500 w 2960"/>
                <a:gd name="T7" fmla="*/ 1350803750 h 856"/>
                <a:gd name="T8" fmla="*/ 2016125000 w 2960"/>
                <a:gd name="T9" fmla="*/ 1895157500 h 856"/>
                <a:gd name="T10" fmla="*/ 2147483646 w 2960"/>
                <a:gd name="T11" fmla="*/ 1612900000 h 856"/>
                <a:gd name="T12" fmla="*/ 2147483646 w 2960"/>
                <a:gd name="T13" fmla="*/ 1895157500 h 856"/>
                <a:gd name="T14" fmla="*/ 2147483646 w 2960"/>
                <a:gd name="T15" fmla="*/ 2147483646 h 856"/>
                <a:gd name="T16" fmla="*/ 2147483646 w 2960"/>
                <a:gd name="T17" fmla="*/ 1330642500 h 856"/>
                <a:gd name="T18" fmla="*/ 2147483646 w 2960"/>
                <a:gd name="T19" fmla="*/ 0 h 856"/>
                <a:gd name="T20" fmla="*/ 2147483646 w 2960"/>
                <a:gd name="T21" fmla="*/ 564515000 h 856"/>
                <a:gd name="T22" fmla="*/ 2147483646 w 2960"/>
                <a:gd name="T23" fmla="*/ 2116931250 h 856"/>
                <a:gd name="T24" fmla="*/ 2147483646 w 2960"/>
                <a:gd name="T25" fmla="*/ 2116931250 h 856"/>
                <a:gd name="T26" fmla="*/ 2147483646 w 2960"/>
                <a:gd name="T27" fmla="*/ 1854835000 h 856"/>
                <a:gd name="T28" fmla="*/ 2147483646 w 2960"/>
                <a:gd name="T29" fmla="*/ 1592738750 h 856"/>
                <a:gd name="T30" fmla="*/ 2147483646 w 2960"/>
                <a:gd name="T31" fmla="*/ 1592738750 h 8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60"/>
                <a:gd name="T49" fmla="*/ 0 h 856"/>
                <a:gd name="T50" fmla="*/ 2960 w 2960"/>
                <a:gd name="T51" fmla="*/ 856 h 8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60" h="856">
                  <a:moveTo>
                    <a:pt x="0" y="640"/>
                  </a:moveTo>
                  <a:lnTo>
                    <a:pt x="192" y="640"/>
                  </a:lnTo>
                  <a:lnTo>
                    <a:pt x="392" y="752"/>
                  </a:lnTo>
                  <a:lnTo>
                    <a:pt x="592" y="536"/>
                  </a:lnTo>
                  <a:lnTo>
                    <a:pt x="800" y="752"/>
                  </a:lnTo>
                  <a:lnTo>
                    <a:pt x="984" y="640"/>
                  </a:lnTo>
                  <a:lnTo>
                    <a:pt x="1184" y="752"/>
                  </a:lnTo>
                  <a:lnTo>
                    <a:pt x="1376" y="856"/>
                  </a:lnTo>
                  <a:lnTo>
                    <a:pt x="1584" y="528"/>
                  </a:lnTo>
                  <a:lnTo>
                    <a:pt x="1776" y="0"/>
                  </a:lnTo>
                  <a:lnTo>
                    <a:pt x="1968" y="224"/>
                  </a:lnTo>
                  <a:lnTo>
                    <a:pt x="2176" y="840"/>
                  </a:lnTo>
                  <a:lnTo>
                    <a:pt x="2384" y="840"/>
                  </a:lnTo>
                  <a:lnTo>
                    <a:pt x="2576" y="736"/>
                  </a:lnTo>
                  <a:lnTo>
                    <a:pt x="2760" y="632"/>
                  </a:lnTo>
                  <a:lnTo>
                    <a:pt x="2960" y="632"/>
                  </a:lnTo>
                </a:path>
              </a:pathLst>
            </a:custGeom>
            <a:noFill/>
            <a:ln w="57150" cmpd="sng">
              <a:solidFill>
                <a:srgbClr val="25589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Oval 62"/>
            <p:cNvSpPr>
              <a:spLocks noChangeArrowheads="1"/>
            </p:cNvSpPr>
            <p:nvPr/>
          </p:nvSpPr>
          <p:spPr bwMode="auto">
            <a:xfrm>
              <a:off x="5265738" y="4330700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37" name="Oval 63"/>
            <p:cNvSpPr>
              <a:spLocks noChangeArrowheads="1"/>
            </p:cNvSpPr>
            <p:nvPr/>
          </p:nvSpPr>
          <p:spPr bwMode="auto">
            <a:xfrm>
              <a:off x="5572125" y="469423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38" name="Oval 64"/>
            <p:cNvSpPr>
              <a:spLocks noChangeArrowheads="1"/>
            </p:cNvSpPr>
            <p:nvPr/>
          </p:nvSpPr>
          <p:spPr bwMode="auto">
            <a:xfrm>
              <a:off x="5907088" y="5667375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39" name="Oval 65"/>
            <p:cNvSpPr>
              <a:spLocks noChangeArrowheads="1"/>
            </p:cNvSpPr>
            <p:nvPr/>
          </p:nvSpPr>
          <p:spPr bwMode="auto">
            <a:xfrm>
              <a:off x="6227763" y="5664200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0" name="Oval 66"/>
            <p:cNvSpPr>
              <a:spLocks noChangeArrowheads="1"/>
            </p:cNvSpPr>
            <p:nvPr/>
          </p:nvSpPr>
          <p:spPr bwMode="auto">
            <a:xfrm>
              <a:off x="6543675" y="5499100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1" name="Oval 67"/>
            <p:cNvSpPr>
              <a:spLocks noChangeArrowheads="1"/>
            </p:cNvSpPr>
            <p:nvPr/>
          </p:nvSpPr>
          <p:spPr bwMode="auto">
            <a:xfrm>
              <a:off x="6826250" y="5334000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2" name="Oval 68"/>
            <p:cNvSpPr>
              <a:spLocks noChangeArrowheads="1"/>
            </p:cNvSpPr>
            <p:nvPr/>
          </p:nvSpPr>
          <p:spPr bwMode="auto">
            <a:xfrm>
              <a:off x="7132638" y="53355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3" name="Oval 69"/>
            <p:cNvSpPr>
              <a:spLocks noChangeArrowheads="1"/>
            </p:cNvSpPr>
            <p:nvPr/>
          </p:nvSpPr>
          <p:spPr bwMode="auto">
            <a:xfrm>
              <a:off x="4943475" y="5194300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4" name="Oval 70"/>
            <p:cNvSpPr>
              <a:spLocks noChangeArrowheads="1"/>
            </p:cNvSpPr>
            <p:nvPr/>
          </p:nvSpPr>
          <p:spPr bwMode="auto">
            <a:xfrm>
              <a:off x="2441575" y="53482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5" name="Oval 71"/>
            <p:cNvSpPr>
              <a:spLocks noChangeArrowheads="1"/>
            </p:cNvSpPr>
            <p:nvPr/>
          </p:nvSpPr>
          <p:spPr bwMode="auto">
            <a:xfrm>
              <a:off x="2767013" y="535463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6" name="Oval 72"/>
            <p:cNvSpPr>
              <a:spLocks noChangeArrowheads="1"/>
            </p:cNvSpPr>
            <p:nvPr/>
          </p:nvSpPr>
          <p:spPr bwMode="auto">
            <a:xfrm>
              <a:off x="3063875" y="553243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7" name="Oval 73"/>
            <p:cNvSpPr>
              <a:spLocks noChangeArrowheads="1"/>
            </p:cNvSpPr>
            <p:nvPr/>
          </p:nvSpPr>
          <p:spPr bwMode="auto">
            <a:xfrm>
              <a:off x="3384550" y="5186363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8" name="Oval 74"/>
            <p:cNvSpPr>
              <a:spLocks noChangeArrowheads="1"/>
            </p:cNvSpPr>
            <p:nvPr/>
          </p:nvSpPr>
          <p:spPr bwMode="auto">
            <a:xfrm>
              <a:off x="3719513" y="5526088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49" name="Oval 75"/>
            <p:cNvSpPr>
              <a:spLocks noChangeArrowheads="1"/>
            </p:cNvSpPr>
            <p:nvPr/>
          </p:nvSpPr>
          <p:spPr bwMode="auto">
            <a:xfrm>
              <a:off x="4011613" y="5351463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50" name="Oval 76"/>
            <p:cNvSpPr>
              <a:spLocks noChangeArrowheads="1"/>
            </p:cNvSpPr>
            <p:nvPr/>
          </p:nvSpPr>
          <p:spPr bwMode="auto">
            <a:xfrm>
              <a:off x="4322763" y="5534025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56351" name="Oval 77"/>
            <p:cNvSpPr>
              <a:spLocks noChangeArrowheads="1"/>
            </p:cNvSpPr>
            <p:nvPr/>
          </p:nvSpPr>
          <p:spPr bwMode="auto">
            <a:xfrm>
              <a:off x="4629150" y="5683250"/>
              <a:ext cx="117475" cy="1174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endParaRPr lang="en-US" altLang="en-US" sz="1800" b="0">
                <a:solidFill>
                  <a:srgbClr val="000000"/>
                </a:solidFill>
              </a:endParaRPr>
            </a:p>
          </p:txBody>
        </p:sp>
        <p:pic>
          <p:nvPicPr>
            <p:cNvPr id="56352" name="Picture 3" descr="r bar a 18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0" y="4984750"/>
              <a:ext cx="4191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0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Control Chart Outputs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9458" name="Picture 2" descr="Image result for control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11" y="1417638"/>
            <a:ext cx="6871310" cy="515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OM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4395"/>
          <a:stretch/>
        </p:blipFill>
        <p:spPr>
          <a:xfrm>
            <a:off x="457200" y="1648133"/>
            <a:ext cx="3706761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03" t="19994" r="25605" b="24631"/>
          <a:stretch/>
        </p:blipFill>
        <p:spPr>
          <a:xfrm>
            <a:off x="4572000" y="2499519"/>
            <a:ext cx="4512766" cy="28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X-Bar and R-Chart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45121"/>
              </p:ext>
            </p:extLst>
          </p:nvPr>
        </p:nvGraphicFramePr>
        <p:xfrm>
          <a:off x="2724150" y="1939925"/>
          <a:ext cx="3695700" cy="297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3101805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833486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24927058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046012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786599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46030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1" i="0" u="none" strike="noStrike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122044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66465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750285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65317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56667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5352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79184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44049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4746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12841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89911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1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X-Bar and R-Chart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32881"/>
              </p:ext>
            </p:extLst>
          </p:nvPr>
        </p:nvGraphicFramePr>
        <p:xfrm>
          <a:off x="2724150" y="1708150"/>
          <a:ext cx="3695700" cy="344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38348654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024634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9602316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Quality control/x-bar chart</a:t>
                      </a:r>
                      <a:endParaRPr lang="en-US" sz="16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03356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33175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24447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19688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108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1" i="0" u="none" strike="noStrike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078417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290692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02155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87422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8094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8985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368363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27628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81390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65964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07165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035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Charts for Attributes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p-Chart &amp; c-Chart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P-Chart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Defective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Quality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operations manager’s objective is to build a </a:t>
            </a:r>
            <a:r>
              <a:rPr lang="en-US" dirty="0" smtClean="0">
                <a:solidFill>
                  <a:srgbClr val="FF0000"/>
                </a:solidFill>
              </a:rPr>
              <a:t>total quality management (TQM) </a:t>
            </a:r>
            <a:r>
              <a:rPr lang="en-US" dirty="0" smtClean="0"/>
              <a:t>system that identifies and satisfies </a:t>
            </a:r>
            <a:r>
              <a:rPr lang="en-US" dirty="0" smtClean="0">
                <a:solidFill>
                  <a:srgbClr val="FF0000"/>
                </a:solidFill>
              </a:rPr>
              <a:t>customer needs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charset="0"/>
                <a:cs typeface="Times New Roman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-Chart for Data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1587500"/>
          <a:ext cx="7162800" cy="4084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SAMPLE NUMBER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ERRORS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FRACTION DEFECTIVE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SAMPLE NUMBER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ERRORS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FRACTION DEFECTIVE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0817" y="5844091"/>
            <a:ext cx="5040747" cy="6550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180000" tIns="187200" rIns="180000" bIns="1872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/>
              <a:t>Cannot </a:t>
            </a:r>
            <a:r>
              <a:rPr lang="en-US" dirty="0"/>
              <a:t>have a negative percent </a:t>
            </a:r>
            <a:r>
              <a:rPr lang="en-US" dirty="0" smtClean="0"/>
              <a:t>defective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933450" y="1879600"/>
            <a:ext cx="7156450" cy="3797300"/>
            <a:chOff x="620" y="1768"/>
            <a:chExt cx="4508" cy="2392"/>
          </a:xfrm>
        </p:grpSpPr>
        <p:grpSp>
          <p:nvGrpSpPr>
            <p:cNvPr id="61475" name="Group 3"/>
            <p:cNvGrpSpPr>
              <a:grpSpLocks/>
            </p:cNvGrpSpPr>
            <p:nvPr/>
          </p:nvGrpSpPr>
          <p:grpSpPr bwMode="auto">
            <a:xfrm>
              <a:off x="620" y="1768"/>
              <a:ext cx="4508" cy="2392"/>
              <a:chOff x="620" y="1696"/>
              <a:chExt cx="4508" cy="2392"/>
            </a:xfrm>
          </p:grpSpPr>
          <p:grpSp>
            <p:nvGrpSpPr>
              <p:cNvPr id="61477" name="Group 4"/>
              <p:cNvGrpSpPr>
                <a:grpSpLocks/>
              </p:cNvGrpSpPr>
              <p:nvPr/>
            </p:nvGrpSpPr>
            <p:grpSpPr bwMode="auto">
              <a:xfrm>
                <a:off x="831" y="1696"/>
                <a:ext cx="4297" cy="2090"/>
                <a:chOff x="831" y="1696"/>
                <a:chExt cx="4297" cy="2090"/>
              </a:xfrm>
            </p:grpSpPr>
            <p:sp>
              <p:nvSpPr>
                <p:cNvPr id="61480" name="Freeform 5"/>
                <p:cNvSpPr>
                  <a:spLocks/>
                </p:cNvSpPr>
                <p:nvPr/>
              </p:nvSpPr>
              <p:spPr bwMode="auto">
                <a:xfrm>
                  <a:off x="1136" y="1696"/>
                  <a:ext cx="3992" cy="2000"/>
                </a:xfrm>
                <a:custGeom>
                  <a:avLst/>
                  <a:gdLst>
                    <a:gd name="T0" fmla="*/ 0 w 3992"/>
                    <a:gd name="T1" fmla="*/ 0 h 1808"/>
                    <a:gd name="T2" fmla="*/ 0 w 3992"/>
                    <a:gd name="T3" fmla="*/ 2000 h 1808"/>
                    <a:gd name="T4" fmla="*/ 3992 w 3992"/>
                    <a:gd name="T5" fmla="*/ 2000 h 180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92" h="1808">
                      <a:moveTo>
                        <a:pt x="0" y="0"/>
                      </a:moveTo>
                      <a:lnTo>
                        <a:pt x="0" y="1808"/>
                      </a:lnTo>
                      <a:lnTo>
                        <a:pt x="3992" y="1808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481" name="Rectangle 6"/>
                <p:cNvSpPr>
                  <a:spLocks noChangeArrowheads="1"/>
                </p:cNvSpPr>
                <p:nvPr/>
              </p:nvSpPr>
              <p:spPr bwMode="auto">
                <a:xfrm>
                  <a:off x="831" y="1880"/>
                  <a:ext cx="437" cy="1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 dirty="0"/>
                    <a:t>.11  –</a:t>
                  </a:r>
                </a:p>
                <a:p>
                  <a:pPr eaLnBrk="1" hangingPunct="1"/>
                  <a:r>
                    <a:rPr lang="en-US" sz="1600" dirty="0"/>
                    <a:t>.10  –</a:t>
                  </a:r>
                </a:p>
                <a:p>
                  <a:pPr eaLnBrk="1" hangingPunct="1"/>
                  <a:r>
                    <a:rPr lang="en-US" sz="1600" dirty="0"/>
                    <a:t>.09  –</a:t>
                  </a:r>
                </a:p>
                <a:p>
                  <a:pPr eaLnBrk="1" hangingPunct="1"/>
                  <a:r>
                    <a:rPr lang="en-US" sz="1600" dirty="0"/>
                    <a:t>.08  –</a:t>
                  </a:r>
                </a:p>
                <a:p>
                  <a:pPr eaLnBrk="1" hangingPunct="1"/>
                  <a:r>
                    <a:rPr lang="en-US" sz="1600" dirty="0"/>
                    <a:t>.07  –</a:t>
                  </a:r>
                </a:p>
                <a:p>
                  <a:pPr eaLnBrk="1" hangingPunct="1"/>
                  <a:r>
                    <a:rPr lang="en-US" sz="1600" dirty="0"/>
                    <a:t>.06  –</a:t>
                  </a:r>
                </a:p>
                <a:p>
                  <a:pPr eaLnBrk="1" hangingPunct="1"/>
                  <a:r>
                    <a:rPr lang="en-US" sz="1600" dirty="0"/>
                    <a:t>.05  –</a:t>
                  </a:r>
                </a:p>
                <a:p>
                  <a:pPr eaLnBrk="1" hangingPunct="1"/>
                  <a:r>
                    <a:rPr lang="en-US" sz="1600" dirty="0"/>
                    <a:t>.04  –</a:t>
                  </a:r>
                </a:p>
                <a:p>
                  <a:pPr eaLnBrk="1" hangingPunct="1"/>
                  <a:r>
                    <a:rPr lang="en-US" sz="1600" dirty="0"/>
                    <a:t>.03  –</a:t>
                  </a:r>
                </a:p>
                <a:p>
                  <a:pPr eaLnBrk="1" hangingPunct="1"/>
                  <a:r>
                    <a:rPr lang="en-US" sz="1600" dirty="0"/>
                    <a:t>.02  –</a:t>
                  </a:r>
                </a:p>
                <a:p>
                  <a:pPr eaLnBrk="1" hangingPunct="1"/>
                  <a:r>
                    <a:rPr lang="en-US" sz="1600" dirty="0"/>
                    <a:t>.01  –</a:t>
                  </a:r>
                </a:p>
                <a:p>
                  <a:pPr eaLnBrk="1" hangingPunct="1"/>
                  <a:r>
                    <a:rPr lang="en-US" sz="1600" dirty="0"/>
                    <a:t>.00  –</a:t>
                  </a:r>
                </a:p>
              </p:txBody>
            </p:sp>
          </p:grpSp>
          <p:sp>
            <p:nvSpPr>
              <p:cNvPr id="61478" name="Rectangle 7"/>
              <p:cNvSpPr>
                <a:spLocks noChangeArrowheads="1"/>
              </p:cNvSpPr>
              <p:nvPr/>
            </p:nvSpPr>
            <p:spPr bwMode="auto">
              <a:xfrm>
                <a:off x="2010" y="3855"/>
                <a:ext cx="11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/>
                  <a:t>Sample number</a:t>
                </a:r>
              </a:p>
            </p:txBody>
          </p:sp>
          <p:sp>
            <p:nvSpPr>
              <p:cNvPr id="61479" name="Rectangle 8"/>
              <p:cNvSpPr>
                <a:spLocks noChangeArrowheads="1"/>
              </p:cNvSpPr>
              <p:nvPr/>
            </p:nvSpPr>
            <p:spPr bwMode="auto">
              <a:xfrm rot="-5400000">
                <a:off x="105" y="2733"/>
                <a:ext cx="12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/>
                  <a:t>Fraction defective</a:t>
                </a:r>
              </a:p>
            </p:txBody>
          </p:sp>
        </p:grpSp>
        <p:sp>
          <p:nvSpPr>
            <p:cNvPr id="61476" name="Rectangle 9"/>
            <p:cNvSpPr>
              <a:spLocks noChangeArrowheads="1"/>
            </p:cNvSpPr>
            <p:nvPr/>
          </p:nvSpPr>
          <p:spPr bwMode="auto">
            <a:xfrm>
              <a:off x="1142" y="3579"/>
              <a:ext cx="3299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5000"/>
                </a:lnSpc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</a:tabLst>
              </a:pPr>
              <a:r>
                <a:rPr lang="en-US" sz="1400" dirty="0"/>
                <a:t>	|	|	|	|	|	|	|	|	|	|</a:t>
              </a:r>
            </a:p>
            <a:p>
              <a:pPr eaLnBrk="1" hangingPunct="1">
                <a:lnSpc>
                  <a:spcPct val="125000"/>
                </a:lnSpc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</a:tabLst>
              </a:pPr>
              <a:r>
                <a:rPr lang="en-US" sz="1600" dirty="0"/>
                <a:t>	2	4	6	8	10	12	14	16	18	20</a:t>
              </a:r>
            </a:p>
          </p:txBody>
        </p:sp>
      </p:grpSp>
      <p:sp>
        <p:nvSpPr>
          <p:cNvPr id="614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charset="0"/>
                <a:cs typeface="Times New Roman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-Chart for Data Entry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3747" name="Group 19"/>
          <p:cNvGrpSpPr>
            <a:grpSpLocks/>
          </p:cNvGrpSpPr>
          <p:nvPr/>
        </p:nvGrpSpPr>
        <p:grpSpPr bwMode="auto">
          <a:xfrm>
            <a:off x="1949450" y="2390775"/>
            <a:ext cx="4613275" cy="2717800"/>
            <a:chOff x="1260" y="2070"/>
            <a:chExt cx="2906" cy="1712"/>
          </a:xfrm>
        </p:grpSpPr>
        <p:sp>
          <p:nvSpPr>
            <p:cNvPr id="61455" name="Oval 20"/>
            <p:cNvSpPr>
              <a:spLocks noChangeAspect="1" noChangeArrowheads="1"/>
            </p:cNvSpPr>
            <p:nvPr/>
          </p:nvSpPr>
          <p:spPr bwMode="auto">
            <a:xfrm>
              <a:off x="1260" y="2782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56" name="Oval 21"/>
            <p:cNvSpPr>
              <a:spLocks noChangeAspect="1" noChangeArrowheads="1"/>
            </p:cNvSpPr>
            <p:nvPr/>
          </p:nvSpPr>
          <p:spPr bwMode="auto">
            <a:xfrm>
              <a:off x="1409" y="294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57" name="Oval 22"/>
            <p:cNvSpPr>
              <a:spLocks noChangeAspect="1" noChangeArrowheads="1"/>
            </p:cNvSpPr>
            <p:nvPr/>
          </p:nvSpPr>
          <p:spPr bwMode="auto">
            <a:xfrm>
              <a:off x="2155" y="295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58" name="Oval 23"/>
            <p:cNvSpPr>
              <a:spLocks noChangeAspect="1" noChangeArrowheads="1"/>
            </p:cNvSpPr>
            <p:nvPr/>
          </p:nvSpPr>
          <p:spPr bwMode="auto">
            <a:xfrm>
              <a:off x="2753" y="278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59" name="Oval 24"/>
            <p:cNvSpPr>
              <a:spLocks noChangeAspect="1" noChangeArrowheads="1"/>
            </p:cNvSpPr>
            <p:nvPr/>
          </p:nvSpPr>
          <p:spPr bwMode="auto">
            <a:xfrm>
              <a:off x="1707" y="3558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0" name="Oval 25"/>
            <p:cNvSpPr>
              <a:spLocks noChangeAspect="1" noChangeArrowheads="1"/>
            </p:cNvSpPr>
            <p:nvPr/>
          </p:nvSpPr>
          <p:spPr bwMode="auto">
            <a:xfrm>
              <a:off x="1857" y="3113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1" name="Oval 26"/>
            <p:cNvSpPr>
              <a:spLocks noChangeAspect="1" noChangeArrowheads="1"/>
            </p:cNvSpPr>
            <p:nvPr/>
          </p:nvSpPr>
          <p:spPr bwMode="auto">
            <a:xfrm>
              <a:off x="2006" y="339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2" name="Oval 27"/>
            <p:cNvSpPr>
              <a:spLocks noChangeAspect="1" noChangeArrowheads="1"/>
            </p:cNvSpPr>
            <p:nvPr/>
          </p:nvSpPr>
          <p:spPr bwMode="auto">
            <a:xfrm>
              <a:off x="1558" y="371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3" name="Oval 28"/>
            <p:cNvSpPr>
              <a:spLocks noChangeAspect="1" noChangeArrowheads="1"/>
            </p:cNvSpPr>
            <p:nvPr/>
          </p:nvSpPr>
          <p:spPr bwMode="auto">
            <a:xfrm>
              <a:off x="2305" y="326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4" name="Oval 29"/>
            <p:cNvSpPr>
              <a:spLocks noChangeAspect="1" noChangeArrowheads="1"/>
            </p:cNvSpPr>
            <p:nvPr/>
          </p:nvSpPr>
          <p:spPr bwMode="auto">
            <a:xfrm>
              <a:off x="2454" y="3254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5" name="Oval 30"/>
            <p:cNvSpPr>
              <a:spLocks noChangeAspect="1" noChangeArrowheads="1"/>
            </p:cNvSpPr>
            <p:nvPr/>
          </p:nvSpPr>
          <p:spPr bwMode="auto">
            <a:xfrm>
              <a:off x="2603" y="3398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6" name="Oval 31"/>
            <p:cNvSpPr>
              <a:spLocks noChangeAspect="1" noChangeArrowheads="1"/>
            </p:cNvSpPr>
            <p:nvPr/>
          </p:nvSpPr>
          <p:spPr bwMode="auto">
            <a:xfrm>
              <a:off x="3587" y="207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7" name="Oval 32"/>
            <p:cNvSpPr>
              <a:spLocks noChangeAspect="1" noChangeArrowheads="1"/>
            </p:cNvSpPr>
            <p:nvPr/>
          </p:nvSpPr>
          <p:spPr bwMode="auto">
            <a:xfrm>
              <a:off x="2989" y="2517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8" name="Oval 33"/>
            <p:cNvSpPr>
              <a:spLocks noChangeAspect="1" noChangeArrowheads="1"/>
            </p:cNvSpPr>
            <p:nvPr/>
          </p:nvSpPr>
          <p:spPr bwMode="auto">
            <a:xfrm>
              <a:off x="3139" y="2653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69" name="Oval 34"/>
            <p:cNvSpPr>
              <a:spLocks noChangeAspect="1" noChangeArrowheads="1"/>
            </p:cNvSpPr>
            <p:nvPr/>
          </p:nvSpPr>
          <p:spPr bwMode="auto">
            <a:xfrm>
              <a:off x="4097" y="310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70" name="Oval 35"/>
            <p:cNvSpPr>
              <a:spLocks noChangeAspect="1" noChangeArrowheads="1"/>
            </p:cNvSpPr>
            <p:nvPr/>
          </p:nvSpPr>
          <p:spPr bwMode="auto">
            <a:xfrm>
              <a:off x="3350" y="2932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71" name="Oval 36"/>
            <p:cNvSpPr>
              <a:spLocks noChangeAspect="1" noChangeArrowheads="1"/>
            </p:cNvSpPr>
            <p:nvPr/>
          </p:nvSpPr>
          <p:spPr bwMode="auto">
            <a:xfrm>
              <a:off x="3499" y="310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72" name="Oval 37"/>
            <p:cNvSpPr>
              <a:spLocks noChangeAspect="1" noChangeArrowheads="1"/>
            </p:cNvSpPr>
            <p:nvPr/>
          </p:nvSpPr>
          <p:spPr bwMode="auto">
            <a:xfrm>
              <a:off x="3798" y="3252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73" name="Oval 38"/>
            <p:cNvSpPr>
              <a:spLocks noChangeAspect="1" noChangeArrowheads="1"/>
            </p:cNvSpPr>
            <p:nvPr/>
          </p:nvSpPr>
          <p:spPr bwMode="auto">
            <a:xfrm>
              <a:off x="2902" y="3561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1474" name="Oval 39"/>
            <p:cNvSpPr>
              <a:spLocks noChangeAspect="1" noChangeArrowheads="1"/>
            </p:cNvSpPr>
            <p:nvPr/>
          </p:nvSpPr>
          <p:spPr bwMode="auto">
            <a:xfrm>
              <a:off x="3947" y="3713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  <p:grpSp>
        <p:nvGrpSpPr>
          <p:cNvPr id="73768" name="Group 40"/>
          <p:cNvGrpSpPr>
            <a:grpSpLocks/>
          </p:cNvGrpSpPr>
          <p:nvPr/>
        </p:nvGrpSpPr>
        <p:grpSpPr bwMode="auto">
          <a:xfrm>
            <a:off x="1779588" y="2414588"/>
            <a:ext cx="6515100" cy="2643187"/>
            <a:chOff x="1153" y="2105"/>
            <a:chExt cx="4104" cy="1665"/>
          </a:xfrm>
        </p:grpSpPr>
        <p:grpSp>
          <p:nvGrpSpPr>
            <p:cNvPr id="61446" name="Group 41"/>
            <p:cNvGrpSpPr>
              <a:grpSpLocks/>
            </p:cNvGrpSpPr>
            <p:nvPr/>
          </p:nvGrpSpPr>
          <p:grpSpPr bwMode="auto">
            <a:xfrm>
              <a:off x="1153" y="2231"/>
              <a:ext cx="3184" cy="1539"/>
              <a:chOff x="1153" y="2231"/>
              <a:chExt cx="3184" cy="1539"/>
            </a:xfrm>
          </p:grpSpPr>
          <p:sp>
            <p:nvSpPr>
              <p:cNvPr id="61452" name="Line 42"/>
              <p:cNvSpPr>
                <a:spLocks noChangeShapeType="1"/>
              </p:cNvSpPr>
              <p:nvPr/>
            </p:nvSpPr>
            <p:spPr bwMode="auto">
              <a:xfrm>
                <a:off x="1153" y="2231"/>
                <a:ext cx="31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53" name="Line 43"/>
              <p:cNvSpPr>
                <a:spLocks noChangeShapeType="1"/>
              </p:cNvSpPr>
              <p:nvPr/>
            </p:nvSpPr>
            <p:spPr bwMode="auto">
              <a:xfrm>
                <a:off x="1153" y="3152"/>
                <a:ext cx="31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54" name="Line 44"/>
              <p:cNvSpPr>
                <a:spLocks noChangeShapeType="1"/>
              </p:cNvSpPr>
              <p:nvPr/>
            </p:nvSpPr>
            <p:spPr bwMode="auto">
              <a:xfrm>
                <a:off x="1153" y="3770"/>
                <a:ext cx="31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1447" name="Rectangle 45"/>
            <p:cNvSpPr>
              <a:spLocks noChangeArrowheads="1"/>
            </p:cNvSpPr>
            <p:nvPr/>
          </p:nvSpPr>
          <p:spPr bwMode="auto">
            <a:xfrm>
              <a:off x="4342" y="2105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UCL</a:t>
              </a:r>
              <a:r>
                <a:rPr lang="en-US" i="1" baseline="-25000" dirty="0"/>
                <a:t>p</a:t>
              </a:r>
              <a:r>
                <a:rPr lang="en-US" dirty="0"/>
                <a:t> = 0.10</a:t>
              </a:r>
            </a:p>
          </p:txBody>
        </p:sp>
        <p:sp>
          <p:nvSpPr>
            <p:cNvPr id="61448" name="Rectangle 46"/>
            <p:cNvSpPr>
              <a:spLocks noChangeArrowheads="1"/>
            </p:cNvSpPr>
            <p:nvPr/>
          </p:nvSpPr>
          <p:spPr bwMode="auto">
            <a:xfrm>
              <a:off x="4342" y="3517"/>
              <a:ext cx="8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LCL</a:t>
              </a:r>
              <a:r>
                <a:rPr lang="en-US" i="1" baseline="-25000" dirty="0"/>
                <a:t>p</a:t>
              </a:r>
              <a:r>
                <a:rPr lang="en-US" dirty="0"/>
                <a:t> = 0.00</a:t>
              </a:r>
            </a:p>
          </p:txBody>
        </p:sp>
        <p:grpSp>
          <p:nvGrpSpPr>
            <p:cNvPr id="61449" name="Group 47"/>
            <p:cNvGrpSpPr>
              <a:grpSpLocks/>
            </p:cNvGrpSpPr>
            <p:nvPr/>
          </p:nvGrpSpPr>
          <p:grpSpPr bwMode="auto">
            <a:xfrm>
              <a:off x="4342" y="3026"/>
              <a:ext cx="705" cy="233"/>
              <a:chOff x="4342" y="3026"/>
              <a:chExt cx="705" cy="233"/>
            </a:xfrm>
          </p:grpSpPr>
          <p:sp>
            <p:nvSpPr>
              <p:cNvPr id="61450" name="Rectangle 48"/>
              <p:cNvSpPr>
                <a:spLocks noChangeArrowheads="1"/>
              </p:cNvSpPr>
              <p:nvPr/>
            </p:nvSpPr>
            <p:spPr bwMode="auto">
              <a:xfrm>
                <a:off x="4342" y="3026"/>
                <a:ext cx="7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i="1" dirty="0"/>
                  <a:t>p</a:t>
                </a:r>
                <a:r>
                  <a:rPr lang="en-US" dirty="0"/>
                  <a:t> =  0.04</a:t>
                </a:r>
              </a:p>
            </p:txBody>
          </p:sp>
          <p:sp>
            <p:nvSpPr>
              <p:cNvPr id="61451" name="Line 49"/>
              <p:cNvSpPr>
                <a:spLocks noChangeShapeType="1"/>
              </p:cNvSpPr>
              <p:nvPr/>
            </p:nvSpPr>
            <p:spPr bwMode="auto">
              <a:xfrm>
                <a:off x="4418" y="3091"/>
                <a:ext cx="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1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933450" y="1879600"/>
            <a:ext cx="7156450" cy="3797300"/>
            <a:chOff x="620" y="1768"/>
            <a:chExt cx="4508" cy="2392"/>
          </a:xfrm>
        </p:grpSpPr>
        <p:grpSp>
          <p:nvGrpSpPr>
            <p:cNvPr id="63525" name="Group 3"/>
            <p:cNvGrpSpPr>
              <a:grpSpLocks/>
            </p:cNvGrpSpPr>
            <p:nvPr/>
          </p:nvGrpSpPr>
          <p:grpSpPr bwMode="auto">
            <a:xfrm>
              <a:off x="620" y="1768"/>
              <a:ext cx="4508" cy="2392"/>
              <a:chOff x="620" y="1696"/>
              <a:chExt cx="4508" cy="2392"/>
            </a:xfrm>
          </p:grpSpPr>
          <p:grpSp>
            <p:nvGrpSpPr>
              <p:cNvPr id="63527" name="Group 4"/>
              <p:cNvGrpSpPr>
                <a:grpSpLocks/>
              </p:cNvGrpSpPr>
              <p:nvPr/>
            </p:nvGrpSpPr>
            <p:grpSpPr bwMode="auto">
              <a:xfrm>
                <a:off x="831" y="1696"/>
                <a:ext cx="4297" cy="2090"/>
                <a:chOff x="831" y="1696"/>
                <a:chExt cx="4297" cy="2090"/>
              </a:xfrm>
            </p:grpSpPr>
            <p:sp>
              <p:nvSpPr>
                <p:cNvPr id="63530" name="Freeform 5"/>
                <p:cNvSpPr>
                  <a:spLocks/>
                </p:cNvSpPr>
                <p:nvPr/>
              </p:nvSpPr>
              <p:spPr bwMode="auto">
                <a:xfrm>
                  <a:off x="1136" y="1696"/>
                  <a:ext cx="3992" cy="2000"/>
                </a:xfrm>
                <a:custGeom>
                  <a:avLst/>
                  <a:gdLst>
                    <a:gd name="T0" fmla="*/ 0 w 3992"/>
                    <a:gd name="T1" fmla="*/ 0 h 1808"/>
                    <a:gd name="T2" fmla="*/ 0 w 3992"/>
                    <a:gd name="T3" fmla="*/ 2000 h 1808"/>
                    <a:gd name="T4" fmla="*/ 3992 w 3992"/>
                    <a:gd name="T5" fmla="*/ 2000 h 180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92" h="1808">
                      <a:moveTo>
                        <a:pt x="0" y="0"/>
                      </a:moveTo>
                      <a:lnTo>
                        <a:pt x="0" y="1808"/>
                      </a:lnTo>
                      <a:lnTo>
                        <a:pt x="3992" y="1808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3531" name="Rectangle 6"/>
                <p:cNvSpPr>
                  <a:spLocks noChangeArrowheads="1"/>
                </p:cNvSpPr>
                <p:nvPr/>
              </p:nvSpPr>
              <p:spPr bwMode="auto">
                <a:xfrm>
                  <a:off x="831" y="1880"/>
                  <a:ext cx="437" cy="1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 dirty="0"/>
                    <a:t>.11  –</a:t>
                  </a:r>
                </a:p>
                <a:p>
                  <a:pPr eaLnBrk="1" hangingPunct="1"/>
                  <a:r>
                    <a:rPr lang="en-US" sz="1600" dirty="0"/>
                    <a:t>.10  –</a:t>
                  </a:r>
                </a:p>
                <a:p>
                  <a:pPr eaLnBrk="1" hangingPunct="1"/>
                  <a:r>
                    <a:rPr lang="en-US" sz="1600" dirty="0"/>
                    <a:t>.09  –</a:t>
                  </a:r>
                </a:p>
                <a:p>
                  <a:pPr eaLnBrk="1" hangingPunct="1"/>
                  <a:r>
                    <a:rPr lang="en-US" sz="1600" dirty="0"/>
                    <a:t>.08  –</a:t>
                  </a:r>
                </a:p>
                <a:p>
                  <a:pPr eaLnBrk="1" hangingPunct="1"/>
                  <a:r>
                    <a:rPr lang="en-US" sz="1600" dirty="0"/>
                    <a:t>.07  –</a:t>
                  </a:r>
                </a:p>
                <a:p>
                  <a:pPr eaLnBrk="1" hangingPunct="1"/>
                  <a:r>
                    <a:rPr lang="en-US" sz="1600" dirty="0"/>
                    <a:t>.06  –</a:t>
                  </a:r>
                </a:p>
                <a:p>
                  <a:pPr eaLnBrk="1" hangingPunct="1"/>
                  <a:r>
                    <a:rPr lang="en-US" sz="1600" dirty="0"/>
                    <a:t>.05  –</a:t>
                  </a:r>
                </a:p>
                <a:p>
                  <a:pPr eaLnBrk="1" hangingPunct="1"/>
                  <a:r>
                    <a:rPr lang="en-US" sz="1600" dirty="0"/>
                    <a:t>.04  –</a:t>
                  </a:r>
                </a:p>
                <a:p>
                  <a:pPr eaLnBrk="1" hangingPunct="1"/>
                  <a:r>
                    <a:rPr lang="en-US" sz="1600" dirty="0"/>
                    <a:t>.03  –</a:t>
                  </a:r>
                </a:p>
                <a:p>
                  <a:pPr eaLnBrk="1" hangingPunct="1"/>
                  <a:r>
                    <a:rPr lang="en-US" sz="1600" dirty="0"/>
                    <a:t>.02  –</a:t>
                  </a:r>
                </a:p>
                <a:p>
                  <a:pPr eaLnBrk="1" hangingPunct="1"/>
                  <a:r>
                    <a:rPr lang="en-US" sz="1600" dirty="0"/>
                    <a:t>.01  –</a:t>
                  </a:r>
                </a:p>
                <a:p>
                  <a:pPr eaLnBrk="1" hangingPunct="1"/>
                  <a:r>
                    <a:rPr lang="en-US" sz="1600" dirty="0"/>
                    <a:t>.00  –</a:t>
                  </a:r>
                </a:p>
              </p:txBody>
            </p:sp>
          </p:grpSp>
          <p:sp>
            <p:nvSpPr>
              <p:cNvPr id="63528" name="Rectangle 7"/>
              <p:cNvSpPr>
                <a:spLocks noChangeArrowheads="1"/>
              </p:cNvSpPr>
              <p:nvPr/>
            </p:nvSpPr>
            <p:spPr bwMode="auto">
              <a:xfrm>
                <a:off x="2010" y="3855"/>
                <a:ext cx="11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/>
                  <a:t>Sample number</a:t>
                </a:r>
              </a:p>
            </p:txBody>
          </p:sp>
          <p:sp>
            <p:nvSpPr>
              <p:cNvPr id="63529" name="Rectangle 8"/>
              <p:cNvSpPr>
                <a:spLocks noChangeArrowheads="1"/>
              </p:cNvSpPr>
              <p:nvPr/>
            </p:nvSpPr>
            <p:spPr bwMode="auto">
              <a:xfrm rot="-5400000">
                <a:off x="105" y="2733"/>
                <a:ext cx="12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/>
                  <a:t>Fraction defective</a:t>
                </a:r>
              </a:p>
            </p:txBody>
          </p:sp>
        </p:grpSp>
        <p:sp>
          <p:nvSpPr>
            <p:cNvPr id="63526" name="Rectangle 9"/>
            <p:cNvSpPr>
              <a:spLocks noChangeArrowheads="1"/>
            </p:cNvSpPr>
            <p:nvPr/>
          </p:nvSpPr>
          <p:spPr bwMode="auto">
            <a:xfrm>
              <a:off x="1142" y="3579"/>
              <a:ext cx="3299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5000"/>
                </a:lnSpc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</a:tabLst>
              </a:pPr>
              <a:r>
                <a:rPr lang="en-US" sz="1400" dirty="0"/>
                <a:t>	|	|	|	|	|	|	|	|	|	|</a:t>
              </a:r>
            </a:p>
            <a:p>
              <a:pPr eaLnBrk="1" hangingPunct="1">
                <a:lnSpc>
                  <a:spcPct val="125000"/>
                </a:lnSpc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</a:tabLst>
              </a:pPr>
              <a:r>
                <a:rPr lang="en-US" sz="1600" dirty="0"/>
                <a:t>	2	4	6	8	10	12	14	16	18	20</a:t>
              </a:r>
            </a:p>
          </p:txBody>
        </p:sp>
      </p:grpSp>
      <p:sp>
        <p:nvSpPr>
          <p:cNvPr id="6349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charset="0"/>
                <a:cs typeface="Times New Roman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-Chart for Data Entry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3492" name="Group 19"/>
          <p:cNvGrpSpPr>
            <a:grpSpLocks/>
          </p:cNvGrpSpPr>
          <p:nvPr/>
        </p:nvGrpSpPr>
        <p:grpSpPr bwMode="auto">
          <a:xfrm>
            <a:off x="1949450" y="2390775"/>
            <a:ext cx="4613275" cy="2717800"/>
            <a:chOff x="1260" y="2070"/>
            <a:chExt cx="2906" cy="1712"/>
          </a:xfrm>
        </p:grpSpPr>
        <p:sp>
          <p:nvSpPr>
            <p:cNvPr id="63505" name="Oval 20"/>
            <p:cNvSpPr>
              <a:spLocks noChangeAspect="1" noChangeArrowheads="1"/>
            </p:cNvSpPr>
            <p:nvPr/>
          </p:nvSpPr>
          <p:spPr bwMode="auto">
            <a:xfrm>
              <a:off x="1260" y="2782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06" name="Oval 21"/>
            <p:cNvSpPr>
              <a:spLocks noChangeAspect="1" noChangeArrowheads="1"/>
            </p:cNvSpPr>
            <p:nvPr/>
          </p:nvSpPr>
          <p:spPr bwMode="auto">
            <a:xfrm>
              <a:off x="1409" y="294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07" name="Oval 22"/>
            <p:cNvSpPr>
              <a:spLocks noChangeAspect="1" noChangeArrowheads="1"/>
            </p:cNvSpPr>
            <p:nvPr/>
          </p:nvSpPr>
          <p:spPr bwMode="auto">
            <a:xfrm>
              <a:off x="2155" y="295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08" name="Oval 23"/>
            <p:cNvSpPr>
              <a:spLocks noChangeAspect="1" noChangeArrowheads="1"/>
            </p:cNvSpPr>
            <p:nvPr/>
          </p:nvSpPr>
          <p:spPr bwMode="auto">
            <a:xfrm>
              <a:off x="2753" y="278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09" name="Oval 24"/>
            <p:cNvSpPr>
              <a:spLocks noChangeAspect="1" noChangeArrowheads="1"/>
            </p:cNvSpPr>
            <p:nvPr/>
          </p:nvSpPr>
          <p:spPr bwMode="auto">
            <a:xfrm>
              <a:off x="1707" y="3558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0" name="Oval 25"/>
            <p:cNvSpPr>
              <a:spLocks noChangeAspect="1" noChangeArrowheads="1"/>
            </p:cNvSpPr>
            <p:nvPr/>
          </p:nvSpPr>
          <p:spPr bwMode="auto">
            <a:xfrm>
              <a:off x="1857" y="3113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1" name="Oval 26"/>
            <p:cNvSpPr>
              <a:spLocks noChangeAspect="1" noChangeArrowheads="1"/>
            </p:cNvSpPr>
            <p:nvPr/>
          </p:nvSpPr>
          <p:spPr bwMode="auto">
            <a:xfrm>
              <a:off x="2006" y="339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2" name="Oval 27"/>
            <p:cNvSpPr>
              <a:spLocks noChangeAspect="1" noChangeArrowheads="1"/>
            </p:cNvSpPr>
            <p:nvPr/>
          </p:nvSpPr>
          <p:spPr bwMode="auto">
            <a:xfrm>
              <a:off x="1558" y="371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3" name="Oval 28"/>
            <p:cNvSpPr>
              <a:spLocks noChangeAspect="1" noChangeArrowheads="1"/>
            </p:cNvSpPr>
            <p:nvPr/>
          </p:nvSpPr>
          <p:spPr bwMode="auto">
            <a:xfrm>
              <a:off x="2305" y="326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4" name="Oval 29"/>
            <p:cNvSpPr>
              <a:spLocks noChangeAspect="1" noChangeArrowheads="1"/>
            </p:cNvSpPr>
            <p:nvPr/>
          </p:nvSpPr>
          <p:spPr bwMode="auto">
            <a:xfrm>
              <a:off x="2454" y="3254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5" name="Oval 30"/>
            <p:cNvSpPr>
              <a:spLocks noChangeAspect="1" noChangeArrowheads="1"/>
            </p:cNvSpPr>
            <p:nvPr/>
          </p:nvSpPr>
          <p:spPr bwMode="auto">
            <a:xfrm>
              <a:off x="2603" y="3398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6" name="Oval 31"/>
            <p:cNvSpPr>
              <a:spLocks noChangeAspect="1" noChangeArrowheads="1"/>
            </p:cNvSpPr>
            <p:nvPr/>
          </p:nvSpPr>
          <p:spPr bwMode="auto">
            <a:xfrm>
              <a:off x="3587" y="207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7" name="Oval 32"/>
            <p:cNvSpPr>
              <a:spLocks noChangeAspect="1" noChangeArrowheads="1"/>
            </p:cNvSpPr>
            <p:nvPr/>
          </p:nvSpPr>
          <p:spPr bwMode="auto">
            <a:xfrm>
              <a:off x="2989" y="2517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8" name="Oval 33"/>
            <p:cNvSpPr>
              <a:spLocks noChangeAspect="1" noChangeArrowheads="1"/>
            </p:cNvSpPr>
            <p:nvPr/>
          </p:nvSpPr>
          <p:spPr bwMode="auto">
            <a:xfrm>
              <a:off x="3139" y="2653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19" name="Oval 34"/>
            <p:cNvSpPr>
              <a:spLocks noChangeAspect="1" noChangeArrowheads="1"/>
            </p:cNvSpPr>
            <p:nvPr/>
          </p:nvSpPr>
          <p:spPr bwMode="auto">
            <a:xfrm>
              <a:off x="4097" y="3105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20" name="Oval 35"/>
            <p:cNvSpPr>
              <a:spLocks noChangeAspect="1" noChangeArrowheads="1"/>
            </p:cNvSpPr>
            <p:nvPr/>
          </p:nvSpPr>
          <p:spPr bwMode="auto">
            <a:xfrm>
              <a:off x="3350" y="2932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21" name="Oval 36"/>
            <p:cNvSpPr>
              <a:spLocks noChangeAspect="1" noChangeArrowheads="1"/>
            </p:cNvSpPr>
            <p:nvPr/>
          </p:nvSpPr>
          <p:spPr bwMode="auto">
            <a:xfrm>
              <a:off x="3499" y="3100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22" name="Oval 37"/>
            <p:cNvSpPr>
              <a:spLocks noChangeAspect="1" noChangeArrowheads="1"/>
            </p:cNvSpPr>
            <p:nvPr/>
          </p:nvSpPr>
          <p:spPr bwMode="auto">
            <a:xfrm>
              <a:off x="3798" y="3252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23" name="Oval 38"/>
            <p:cNvSpPr>
              <a:spLocks noChangeAspect="1" noChangeArrowheads="1"/>
            </p:cNvSpPr>
            <p:nvPr/>
          </p:nvSpPr>
          <p:spPr bwMode="auto">
            <a:xfrm>
              <a:off x="2902" y="3561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63524" name="Oval 39"/>
            <p:cNvSpPr>
              <a:spLocks noChangeAspect="1" noChangeArrowheads="1"/>
            </p:cNvSpPr>
            <p:nvPr/>
          </p:nvSpPr>
          <p:spPr bwMode="auto">
            <a:xfrm>
              <a:off x="3947" y="3713"/>
              <a:ext cx="69" cy="69"/>
            </a:xfrm>
            <a:prstGeom prst="ellipse">
              <a:avLst/>
            </a:prstGeom>
            <a:solidFill>
              <a:srgbClr val="24BDB2"/>
            </a:solidFill>
            <a:ln w="9525">
              <a:solidFill>
                <a:srgbClr val="24BD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</p:grpSp>
      <p:grpSp>
        <p:nvGrpSpPr>
          <p:cNvPr id="63493" name="Group 40"/>
          <p:cNvGrpSpPr>
            <a:grpSpLocks/>
          </p:cNvGrpSpPr>
          <p:nvPr/>
        </p:nvGrpSpPr>
        <p:grpSpPr bwMode="auto">
          <a:xfrm>
            <a:off x="1779588" y="2414588"/>
            <a:ext cx="6515100" cy="2643187"/>
            <a:chOff x="1153" y="2105"/>
            <a:chExt cx="4104" cy="1665"/>
          </a:xfrm>
        </p:grpSpPr>
        <p:grpSp>
          <p:nvGrpSpPr>
            <p:cNvPr id="63496" name="Group 41"/>
            <p:cNvGrpSpPr>
              <a:grpSpLocks/>
            </p:cNvGrpSpPr>
            <p:nvPr/>
          </p:nvGrpSpPr>
          <p:grpSpPr bwMode="auto">
            <a:xfrm>
              <a:off x="1153" y="2231"/>
              <a:ext cx="3184" cy="1539"/>
              <a:chOff x="1153" y="2231"/>
              <a:chExt cx="3184" cy="1539"/>
            </a:xfrm>
          </p:grpSpPr>
          <p:sp>
            <p:nvSpPr>
              <p:cNvPr id="63502" name="Line 42"/>
              <p:cNvSpPr>
                <a:spLocks noChangeShapeType="1"/>
              </p:cNvSpPr>
              <p:nvPr/>
            </p:nvSpPr>
            <p:spPr bwMode="auto">
              <a:xfrm>
                <a:off x="1153" y="2231"/>
                <a:ext cx="31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503" name="Line 43"/>
              <p:cNvSpPr>
                <a:spLocks noChangeShapeType="1"/>
              </p:cNvSpPr>
              <p:nvPr/>
            </p:nvSpPr>
            <p:spPr bwMode="auto">
              <a:xfrm>
                <a:off x="1153" y="3152"/>
                <a:ext cx="31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504" name="Line 44"/>
              <p:cNvSpPr>
                <a:spLocks noChangeShapeType="1"/>
              </p:cNvSpPr>
              <p:nvPr/>
            </p:nvSpPr>
            <p:spPr bwMode="auto">
              <a:xfrm>
                <a:off x="1153" y="3770"/>
                <a:ext cx="31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3497" name="Rectangle 45"/>
            <p:cNvSpPr>
              <a:spLocks noChangeArrowheads="1"/>
            </p:cNvSpPr>
            <p:nvPr/>
          </p:nvSpPr>
          <p:spPr bwMode="auto">
            <a:xfrm>
              <a:off x="4342" y="2105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UCL</a:t>
              </a:r>
              <a:r>
                <a:rPr lang="en-US" i="1" baseline="-25000" dirty="0"/>
                <a:t>p</a:t>
              </a:r>
              <a:r>
                <a:rPr lang="en-US" dirty="0"/>
                <a:t> = 0.10</a:t>
              </a:r>
            </a:p>
          </p:txBody>
        </p:sp>
        <p:sp>
          <p:nvSpPr>
            <p:cNvPr id="63498" name="Rectangle 46"/>
            <p:cNvSpPr>
              <a:spLocks noChangeArrowheads="1"/>
            </p:cNvSpPr>
            <p:nvPr/>
          </p:nvSpPr>
          <p:spPr bwMode="auto">
            <a:xfrm>
              <a:off x="4342" y="3517"/>
              <a:ext cx="8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LCL</a:t>
              </a:r>
              <a:r>
                <a:rPr lang="en-US" i="1" baseline="-25000" dirty="0"/>
                <a:t>p</a:t>
              </a:r>
              <a:r>
                <a:rPr lang="en-US" dirty="0"/>
                <a:t> = 0.00</a:t>
              </a:r>
            </a:p>
          </p:txBody>
        </p:sp>
        <p:grpSp>
          <p:nvGrpSpPr>
            <p:cNvPr id="63499" name="Group 47"/>
            <p:cNvGrpSpPr>
              <a:grpSpLocks/>
            </p:cNvGrpSpPr>
            <p:nvPr/>
          </p:nvGrpSpPr>
          <p:grpSpPr bwMode="auto">
            <a:xfrm>
              <a:off x="4342" y="3026"/>
              <a:ext cx="705" cy="233"/>
              <a:chOff x="4342" y="3026"/>
              <a:chExt cx="705" cy="233"/>
            </a:xfrm>
          </p:grpSpPr>
          <p:sp>
            <p:nvSpPr>
              <p:cNvPr id="63500" name="Rectangle 48"/>
              <p:cNvSpPr>
                <a:spLocks noChangeArrowheads="1"/>
              </p:cNvSpPr>
              <p:nvPr/>
            </p:nvSpPr>
            <p:spPr bwMode="auto">
              <a:xfrm>
                <a:off x="4342" y="3026"/>
                <a:ext cx="7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i="1" dirty="0"/>
                  <a:t>p</a:t>
                </a:r>
                <a:r>
                  <a:rPr lang="en-US" dirty="0"/>
                  <a:t> =  0.04</a:t>
                </a:r>
              </a:p>
            </p:txBody>
          </p:sp>
          <p:sp>
            <p:nvSpPr>
              <p:cNvPr id="63501" name="Line 49"/>
              <p:cNvSpPr>
                <a:spLocks noChangeShapeType="1"/>
              </p:cNvSpPr>
              <p:nvPr/>
            </p:nvSpPr>
            <p:spPr bwMode="auto">
              <a:xfrm>
                <a:off x="4418" y="3091"/>
                <a:ext cx="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2" name="Oval 50"/>
          <p:cNvSpPr>
            <a:spLocks noChangeArrowheads="1"/>
          </p:cNvSpPr>
          <p:nvPr/>
        </p:nvSpPr>
        <p:spPr bwMode="auto">
          <a:xfrm>
            <a:off x="5435600" y="2197100"/>
            <a:ext cx="508000" cy="508000"/>
          </a:xfrm>
          <a:prstGeom prst="ellips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5778500" y="1336675"/>
            <a:ext cx="2670175" cy="88106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0" tIns="187200" rIns="180000" bIns="187200" anchor="ctr" anchorCtr="1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latin typeface="Arial"/>
                <a:ea typeface="+mn-ea"/>
                <a:cs typeface="Arial"/>
              </a:rPr>
              <a:t>Possible assignable causes present</a:t>
            </a:r>
          </a:p>
        </p:txBody>
      </p:sp>
    </p:spTree>
    <p:extLst>
      <p:ext uri="{BB962C8B-B14F-4D97-AF65-F5344CB8AC3E}">
        <p14:creationId xmlns:p14="http://schemas.microsoft.com/office/powerpoint/2010/main" val="2349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mtClean="0"/>
              <a:t>p-Chart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06959"/>
              </p:ext>
            </p:extLst>
          </p:nvPr>
        </p:nvGraphicFramePr>
        <p:xfrm>
          <a:off x="5073653" y="1908175"/>
          <a:ext cx="2654300" cy="304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40001649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2252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Quality control/p-chart</a:t>
                      </a:r>
                      <a:endParaRPr lang="en-US" sz="16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544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169598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18011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1139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266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1" i="0" u="none" strike="noStrike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12929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# Defects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372806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Sample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968767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Sample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38395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Sample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404522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Sample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79591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Sample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58404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Sample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198959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8757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0281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37" t="21393" r="25838" b="26373"/>
          <a:stretch/>
        </p:blipFill>
        <p:spPr>
          <a:xfrm>
            <a:off x="731519" y="1958340"/>
            <a:ext cx="3919729" cy="23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Defects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c-Chart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85029"/>
              </p:ext>
            </p:extLst>
          </p:nvPr>
        </p:nvGraphicFramePr>
        <p:xfrm>
          <a:off x="5224001" y="1961126"/>
          <a:ext cx="2628900" cy="344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760247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138291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Quality control/c-chart</a:t>
                      </a:r>
                      <a:endParaRPr lang="en-US" sz="16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23118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83181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154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802811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0660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1" i="0" u="none" strike="noStrike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93511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# Defects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412359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01451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8953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29837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6107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1488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06987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97870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36888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86511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321888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282" t="20081" r="25363" b="25080"/>
          <a:stretch/>
        </p:blipFill>
        <p:spPr>
          <a:xfrm>
            <a:off x="688258" y="1946787"/>
            <a:ext cx="4011561" cy="2507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029944">
            <a:off x="2593975" y="5600700"/>
            <a:ext cx="1819275" cy="68103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lIns="144000" tIns="93600" rIns="144000" bIns="936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ea typeface="+mn-ea"/>
                <a:cs typeface="Arial"/>
              </a:rPr>
              <a:t>Cannot be 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Arial"/>
                <a:ea typeface="+mn-ea"/>
                <a:cs typeface="Arial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34201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Which Control Chart to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86583"/>
            <a:ext cx="8229600" cy="1849436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Examples</a:t>
            </a:r>
          </a:p>
          <a:p>
            <a:r>
              <a:rPr lang="en-US" sz="1800" dirty="0" smtClean="0"/>
              <a:t>Length</a:t>
            </a:r>
          </a:p>
          <a:p>
            <a:r>
              <a:rPr lang="en-US" sz="1800" dirty="0" smtClean="0"/>
              <a:t>Width</a:t>
            </a:r>
          </a:p>
          <a:p>
            <a:r>
              <a:rPr lang="en-US" sz="1800" dirty="0" smtClean="0"/>
              <a:t>Distance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50156"/>
              </p:ext>
            </p:extLst>
          </p:nvPr>
        </p:nvGraphicFramePr>
        <p:xfrm>
          <a:off x="665163" y="1463040"/>
          <a:ext cx="7835900" cy="2420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S6.3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Helping You Decide Which Control Chart to Use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53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VARIABLE DATA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USING AN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-CHART AND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-CHART</a:t>
                      </a:r>
                    </a:p>
                  </a:txBody>
                  <a:tcPr marT="45726" marB="45726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296">
                <a:tc gridSpan="2"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Observations are </a:t>
                      </a:r>
                      <a:r>
                        <a:rPr lang="en-US" sz="1800" b="1" i="1" u="sng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variables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Collect 20 – 25 samples of </a:t>
                      </a:r>
                      <a:r>
                        <a:rPr lang="en-US" sz="1800" b="0" i="1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 = 4, or </a:t>
                      </a:r>
                      <a:r>
                        <a:rPr lang="en-US" sz="1800" b="0" i="1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 = 5, or more, each from a stable process and compute the mean for the </a:t>
                      </a:r>
                      <a:r>
                        <a:rPr lang="en-US" sz="1800" b="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-chart and range for the </a:t>
                      </a:r>
                      <a:r>
                        <a:rPr lang="en-US" sz="1800" b="0" i="1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-chart</a:t>
                      </a:r>
                    </a:p>
                    <a:p>
                      <a:pPr marL="34290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Track samples of </a:t>
                      </a:r>
                      <a:r>
                        <a:rPr lang="en-US" sz="1800" b="0" i="1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 observations </a:t>
                      </a:r>
                      <a:endParaRPr lang="en-US" sz="1800" b="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1943100" y="2468563"/>
            <a:ext cx="1397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72063" y="3522663"/>
            <a:ext cx="1397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Which Control Chart to 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23722"/>
              </p:ext>
            </p:extLst>
          </p:nvPr>
        </p:nvGraphicFramePr>
        <p:xfrm>
          <a:off x="665163" y="1461008"/>
          <a:ext cx="7835900" cy="226822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TABLE S6.3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Helping You Decide Which Control Chart to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ATTRIBUTE DATA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USING A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-CHART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Observations are </a:t>
                      </a: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attributes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that can be categorized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and a total number determined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 deal with fraction, proportion, or </a:t>
                      </a: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percent defectives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There are several samples, with many observations in each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3728087"/>
            <a:ext cx="8229600" cy="18494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just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Pct val="80000"/>
              <a:buFont typeface="Arial Unicode MS" charset="0"/>
              <a:buChar char="▶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/>
              <a:t>Examples</a:t>
            </a:r>
          </a:p>
          <a:p>
            <a:r>
              <a:rPr lang="en-US" sz="1800" dirty="0" smtClean="0"/>
              <a:t>Cell phones that don’t work compared to those that do</a:t>
            </a:r>
          </a:p>
          <a:p>
            <a:r>
              <a:rPr lang="en-US" sz="1800" dirty="0" smtClean="0"/>
              <a:t>Pages in a report that have errors compared to total pages in the report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33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Which Control Chart to 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58475"/>
              </p:ext>
            </p:extLst>
          </p:nvPr>
        </p:nvGraphicFramePr>
        <p:xfrm>
          <a:off x="665163" y="1463040"/>
          <a:ext cx="7835900" cy="3023235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TABLE S6.3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Helping You Decide Which Control Chart to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ATTRIBUTE DATA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USING A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-CHART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Observations are </a:t>
                      </a: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attributes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whose defects per unit of output can be counted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 deal with the </a:t>
                      </a: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counted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which is a small part of the possible occurrences</a:t>
                      </a:r>
                    </a:p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Defects may be: number of blemishes on a desk;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flaws in a bolt of cloth; crimes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 a year; broken seats in a stadium; typos in a chapter of this text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; or complaints in a day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4483991"/>
            <a:ext cx="8229600" cy="18494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just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Pct val="80000"/>
              <a:buFont typeface="Arial Unicode MS" charset="0"/>
              <a:buChar char="▶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/>
              <a:t>Examples</a:t>
            </a:r>
          </a:p>
          <a:p>
            <a:r>
              <a:rPr lang="en-US" sz="1800" dirty="0" smtClean="0"/>
              <a:t>Cracks on a cell phone screen</a:t>
            </a:r>
          </a:p>
          <a:p>
            <a:r>
              <a:rPr lang="en-US" sz="1800" dirty="0" smtClean="0"/>
              <a:t>Number of buttons that don’t work</a:t>
            </a:r>
          </a:p>
          <a:p>
            <a:r>
              <a:rPr lang="en-US" sz="1800" dirty="0" smtClean="0"/>
              <a:t>Number of words per page that are wrong</a:t>
            </a:r>
          </a:p>
        </p:txBody>
      </p:sp>
    </p:spTree>
    <p:extLst>
      <p:ext uri="{BB962C8B-B14F-4D97-AF65-F5344CB8AC3E}">
        <p14:creationId xmlns:p14="http://schemas.microsoft.com/office/powerpoint/2010/main" val="27258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natural variation of a process should be small enough to </a:t>
            </a:r>
            <a:r>
              <a:rPr lang="en-US" dirty="0">
                <a:solidFill>
                  <a:srgbClr val="FF0000"/>
                </a:solidFill>
              </a:rPr>
              <a:t>produce products that meet </a:t>
            </a:r>
            <a:r>
              <a:rPr lang="en-US" dirty="0"/>
              <a:t>the standards required</a:t>
            </a:r>
          </a:p>
          <a:p>
            <a:r>
              <a:rPr lang="en-US" dirty="0"/>
              <a:t>A process in statistical </a:t>
            </a:r>
            <a:r>
              <a:rPr lang="en-US" dirty="0">
                <a:solidFill>
                  <a:srgbClr val="FF0000"/>
                </a:solidFill>
              </a:rPr>
              <a:t>control does not necessarily meet the design specifications</a:t>
            </a:r>
          </a:p>
          <a:p>
            <a:r>
              <a:rPr lang="en-US" dirty="0"/>
              <a:t>Process capability is a measure of the </a:t>
            </a:r>
            <a:r>
              <a:rPr lang="en-US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natural variation of the process and the design </a:t>
            </a:r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Implications of Quality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Company </a:t>
            </a:r>
            <a:r>
              <a:rPr lang="en-US" dirty="0" smtClean="0">
                <a:solidFill>
                  <a:srgbClr val="FF0000"/>
                </a:solidFill>
              </a:rPr>
              <a:t>reputation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Perception </a:t>
            </a:r>
            <a:r>
              <a:rPr lang="en-US" dirty="0"/>
              <a:t>of new </a:t>
            </a:r>
            <a:r>
              <a:rPr lang="en-US" dirty="0" smtClean="0"/>
              <a:t>products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Employment practices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Supplier </a:t>
            </a:r>
            <a:r>
              <a:rPr lang="en-US" dirty="0"/>
              <a:t>relations</a:t>
            </a:r>
            <a:endParaRPr lang="en-US" sz="3200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/>
              <a:t>Product </a:t>
            </a:r>
            <a:r>
              <a:rPr lang="en-US" dirty="0" smtClean="0">
                <a:solidFill>
                  <a:srgbClr val="FF0000"/>
                </a:solidFill>
              </a:rPr>
              <a:t>liability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Reduce </a:t>
            </a:r>
            <a:r>
              <a:rPr lang="en-US" dirty="0"/>
              <a:t>risk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</a:t>
            </a:r>
            <a:r>
              <a:rPr lang="en-US" dirty="0" smtClean="0"/>
              <a:t>implications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</a:pPr>
            <a:r>
              <a:rPr lang="en-US" dirty="0" smtClean="0"/>
              <a:t>Improved </a:t>
            </a:r>
            <a:r>
              <a:rPr lang="en-US" dirty="0"/>
              <a:t>ability to </a:t>
            </a:r>
            <a:r>
              <a:rPr lang="en-US" dirty="0" smtClean="0"/>
              <a:t>compete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Capability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Tolerances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>
                <a:solidFill>
                  <a:srgbClr val="FF0000"/>
                </a:solidFill>
              </a:rPr>
              <a:t>specifications</a:t>
            </a:r>
            <a:r>
              <a:rPr lang="en-US" dirty="0"/>
              <a:t> reflecting product requirements</a:t>
            </a:r>
          </a:p>
          <a:p>
            <a:r>
              <a:rPr lang="en-US" dirty="0"/>
              <a:t>Process capability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Range </a:t>
            </a:r>
            <a:r>
              <a:rPr lang="en-US" dirty="0">
                <a:solidFill>
                  <a:srgbClr val="FF0000"/>
                </a:solidFill>
              </a:rPr>
              <a:t>of natural variability </a:t>
            </a:r>
            <a:r>
              <a:rPr lang="en-US" dirty="0"/>
              <a:t>in a process what we measure with control charts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3875"/>
            <a:ext cx="8131175" cy="914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SPC and Process Variability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744538" y="2165350"/>
            <a:ext cx="7772400" cy="1214438"/>
            <a:chOff x="453" y="1500"/>
            <a:chExt cx="4896" cy="765"/>
          </a:xfrm>
        </p:grpSpPr>
        <p:grpSp>
          <p:nvGrpSpPr>
            <p:cNvPr id="122903" name="Group 4"/>
            <p:cNvGrpSpPr>
              <a:grpSpLocks/>
            </p:cNvGrpSpPr>
            <p:nvPr/>
          </p:nvGrpSpPr>
          <p:grpSpPr bwMode="auto">
            <a:xfrm>
              <a:off x="453" y="1623"/>
              <a:ext cx="2774" cy="470"/>
              <a:chOff x="453" y="1683"/>
              <a:chExt cx="2774" cy="470"/>
            </a:xfrm>
          </p:grpSpPr>
          <p:sp>
            <p:nvSpPr>
              <p:cNvPr id="134149" name="Freeform 5"/>
              <p:cNvSpPr>
                <a:spLocks/>
              </p:cNvSpPr>
              <p:nvPr/>
            </p:nvSpPr>
            <p:spPr bwMode="auto">
              <a:xfrm>
                <a:off x="507" y="1683"/>
                <a:ext cx="2720" cy="463"/>
              </a:xfrm>
              <a:custGeom>
                <a:avLst/>
                <a:gdLst>
                  <a:gd name="T0" fmla="*/ 2765 w 2765"/>
                  <a:gd name="T1" fmla="*/ 895 h 905"/>
                  <a:gd name="T2" fmla="*/ 2707 w 2765"/>
                  <a:gd name="T3" fmla="*/ 895 h 905"/>
                  <a:gd name="T4" fmla="*/ 2535 w 2765"/>
                  <a:gd name="T5" fmla="*/ 842 h 905"/>
                  <a:gd name="T6" fmla="*/ 2334 w 2765"/>
                  <a:gd name="T7" fmla="*/ 713 h 905"/>
                  <a:gd name="T8" fmla="*/ 2070 w 2765"/>
                  <a:gd name="T9" fmla="*/ 460 h 905"/>
                  <a:gd name="T10" fmla="*/ 1868 w 2765"/>
                  <a:gd name="T11" fmla="*/ 268 h 905"/>
                  <a:gd name="T12" fmla="*/ 1692 w 2765"/>
                  <a:gd name="T13" fmla="*/ 115 h 905"/>
                  <a:gd name="T14" fmla="*/ 1481 w 2765"/>
                  <a:gd name="T15" fmla="*/ 20 h 905"/>
                  <a:gd name="T16" fmla="*/ 1305 w 2765"/>
                  <a:gd name="T17" fmla="*/ 20 h 905"/>
                  <a:gd name="T18" fmla="*/ 1075 w 2765"/>
                  <a:gd name="T19" fmla="*/ 137 h 905"/>
                  <a:gd name="T20" fmla="*/ 870 w 2765"/>
                  <a:gd name="T21" fmla="*/ 320 h 905"/>
                  <a:gd name="T22" fmla="*/ 628 w 2765"/>
                  <a:gd name="T23" fmla="*/ 554 h 905"/>
                  <a:gd name="T24" fmla="*/ 459 w 2765"/>
                  <a:gd name="T25" fmla="*/ 707 h 905"/>
                  <a:gd name="T26" fmla="*/ 308 w 2765"/>
                  <a:gd name="T27" fmla="*/ 819 h 905"/>
                  <a:gd name="T28" fmla="*/ 129 w 2765"/>
                  <a:gd name="T29" fmla="*/ 892 h 905"/>
                  <a:gd name="T30" fmla="*/ 0 w 2765"/>
                  <a:gd name="T31" fmla="*/ 89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65" h="905">
                    <a:moveTo>
                      <a:pt x="2765" y="895"/>
                    </a:moveTo>
                    <a:cubicBezTo>
                      <a:pt x="2755" y="894"/>
                      <a:pt x="2745" y="904"/>
                      <a:pt x="2707" y="895"/>
                    </a:cubicBezTo>
                    <a:cubicBezTo>
                      <a:pt x="2669" y="886"/>
                      <a:pt x="2597" y="872"/>
                      <a:pt x="2535" y="842"/>
                    </a:cubicBezTo>
                    <a:cubicBezTo>
                      <a:pt x="2473" y="812"/>
                      <a:pt x="2411" y="777"/>
                      <a:pt x="2334" y="713"/>
                    </a:cubicBezTo>
                    <a:cubicBezTo>
                      <a:pt x="2257" y="649"/>
                      <a:pt x="2148" y="534"/>
                      <a:pt x="2070" y="460"/>
                    </a:cubicBezTo>
                    <a:cubicBezTo>
                      <a:pt x="1992" y="386"/>
                      <a:pt x="1931" y="325"/>
                      <a:pt x="1868" y="268"/>
                    </a:cubicBezTo>
                    <a:cubicBezTo>
                      <a:pt x="1805" y="211"/>
                      <a:pt x="1756" y="156"/>
                      <a:pt x="1692" y="115"/>
                    </a:cubicBezTo>
                    <a:cubicBezTo>
                      <a:pt x="1628" y="74"/>
                      <a:pt x="1545" y="36"/>
                      <a:pt x="1481" y="20"/>
                    </a:cubicBezTo>
                    <a:cubicBezTo>
                      <a:pt x="1417" y="4"/>
                      <a:pt x="1373" y="0"/>
                      <a:pt x="1305" y="20"/>
                    </a:cubicBezTo>
                    <a:cubicBezTo>
                      <a:pt x="1237" y="40"/>
                      <a:pt x="1147" y="87"/>
                      <a:pt x="1075" y="137"/>
                    </a:cubicBezTo>
                    <a:cubicBezTo>
                      <a:pt x="1003" y="187"/>
                      <a:pt x="945" y="250"/>
                      <a:pt x="870" y="320"/>
                    </a:cubicBezTo>
                    <a:cubicBezTo>
                      <a:pt x="795" y="390"/>
                      <a:pt x="696" y="490"/>
                      <a:pt x="628" y="554"/>
                    </a:cubicBezTo>
                    <a:cubicBezTo>
                      <a:pt x="560" y="618"/>
                      <a:pt x="512" y="663"/>
                      <a:pt x="459" y="707"/>
                    </a:cubicBezTo>
                    <a:cubicBezTo>
                      <a:pt x="406" y="751"/>
                      <a:pt x="363" y="788"/>
                      <a:pt x="308" y="819"/>
                    </a:cubicBezTo>
                    <a:cubicBezTo>
                      <a:pt x="253" y="850"/>
                      <a:pt x="180" y="879"/>
                      <a:pt x="129" y="892"/>
                    </a:cubicBezTo>
                    <a:cubicBezTo>
                      <a:pt x="78" y="905"/>
                      <a:pt x="27" y="894"/>
                      <a:pt x="0" y="895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57150" cmpd="sng">
                <a:solidFill>
                  <a:srgbClr val="255898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22906" name="Line 6"/>
              <p:cNvSpPr>
                <a:spLocks noChangeShapeType="1"/>
              </p:cNvSpPr>
              <p:nvPr/>
            </p:nvSpPr>
            <p:spPr bwMode="auto">
              <a:xfrm flipH="1">
                <a:off x="453" y="2153"/>
                <a:ext cx="27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22904" name="Text Box 7"/>
            <p:cNvSpPr txBox="1">
              <a:spLocks noChangeArrowheads="1"/>
            </p:cNvSpPr>
            <p:nvPr/>
          </p:nvSpPr>
          <p:spPr bwMode="auto">
            <a:xfrm>
              <a:off x="3429" y="1500"/>
              <a:ext cx="1920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marL="381000" indent="-3810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en-US" sz="2000" dirty="0">
                  <a:ea typeface="MS PGothic" charset="0"/>
                  <a:cs typeface="MS PGothic" charset="0"/>
                </a:rPr>
                <a:t>(a)	Acceptance sampling (Some bad units accepted; </a:t>
              </a:r>
              <a:r>
                <a:rPr lang="en-US" sz="2000" dirty="0" smtClean="0">
                  <a:ea typeface="MS PGothic" charset="0"/>
                  <a:cs typeface="MS PGothic" charset="0"/>
                </a:rPr>
                <a:t>the "lot</a:t>
              </a:r>
              <a:r>
                <a:rPr lang="en-AU" sz="2000" dirty="0" smtClean="0">
                  <a:ea typeface="MS PGothic" charset="0"/>
                  <a:cs typeface="MS PGothic" charset="0"/>
                </a:rPr>
                <a:t>" </a:t>
              </a:r>
              <a:r>
                <a:rPr lang="en-US" sz="2000" dirty="0" smtClean="0">
                  <a:ea typeface="MS PGothic" charset="0"/>
                  <a:cs typeface="MS PGothic" charset="0"/>
                </a:rPr>
                <a:t>is </a:t>
              </a:r>
              <a:r>
                <a:rPr lang="en-US" sz="2000" dirty="0">
                  <a:ea typeface="MS PGothic" charset="0"/>
                  <a:cs typeface="MS PGothic" charset="0"/>
                </a:rPr>
                <a:t>good or bad)</a:t>
              </a:r>
            </a:p>
          </p:txBody>
        </p:sp>
      </p:grpSp>
      <p:grpSp>
        <p:nvGrpSpPr>
          <p:cNvPr id="134152" name="Group 8"/>
          <p:cNvGrpSpPr>
            <a:grpSpLocks/>
          </p:cNvGrpSpPr>
          <p:nvPr/>
        </p:nvGrpSpPr>
        <p:grpSpPr bwMode="auto">
          <a:xfrm>
            <a:off x="1592263" y="3495675"/>
            <a:ext cx="6875462" cy="936625"/>
            <a:chOff x="987" y="2368"/>
            <a:chExt cx="4331" cy="590"/>
          </a:xfrm>
        </p:grpSpPr>
        <p:grpSp>
          <p:nvGrpSpPr>
            <p:cNvPr id="122899" name="Group 9"/>
            <p:cNvGrpSpPr>
              <a:grpSpLocks/>
            </p:cNvGrpSpPr>
            <p:nvPr/>
          </p:nvGrpSpPr>
          <p:grpSpPr bwMode="auto">
            <a:xfrm>
              <a:off x="987" y="2405"/>
              <a:ext cx="1760" cy="498"/>
              <a:chOff x="987" y="2351"/>
              <a:chExt cx="1760" cy="498"/>
            </a:xfrm>
          </p:grpSpPr>
          <p:sp>
            <p:nvSpPr>
              <p:cNvPr id="122901" name="Freeform 10"/>
              <p:cNvSpPr>
                <a:spLocks/>
              </p:cNvSpPr>
              <p:nvPr/>
            </p:nvSpPr>
            <p:spPr bwMode="auto">
              <a:xfrm>
                <a:off x="1113" y="2351"/>
                <a:ext cx="1494" cy="490"/>
              </a:xfrm>
              <a:custGeom>
                <a:avLst/>
                <a:gdLst>
                  <a:gd name="T0" fmla="*/ 1494 w 2765"/>
                  <a:gd name="T1" fmla="*/ 485 h 905"/>
                  <a:gd name="T2" fmla="*/ 1463 w 2765"/>
                  <a:gd name="T3" fmla="*/ 485 h 905"/>
                  <a:gd name="T4" fmla="*/ 1370 w 2765"/>
                  <a:gd name="T5" fmla="*/ 456 h 905"/>
                  <a:gd name="T6" fmla="*/ 1261 w 2765"/>
                  <a:gd name="T7" fmla="*/ 386 h 905"/>
                  <a:gd name="T8" fmla="*/ 1118 w 2765"/>
                  <a:gd name="T9" fmla="*/ 249 h 905"/>
                  <a:gd name="T10" fmla="*/ 1009 w 2765"/>
                  <a:gd name="T11" fmla="*/ 145 h 905"/>
                  <a:gd name="T12" fmla="*/ 914 w 2765"/>
                  <a:gd name="T13" fmla="*/ 62 h 905"/>
                  <a:gd name="T14" fmla="*/ 800 w 2765"/>
                  <a:gd name="T15" fmla="*/ 11 h 905"/>
                  <a:gd name="T16" fmla="*/ 705 w 2765"/>
                  <a:gd name="T17" fmla="*/ 11 h 905"/>
                  <a:gd name="T18" fmla="*/ 581 w 2765"/>
                  <a:gd name="T19" fmla="*/ 74 h 905"/>
                  <a:gd name="T20" fmla="*/ 470 w 2765"/>
                  <a:gd name="T21" fmla="*/ 173 h 905"/>
                  <a:gd name="T22" fmla="*/ 339 w 2765"/>
                  <a:gd name="T23" fmla="*/ 300 h 905"/>
                  <a:gd name="T24" fmla="*/ 248 w 2765"/>
                  <a:gd name="T25" fmla="*/ 383 h 905"/>
                  <a:gd name="T26" fmla="*/ 166 w 2765"/>
                  <a:gd name="T27" fmla="*/ 443 h 905"/>
                  <a:gd name="T28" fmla="*/ 70 w 2765"/>
                  <a:gd name="T29" fmla="*/ 483 h 905"/>
                  <a:gd name="T30" fmla="*/ 0 w 2765"/>
                  <a:gd name="T31" fmla="*/ 485 h 9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5" h="905">
                    <a:moveTo>
                      <a:pt x="2765" y="895"/>
                    </a:moveTo>
                    <a:cubicBezTo>
                      <a:pt x="2755" y="894"/>
                      <a:pt x="2745" y="904"/>
                      <a:pt x="2707" y="895"/>
                    </a:cubicBezTo>
                    <a:cubicBezTo>
                      <a:pt x="2669" y="886"/>
                      <a:pt x="2597" y="872"/>
                      <a:pt x="2535" y="842"/>
                    </a:cubicBezTo>
                    <a:cubicBezTo>
                      <a:pt x="2473" y="812"/>
                      <a:pt x="2411" y="777"/>
                      <a:pt x="2334" y="713"/>
                    </a:cubicBezTo>
                    <a:cubicBezTo>
                      <a:pt x="2257" y="649"/>
                      <a:pt x="2148" y="534"/>
                      <a:pt x="2070" y="460"/>
                    </a:cubicBezTo>
                    <a:cubicBezTo>
                      <a:pt x="1992" y="386"/>
                      <a:pt x="1931" y="325"/>
                      <a:pt x="1868" y="268"/>
                    </a:cubicBezTo>
                    <a:cubicBezTo>
                      <a:pt x="1805" y="211"/>
                      <a:pt x="1756" y="156"/>
                      <a:pt x="1692" y="115"/>
                    </a:cubicBezTo>
                    <a:cubicBezTo>
                      <a:pt x="1628" y="74"/>
                      <a:pt x="1545" y="36"/>
                      <a:pt x="1481" y="20"/>
                    </a:cubicBezTo>
                    <a:cubicBezTo>
                      <a:pt x="1417" y="4"/>
                      <a:pt x="1373" y="0"/>
                      <a:pt x="1305" y="20"/>
                    </a:cubicBezTo>
                    <a:cubicBezTo>
                      <a:pt x="1237" y="40"/>
                      <a:pt x="1147" y="87"/>
                      <a:pt x="1075" y="137"/>
                    </a:cubicBezTo>
                    <a:cubicBezTo>
                      <a:pt x="1003" y="187"/>
                      <a:pt x="945" y="250"/>
                      <a:pt x="870" y="320"/>
                    </a:cubicBezTo>
                    <a:cubicBezTo>
                      <a:pt x="795" y="390"/>
                      <a:pt x="696" y="490"/>
                      <a:pt x="628" y="554"/>
                    </a:cubicBezTo>
                    <a:cubicBezTo>
                      <a:pt x="560" y="618"/>
                      <a:pt x="512" y="663"/>
                      <a:pt x="459" y="707"/>
                    </a:cubicBezTo>
                    <a:cubicBezTo>
                      <a:pt x="406" y="751"/>
                      <a:pt x="363" y="788"/>
                      <a:pt x="308" y="819"/>
                    </a:cubicBezTo>
                    <a:cubicBezTo>
                      <a:pt x="253" y="850"/>
                      <a:pt x="180" y="879"/>
                      <a:pt x="129" y="892"/>
                    </a:cubicBezTo>
                    <a:cubicBezTo>
                      <a:pt x="78" y="905"/>
                      <a:pt x="27" y="894"/>
                      <a:pt x="0" y="895"/>
                    </a:cubicBezTo>
                  </a:path>
                </a:pathLst>
              </a:custGeom>
              <a:solidFill>
                <a:srgbClr val="D7E6CE"/>
              </a:solidFill>
              <a:ln w="57150" cmpd="sng">
                <a:solidFill>
                  <a:srgbClr val="255898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2902" name="Line 11"/>
              <p:cNvSpPr>
                <a:spLocks noChangeShapeType="1"/>
              </p:cNvSpPr>
              <p:nvPr/>
            </p:nvSpPr>
            <p:spPr bwMode="auto">
              <a:xfrm flipH="1">
                <a:off x="987" y="2849"/>
                <a:ext cx="17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22900" name="Text Box 12"/>
            <p:cNvSpPr txBox="1">
              <a:spLocks noChangeArrowheads="1"/>
            </p:cNvSpPr>
            <p:nvPr/>
          </p:nvSpPr>
          <p:spPr bwMode="auto">
            <a:xfrm>
              <a:off x="3469" y="2368"/>
              <a:ext cx="1849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marL="381000" indent="-3810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en-US" sz="2000" dirty="0">
                  <a:ea typeface="MS PGothic" charset="0"/>
                  <a:cs typeface="MS PGothic" charset="0"/>
                </a:rPr>
                <a:t>(b)	Statistical process control (Keep the </a:t>
              </a:r>
              <a:r>
                <a:rPr lang="en-US" sz="2000" dirty="0" smtClean="0">
                  <a:ea typeface="MS PGothic" charset="0"/>
                  <a:cs typeface="MS PGothic" charset="0"/>
                </a:rPr>
                <a:t>process "in control</a:t>
              </a:r>
              <a:r>
                <a:rPr lang="en-AU" sz="2000" dirty="0">
                  <a:ea typeface="MS PGothic" charset="0"/>
                  <a:cs typeface="MS PGothic" charset="0"/>
                </a:rPr>
                <a:t>"</a:t>
              </a:r>
              <a:r>
                <a:rPr lang="en-US" sz="2000" dirty="0" smtClean="0">
                  <a:ea typeface="MS PGothic" charset="0"/>
                  <a:cs typeface="MS PGothic" charset="0"/>
                </a:rPr>
                <a:t>)</a:t>
              </a:r>
              <a:endParaRPr lang="en-US" sz="2000" dirty="0"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34157" name="Group 13"/>
          <p:cNvGrpSpPr>
            <a:grpSpLocks/>
          </p:cNvGrpSpPr>
          <p:nvPr/>
        </p:nvGrpSpPr>
        <p:grpSpPr bwMode="auto">
          <a:xfrm>
            <a:off x="2125663" y="4686300"/>
            <a:ext cx="5759450" cy="1228725"/>
            <a:chOff x="1323" y="3088"/>
            <a:chExt cx="3628" cy="774"/>
          </a:xfrm>
        </p:grpSpPr>
        <p:grpSp>
          <p:nvGrpSpPr>
            <p:cNvPr id="122895" name="Group 14"/>
            <p:cNvGrpSpPr>
              <a:grpSpLocks/>
            </p:cNvGrpSpPr>
            <p:nvPr/>
          </p:nvGrpSpPr>
          <p:grpSpPr bwMode="auto">
            <a:xfrm>
              <a:off x="1323" y="3088"/>
              <a:ext cx="1120" cy="574"/>
              <a:chOff x="1323" y="3019"/>
              <a:chExt cx="1120" cy="574"/>
            </a:xfrm>
          </p:grpSpPr>
          <p:sp>
            <p:nvSpPr>
              <p:cNvPr id="122897" name="Freeform 15"/>
              <p:cNvSpPr>
                <a:spLocks/>
              </p:cNvSpPr>
              <p:nvPr/>
            </p:nvSpPr>
            <p:spPr bwMode="auto">
              <a:xfrm>
                <a:off x="1384" y="3019"/>
                <a:ext cx="960" cy="566"/>
              </a:xfrm>
              <a:custGeom>
                <a:avLst/>
                <a:gdLst>
                  <a:gd name="T0" fmla="*/ 960 w 2765"/>
                  <a:gd name="T1" fmla="*/ 560 h 905"/>
                  <a:gd name="T2" fmla="*/ 940 w 2765"/>
                  <a:gd name="T3" fmla="*/ 560 h 905"/>
                  <a:gd name="T4" fmla="*/ 880 w 2765"/>
                  <a:gd name="T5" fmla="*/ 527 h 905"/>
                  <a:gd name="T6" fmla="*/ 810 w 2765"/>
                  <a:gd name="T7" fmla="*/ 446 h 905"/>
                  <a:gd name="T8" fmla="*/ 719 w 2765"/>
                  <a:gd name="T9" fmla="*/ 288 h 905"/>
                  <a:gd name="T10" fmla="*/ 649 w 2765"/>
                  <a:gd name="T11" fmla="*/ 168 h 905"/>
                  <a:gd name="T12" fmla="*/ 587 w 2765"/>
                  <a:gd name="T13" fmla="*/ 72 h 905"/>
                  <a:gd name="T14" fmla="*/ 514 w 2765"/>
                  <a:gd name="T15" fmla="*/ 13 h 905"/>
                  <a:gd name="T16" fmla="*/ 453 w 2765"/>
                  <a:gd name="T17" fmla="*/ 13 h 905"/>
                  <a:gd name="T18" fmla="*/ 373 w 2765"/>
                  <a:gd name="T19" fmla="*/ 86 h 905"/>
                  <a:gd name="T20" fmla="*/ 302 w 2765"/>
                  <a:gd name="T21" fmla="*/ 200 h 905"/>
                  <a:gd name="T22" fmla="*/ 218 w 2765"/>
                  <a:gd name="T23" fmla="*/ 346 h 905"/>
                  <a:gd name="T24" fmla="*/ 159 w 2765"/>
                  <a:gd name="T25" fmla="*/ 442 h 905"/>
                  <a:gd name="T26" fmla="*/ 107 w 2765"/>
                  <a:gd name="T27" fmla="*/ 512 h 905"/>
                  <a:gd name="T28" fmla="*/ 45 w 2765"/>
                  <a:gd name="T29" fmla="*/ 558 h 905"/>
                  <a:gd name="T30" fmla="*/ 0 w 2765"/>
                  <a:gd name="T31" fmla="*/ 560 h 9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5" h="905">
                    <a:moveTo>
                      <a:pt x="2765" y="895"/>
                    </a:moveTo>
                    <a:cubicBezTo>
                      <a:pt x="2755" y="894"/>
                      <a:pt x="2745" y="904"/>
                      <a:pt x="2707" y="895"/>
                    </a:cubicBezTo>
                    <a:cubicBezTo>
                      <a:pt x="2669" y="886"/>
                      <a:pt x="2597" y="872"/>
                      <a:pt x="2535" y="842"/>
                    </a:cubicBezTo>
                    <a:cubicBezTo>
                      <a:pt x="2473" y="812"/>
                      <a:pt x="2411" y="777"/>
                      <a:pt x="2334" y="713"/>
                    </a:cubicBezTo>
                    <a:cubicBezTo>
                      <a:pt x="2257" y="649"/>
                      <a:pt x="2148" y="534"/>
                      <a:pt x="2070" y="460"/>
                    </a:cubicBezTo>
                    <a:cubicBezTo>
                      <a:pt x="1992" y="386"/>
                      <a:pt x="1931" y="325"/>
                      <a:pt x="1868" y="268"/>
                    </a:cubicBezTo>
                    <a:cubicBezTo>
                      <a:pt x="1805" y="211"/>
                      <a:pt x="1756" y="156"/>
                      <a:pt x="1692" y="115"/>
                    </a:cubicBezTo>
                    <a:cubicBezTo>
                      <a:pt x="1628" y="74"/>
                      <a:pt x="1545" y="36"/>
                      <a:pt x="1481" y="20"/>
                    </a:cubicBezTo>
                    <a:cubicBezTo>
                      <a:pt x="1417" y="4"/>
                      <a:pt x="1373" y="0"/>
                      <a:pt x="1305" y="20"/>
                    </a:cubicBezTo>
                    <a:cubicBezTo>
                      <a:pt x="1237" y="40"/>
                      <a:pt x="1147" y="87"/>
                      <a:pt x="1075" y="137"/>
                    </a:cubicBezTo>
                    <a:cubicBezTo>
                      <a:pt x="1003" y="187"/>
                      <a:pt x="945" y="250"/>
                      <a:pt x="870" y="320"/>
                    </a:cubicBezTo>
                    <a:cubicBezTo>
                      <a:pt x="795" y="390"/>
                      <a:pt x="696" y="490"/>
                      <a:pt x="628" y="554"/>
                    </a:cubicBezTo>
                    <a:cubicBezTo>
                      <a:pt x="560" y="618"/>
                      <a:pt x="512" y="663"/>
                      <a:pt x="459" y="707"/>
                    </a:cubicBezTo>
                    <a:cubicBezTo>
                      <a:pt x="406" y="751"/>
                      <a:pt x="363" y="788"/>
                      <a:pt x="308" y="819"/>
                    </a:cubicBezTo>
                    <a:cubicBezTo>
                      <a:pt x="253" y="850"/>
                      <a:pt x="180" y="879"/>
                      <a:pt x="129" y="892"/>
                    </a:cubicBezTo>
                    <a:cubicBezTo>
                      <a:pt x="78" y="905"/>
                      <a:pt x="27" y="894"/>
                      <a:pt x="0" y="895"/>
                    </a:cubicBezTo>
                  </a:path>
                </a:pathLst>
              </a:custGeom>
              <a:solidFill>
                <a:srgbClr val="D7E6CE"/>
              </a:solidFill>
              <a:ln w="5715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2898" name="Line 16"/>
              <p:cNvSpPr>
                <a:spLocks noChangeShapeType="1"/>
              </p:cNvSpPr>
              <p:nvPr/>
            </p:nvSpPr>
            <p:spPr bwMode="auto">
              <a:xfrm flipH="1">
                <a:off x="1323" y="3593"/>
                <a:ext cx="1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22896" name="Text Box 17"/>
            <p:cNvSpPr txBox="1">
              <a:spLocks noChangeArrowheads="1"/>
            </p:cNvSpPr>
            <p:nvPr/>
          </p:nvSpPr>
          <p:spPr bwMode="auto">
            <a:xfrm>
              <a:off x="3469" y="3097"/>
              <a:ext cx="1482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marL="381000" indent="-3810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en-US" sz="2000" dirty="0">
                  <a:ea typeface="MS PGothic" charset="0"/>
                  <a:cs typeface="MS PGothic" charset="0"/>
                </a:rPr>
                <a:t>(c)	C</a:t>
              </a:r>
              <a:r>
                <a:rPr lang="en-US" sz="2000" baseline="-25000" dirty="0">
                  <a:ea typeface="MS PGothic" charset="0"/>
                  <a:cs typeface="MS PGothic" charset="0"/>
                </a:rPr>
                <a:t>pk</a:t>
              </a:r>
              <a:r>
                <a:rPr lang="en-US" sz="2000" dirty="0">
                  <a:ea typeface="MS PGothic" charset="0"/>
                  <a:cs typeface="MS PGothic" charset="0"/>
                </a:rPr>
                <a:t> &gt; 1 (Design a process that is in within specification)</a:t>
              </a:r>
            </a:p>
          </p:txBody>
        </p:sp>
      </p:grpSp>
      <p:grpSp>
        <p:nvGrpSpPr>
          <p:cNvPr id="134162" name="Group 18"/>
          <p:cNvGrpSpPr>
            <a:grpSpLocks/>
          </p:cNvGrpSpPr>
          <p:nvPr/>
        </p:nvGrpSpPr>
        <p:grpSpPr bwMode="auto">
          <a:xfrm>
            <a:off x="579438" y="1601788"/>
            <a:ext cx="4835525" cy="4532312"/>
            <a:chOff x="349" y="1169"/>
            <a:chExt cx="3046" cy="2855"/>
          </a:xfrm>
        </p:grpSpPr>
        <p:grpSp>
          <p:nvGrpSpPr>
            <p:cNvPr id="122888" name="Group 19"/>
            <p:cNvGrpSpPr>
              <a:grpSpLocks/>
            </p:cNvGrpSpPr>
            <p:nvPr/>
          </p:nvGrpSpPr>
          <p:grpSpPr bwMode="auto">
            <a:xfrm>
              <a:off x="349" y="1169"/>
              <a:ext cx="3046" cy="2624"/>
              <a:chOff x="349" y="1169"/>
              <a:chExt cx="3046" cy="2624"/>
            </a:xfrm>
          </p:grpSpPr>
          <p:sp>
            <p:nvSpPr>
              <p:cNvPr id="122890" name="Text Box 20"/>
              <p:cNvSpPr txBox="1">
                <a:spLocks noChangeArrowheads="1"/>
              </p:cNvSpPr>
              <p:nvPr/>
            </p:nvSpPr>
            <p:spPr bwMode="auto">
              <a:xfrm>
                <a:off x="349" y="1169"/>
                <a:ext cx="1126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40000"/>
                  </a:spcBef>
                </a:pPr>
                <a:r>
                  <a:rPr lang="en-US" sz="2000" dirty="0">
                    <a:ea typeface="MS PGothic" charset="0"/>
                    <a:cs typeface="MS PGothic" charset="0"/>
                  </a:rPr>
                  <a:t>Lower specification limit</a:t>
                </a:r>
              </a:p>
            </p:txBody>
          </p:sp>
          <p:sp>
            <p:nvSpPr>
              <p:cNvPr id="122891" name="Text Box 21"/>
              <p:cNvSpPr txBox="1">
                <a:spLocks noChangeArrowheads="1"/>
              </p:cNvSpPr>
              <p:nvPr/>
            </p:nvSpPr>
            <p:spPr bwMode="auto">
              <a:xfrm>
                <a:off x="2261" y="1169"/>
                <a:ext cx="1134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40000"/>
                  </a:spcBef>
                </a:pPr>
                <a:r>
                  <a:rPr lang="en-US" sz="2000" dirty="0">
                    <a:ea typeface="MS PGothic" charset="0"/>
                    <a:cs typeface="MS PGothic" charset="0"/>
                  </a:rPr>
                  <a:t>Upper specification limit</a:t>
                </a:r>
              </a:p>
            </p:txBody>
          </p:sp>
          <p:sp>
            <p:nvSpPr>
              <p:cNvPr id="122892" name="Line 22"/>
              <p:cNvSpPr>
                <a:spLocks noChangeShapeType="1"/>
              </p:cNvSpPr>
              <p:nvPr/>
            </p:nvSpPr>
            <p:spPr bwMode="auto">
              <a:xfrm flipV="1">
                <a:off x="912" y="1759"/>
                <a:ext cx="0" cy="1954"/>
              </a:xfrm>
              <a:prstGeom prst="line">
                <a:avLst/>
              </a:prstGeom>
              <a:noFill/>
              <a:ln w="76200">
                <a:solidFill>
                  <a:srgbClr val="59814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167" name="Line 23"/>
              <p:cNvSpPr>
                <a:spLocks noChangeShapeType="1"/>
              </p:cNvSpPr>
              <p:nvPr/>
            </p:nvSpPr>
            <p:spPr bwMode="auto">
              <a:xfrm flipV="1">
                <a:off x="2830" y="1742"/>
                <a:ext cx="0" cy="1954"/>
              </a:xfrm>
              <a:prstGeom prst="line">
                <a:avLst/>
              </a:prstGeom>
              <a:noFill/>
              <a:ln w="76200">
                <a:solidFill>
                  <a:schemeClr val="accent4">
                    <a:lumMod val="50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22894" name="Line 24"/>
              <p:cNvSpPr>
                <a:spLocks noChangeShapeType="1"/>
              </p:cNvSpPr>
              <p:nvPr/>
            </p:nvSpPr>
            <p:spPr bwMode="auto">
              <a:xfrm>
                <a:off x="1864" y="1576"/>
                <a:ext cx="0" cy="221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22889" name="Rectangle 25"/>
            <p:cNvSpPr>
              <a:spLocks noChangeArrowheads="1"/>
            </p:cNvSpPr>
            <p:nvPr/>
          </p:nvSpPr>
          <p:spPr bwMode="auto">
            <a:xfrm>
              <a:off x="1238" y="3793"/>
              <a:ext cx="1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Process mean, </a:t>
              </a:r>
              <a:r>
                <a:rPr lang="en-US" dirty="0">
                  <a:latin typeface="Symbol" charset="0"/>
                </a:rPr>
                <a:t>m</a:t>
              </a:r>
              <a:endParaRPr lang="en-US" dirty="0"/>
            </a:p>
          </p:txBody>
        </p:sp>
      </p:grpSp>
      <p:sp>
        <p:nvSpPr>
          <p:cNvPr id="134170" name="Rectangle 26"/>
          <p:cNvSpPr>
            <a:spLocks noChangeArrowheads="1"/>
          </p:cNvSpPr>
          <p:nvPr/>
        </p:nvSpPr>
        <p:spPr bwMode="auto">
          <a:xfrm>
            <a:off x="7292975" y="5975350"/>
            <a:ext cx="1392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S6.10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assist with homework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Total Quality </a:t>
            </a:r>
            <a:r>
              <a:rPr lang="en-US" dirty="0" smtClean="0">
                <a:latin typeface="Arial" charset="0"/>
                <a:cs typeface="Arial" charset="0"/>
              </a:rPr>
              <a:t>Management (TQM)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Encompasses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entire organization </a:t>
            </a:r>
            <a:r>
              <a:rPr lang="en-US" dirty="0">
                <a:latin typeface="Arial" charset="0"/>
                <a:cs typeface="Arial" charset="0"/>
              </a:rPr>
              <a:t>from supplier to customer</a:t>
            </a:r>
          </a:p>
          <a:p>
            <a:pPr marL="444500" indent="-444500"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Stresses a commitment by management to have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continuing companywide</a:t>
            </a:r>
            <a:r>
              <a:rPr lang="en-US" dirty="0">
                <a:latin typeface="Arial" charset="0"/>
                <a:cs typeface="Arial" charset="0"/>
              </a:rPr>
              <a:t> drive toward excellence in all aspects of products and services that are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important to the customer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Never-ending</a:t>
            </a:r>
            <a:r>
              <a:rPr lang="en-US" dirty="0" smtClean="0"/>
              <a:t> process of continuous improvement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Covers</a:t>
            </a:r>
            <a:r>
              <a:rPr lang="en-US" dirty="0" smtClean="0"/>
              <a:t> people, equipment, suppliers, materials, procedures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</a:t>
            </a:r>
            <a:r>
              <a:rPr lang="en-US" dirty="0" smtClean="0"/>
              <a:t> operation can be improved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Motorola, adopted and enhanced by Honeywell and GE</a:t>
            </a:r>
          </a:p>
          <a:p>
            <a:r>
              <a:rPr lang="en-US" dirty="0" smtClean="0"/>
              <a:t>Highly </a:t>
            </a:r>
            <a:r>
              <a:rPr lang="en-US" dirty="0" smtClean="0">
                <a:solidFill>
                  <a:srgbClr val="FF0000"/>
                </a:solidFill>
              </a:rPr>
              <a:t>structured</a:t>
            </a:r>
            <a:r>
              <a:rPr lang="en-US" dirty="0" smtClean="0"/>
              <a:t> approach to process improvement</a:t>
            </a:r>
          </a:p>
          <a:p>
            <a:pPr lvl="2"/>
            <a:r>
              <a:rPr lang="en-US" dirty="0" smtClean="0"/>
              <a:t>A strategy</a:t>
            </a:r>
          </a:p>
          <a:p>
            <a:pPr lvl="2"/>
            <a:r>
              <a:rPr lang="en-US" dirty="0" smtClean="0"/>
              <a:t>A discipline – DMAIC</a:t>
            </a:r>
          </a:p>
          <a:p>
            <a:pPr lvl="2"/>
            <a:r>
              <a:rPr lang="en-US" dirty="0" smtClean="0"/>
              <a:t>A set of 7 tools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Costs of Quality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73238" y="2082800"/>
            <a:ext cx="5580062" cy="2836863"/>
            <a:chOff x="1773238" y="2082800"/>
            <a:chExt cx="5580062" cy="2836863"/>
          </a:xfrm>
        </p:grpSpPr>
        <p:sp>
          <p:nvSpPr>
            <p:cNvPr id="38932" name="Freeform 4"/>
            <p:cNvSpPr>
              <a:spLocks/>
            </p:cNvSpPr>
            <p:nvPr/>
          </p:nvSpPr>
          <p:spPr bwMode="auto">
            <a:xfrm>
              <a:off x="1787525" y="2082800"/>
              <a:ext cx="5557837" cy="2506663"/>
            </a:xfrm>
            <a:custGeom>
              <a:avLst/>
              <a:gdLst>
                <a:gd name="T0" fmla="*/ 47 w 3501"/>
                <a:gd name="T1" fmla="*/ 11 h 1579"/>
                <a:gd name="T2" fmla="*/ 207 w 3501"/>
                <a:gd name="T3" fmla="*/ 38 h 1579"/>
                <a:gd name="T4" fmla="*/ 1291 w 3501"/>
                <a:gd name="T5" fmla="*/ 242 h 1579"/>
                <a:gd name="T6" fmla="*/ 2473 w 3501"/>
                <a:gd name="T7" fmla="*/ 873 h 1579"/>
                <a:gd name="T8" fmla="*/ 3167 w 3501"/>
                <a:gd name="T9" fmla="*/ 1424 h 1579"/>
                <a:gd name="T10" fmla="*/ 3501 w 3501"/>
                <a:gd name="T11" fmla="*/ 1579 h 15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01"/>
                <a:gd name="T19" fmla="*/ 0 h 1579"/>
                <a:gd name="T20" fmla="*/ 3501 w 3501"/>
                <a:gd name="T21" fmla="*/ 1579 h 15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01" h="1579">
                  <a:moveTo>
                    <a:pt x="47" y="11"/>
                  </a:moveTo>
                  <a:cubicBezTo>
                    <a:pt x="23" y="5"/>
                    <a:pt x="0" y="0"/>
                    <a:pt x="207" y="38"/>
                  </a:cubicBezTo>
                  <a:cubicBezTo>
                    <a:pt x="414" y="76"/>
                    <a:pt x="913" y="103"/>
                    <a:pt x="1291" y="242"/>
                  </a:cubicBezTo>
                  <a:cubicBezTo>
                    <a:pt x="1669" y="381"/>
                    <a:pt x="2160" y="676"/>
                    <a:pt x="2473" y="873"/>
                  </a:cubicBezTo>
                  <a:cubicBezTo>
                    <a:pt x="2786" y="1070"/>
                    <a:pt x="2996" y="1306"/>
                    <a:pt x="3167" y="1424"/>
                  </a:cubicBezTo>
                  <a:cubicBezTo>
                    <a:pt x="3338" y="1542"/>
                    <a:pt x="3432" y="1547"/>
                    <a:pt x="3501" y="1579"/>
                  </a:cubicBezTo>
                </a:path>
              </a:pathLst>
            </a:custGeom>
            <a:noFill/>
            <a:ln w="10160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933" name="Freeform 5"/>
            <p:cNvSpPr>
              <a:spLocks/>
            </p:cNvSpPr>
            <p:nvPr/>
          </p:nvSpPr>
          <p:spPr bwMode="auto">
            <a:xfrm>
              <a:off x="1773238" y="2082800"/>
              <a:ext cx="5580062" cy="2836863"/>
            </a:xfrm>
            <a:custGeom>
              <a:avLst/>
              <a:gdLst>
                <a:gd name="T0" fmla="*/ 0 w 3515"/>
                <a:gd name="T1" fmla="*/ 0 h 1787"/>
                <a:gd name="T2" fmla="*/ 0 w 3515"/>
                <a:gd name="T3" fmla="*/ 864 h 1787"/>
                <a:gd name="T4" fmla="*/ 1280 w 3515"/>
                <a:gd name="T5" fmla="*/ 1088 h 1787"/>
                <a:gd name="T6" fmla="*/ 2587 w 3515"/>
                <a:gd name="T7" fmla="*/ 1509 h 1787"/>
                <a:gd name="T8" fmla="*/ 3376 w 3515"/>
                <a:gd name="T9" fmla="*/ 1771 h 1787"/>
                <a:gd name="T10" fmla="*/ 3515 w 3515"/>
                <a:gd name="T11" fmla="*/ 1787 h 1787"/>
                <a:gd name="T12" fmla="*/ 3515 w 3515"/>
                <a:gd name="T13" fmla="*/ 1579 h 1787"/>
                <a:gd name="T14" fmla="*/ 3371 w 3515"/>
                <a:gd name="T15" fmla="*/ 1536 h 1787"/>
                <a:gd name="T16" fmla="*/ 3286 w 3515"/>
                <a:gd name="T17" fmla="*/ 1504 h 1787"/>
                <a:gd name="T18" fmla="*/ 3083 w 3515"/>
                <a:gd name="T19" fmla="*/ 1360 h 1787"/>
                <a:gd name="T20" fmla="*/ 2886 w 3515"/>
                <a:gd name="T21" fmla="*/ 1179 h 1787"/>
                <a:gd name="T22" fmla="*/ 2710 w 3515"/>
                <a:gd name="T23" fmla="*/ 1024 h 1787"/>
                <a:gd name="T24" fmla="*/ 2395 w 3515"/>
                <a:gd name="T25" fmla="*/ 821 h 1787"/>
                <a:gd name="T26" fmla="*/ 2022 w 3515"/>
                <a:gd name="T27" fmla="*/ 592 h 1787"/>
                <a:gd name="T28" fmla="*/ 1654 w 3515"/>
                <a:gd name="T29" fmla="*/ 395 h 1787"/>
                <a:gd name="T30" fmla="*/ 1259 w 3515"/>
                <a:gd name="T31" fmla="*/ 213 h 1787"/>
                <a:gd name="T32" fmla="*/ 1062 w 3515"/>
                <a:gd name="T33" fmla="*/ 171 h 1787"/>
                <a:gd name="T34" fmla="*/ 736 w 3515"/>
                <a:gd name="T35" fmla="*/ 107 h 1787"/>
                <a:gd name="T36" fmla="*/ 379 w 3515"/>
                <a:gd name="T37" fmla="*/ 48 h 1787"/>
                <a:gd name="T38" fmla="*/ 203 w 3515"/>
                <a:gd name="T39" fmla="*/ 32 h 1787"/>
                <a:gd name="T40" fmla="*/ 0 w 3515"/>
                <a:gd name="T41" fmla="*/ 0 h 17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15"/>
                <a:gd name="T64" fmla="*/ 0 h 1787"/>
                <a:gd name="T65" fmla="*/ 3515 w 3515"/>
                <a:gd name="T66" fmla="*/ 1787 h 17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15" h="1787">
                  <a:moveTo>
                    <a:pt x="0" y="0"/>
                  </a:moveTo>
                  <a:lnTo>
                    <a:pt x="0" y="864"/>
                  </a:lnTo>
                  <a:lnTo>
                    <a:pt x="1280" y="1088"/>
                  </a:lnTo>
                  <a:lnTo>
                    <a:pt x="2587" y="1509"/>
                  </a:lnTo>
                  <a:lnTo>
                    <a:pt x="3376" y="1771"/>
                  </a:lnTo>
                  <a:lnTo>
                    <a:pt x="3515" y="1787"/>
                  </a:lnTo>
                  <a:lnTo>
                    <a:pt x="3515" y="1579"/>
                  </a:lnTo>
                  <a:lnTo>
                    <a:pt x="3371" y="1536"/>
                  </a:lnTo>
                  <a:lnTo>
                    <a:pt x="3286" y="1504"/>
                  </a:lnTo>
                  <a:lnTo>
                    <a:pt x="3083" y="1360"/>
                  </a:lnTo>
                  <a:lnTo>
                    <a:pt x="2886" y="1179"/>
                  </a:lnTo>
                  <a:lnTo>
                    <a:pt x="2710" y="1024"/>
                  </a:lnTo>
                  <a:lnTo>
                    <a:pt x="2395" y="821"/>
                  </a:lnTo>
                  <a:lnTo>
                    <a:pt x="2022" y="592"/>
                  </a:lnTo>
                  <a:lnTo>
                    <a:pt x="1654" y="395"/>
                  </a:lnTo>
                  <a:lnTo>
                    <a:pt x="1259" y="213"/>
                  </a:lnTo>
                  <a:lnTo>
                    <a:pt x="1062" y="171"/>
                  </a:lnTo>
                  <a:lnTo>
                    <a:pt x="736" y="107"/>
                  </a:lnTo>
                  <a:lnTo>
                    <a:pt x="379" y="48"/>
                  </a:lnTo>
                  <a:lnTo>
                    <a:pt x="20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931" name="Text Box 6"/>
            <p:cNvSpPr txBox="1">
              <a:spLocks noChangeArrowheads="1"/>
            </p:cNvSpPr>
            <p:nvPr/>
          </p:nvSpPr>
          <p:spPr bwMode="auto">
            <a:xfrm>
              <a:off x="2222500" y="2643188"/>
              <a:ext cx="198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000" dirty="0">
                  <a:solidFill>
                    <a:srgbClr val="FFFFFF"/>
                  </a:solidFill>
                  <a:latin typeface="Arial" charset="0"/>
                </a:rPr>
                <a:t>External Failure</a:t>
              </a:r>
            </a:p>
          </p:txBody>
        </p:sp>
      </p:grpSp>
      <p:sp>
        <p:nvSpPr>
          <p:cNvPr id="38921" name="Rectangle 30"/>
          <p:cNvSpPr>
            <a:spLocks noChangeArrowheads="1"/>
          </p:cNvSpPr>
          <p:nvPr/>
        </p:nvSpPr>
        <p:spPr bwMode="auto">
          <a:xfrm>
            <a:off x="5851525" y="199548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Total Cost</a:t>
            </a:r>
          </a:p>
        </p:txBody>
      </p:sp>
      <p:sp>
        <p:nvSpPr>
          <p:cNvPr id="38922" name="Line 31"/>
          <p:cNvSpPr>
            <a:spLocks noChangeShapeType="1"/>
          </p:cNvSpPr>
          <p:nvPr/>
        </p:nvSpPr>
        <p:spPr bwMode="auto">
          <a:xfrm flipH="1">
            <a:off x="5575300" y="2527300"/>
            <a:ext cx="723900" cy="67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88" name="Freeform 32"/>
          <p:cNvSpPr>
            <a:spLocks/>
          </p:cNvSpPr>
          <p:nvPr/>
        </p:nvSpPr>
        <p:spPr bwMode="auto">
          <a:xfrm>
            <a:off x="1790700" y="2038350"/>
            <a:ext cx="5549900" cy="2482850"/>
          </a:xfrm>
          <a:custGeom>
            <a:avLst/>
            <a:gdLst>
              <a:gd name="T0" fmla="*/ 0 w 3496"/>
              <a:gd name="T1" fmla="*/ 0 h 1564"/>
              <a:gd name="T2" fmla="*/ 247650 w 3496"/>
              <a:gd name="T3" fmla="*/ 31750 h 1564"/>
              <a:gd name="T4" fmla="*/ 577850 w 3496"/>
              <a:gd name="T5" fmla="*/ 88900 h 1564"/>
              <a:gd name="T6" fmla="*/ 1028700 w 3496"/>
              <a:gd name="T7" fmla="*/ 146050 h 1564"/>
              <a:gd name="T8" fmla="*/ 1358900 w 3496"/>
              <a:gd name="T9" fmla="*/ 203200 h 1564"/>
              <a:gd name="T10" fmla="*/ 1746250 w 3496"/>
              <a:gd name="T11" fmla="*/ 279400 h 1564"/>
              <a:gd name="T12" fmla="*/ 2108200 w 3496"/>
              <a:gd name="T13" fmla="*/ 393700 h 1564"/>
              <a:gd name="T14" fmla="*/ 2603500 w 3496"/>
              <a:gd name="T15" fmla="*/ 609600 h 1564"/>
              <a:gd name="T16" fmla="*/ 3130550 w 3496"/>
              <a:gd name="T17" fmla="*/ 889000 h 1564"/>
              <a:gd name="T18" fmla="*/ 3657601 w 3496"/>
              <a:gd name="T19" fmla="*/ 1200150 h 1564"/>
              <a:gd name="T20" fmla="*/ 3949700 w 3496"/>
              <a:gd name="T21" fmla="*/ 1384300 h 1564"/>
              <a:gd name="T22" fmla="*/ 4267200 w 3496"/>
              <a:gd name="T23" fmla="*/ 1612900 h 1564"/>
              <a:gd name="T24" fmla="*/ 4521200 w 3496"/>
              <a:gd name="T25" fmla="*/ 1803400 h 1564"/>
              <a:gd name="T26" fmla="*/ 4781550 w 3496"/>
              <a:gd name="T27" fmla="*/ 2038350 h 1564"/>
              <a:gd name="T28" fmla="*/ 5003800 w 3496"/>
              <a:gd name="T29" fmla="*/ 2228850 h 1564"/>
              <a:gd name="T30" fmla="*/ 5219700 w 3496"/>
              <a:gd name="T31" fmla="*/ 2362200 h 1564"/>
              <a:gd name="T32" fmla="*/ 5403850 w 3496"/>
              <a:gd name="T33" fmla="*/ 2438400 h 1564"/>
              <a:gd name="T34" fmla="*/ 5549900 w 3496"/>
              <a:gd name="T35" fmla="*/ 2482850 h 15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96"/>
              <a:gd name="T55" fmla="*/ 0 h 1564"/>
              <a:gd name="T56" fmla="*/ 3496 w 3496"/>
              <a:gd name="T57" fmla="*/ 1564 h 156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96" h="1564">
                <a:moveTo>
                  <a:pt x="0" y="0"/>
                </a:moveTo>
                <a:cubicBezTo>
                  <a:pt x="47" y="5"/>
                  <a:pt x="95" y="11"/>
                  <a:pt x="156" y="20"/>
                </a:cubicBezTo>
                <a:cubicBezTo>
                  <a:pt x="217" y="29"/>
                  <a:pt x="282" y="44"/>
                  <a:pt x="364" y="56"/>
                </a:cubicBezTo>
                <a:cubicBezTo>
                  <a:pt x="446" y="68"/>
                  <a:pt x="566" y="80"/>
                  <a:pt x="648" y="92"/>
                </a:cubicBezTo>
                <a:cubicBezTo>
                  <a:pt x="730" y="104"/>
                  <a:pt x="781" y="114"/>
                  <a:pt x="856" y="128"/>
                </a:cubicBezTo>
                <a:cubicBezTo>
                  <a:pt x="931" y="142"/>
                  <a:pt x="1021" y="156"/>
                  <a:pt x="1100" y="176"/>
                </a:cubicBezTo>
                <a:cubicBezTo>
                  <a:pt x="1179" y="196"/>
                  <a:pt x="1238" y="213"/>
                  <a:pt x="1328" y="248"/>
                </a:cubicBezTo>
                <a:cubicBezTo>
                  <a:pt x="1418" y="283"/>
                  <a:pt x="1533" y="332"/>
                  <a:pt x="1640" y="384"/>
                </a:cubicBezTo>
                <a:cubicBezTo>
                  <a:pt x="1747" y="436"/>
                  <a:pt x="1861" y="498"/>
                  <a:pt x="1972" y="560"/>
                </a:cubicBezTo>
                <a:cubicBezTo>
                  <a:pt x="2083" y="622"/>
                  <a:pt x="2218" y="704"/>
                  <a:pt x="2304" y="756"/>
                </a:cubicBezTo>
                <a:cubicBezTo>
                  <a:pt x="2390" y="808"/>
                  <a:pt x="2424" y="829"/>
                  <a:pt x="2488" y="872"/>
                </a:cubicBezTo>
                <a:cubicBezTo>
                  <a:pt x="2552" y="915"/>
                  <a:pt x="2628" y="972"/>
                  <a:pt x="2688" y="1016"/>
                </a:cubicBezTo>
                <a:cubicBezTo>
                  <a:pt x="2748" y="1060"/>
                  <a:pt x="2794" y="1091"/>
                  <a:pt x="2848" y="1136"/>
                </a:cubicBezTo>
                <a:cubicBezTo>
                  <a:pt x="2902" y="1181"/>
                  <a:pt x="2961" y="1239"/>
                  <a:pt x="3012" y="1284"/>
                </a:cubicBezTo>
                <a:cubicBezTo>
                  <a:pt x="3063" y="1329"/>
                  <a:pt x="3106" y="1370"/>
                  <a:pt x="3152" y="1404"/>
                </a:cubicBezTo>
                <a:cubicBezTo>
                  <a:pt x="3198" y="1438"/>
                  <a:pt x="3246" y="1466"/>
                  <a:pt x="3288" y="1488"/>
                </a:cubicBezTo>
                <a:cubicBezTo>
                  <a:pt x="3330" y="1510"/>
                  <a:pt x="3369" y="1523"/>
                  <a:pt x="3404" y="1536"/>
                </a:cubicBezTo>
                <a:cubicBezTo>
                  <a:pt x="3439" y="1549"/>
                  <a:pt x="3477" y="1558"/>
                  <a:pt x="3496" y="1564"/>
                </a:cubicBezTo>
              </a:path>
            </a:pathLst>
          </a:custGeom>
          <a:noFill/>
          <a:ln w="1016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65300" y="3421063"/>
            <a:ext cx="5602094" cy="1971711"/>
            <a:chOff x="1765300" y="3421063"/>
            <a:chExt cx="5602094" cy="1971711"/>
          </a:xfrm>
        </p:grpSpPr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1765300" y="3421063"/>
              <a:ext cx="5602094" cy="1971711"/>
            </a:xfrm>
            <a:custGeom>
              <a:avLst/>
              <a:gdLst>
                <a:gd name="T0" fmla="*/ 0 w 3525"/>
                <a:gd name="T1" fmla="*/ 0 h 1216"/>
                <a:gd name="T2" fmla="*/ 0 w 3525"/>
                <a:gd name="T3" fmla="*/ 837 h 1216"/>
                <a:gd name="T4" fmla="*/ 1611 w 3525"/>
                <a:gd name="T5" fmla="*/ 960 h 1216"/>
                <a:gd name="T6" fmla="*/ 3040 w 3525"/>
                <a:gd name="T7" fmla="*/ 1216 h 1216"/>
                <a:gd name="T8" fmla="*/ 3525 w 3525"/>
                <a:gd name="T9" fmla="*/ 1194 h 1216"/>
                <a:gd name="T10" fmla="*/ 3525 w 3525"/>
                <a:gd name="T11" fmla="*/ 928 h 1216"/>
                <a:gd name="T12" fmla="*/ 3355 w 3525"/>
                <a:gd name="T13" fmla="*/ 901 h 1216"/>
                <a:gd name="T14" fmla="*/ 2907 w 3525"/>
                <a:gd name="T15" fmla="*/ 736 h 1216"/>
                <a:gd name="T16" fmla="*/ 2480 w 3525"/>
                <a:gd name="T17" fmla="*/ 506 h 1216"/>
                <a:gd name="T18" fmla="*/ 2096 w 3525"/>
                <a:gd name="T19" fmla="*/ 336 h 1216"/>
                <a:gd name="T20" fmla="*/ 1365 w 3525"/>
                <a:gd name="T21" fmla="*/ 160 h 1216"/>
                <a:gd name="T22" fmla="*/ 923 w 3525"/>
                <a:gd name="T23" fmla="*/ 80 h 1216"/>
                <a:gd name="T24" fmla="*/ 395 w 3525"/>
                <a:gd name="T25" fmla="*/ 37 h 1216"/>
                <a:gd name="T26" fmla="*/ 0 w 3525"/>
                <a:gd name="T27" fmla="*/ 0 h 1216"/>
                <a:gd name="connsiteX0" fmla="*/ 0 w 10011"/>
                <a:gd name="connsiteY0" fmla="*/ 0 h 10214"/>
                <a:gd name="connsiteX1" fmla="*/ 0 w 10011"/>
                <a:gd name="connsiteY1" fmla="*/ 6883 h 10214"/>
                <a:gd name="connsiteX2" fmla="*/ 4570 w 10011"/>
                <a:gd name="connsiteY2" fmla="*/ 7895 h 10214"/>
                <a:gd name="connsiteX3" fmla="*/ 8624 w 10011"/>
                <a:gd name="connsiteY3" fmla="*/ 10000 h 10214"/>
                <a:gd name="connsiteX4" fmla="*/ 10011 w 10011"/>
                <a:gd name="connsiteY4" fmla="*/ 10214 h 10214"/>
                <a:gd name="connsiteX5" fmla="*/ 10000 w 10011"/>
                <a:gd name="connsiteY5" fmla="*/ 7632 h 10214"/>
                <a:gd name="connsiteX6" fmla="*/ 9518 w 10011"/>
                <a:gd name="connsiteY6" fmla="*/ 7410 h 10214"/>
                <a:gd name="connsiteX7" fmla="*/ 8247 w 10011"/>
                <a:gd name="connsiteY7" fmla="*/ 6053 h 10214"/>
                <a:gd name="connsiteX8" fmla="*/ 7035 w 10011"/>
                <a:gd name="connsiteY8" fmla="*/ 4161 h 10214"/>
                <a:gd name="connsiteX9" fmla="*/ 5946 w 10011"/>
                <a:gd name="connsiteY9" fmla="*/ 2763 h 10214"/>
                <a:gd name="connsiteX10" fmla="*/ 3872 w 10011"/>
                <a:gd name="connsiteY10" fmla="*/ 1316 h 10214"/>
                <a:gd name="connsiteX11" fmla="*/ 2618 w 10011"/>
                <a:gd name="connsiteY11" fmla="*/ 658 h 10214"/>
                <a:gd name="connsiteX12" fmla="*/ 1121 w 10011"/>
                <a:gd name="connsiteY12" fmla="*/ 304 h 10214"/>
                <a:gd name="connsiteX13" fmla="*/ 0 w 10011"/>
                <a:gd name="connsiteY13" fmla="*/ 0 h 1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1" h="10214">
                  <a:moveTo>
                    <a:pt x="0" y="0"/>
                  </a:moveTo>
                  <a:lnTo>
                    <a:pt x="0" y="6883"/>
                  </a:lnTo>
                  <a:lnTo>
                    <a:pt x="4570" y="7895"/>
                  </a:lnTo>
                  <a:lnTo>
                    <a:pt x="8624" y="10000"/>
                  </a:lnTo>
                  <a:lnTo>
                    <a:pt x="10011" y="10214"/>
                  </a:lnTo>
                  <a:cubicBezTo>
                    <a:pt x="10007" y="9353"/>
                    <a:pt x="10004" y="8493"/>
                    <a:pt x="10000" y="7632"/>
                  </a:cubicBezTo>
                  <a:lnTo>
                    <a:pt x="9518" y="7410"/>
                  </a:lnTo>
                  <a:lnTo>
                    <a:pt x="8247" y="6053"/>
                  </a:lnTo>
                  <a:lnTo>
                    <a:pt x="7035" y="4161"/>
                  </a:lnTo>
                  <a:lnTo>
                    <a:pt x="5946" y="2763"/>
                  </a:lnTo>
                  <a:lnTo>
                    <a:pt x="3872" y="1316"/>
                  </a:lnTo>
                  <a:lnTo>
                    <a:pt x="2618" y="658"/>
                  </a:lnTo>
                  <a:lnTo>
                    <a:pt x="11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1787525" y="3440113"/>
              <a:ext cx="5557838" cy="1444625"/>
            </a:xfrm>
            <a:custGeom>
              <a:avLst/>
              <a:gdLst>
                <a:gd name="T0" fmla="*/ 0 w 3501"/>
                <a:gd name="T1" fmla="*/ 0 h 910"/>
                <a:gd name="T2" fmla="*/ 1076 w 3501"/>
                <a:gd name="T3" fmla="*/ 98 h 910"/>
                <a:gd name="T4" fmla="*/ 2160 w 3501"/>
                <a:gd name="T5" fmla="*/ 374 h 910"/>
                <a:gd name="T6" fmla="*/ 3005 w 3501"/>
                <a:gd name="T7" fmla="*/ 774 h 910"/>
                <a:gd name="T8" fmla="*/ 3357 w 3501"/>
                <a:gd name="T9" fmla="*/ 884 h 910"/>
                <a:gd name="T10" fmla="*/ 3501 w 3501"/>
                <a:gd name="T11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1" h="910">
                  <a:moveTo>
                    <a:pt x="0" y="0"/>
                  </a:moveTo>
                  <a:cubicBezTo>
                    <a:pt x="358" y="18"/>
                    <a:pt x="716" y="36"/>
                    <a:pt x="1076" y="98"/>
                  </a:cubicBezTo>
                  <a:cubicBezTo>
                    <a:pt x="1436" y="160"/>
                    <a:pt x="1839" y="261"/>
                    <a:pt x="2160" y="374"/>
                  </a:cubicBezTo>
                  <a:cubicBezTo>
                    <a:pt x="2481" y="487"/>
                    <a:pt x="2806" y="689"/>
                    <a:pt x="3005" y="774"/>
                  </a:cubicBezTo>
                  <a:cubicBezTo>
                    <a:pt x="3204" y="859"/>
                    <a:pt x="3274" y="861"/>
                    <a:pt x="3357" y="884"/>
                  </a:cubicBezTo>
                  <a:cubicBezTo>
                    <a:pt x="3440" y="907"/>
                    <a:pt x="3471" y="905"/>
                    <a:pt x="3501" y="910"/>
                  </a:cubicBezTo>
                </a:path>
              </a:pathLst>
            </a:custGeom>
            <a:noFill/>
            <a:ln w="101600" cmpd="sng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38927" name="Text Box 11"/>
            <p:cNvSpPr txBox="1">
              <a:spLocks noChangeArrowheads="1"/>
            </p:cNvSpPr>
            <p:nvPr/>
          </p:nvSpPr>
          <p:spPr bwMode="auto">
            <a:xfrm>
              <a:off x="2074863" y="3790951"/>
              <a:ext cx="1895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2000" dirty="0">
                  <a:latin typeface="Arial" charset="0"/>
                </a:rPr>
                <a:t>Internal Failure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65300" y="4539223"/>
            <a:ext cx="5605463" cy="1005915"/>
            <a:chOff x="1765300" y="4539223"/>
            <a:chExt cx="5605463" cy="1005915"/>
          </a:xfrm>
        </p:grpSpPr>
        <p:sp>
          <p:nvSpPr>
            <p:cNvPr id="45070" name="Freeform 14"/>
            <p:cNvSpPr>
              <a:spLocks/>
            </p:cNvSpPr>
            <p:nvPr/>
          </p:nvSpPr>
          <p:spPr bwMode="auto">
            <a:xfrm>
              <a:off x="1787525" y="4539223"/>
              <a:ext cx="5573713" cy="837655"/>
            </a:xfrm>
            <a:custGeom>
              <a:avLst/>
              <a:gdLst>
                <a:gd name="T0" fmla="*/ 0 w 3506"/>
                <a:gd name="T1" fmla="*/ 118 h 481"/>
                <a:gd name="T2" fmla="*/ 382 w 3506"/>
                <a:gd name="T3" fmla="*/ 38 h 481"/>
                <a:gd name="T4" fmla="*/ 1138 w 3506"/>
                <a:gd name="T5" fmla="*/ 38 h 481"/>
                <a:gd name="T6" fmla="*/ 2151 w 3506"/>
                <a:gd name="T7" fmla="*/ 269 h 481"/>
                <a:gd name="T8" fmla="*/ 2987 w 3506"/>
                <a:gd name="T9" fmla="*/ 447 h 481"/>
                <a:gd name="T10" fmla="*/ 3506 w 3506"/>
                <a:gd name="T11" fmla="*/ 472 h 481"/>
                <a:gd name="connsiteX0" fmla="*/ 0 w 10000"/>
                <a:gd name="connsiteY0" fmla="*/ 2083 h 10441"/>
                <a:gd name="connsiteX1" fmla="*/ 1090 w 10000"/>
                <a:gd name="connsiteY1" fmla="*/ 420 h 10441"/>
                <a:gd name="connsiteX2" fmla="*/ 3246 w 10000"/>
                <a:gd name="connsiteY2" fmla="*/ 420 h 10441"/>
                <a:gd name="connsiteX3" fmla="*/ 6135 w 10000"/>
                <a:gd name="connsiteY3" fmla="*/ 5223 h 10441"/>
                <a:gd name="connsiteX4" fmla="*/ 8520 w 10000"/>
                <a:gd name="connsiteY4" fmla="*/ 8923 h 10441"/>
                <a:gd name="connsiteX5" fmla="*/ 10000 w 10000"/>
                <a:gd name="connsiteY5" fmla="*/ 10441 h 10441"/>
                <a:gd name="connsiteX0" fmla="*/ 0 w 10000"/>
                <a:gd name="connsiteY0" fmla="*/ 2357 h 10715"/>
                <a:gd name="connsiteX1" fmla="*/ 1147 w 10000"/>
                <a:gd name="connsiteY1" fmla="*/ 195 h 10715"/>
                <a:gd name="connsiteX2" fmla="*/ 3246 w 10000"/>
                <a:gd name="connsiteY2" fmla="*/ 694 h 10715"/>
                <a:gd name="connsiteX3" fmla="*/ 6135 w 10000"/>
                <a:gd name="connsiteY3" fmla="*/ 5497 h 10715"/>
                <a:gd name="connsiteX4" fmla="*/ 8520 w 10000"/>
                <a:gd name="connsiteY4" fmla="*/ 9197 h 10715"/>
                <a:gd name="connsiteX5" fmla="*/ 10000 w 10000"/>
                <a:gd name="connsiteY5" fmla="*/ 10715 h 10715"/>
                <a:gd name="connsiteX0" fmla="*/ 0 w 10000"/>
                <a:gd name="connsiteY0" fmla="*/ 2612 h 10970"/>
                <a:gd name="connsiteX1" fmla="*/ 1432 w 10000"/>
                <a:gd name="connsiteY1" fmla="*/ 117 h 10970"/>
                <a:gd name="connsiteX2" fmla="*/ 3246 w 10000"/>
                <a:gd name="connsiteY2" fmla="*/ 949 h 10970"/>
                <a:gd name="connsiteX3" fmla="*/ 6135 w 10000"/>
                <a:gd name="connsiteY3" fmla="*/ 5752 h 10970"/>
                <a:gd name="connsiteX4" fmla="*/ 8520 w 10000"/>
                <a:gd name="connsiteY4" fmla="*/ 9452 h 10970"/>
                <a:gd name="connsiteX5" fmla="*/ 10000 w 10000"/>
                <a:gd name="connsiteY5" fmla="*/ 10970 h 1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970">
                  <a:moveTo>
                    <a:pt x="0" y="2612"/>
                  </a:moveTo>
                  <a:cubicBezTo>
                    <a:pt x="274" y="1905"/>
                    <a:pt x="890" y="387"/>
                    <a:pt x="1432" y="117"/>
                  </a:cubicBezTo>
                  <a:cubicBezTo>
                    <a:pt x="1973" y="-153"/>
                    <a:pt x="2462" y="10"/>
                    <a:pt x="3246" y="949"/>
                  </a:cubicBezTo>
                  <a:cubicBezTo>
                    <a:pt x="4030" y="1888"/>
                    <a:pt x="5257" y="4338"/>
                    <a:pt x="6135" y="5752"/>
                  </a:cubicBezTo>
                  <a:cubicBezTo>
                    <a:pt x="7014" y="7165"/>
                    <a:pt x="7875" y="8745"/>
                    <a:pt x="8520" y="9452"/>
                  </a:cubicBezTo>
                  <a:cubicBezTo>
                    <a:pt x="9164" y="10159"/>
                    <a:pt x="9692" y="10866"/>
                    <a:pt x="10000" y="10970"/>
                  </a:cubicBezTo>
                </a:path>
              </a:pathLst>
            </a:custGeom>
            <a:solidFill>
              <a:schemeClr val="tx2"/>
            </a:solidFill>
            <a:ln w="101600" cmpd="sng">
              <a:solidFill>
                <a:schemeClr val="tx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1" name="Freeform 15"/>
            <p:cNvSpPr>
              <a:spLocks/>
            </p:cNvSpPr>
            <p:nvPr/>
          </p:nvSpPr>
          <p:spPr bwMode="auto">
            <a:xfrm>
              <a:off x="1765300" y="4554538"/>
              <a:ext cx="5605463" cy="990600"/>
            </a:xfrm>
            <a:custGeom>
              <a:avLst/>
              <a:gdLst>
                <a:gd name="T0" fmla="*/ 0 w 3531"/>
                <a:gd name="T1" fmla="*/ 107 h 624"/>
                <a:gd name="T2" fmla="*/ 0 w 3531"/>
                <a:gd name="T3" fmla="*/ 464 h 624"/>
                <a:gd name="T4" fmla="*/ 3173 w 3531"/>
                <a:gd name="T5" fmla="*/ 624 h 624"/>
                <a:gd name="T6" fmla="*/ 3531 w 3531"/>
                <a:gd name="T7" fmla="*/ 608 h 624"/>
                <a:gd name="T8" fmla="*/ 3531 w 3531"/>
                <a:gd name="T9" fmla="*/ 491 h 624"/>
                <a:gd name="T10" fmla="*/ 3376 w 3531"/>
                <a:gd name="T11" fmla="*/ 486 h 624"/>
                <a:gd name="T12" fmla="*/ 2971 w 3531"/>
                <a:gd name="T13" fmla="*/ 443 h 624"/>
                <a:gd name="T14" fmla="*/ 2384 w 3531"/>
                <a:gd name="T15" fmla="*/ 320 h 624"/>
                <a:gd name="T16" fmla="*/ 1856 w 3531"/>
                <a:gd name="T17" fmla="*/ 198 h 624"/>
                <a:gd name="T18" fmla="*/ 1264 w 3531"/>
                <a:gd name="T19" fmla="*/ 48 h 624"/>
                <a:gd name="T20" fmla="*/ 885 w 3531"/>
                <a:gd name="T21" fmla="*/ 0 h 624"/>
                <a:gd name="T22" fmla="*/ 459 w 3531"/>
                <a:gd name="T23" fmla="*/ 22 h 624"/>
                <a:gd name="T24" fmla="*/ 224 w 3531"/>
                <a:gd name="T25" fmla="*/ 48 h 624"/>
                <a:gd name="T26" fmla="*/ 0 w 3531"/>
                <a:gd name="T27" fmla="*/ 107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31" h="624">
                  <a:moveTo>
                    <a:pt x="0" y="107"/>
                  </a:moveTo>
                  <a:lnTo>
                    <a:pt x="0" y="464"/>
                  </a:lnTo>
                  <a:lnTo>
                    <a:pt x="3173" y="624"/>
                  </a:lnTo>
                  <a:lnTo>
                    <a:pt x="3531" y="608"/>
                  </a:lnTo>
                  <a:lnTo>
                    <a:pt x="3531" y="491"/>
                  </a:lnTo>
                  <a:lnTo>
                    <a:pt x="3376" y="486"/>
                  </a:lnTo>
                  <a:lnTo>
                    <a:pt x="2971" y="443"/>
                  </a:lnTo>
                  <a:lnTo>
                    <a:pt x="2384" y="320"/>
                  </a:lnTo>
                  <a:lnTo>
                    <a:pt x="1856" y="198"/>
                  </a:lnTo>
                  <a:lnTo>
                    <a:pt x="1264" y="48"/>
                  </a:lnTo>
                  <a:lnTo>
                    <a:pt x="885" y="0"/>
                  </a:lnTo>
                  <a:lnTo>
                    <a:pt x="459" y="22"/>
                  </a:lnTo>
                  <a:lnTo>
                    <a:pt x="224" y="48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579688" y="4689476"/>
              <a:ext cx="1411288" cy="40005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00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Prevention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65300" y="5157138"/>
            <a:ext cx="5615428" cy="545162"/>
            <a:chOff x="1765300" y="5157138"/>
            <a:chExt cx="5615428" cy="545162"/>
          </a:xfrm>
        </p:grpSpPr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1787526" y="5157138"/>
              <a:ext cx="5593202" cy="413929"/>
            </a:xfrm>
            <a:custGeom>
              <a:avLst/>
              <a:gdLst>
                <a:gd name="T0" fmla="*/ 0 w 3518"/>
                <a:gd name="T1" fmla="*/ 28 h 193"/>
                <a:gd name="T2" fmla="*/ 498 w 3518"/>
                <a:gd name="T3" fmla="*/ 10 h 193"/>
                <a:gd name="T4" fmla="*/ 1840 w 3518"/>
                <a:gd name="T5" fmla="*/ 90 h 193"/>
                <a:gd name="T6" fmla="*/ 2987 w 3518"/>
                <a:gd name="T7" fmla="*/ 179 h 193"/>
                <a:gd name="T8" fmla="*/ 3518 w 3518"/>
                <a:gd name="T9" fmla="*/ 171 h 193"/>
                <a:gd name="connsiteX0" fmla="*/ 0 w 10000"/>
                <a:gd name="connsiteY0" fmla="*/ 2923 h 11002"/>
                <a:gd name="connsiteX1" fmla="*/ 1424 w 10000"/>
                <a:gd name="connsiteY1" fmla="*/ 56 h 11002"/>
                <a:gd name="connsiteX2" fmla="*/ 5230 w 10000"/>
                <a:gd name="connsiteY2" fmla="*/ 6135 h 11002"/>
                <a:gd name="connsiteX3" fmla="*/ 8491 w 10000"/>
                <a:gd name="connsiteY3" fmla="*/ 10747 h 11002"/>
                <a:gd name="connsiteX4" fmla="*/ 10000 w 10000"/>
                <a:gd name="connsiteY4" fmla="*/ 10332 h 11002"/>
                <a:gd name="connsiteX0" fmla="*/ 0 w 10015"/>
                <a:gd name="connsiteY0" fmla="*/ 2923 h 13513"/>
                <a:gd name="connsiteX1" fmla="*/ 1424 w 10015"/>
                <a:gd name="connsiteY1" fmla="*/ 56 h 13513"/>
                <a:gd name="connsiteX2" fmla="*/ 5230 w 10015"/>
                <a:gd name="connsiteY2" fmla="*/ 6135 h 13513"/>
                <a:gd name="connsiteX3" fmla="*/ 8491 w 10015"/>
                <a:gd name="connsiteY3" fmla="*/ 10747 h 13513"/>
                <a:gd name="connsiteX4" fmla="*/ 10015 w 10015"/>
                <a:gd name="connsiteY4" fmla="*/ 13510 h 13513"/>
                <a:gd name="connsiteX0" fmla="*/ 0 w 10015"/>
                <a:gd name="connsiteY0" fmla="*/ 2923 h 13510"/>
                <a:gd name="connsiteX1" fmla="*/ 1424 w 10015"/>
                <a:gd name="connsiteY1" fmla="*/ 56 h 13510"/>
                <a:gd name="connsiteX2" fmla="*/ 5230 w 10015"/>
                <a:gd name="connsiteY2" fmla="*/ 6135 h 13510"/>
                <a:gd name="connsiteX3" fmla="*/ 8491 w 10015"/>
                <a:gd name="connsiteY3" fmla="*/ 10747 h 13510"/>
                <a:gd name="connsiteX4" fmla="*/ 10015 w 10015"/>
                <a:gd name="connsiteY4" fmla="*/ 13510 h 13510"/>
                <a:gd name="connsiteX0" fmla="*/ 0 w 10015"/>
                <a:gd name="connsiteY0" fmla="*/ 2923 h 13510"/>
                <a:gd name="connsiteX1" fmla="*/ 1424 w 10015"/>
                <a:gd name="connsiteY1" fmla="*/ 56 h 13510"/>
                <a:gd name="connsiteX2" fmla="*/ 5230 w 10015"/>
                <a:gd name="connsiteY2" fmla="*/ 6135 h 13510"/>
                <a:gd name="connsiteX3" fmla="*/ 8491 w 10015"/>
                <a:gd name="connsiteY3" fmla="*/ 10747 h 13510"/>
                <a:gd name="connsiteX4" fmla="*/ 10015 w 10015"/>
                <a:gd name="connsiteY4" fmla="*/ 13510 h 13510"/>
                <a:gd name="connsiteX0" fmla="*/ 0 w 10015"/>
                <a:gd name="connsiteY0" fmla="*/ 2923 h 13510"/>
                <a:gd name="connsiteX1" fmla="*/ 1424 w 10015"/>
                <a:gd name="connsiteY1" fmla="*/ 56 h 13510"/>
                <a:gd name="connsiteX2" fmla="*/ 5230 w 10015"/>
                <a:gd name="connsiteY2" fmla="*/ 6135 h 13510"/>
                <a:gd name="connsiteX3" fmla="*/ 8491 w 10015"/>
                <a:gd name="connsiteY3" fmla="*/ 10747 h 13510"/>
                <a:gd name="connsiteX4" fmla="*/ 10015 w 10015"/>
                <a:gd name="connsiteY4" fmla="*/ 13510 h 13510"/>
                <a:gd name="connsiteX0" fmla="*/ 0 w 10015"/>
                <a:gd name="connsiteY0" fmla="*/ 2923 h 13510"/>
                <a:gd name="connsiteX1" fmla="*/ 1424 w 10015"/>
                <a:gd name="connsiteY1" fmla="*/ 56 h 13510"/>
                <a:gd name="connsiteX2" fmla="*/ 5230 w 10015"/>
                <a:gd name="connsiteY2" fmla="*/ 6135 h 13510"/>
                <a:gd name="connsiteX3" fmla="*/ 8491 w 10015"/>
                <a:gd name="connsiteY3" fmla="*/ 10747 h 13510"/>
                <a:gd name="connsiteX4" fmla="*/ 10015 w 10015"/>
                <a:gd name="connsiteY4" fmla="*/ 13510 h 13510"/>
                <a:gd name="connsiteX0" fmla="*/ 0 w 10015"/>
                <a:gd name="connsiteY0" fmla="*/ 2923 h 13510"/>
                <a:gd name="connsiteX1" fmla="*/ 1424 w 10015"/>
                <a:gd name="connsiteY1" fmla="*/ 56 h 13510"/>
                <a:gd name="connsiteX2" fmla="*/ 5230 w 10015"/>
                <a:gd name="connsiteY2" fmla="*/ 6135 h 13510"/>
                <a:gd name="connsiteX3" fmla="*/ 8491 w 10015"/>
                <a:gd name="connsiteY3" fmla="*/ 10747 h 13510"/>
                <a:gd name="connsiteX4" fmla="*/ 10015 w 10015"/>
                <a:gd name="connsiteY4" fmla="*/ 13510 h 13510"/>
                <a:gd name="connsiteX0" fmla="*/ 0 w 10015"/>
                <a:gd name="connsiteY0" fmla="*/ 2923 h 13510"/>
                <a:gd name="connsiteX1" fmla="*/ 1424 w 10015"/>
                <a:gd name="connsiteY1" fmla="*/ 56 h 13510"/>
                <a:gd name="connsiteX2" fmla="*/ 5230 w 10015"/>
                <a:gd name="connsiteY2" fmla="*/ 6135 h 13510"/>
                <a:gd name="connsiteX3" fmla="*/ 7922 w 10015"/>
                <a:gd name="connsiteY3" fmla="*/ 10125 h 13510"/>
                <a:gd name="connsiteX4" fmla="*/ 10015 w 10015"/>
                <a:gd name="connsiteY4" fmla="*/ 13510 h 1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3510">
                  <a:moveTo>
                    <a:pt x="0" y="2923"/>
                  </a:moveTo>
                  <a:cubicBezTo>
                    <a:pt x="239" y="2767"/>
                    <a:pt x="551" y="-462"/>
                    <a:pt x="1424" y="56"/>
                  </a:cubicBezTo>
                  <a:cubicBezTo>
                    <a:pt x="2296" y="574"/>
                    <a:pt x="4147" y="4457"/>
                    <a:pt x="5230" y="6135"/>
                  </a:cubicBezTo>
                  <a:cubicBezTo>
                    <a:pt x="6313" y="7813"/>
                    <a:pt x="7641" y="9538"/>
                    <a:pt x="7922" y="10125"/>
                  </a:cubicBezTo>
                  <a:cubicBezTo>
                    <a:pt x="8203" y="10712"/>
                    <a:pt x="9702" y="13061"/>
                    <a:pt x="10015" y="13510"/>
                  </a:cubicBezTo>
                </a:path>
              </a:pathLst>
            </a:custGeom>
            <a:solidFill>
              <a:schemeClr val="accent2"/>
            </a:solidFill>
            <a:ln w="1016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8" name="Freeform 22"/>
            <p:cNvSpPr>
              <a:spLocks/>
            </p:cNvSpPr>
            <p:nvPr/>
          </p:nvSpPr>
          <p:spPr bwMode="auto">
            <a:xfrm>
              <a:off x="1765300" y="5226050"/>
              <a:ext cx="5607050" cy="476250"/>
            </a:xfrm>
            <a:custGeom>
              <a:avLst/>
              <a:gdLst>
                <a:gd name="T0" fmla="*/ 0 w 3532"/>
                <a:gd name="T1" fmla="*/ 8 h 300"/>
                <a:gd name="T2" fmla="*/ 0 w 3532"/>
                <a:gd name="T3" fmla="*/ 292 h 300"/>
                <a:gd name="T4" fmla="*/ 3532 w 3532"/>
                <a:gd name="T5" fmla="*/ 300 h 300"/>
                <a:gd name="T6" fmla="*/ 3532 w 3532"/>
                <a:gd name="T7" fmla="*/ 164 h 300"/>
                <a:gd name="T8" fmla="*/ 3092 w 3532"/>
                <a:gd name="T9" fmla="*/ 180 h 300"/>
                <a:gd name="T10" fmla="*/ 2236 w 3532"/>
                <a:gd name="T11" fmla="*/ 108 h 300"/>
                <a:gd name="T12" fmla="*/ 1336 w 3532"/>
                <a:gd name="T13" fmla="*/ 48 h 300"/>
                <a:gd name="T14" fmla="*/ 628 w 3532"/>
                <a:gd name="T15" fmla="*/ 0 h 300"/>
                <a:gd name="T16" fmla="*/ 332 w 3532"/>
                <a:gd name="T17" fmla="*/ 4 h 300"/>
                <a:gd name="T18" fmla="*/ 128 w 3532"/>
                <a:gd name="T19" fmla="*/ 8 h 300"/>
                <a:gd name="T20" fmla="*/ 0 w 3532"/>
                <a:gd name="T21" fmla="*/ 8 h 300"/>
                <a:gd name="connsiteX0" fmla="*/ 0 w 10000"/>
                <a:gd name="connsiteY0" fmla="*/ 267 h 10000"/>
                <a:gd name="connsiteX1" fmla="*/ 0 w 10000"/>
                <a:gd name="connsiteY1" fmla="*/ 9733 h 10000"/>
                <a:gd name="connsiteX2" fmla="*/ 10000 w 10000"/>
                <a:gd name="connsiteY2" fmla="*/ 10000 h 10000"/>
                <a:gd name="connsiteX3" fmla="*/ 10000 w 10000"/>
                <a:gd name="connsiteY3" fmla="*/ 6356 h 10000"/>
                <a:gd name="connsiteX4" fmla="*/ 8754 w 10000"/>
                <a:gd name="connsiteY4" fmla="*/ 6000 h 10000"/>
                <a:gd name="connsiteX5" fmla="*/ 6331 w 10000"/>
                <a:gd name="connsiteY5" fmla="*/ 3600 h 10000"/>
                <a:gd name="connsiteX6" fmla="*/ 3783 w 10000"/>
                <a:gd name="connsiteY6" fmla="*/ 1600 h 10000"/>
                <a:gd name="connsiteX7" fmla="*/ 1778 w 10000"/>
                <a:gd name="connsiteY7" fmla="*/ 0 h 10000"/>
                <a:gd name="connsiteX8" fmla="*/ 940 w 10000"/>
                <a:gd name="connsiteY8" fmla="*/ 133 h 10000"/>
                <a:gd name="connsiteX9" fmla="*/ 362 w 10000"/>
                <a:gd name="connsiteY9" fmla="*/ 267 h 10000"/>
                <a:gd name="connsiteX10" fmla="*/ 0 w 10000"/>
                <a:gd name="connsiteY10" fmla="*/ 267 h 10000"/>
                <a:gd name="connsiteX0" fmla="*/ 0 w 10000"/>
                <a:gd name="connsiteY0" fmla="*/ 267 h 10000"/>
                <a:gd name="connsiteX1" fmla="*/ 0 w 10000"/>
                <a:gd name="connsiteY1" fmla="*/ 9733 h 10000"/>
                <a:gd name="connsiteX2" fmla="*/ 10000 w 10000"/>
                <a:gd name="connsiteY2" fmla="*/ 10000 h 10000"/>
                <a:gd name="connsiteX3" fmla="*/ 10000 w 10000"/>
                <a:gd name="connsiteY3" fmla="*/ 7023 h 10000"/>
                <a:gd name="connsiteX4" fmla="*/ 8754 w 10000"/>
                <a:gd name="connsiteY4" fmla="*/ 6000 h 10000"/>
                <a:gd name="connsiteX5" fmla="*/ 6331 w 10000"/>
                <a:gd name="connsiteY5" fmla="*/ 3600 h 10000"/>
                <a:gd name="connsiteX6" fmla="*/ 3783 w 10000"/>
                <a:gd name="connsiteY6" fmla="*/ 1600 h 10000"/>
                <a:gd name="connsiteX7" fmla="*/ 1778 w 10000"/>
                <a:gd name="connsiteY7" fmla="*/ 0 h 10000"/>
                <a:gd name="connsiteX8" fmla="*/ 940 w 10000"/>
                <a:gd name="connsiteY8" fmla="*/ 133 h 10000"/>
                <a:gd name="connsiteX9" fmla="*/ 362 w 10000"/>
                <a:gd name="connsiteY9" fmla="*/ 267 h 10000"/>
                <a:gd name="connsiteX10" fmla="*/ 0 w 10000"/>
                <a:gd name="connsiteY10" fmla="*/ 2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00">
                  <a:moveTo>
                    <a:pt x="0" y="267"/>
                  </a:moveTo>
                  <a:lnTo>
                    <a:pt x="0" y="9733"/>
                  </a:lnTo>
                  <a:lnTo>
                    <a:pt x="10000" y="10000"/>
                  </a:lnTo>
                  <a:lnTo>
                    <a:pt x="10000" y="7023"/>
                  </a:lnTo>
                  <a:lnTo>
                    <a:pt x="8754" y="6000"/>
                  </a:lnTo>
                  <a:lnTo>
                    <a:pt x="6331" y="3600"/>
                  </a:lnTo>
                  <a:lnTo>
                    <a:pt x="3783" y="1600"/>
                  </a:lnTo>
                  <a:lnTo>
                    <a:pt x="1778" y="0"/>
                  </a:lnTo>
                  <a:lnTo>
                    <a:pt x="940" y="133"/>
                  </a:lnTo>
                  <a:lnTo>
                    <a:pt x="362" y="267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2222500" y="5254625"/>
              <a:ext cx="1266825" cy="400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2000" dirty="0">
                  <a:latin typeface="Arial"/>
                  <a:ea typeface="+mn-ea"/>
                  <a:cs typeface="Arial"/>
                </a:rPr>
                <a:t>Appraisal</a:t>
              </a:r>
            </a:p>
          </p:txBody>
        </p:sp>
      </p:grp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808038" y="1724025"/>
            <a:ext cx="6865937" cy="4348163"/>
            <a:chOff x="509" y="1134"/>
            <a:chExt cx="4325" cy="2739"/>
          </a:xfrm>
        </p:grpSpPr>
        <p:sp>
          <p:nvSpPr>
            <p:cNvPr id="38923" name="Text Box 26"/>
            <p:cNvSpPr txBox="1">
              <a:spLocks noChangeArrowheads="1"/>
            </p:cNvSpPr>
            <p:nvPr/>
          </p:nvSpPr>
          <p:spPr bwMode="auto">
            <a:xfrm>
              <a:off x="509" y="1293"/>
              <a:ext cx="59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dirty="0">
                  <a:latin typeface="Arial" charset="0"/>
                </a:rPr>
                <a:t>Total Cost</a:t>
              </a:r>
            </a:p>
          </p:txBody>
        </p:sp>
        <p:sp>
          <p:nvSpPr>
            <p:cNvPr id="38924" name="Text Box 27"/>
            <p:cNvSpPr txBox="1">
              <a:spLocks noChangeArrowheads="1"/>
            </p:cNvSpPr>
            <p:nvPr/>
          </p:nvSpPr>
          <p:spPr bwMode="auto">
            <a:xfrm>
              <a:off x="1924" y="3640"/>
              <a:ext cx="14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dirty="0">
                  <a:latin typeface="Arial" charset="0"/>
                </a:rPr>
                <a:t>Quality Improvement</a:t>
              </a:r>
            </a:p>
          </p:txBody>
        </p:sp>
        <p:sp>
          <p:nvSpPr>
            <p:cNvPr id="38925" name="Freeform 28"/>
            <p:cNvSpPr>
              <a:spLocks/>
            </p:cNvSpPr>
            <p:nvPr/>
          </p:nvSpPr>
          <p:spPr bwMode="auto">
            <a:xfrm>
              <a:off x="1114" y="1134"/>
              <a:ext cx="3720" cy="2498"/>
            </a:xfrm>
            <a:custGeom>
              <a:avLst/>
              <a:gdLst>
                <a:gd name="T0" fmla="*/ 0 w 3600"/>
                <a:gd name="T1" fmla="*/ 0 h 2338"/>
                <a:gd name="T2" fmla="*/ 0 w 3600"/>
                <a:gd name="T3" fmla="*/ 2498 h 2338"/>
                <a:gd name="T4" fmla="*/ 3720 w 3600"/>
                <a:gd name="T5" fmla="*/ 2498 h 2338"/>
                <a:gd name="T6" fmla="*/ 0 60000 65536"/>
                <a:gd name="T7" fmla="*/ 0 60000 65536"/>
                <a:gd name="T8" fmla="*/ 0 60000 65536"/>
                <a:gd name="T9" fmla="*/ 0 w 3600"/>
                <a:gd name="T10" fmla="*/ 0 h 2338"/>
                <a:gd name="T11" fmla="*/ 3600 w 3600"/>
                <a:gd name="T12" fmla="*/ 2338 h 2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0" h="2338">
                  <a:moveTo>
                    <a:pt x="0" y="0"/>
                  </a:moveTo>
                  <a:lnTo>
                    <a:pt x="0" y="2338"/>
                  </a:lnTo>
                  <a:lnTo>
                    <a:pt x="3600" y="233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1201738" y="2706688"/>
            <a:ext cx="67119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tabLst>
                <a:tab pos="571500" algn="ctr"/>
                <a:tab pos="1714500" algn="ctr"/>
                <a:tab pos="2387600" algn="ctr"/>
                <a:tab pos="3048000" algn="ctr"/>
                <a:tab pos="3721100" algn="ctr"/>
                <a:tab pos="4102100" algn="ctr"/>
                <a:tab pos="4381500" algn="ctr"/>
                <a:tab pos="5054600" algn="ctr"/>
                <a:tab pos="5715000" algn="ctr"/>
                <a:tab pos="6388100" algn="ctr"/>
              </a:tabLst>
            </a:pPr>
            <a:r>
              <a:rPr lang="en-US" dirty="0"/>
              <a:t>						Hour</a:t>
            </a:r>
          </a:p>
          <a:p>
            <a:pPr>
              <a:lnSpc>
                <a:spcPct val="170000"/>
              </a:lnSpc>
              <a:tabLst>
                <a:tab pos="571500" algn="ctr"/>
                <a:tab pos="1714500" algn="ctr"/>
                <a:tab pos="2387600" algn="ctr"/>
                <a:tab pos="3048000" algn="ctr"/>
                <a:tab pos="3721100" algn="ctr"/>
                <a:tab pos="4102100" algn="ctr"/>
                <a:tab pos="4381500" algn="ctr"/>
                <a:tab pos="5054600" algn="ctr"/>
                <a:tab pos="5715000" algn="ctr"/>
                <a:tab pos="6388100" algn="ctr"/>
              </a:tabLst>
            </a:pPr>
            <a:r>
              <a:rPr lang="en-US" dirty="0"/>
              <a:t>	Defect	1	2	3	4		5	6	7	8</a:t>
            </a:r>
          </a:p>
          <a:p>
            <a:pPr>
              <a:lnSpc>
                <a:spcPct val="170000"/>
              </a:lnSpc>
              <a:tabLst>
                <a:tab pos="571500" algn="ctr"/>
                <a:tab pos="1714500" algn="ctr"/>
                <a:tab pos="2387600" algn="ctr"/>
                <a:tab pos="3048000" algn="ctr"/>
                <a:tab pos="3721100" algn="ctr"/>
                <a:tab pos="4102100" algn="ctr"/>
                <a:tab pos="4381500" algn="ctr"/>
                <a:tab pos="5054600" algn="ctr"/>
                <a:tab pos="5715000" algn="ctr"/>
                <a:tab pos="6388100" algn="ctr"/>
              </a:tabLst>
            </a:pPr>
            <a:r>
              <a:rPr lang="en-US" dirty="0"/>
              <a:t>	A		</a:t>
            </a:r>
          </a:p>
          <a:p>
            <a:pPr>
              <a:lnSpc>
                <a:spcPct val="170000"/>
              </a:lnSpc>
              <a:tabLst>
                <a:tab pos="571500" algn="ctr"/>
                <a:tab pos="1714500" algn="ctr"/>
                <a:tab pos="2387600" algn="ctr"/>
                <a:tab pos="3048000" algn="ctr"/>
                <a:tab pos="3721100" algn="ctr"/>
                <a:tab pos="4102100" algn="ctr"/>
                <a:tab pos="4381500" algn="ctr"/>
                <a:tab pos="5054600" algn="ctr"/>
                <a:tab pos="5715000" algn="ctr"/>
                <a:tab pos="6388100" algn="ctr"/>
              </a:tabLst>
            </a:pPr>
            <a:r>
              <a:rPr lang="en-US" dirty="0"/>
              <a:t>	B		</a:t>
            </a:r>
          </a:p>
          <a:p>
            <a:pPr>
              <a:lnSpc>
                <a:spcPct val="170000"/>
              </a:lnSpc>
              <a:tabLst>
                <a:tab pos="571500" algn="ctr"/>
                <a:tab pos="1714500" algn="ctr"/>
                <a:tab pos="2387600" algn="ctr"/>
                <a:tab pos="3048000" algn="ctr"/>
                <a:tab pos="3721100" algn="ctr"/>
                <a:tab pos="4102100" algn="ctr"/>
                <a:tab pos="4381500" algn="ctr"/>
                <a:tab pos="5054600" algn="ctr"/>
                <a:tab pos="5715000" algn="ctr"/>
                <a:tab pos="6388100" algn="ctr"/>
              </a:tabLst>
            </a:pPr>
            <a:r>
              <a:rPr lang="en-US" dirty="0"/>
              <a:t>	C		</a:t>
            </a:r>
          </a:p>
        </p:txBody>
      </p:sp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1219200" y="2857500"/>
            <a:ext cx="6794500" cy="2336800"/>
            <a:chOff x="768" y="1736"/>
            <a:chExt cx="4280" cy="1472"/>
          </a:xfrm>
        </p:grpSpPr>
        <p:grpSp>
          <p:nvGrpSpPr>
            <p:cNvPr id="88111" name="Group 3"/>
            <p:cNvGrpSpPr>
              <a:grpSpLocks/>
            </p:cNvGrpSpPr>
            <p:nvPr/>
          </p:nvGrpSpPr>
          <p:grpSpPr bwMode="auto">
            <a:xfrm>
              <a:off x="776" y="1736"/>
              <a:ext cx="4272" cy="1472"/>
              <a:chOff x="776" y="1736"/>
              <a:chExt cx="4272" cy="1600"/>
            </a:xfrm>
          </p:grpSpPr>
          <p:sp>
            <p:nvSpPr>
              <p:cNvPr id="88115" name="Rectangle 4"/>
              <p:cNvSpPr>
                <a:spLocks noChangeArrowheads="1"/>
              </p:cNvSpPr>
              <p:nvPr/>
            </p:nvSpPr>
            <p:spPr bwMode="auto">
              <a:xfrm>
                <a:off x="1688" y="1736"/>
                <a:ext cx="3360" cy="272"/>
              </a:xfrm>
              <a:prstGeom prst="rect">
                <a:avLst/>
              </a:prstGeom>
              <a:noFill/>
              <a:ln w="38100">
                <a:solidFill>
                  <a:srgbClr val="24BD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16" name="Rectangle 5"/>
              <p:cNvSpPr>
                <a:spLocks noChangeArrowheads="1"/>
              </p:cNvSpPr>
              <p:nvPr/>
            </p:nvSpPr>
            <p:spPr bwMode="auto">
              <a:xfrm>
                <a:off x="776" y="2008"/>
                <a:ext cx="4272" cy="1328"/>
              </a:xfrm>
              <a:prstGeom prst="rect">
                <a:avLst/>
              </a:prstGeom>
              <a:noFill/>
              <a:ln w="38100">
                <a:solidFill>
                  <a:srgbClr val="24BD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17" name="Line 6"/>
              <p:cNvSpPr>
                <a:spLocks noChangeShapeType="1"/>
              </p:cNvSpPr>
              <p:nvPr/>
            </p:nvSpPr>
            <p:spPr bwMode="auto">
              <a:xfrm>
                <a:off x="168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18" name="Line 7"/>
              <p:cNvSpPr>
                <a:spLocks noChangeShapeType="1"/>
              </p:cNvSpPr>
              <p:nvPr/>
            </p:nvSpPr>
            <p:spPr bwMode="auto">
              <a:xfrm>
                <a:off x="210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19" name="Line 8"/>
              <p:cNvSpPr>
                <a:spLocks noChangeShapeType="1"/>
              </p:cNvSpPr>
              <p:nvPr/>
            </p:nvSpPr>
            <p:spPr bwMode="auto">
              <a:xfrm>
                <a:off x="252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20" name="Line 9"/>
              <p:cNvSpPr>
                <a:spLocks noChangeShapeType="1"/>
              </p:cNvSpPr>
              <p:nvPr/>
            </p:nvSpPr>
            <p:spPr bwMode="auto">
              <a:xfrm>
                <a:off x="294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21" name="Line 10"/>
              <p:cNvSpPr>
                <a:spLocks noChangeShapeType="1"/>
              </p:cNvSpPr>
              <p:nvPr/>
            </p:nvSpPr>
            <p:spPr bwMode="auto">
              <a:xfrm>
                <a:off x="336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22" name="Line 11"/>
              <p:cNvSpPr>
                <a:spLocks noChangeShapeType="1"/>
              </p:cNvSpPr>
              <p:nvPr/>
            </p:nvSpPr>
            <p:spPr bwMode="auto">
              <a:xfrm>
                <a:off x="378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23" name="Line 12"/>
              <p:cNvSpPr>
                <a:spLocks noChangeShapeType="1"/>
              </p:cNvSpPr>
              <p:nvPr/>
            </p:nvSpPr>
            <p:spPr bwMode="auto">
              <a:xfrm>
                <a:off x="420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124" name="Line 13"/>
              <p:cNvSpPr>
                <a:spLocks noChangeShapeType="1"/>
              </p:cNvSpPr>
              <p:nvPr/>
            </p:nvSpPr>
            <p:spPr bwMode="auto">
              <a:xfrm>
                <a:off x="4628" y="2008"/>
                <a:ext cx="0" cy="1320"/>
              </a:xfrm>
              <a:prstGeom prst="line">
                <a:avLst/>
              </a:prstGeom>
              <a:noFill/>
              <a:ln w="38100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8112" name="Line 14"/>
            <p:cNvSpPr>
              <a:spLocks noChangeShapeType="1"/>
            </p:cNvSpPr>
            <p:nvPr/>
          </p:nvSpPr>
          <p:spPr bwMode="auto">
            <a:xfrm>
              <a:off x="768" y="2304"/>
              <a:ext cx="4272" cy="0"/>
            </a:xfrm>
            <a:prstGeom prst="line">
              <a:avLst/>
            </a:prstGeom>
            <a:noFill/>
            <a:ln w="38100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113" name="Line 15"/>
            <p:cNvSpPr>
              <a:spLocks noChangeShapeType="1"/>
            </p:cNvSpPr>
            <p:nvPr/>
          </p:nvSpPr>
          <p:spPr bwMode="auto">
            <a:xfrm>
              <a:off x="768" y="2592"/>
              <a:ext cx="4272" cy="0"/>
            </a:xfrm>
            <a:prstGeom prst="line">
              <a:avLst/>
            </a:prstGeom>
            <a:noFill/>
            <a:ln w="38100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114" name="Line 16"/>
            <p:cNvSpPr>
              <a:spLocks noChangeShapeType="1"/>
            </p:cNvSpPr>
            <p:nvPr/>
          </p:nvSpPr>
          <p:spPr bwMode="auto">
            <a:xfrm>
              <a:off x="768" y="2888"/>
              <a:ext cx="4272" cy="0"/>
            </a:xfrm>
            <a:prstGeom prst="line">
              <a:avLst/>
            </a:prstGeom>
            <a:noFill/>
            <a:ln w="38100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6279" name="Rectangle 23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746125" y="1576388"/>
            <a:ext cx="618331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22300" indent="-622300">
              <a:lnSpc>
                <a:spcPct val="90000"/>
              </a:lnSpc>
            </a:pPr>
            <a:r>
              <a:rPr lang="en-US" sz="2800" dirty="0" smtClean="0"/>
              <a:t>(1)</a:t>
            </a:r>
            <a:r>
              <a:rPr lang="en-US" sz="2800" dirty="0"/>
              <a:t>	</a:t>
            </a:r>
            <a:r>
              <a:rPr lang="en-US" sz="2800" i="1" dirty="0"/>
              <a:t>Check Sheet</a:t>
            </a:r>
            <a:r>
              <a:rPr lang="en-US" sz="2800" dirty="0"/>
              <a:t>: An organized method of recording data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6.6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490913" y="3765550"/>
            <a:ext cx="358775" cy="1360488"/>
            <a:chOff x="3491479" y="3765490"/>
            <a:chExt cx="357868" cy="1360036"/>
          </a:xfrm>
        </p:grpSpPr>
        <p:sp>
          <p:nvSpPr>
            <p:cNvPr id="88106" name="TextBox 28"/>
            <p:cNvSpPr txBox="1">
              <a:spLocks noChangeArrowheads="1"/>
            </p:cNvSpPr>
            <p:nvPr/>
          </p:nvSpPr>
          <p:spPr bwMode="auto">
            <a:xfrm>
              <a:off x="3539608" y="42480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  <p:grpSp>
          <p:nvGrpSpPr>
            <p:cNvPr id="88107" name="Group 10"/>
            <p:cNvGrpSpPr>
              <a:grpSpLocks/>
            </p:cNvGrpSpPr>
            <p:nvPr/>
          </p:nvGrpSpPr>
          <p:grpSpPr bwMode="auto">
            <a:xfrm>
              <a:off x="3491479" y="4725416"/>
              <a:ext cx="357868" cy="400110"/>
              <a:chOff x="3893810" y="5182616"/>
              <a:chExt cx="357868" cy="400110"/>
            </a:xfrm>
          </p:grpSpPr>
          <p:sp>
            <p:nvSpPr>
              <p:cNvPr id="88109" name="TextBox 29"/>
              <p:cNvSpPr txBox="1">
                <a:spLocks noChangeArrowheads="1"/>
              </p:cNvSpPr>
              <p:nvPr/>
            </p:nvSpPr>
            <p:spPr bwMode="auto">
              <a:xfrm>
                <a:off x="3893810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110" name="TextBox 30"/>
              <p:cNvSpPr txBox="1">
                <a:spLocks noChangeArrowheads="1"/>
              </p:cNvSpPr>
              <p:nvPr/>
            </p:nvSpPr>
            <p:spPr bwMode="auto">
              <a:xfrm>
                <a:off x="3990068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sp>
          <p:nvSpPr>
            <p:cNvPr id="88108" name="TextBox 33"/>
            <p:cNvSpPr txBox="1">
              <a:spLocks noChangeArrowheads="1"/>
            </p:cNvSpPr>
            <p:nvPr/>
          </p:nvSpPr>
          <p:spPr bwMode="auto">
            <a:xfrm>
              <a:off x="3539608" y="37654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779713" y="3765550"/>
            <a:ext cx="454025" cy="1360488"/>
            <a:chOff x="2780242" y="3765490"/>
            <a:chExt cx="454126" cy="1360036"/>
          </a:xfrm>
        </p:grpSpPr>
        <p:grpSp>
          <p:nvGrpSpPr>
            <p:cNvPr id="88098" name="Group 9"/>
            <p:cNvGrpSpPr>
              <a:grpSpLocks/>
            </p:cNvGrpSpPr>
            <p:nvPr/>
          </p:nvGrpSpPr>
          <p:grpSpPr bwMode="auto">
            <a:xfrm>
              <a:off x="2828371" y="4248090"/>
              <a:ext cx="357868" cy="400110"/>
              <a:chOff x="4086326" y="5182616"/>
              <a:chExt cx="357868" cy="400110"/>
            </a:xfrm>
          </p:grpSpPr>
          <p:sp>
            <p:nvSpPr>
              <p:cNvPr id="88104" name="TextBox 1"/>
              <p:cNvSpPr txBox="1">
                <a:spLocks noChangeArrowheads="1"/>
              </p:cNvSpPr>
              <p:nvPr/>
            </p:nvSpPr>
            <p:spPr bwMode="auto">
              <a:xfrm>
                <a:off x="4086326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105" name="TextBox 31"/>
              <p:cNvSpPr txBox="1">
                <a:spLocks noChangeArrowheads="1"/>
              </p:cNvSpPr>
              <p:nvPr/>
            </p:nvSpPr>
            <p:spPr bwMode="auto">
              <a:xfrm>
                <a:off x="4182584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grpSp>
          <p:nvGrpSpPr>
            <p:cNvPr id="88099" name="Group 8"/>
            <p:cNvGrpSpPr>
              <a:grpSpLocks/>
            </p:cNvGrpSpPr>
            <p:nvPr/>
          </p:nvGrpSpPr>
          <p:grpSpPr bwMode="auto">
            <a:xfrm>
              <a:off x="2780242" y="3765490"/>
              <a:ext cx="454126" cy="400110"/>
              <a:chOff x="4278842" y="5182616"/>
              <a:chExt cx="454126" cy="400110"/>
            </a:xfrm>
          </p:grpSpPr>
          <p:sp>
            <p:nvSpPr>
              <p:cNvPr id="88101" name="TextBox 26"/>
              <p:cNvSpPr txBox="1">
                <a:spLocks noChangeArrowheads="1"/>
              </p:cNvSpPr>
              <p:nvPr/>
            </p:nvSpPr>
            <p:spPr bwMode="auto">
              <a:xfrm>
                <a:off x="4278842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102" name="TextBox 27"/>
              <p:cNvSpPr txBox="1">
                <a:spLocks noChangeArrowheads="1"/>
              </p:cNvSpPr>
              <p:nvPr/>
            </p:nvSpPr>
            <p:spPr bwMode="auto">
              <a:xfrm>
                <a:off x="4471358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103" name="TextBox 32"/>
              <p:cNvSpPr txBox="1">
                <a:spLocks noChangeArrowheads="1"/>
              </p:cNvSpPr>
              <p:nvPr/>
            </p:nvSpPr>
            <p:spPr bwMode="auto">
              <a:xfrm>
                <a:off x="4375100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sp>
          <p:nvSpPr>
            <p:cNvPr id="88100" name="TextBox 34"/>
            <p:cNvSpPr txBox="1">
              <a:spLocks noChangeArrowheads="1"/>
            </p:cNvSpPr>
            <p:nvPr/>
          </p:nvSpPr>
          <p:spPr bwMode="auto">
            <a:xfrm>
              <a:off x="2876500" y="4725416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206875" y="4248150"/>
            <a:ext cx="26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Arial" charset="0"/>
              </a:rPr>
              <a:t>/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872038" y="3765550"/>
            <a:ext cx="3086100" cy="1360488"/>
            <a:chOff x="4871887" y="3765490"/>
            <a:chExt cx="3086779" cy="1360036"/>
          </a:xfrm>
        </p:grpSpPr>
        <p:sp>
          <p:nvSpPr>
            <p:cNvPr id="88074" name="TextBox 36"/>
            <p:cNvSpPr txBox="1">
              <a:spLocks noChangeArrowheads="1"/>
            </p:cNvSpPr>
            <p:nvPr/>
          </p:nvSpPr>
          <p:spPr bwMode="auto">
            <a:xfrm>
              <a:off x="4871887" y="42480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  <p:sp>
          <p:nvSpPr>
            <p:cNvPr id="88075" name="TextBox 37"/>
            <p:cNvSpPr txBox="1">
              <a:spLocks noChangeArrowheads="1"/>
            </p:cNvSpPr>
            <p:nvPr/>
          </p:nvSpPr>
          <p:spPr bwMode="auto">
            <a:xfrm>
              <a:off x="4871887" y="37654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  <p:sp>
          <p:nvSpPr>
            <p:cNvPr id="88076" name="TextBox 38"/>
            <p:cNvSpPr txBox="1">
              <a:spLocks noChangeArrowheads="1"/>
            </p:cNvSpPr>
            <p:nvPr/>
          </p:nvSpPr>
          <p:spPr bwMode="auto">
            <a:xfrm>
              <a:off x="5568497" y="37654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  <p:sp>
          <p:nvSpPr>
            <p:cNvPr id="88077" name="TextBox 39"/>
            <p:cNvSpPr txBox="1">
              <a:spLocks noChangeArrowheads="1"/>
            </p:cNvSpPr>
            <p:nvPr/>
          </p:nvSpPr>
          <p:spPr bwMode="auto">
            <a:xfrm>
              <a:off x="6198156" y="37654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  <p:sp>
          <p:nvSpPr>
            <p:cNvPr id="88078" name="TextBox 44"/>
            <p:cNvSpPr txBox="1">
              <a:spLocks noChangeArrowheads="1"/>
            </p:cNvSpPr>
            <p:nvPr/>
          </p:nvSpPr>
          <p:spPr bwMode="auto">
            <a:xfrm>
              <a:off x="7552670" y="3765490"/>
              <a:ext cx="26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/</a:t>
              </a:r>
            </a:p>
          </p:txBody>
        </p:sp>
        <p:grpSp>
          <p:nvGrpSpPr>
            <p:cNvPr id="88079" name="Group 7"/>
            <p:cNvGrpSpPr>
              <a:grpSpLocks/>
            </p:cNvGrpSpPr>
            <p:nvPr/>
          </p:nvGrpSpPr>
          <p:grpSpPr bwMode="auto">
            <a:xfrm>
              <a:off x="6836268" y="4725416"/>
              <a:ext cx="357868" cy="400110"/>
              <a:chOff x="5337680" y="5182616"/>
              <a:chExt cx="357868" cy="400110"/>
            </a:xfrm>
          </p:grpSpPr>
          <p:sp>
            <p:nvSpPr>
              <p:cNvPr id="88096" name="TextBox 40"/>
              <p:cNvSpPr txBox="1">
                <a:spLocks noChangeArrowheads="1"/>
              </p:cNvSpPr>
              <p:nvPr/>
            </p:nvSpPr>
            <p:spPr bwMode="auto">
              <a:xfrm>
                <a:off x="5337680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97" name="TextBox 48"/>
              <p:cNvSpPr txBox="1">
                <a:spLocks noChangeArrowheads="1"/>
              </p:cNvSpPr>
              <p:nvPr/>
            </p:nvSpPr>
            <p:spPr bwMode="auto">
              <a:xfrm>
                <a:off x="5433938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grpSp>
          <p:nvGrpSpPr>
            <p:cNvPr id="88080" name="Group 6"/>
            <p:cNvGrpSpPr>
              <a:grpSpLocks/>
            </p:cNvGrpSpPr>
            <p:nvPr/>
          </p:nvGrpSpPr>
          <p:grpSpPr bwMode="auto">
            <a:xfrm>
              <a:off x="6836268" y="4248090"/>
              <a:ext cx="357868" cy="400110"/>
              <a:chOff x="5530196" y="5182616"/>
              <a:chExt cx="357868" cy="400110"/>
            </a:xfrm>
          </p:grpSpPr>
          <p:sp>
            <p:nvSpPr>
              <p:cNvPr id="88094" name="TextBox 41"/>
              <p:cNvSpPr txBox="1">
                <a:spLocks noChangeArrowheads="1"/>
              </p:cNvSpPr>
              <p:nvPr/>
            </p:nvSpPr>
            <p:spPr bwMode="auto">
              <a:xfrm>
                <a:off x="5530196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95" name="TextBox 49"/>
              <p:cNvSpPr txBox="1">
                <a:spLocks noChangeArrowheads="1"/>
              </p:cNvSpPr>
              <p:nvPr/>
            </p:nvSpPr>
            <p:spPr bwMode="auto">
              <a:xfrm>
                <a:off x="5626454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grpSp>
          <p:nvGrpSpPr>
            <p:cNvPr id="88081" name="Group 5"/>
            <p:cNvGrpSpPr>
              <a:grpSpLocks/>
            </p:cNvGrpSpPr>
            <p:nvPr/>
          </p:nvGrpSpPr>
          <p:grpSpPr bwMode="auto">
            <a:xfrm>
              <a:off x="6788139" y="3765490"/>
              <a:ext cx="454126" cy="400110"/>
              <a:chOff x="5722712" y="5182616"/>
              <a:chExt cx="454126" cy="400110"/>
            </a:xfrm>
          </p:grpSpPr>
          <p:sp>
            <p:nvSpPr>
              <p:cNvPr id="88091" name="TextBox 42"/>
              <p:cNvSpPr txBox="1">
                <a:spLocks noChangeArrowheads="1"/>
              </p:cNvSpPr>
              <p:nvPr/>
            </p:nvSpPr>
            <p:spPr bwMode="auto">
              <a:xfrm>
                <a:off x="5722712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92" name="TextBox 43"/>
              <p:cNvSpPr txBox="1">
                <a:spLocks noChangeArrowheads="1"/>
              </p:cNvSpPr>
              <p:nvPr/>
            </p:nvSpPr>
            <p:spPr bwMode="auto">
              <a:xfrm>
                <a:off x="5915228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93" name="TextBox 50"/>
              <p:cNvSpPr txBox="1">
                <a:spLocks noChangeArrowheads="1"/>
              </p:cNvSpPr>
              <p:nvPr/>
            </p:nvSpPr>
            <p:spPr bwMode="auto">
              <a:xfrm>
                <a:off x="5818970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grpSp>
          <p:nvGrpSpPr>
            <p:cNvPr id="88082" name="Group 4"/>
            <p:cNvGrpSpPr>
              <a:grpSpLocks/>
            </p:cNvGrpSpPr>
            <p:nvPr/>
          </p:nvGrpSpPr>
          <p:grpSpPr bwMode="auto">
            <a:xfrm>
              <a:off x="7456412" y="4248090"/>
              <a:ext cx="454126" cy="400110"/>
              <a:chOff x="6107744" y="5182616"/>
              <a:chExt cx="454126" cy="400110"/>
            </a:xfrm>
          </p:grpSpPr>
          <p:sp>
            <p:nvSpPr>
              <p:cNvPr id="88088" name="TextBox 45"/>
              <p:cNvSpPr txBox="1">
                <a:spLocks noChangeArrowheads="1"/>
              </p:cNvSpPr>
              <p:nvPr/>
            </p:nvSpPr>
            <p:spPr bwMode="auto">
              <a:xfrm>
                <a:off x="6204002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89" name="TextBox 51"/>
              <p:cNvSpPr txBox="1">
                <a:spLocks noChangeArrowheads="1"/>
              </p:cNvSpPr>
              <p:nvPr/>
            </p:nvSpPr>
            <p:spPr bwMode="auto">
              <a:xfrm>
                <a:off x="6107744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90" name="TextBox 52"/>
              <p:cNvSpPr txBox="1">
                <a:spLocks noChangeArrowheads="1"/>
              </p:cNvSpPr>
              <p:nvPr/>
            </p:nvSpPr>
            <p:spPr bwMode="auto">
              <a:xfrm>
                <a:off x="6300260" y="5182616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  <p:grpSp>
          <p:nvGrpSpPr>
            <p:cNvPr id="88083" name="Group 3"/>
            <p:cNvGrpSpPr>
              <a:grpSpLocks/>
            </p:cNvGrpSpPr>
            <p:nvPr/>
          </p:nvGrpSpPr>
          <p:grpSpPr bwMode="auto">
            <a:xfrm>
              <a:off x="7408284" y="4725416"/>
              <a:ext cx="550382" cy="400110"/>
              <a:chOff x="7420984" y="4721085"/>
              <a:chExt cx="550382" cy="400110"/>
            </a:xfrm>
          </p:grpSpPr>
          <p:sp>
            <p:nvSpPr>
              <p:cNvPr id="88084" name="TextBox 46"/>
              <p:cNvSpPr txBox="1">
                <a:spLocks noChangeArrowheads="1"/>
              </p:cNvSpPr>
              <p:nvPr/>
            </p:nvSpPr>
            <p:spPr bwMode="auto">
              <a:xfrm>
                <a:off x="7420984" y="4721085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85" name="TextBox 47"/>
              <p:cNvSpPr txBox="1">
                <a:spLocks noChangeArrowheads="1"/>
              </p:cNvSpPr>
              <p:nvPr/>
            </p:nvSpPr>
            <p:spPr bwMode="auto">
              <a:xfrm>
                <a:off x="7613500" y="4721085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86" name="TextBox 53"/>
              <p:cNvSpPr txBox="1">
                <a:spLocks noChangeArrowheads="1"/>
              </p:cNvSpPr>
              <p:nvPr/>
            </p:nvSpPr>
            <p:spPr bwMode="auto">
              <a:xfrm>
                <a:off x="7517242" y="4721085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  <p:sp>
            <p:nvSpPr>
              <p:cNvPr id="88087" name="TextBox 54"/>
              <p:cNvSpPr txBox="1">
                <a:spLocks noChangeArrowheads="1"/>
              </p:cNvSpPr>
              <p:nvPr/>
            </p:nvSpPr>
            <p:spPr bwMode="auto">
              <a:xfrm>
                <a:off x="7709756" y="4721085"/>
                <a:ext cx="2616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Arial" charset="0"/>
                  </a:rPr>
                  <a:t>/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4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utoUpdateAnimBg="0"/>
      <p:bldP spid="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746125" y="1525588"/>
            <a:ext cx="618331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22300" indent="-622300">
              <a:lnSpc>
                <a:spcPct val="90000"/>
              </a:lnSpc>
            </a:pPr>
            <a:r>
              <a:rPr lang="en-US" sz="2800" dirty="0" smtClean="0"/>
              <a:t>(2)</a:t>
            </a:r>
            <a:r>
              <a:rPr lang="en-US" sz="2800" dirty="0"/>
              <a:t>	</a:t>
            </a:r>
            <a:r>
              <a:rPr lang="en-US" sz="2800" i="1" dirty="0"/>
              <a:t>Scatter Diagram</a:t>
            </a:r>
            <a:r>
              <a:rPr lang="en-US" sz="2800" dirty="0"/>
              <a:t>: A graph of the value of one variable vs. another variable</a:t>
            </a: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2117725" y="2984500"/>
            <a:ext cx="4854575" cy="2824163"/>
            <a:chOff x="1334" y="1880"/>
            <a:chExt cx="3058" cy="1779"/>
          </a:xfrm>
        </p:grpSpPr>
        <p:sp>
          <p:nvSpPr>
            <p:cNvPr id="90130" name="Freeform 5"/>
            <p:cNvSpPr>
              <a:spLocks/>
            </p:cNvSpPr>
            <p:nvPr/>
          </p:nvSpPr>
          <p:spPr bwMode="auto">
            <a:xfrm>
              <a:off x="1712" y="1880"/>
              <a:ext cx="2680" cy="1400"/>
            </a:xfrm>
            <a:custGeom>
              <a:avLst/>
              <a:gdLst>
                <a:gd name="T0" fmla="*/ 0 w 2680"/>
                <a:gd name="T1" fmla="*/ 0 h 1400"/>
                <a:gd name="T2" fmla="*/ 0 w 2680"/>
                <a:gd name="T3" fmla="*/ 1400 h 1400"/>
                <a:gd name="T4" fmla="*/ 2680 w 2680"/>
                <a:gd name="T5" fmla="*/ 1400 h 1400"/>
                <a:gd name="T6" fmla="*/ 0 60000 65536"/>
                <a:gd name="T7" fmla="*/ 0 60000 65536"/>
                <a:gd name="T8" fmla="*/ 0 60000 65536"/>
                <a:gd name="T9" fmla="*/ 0 w 2680"/>
                <a:gd name="T10" fmla="*/ 0 h 1400"/>
                <a:gd name="T11" fmla="*/ 2680 w 2680"/>
                <a:gd name="T12" fmla="*/ 1400 h 1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0" h="1400">
                  <a:moveTo>
                    <a:pt x="0" y="0"/>
                  </a:moveTo>
                  <a:lnTo>
                    <a:pt x="0" y="1400"/>
                  </a:lnTo>
                  <a:lnTo>
                    <a:pt x="2680" y="140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31" name="Rectangle 6"/>
            <p:cNvSpPr>
              <a:spLocks noChangeArrowheads="1"/>
            </p:cNvSpPr>
            <p:nvPr/>
          </p:nvSpPr>
          <p:spPr bwMode="auto">
            <a:xfrm>
              <a:off x="2358" y="3407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Absenteeism</a:t>
              </a:r>
            </a:p>
          </p:txBody>
        </p:sp>
        <p:sp>
          <p:nvSpPr>
            <p:cNvPr id="90132" name="Rectangle 7"/>
            <p:cNvSpPr>
              <a:spLocks noChangeArrowheads="1"/>
            </p:cNvSpPr>
            <p:nvPr/>
          </p:nvSpPr>
          <p:spPr bwMode="auto">
            <a:xfrm rot="-5400000">
              <a:off x="984" y="2500"/>
              <a:ext cx="9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Productivity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38500" y="3568700"/>
            <a:ext cx="2908300" cy="1435100"/>
            <a:chOff x="3238500" y="3568700"/>
            <a:chExt cx="2908300" cy="1435100"/>
          </a:xfrm>
        </p:grpSpPr>
        <p:sp>
          <p:nvSpPr>
            <p:cNvPr id="98313" name="Oval 9"/>
            <p:cNvSpPr>
              <a:spLocks noChangeAspect="1" noChangeArrowheads="1"/>
            </p:cNvSpPr>
            <p:nvPr/>
          </p:nvSpPr>
          <p:spPr bwMode="auto">
            <a:xfrm>
              <a:off x="3238500" y="35687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14" name="Oval 10"/>
            <p:cNvSpPr>
              <a:spLocks noChangeAspect="1" noChangeArrowheads="1"/>
            </p:cNvSpPr>
            <p:nvPr/>
          </p:nvSpPr>
          <p:spPr bwMode="auto">
            <a:xfrm>
              <a:off x="3733800" y="35941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15" name="Oval 11"/>
            <p:cNvSpPr>
              <a:spLocks noChangeAspect="1" noChangeArrowheads="1"/>
            </p:cNvSpPr>
            <p:nvPr/>
          </p:nvSpPr>
          <p:spPr bwMode="auto">
            <a:xfrm>
              <a:off x="3987800" y="38735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16" name="Oval 12"/>
            <p:cNvSpPr>
              <a:spLocks noChangeAspect="1" noChangeArrowheads="1"/>
            </p:cNvSpPr>
            <p:nvPr/>
          </p:nvSpPr>
          <p:spPr bwMode="auto">
            <a:xfrm>
              <a:off x="3987800" y="41275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17" name="Oval 13"/>
            <p:cNvSpPr>
              <a:spLocks noChangeAspect="1" noChangeArrowheads="1"/>
            </p:cNvSpPr>
            <p:nvPr/>
          </p:nvSpPr>
          <p:spPr bwMode="auto">
            <a:xfrm>
              <a:off x="4457700" y="41148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18" name="Oval 14"/>
            <p:cNvSpPr>
              <a:spLocks noChangeAspect="1" noChangeArrowheads="1"/>
            </p:cNvSpPr>
            <p:nvPr/>
          </p:nvSpPr>
          <p:spPr bwMode="auto">
            <a:xfrm>
              <a:off x="4178300" y="43180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19" name="Oval 15"/>
            <p:cNvSpPr>
              <a:spLocks noChangeAspect="1" noChangeArrowheads="1"/>
            </p:cNvSpPr>
            <p:nvPr/>
          </p:nvSpPr>
          <p:spPr bwMode="auto">
            <a:xfrm>
              <a:off x="4648200" y="44450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20" name="Oval 16"/>
            <p:cNvSpPr>
              <a:spLocks noChangeAspect="1" noChangeArrowheads="1"/>
            </p:cNvSpPr>
            <p:nvPr/>
          </p:nvSpPr>
          <p:spPr bwMode="auto">
            <a:xfrm>
              <a:off x="5041900" y="42926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21" name="Oval 17"/>
            <p:cNvSpPr>
              <a:spLocks noChangeAspect="1" noChangeArrowheads="1"/>
            </p:cNvSpPr>
            <p:nvPr/>
          </p:nvSpPr>
          <p:spPr bwMode="auto">
            <a:xfrm>
              <a:off x="4965700" y="46101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22" name="Oval 18"/>
            <p:cNvSpPr>
              <a:spLocks noChangeAspect="1" noChangeArrowheads="1"/>
            </p:cNvSpPr>
            <p:nvPr/>
          </p:nvSpPr>
          <p:spPr bwMode="auto">
            <a:xfrm>
              <a:off x="5461000" y="46228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23" name="Oval 19"/>
            <p:cNvSpPr>
              <a:spLocks noChangeAspect="1" noChangeArrowheads="1"/>
            </p:cNvSpPr>
            <p:nvPr/>
          </p:nvSpPr>
          <p:spPr bwMode="auto">
            <a:xfrm>
              <a:off x="5842000" y="47117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24" name="Oval 20"/>
            <p:cNvSpPr>
              <a:spLocks noChangeAspect="1" noChangeArrowheads="1"/>
            </p:cNvSpPr>
            <p:nvPr/>
          </p:nvSpPr>
          <p:spPr bwMode="auto">
            <a:xfrm>
              <a:off x="6032500" y="4889500"/>
              <a:ext cx="114300" cy="114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0117" name="Rectangle 21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30457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fishbone manufacture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9583" r="3763" b="9908"/>
          <a:stretch/>
        </p:blipFill>
        <p:spPr bwMode="auto">
          <a:xfrm>
            <a:off x="444691" y="1290228"/>
            <a:ext cx="8438052" cy="55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Causes of Low Quality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96297" y="6633346"/>
            <a:ext cx="27889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www.conceptdraw.com/samples/fishbone-diagram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4934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Seven Concepts of TQM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Continuous improvement</a:t>
            </a:r>
          </a:p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Six Sigma</a:t>
            </a:r>
          </a:p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Taguchi concepts</a:t>
            </a:r>
          </a:p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Benchmarking</a:t>
            </a:r>
          </a:p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Employee </a:t>
            </a:r>
            <a:r>
              <a:rPr lang="en-US" dirty="0">
                <a:latin typeface="Arial" charset="0"/>
                <a:cs typeface="Arial" charset="0"/>
              </a:rPr>
              <a:t>empowerment</a:t>
            </a:r>
          </a:p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Just-in-time </a:t>
            </a:r>
            <a:r>
              <a:rPr lang="en-US" dirty="0">
                <a:latin typeface="Arial" charset="0"/>
                <a:cs typeface="Arial" charset="0"/>
              </a:rPr>
              <a:t>(JIT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 indent="-4572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Later in the semester</a:t>
            </a:r>
            <a:endParaRPr lang="en-US" dirty="0">
              <a:latin typeface="Arial" charset="0"/>
              <a:cs typeface="Arial" charset="0"/>
            </a:endParaRPr>
          </a:p>
          <a:p>
            <a:pPr marL="609600" indent="-6096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Knowledge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of TQM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Fishbone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20482" name="Picture 2" descr="https://www.conceptdraw.com/samples/resource/images/solutions/Business-productivity-Fishbone-diagram-Educational-temp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0" y="1039363"/>
            <a:ext cx="7556863" cy="58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4886" y="6211669"/>
            <a:ext cx="715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www.conceptdraw.com/samples/fishbone-diagram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46125" y="1652588"/>
            <a:ext cx="709771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22300" indent="-622300">
              <a:lnSpc>
                <a:spcPct val="90000"/>
              </a:lnSpc>
            </a:pPr>
            <a:r>
              <a:rPr lang="en-US" sz="2800" dirty="0" smtClean="0"/>
              <a:t>(5)</a:t>
            </a:r>
            <a:r>
              <a:rPr lang="en-US" sz="2800" dirty="0"/>
              <a:t>	</a:t>
            </a:r>
            <a:r>
              <a:rPr lang="en-US" sz="2800" i="1" dirty="0"/>
              <a:t>Flowchart (Process Diagram)</a:t>
            </a:r>
            <a:r>
              <a:rPr lang="en-US" sz="2800" dirty="0"/>
              <a:t>: A chart that describes the steps in a process</a:t>
            </a: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6.6</a:t>
            </a:r>
          </a:p>
        </p:txBody>
      </p:sp>
      <p:grpSp>
        <p:nvGrpSpPr>
          <p:cNvPr id="104453" name="Group 5"/>
          <p:cNvGrpSpPr>
            <a:grpSpLocks/>
          </p:cNvGrpSpPr>
          <p:nvPr/>
        </p:nvGrpSpPr>
        <p:grpSpPr bwMode="auto">
          <a:xfrm>
            <a:off x="2514600" y="3251200"/>
            <a:ext cx="4508500" cy="1911350"/>
            <a:chOff x="1584" y="2048"/>
            <a:chExt cx="2840" cy="1204"/>
          </a:xfrm>
        </p:grpSpPr>
        <p:sp>
          <p:nvSpPr>
            <p:cNvPr id="96261" name="Freeform 6"/>
            <p:cNvSpPr>
              <a:spLocks/>
            </p:cNvSpPr>
            <p:nvPr/>
          </p:nvSpPr>
          <p:spPr bwMode="auto">
            <a:xfrm>
              <a:off x="2224" y="2296"/>
              <a:ext cx="2200" cy="808"/>
            </a:xfrm>
            <a:custGeom>
              <a:avLst/>
              <a:gdLst>
                <a:gd name="T0" fmla="*/ 0 w 2200"/>
                <a:gd name="T1" fmla="*/ 0 h 808"/>
                <a:gd name="T2" fmla="*/ 2200 w 2200"/>
                <a:gd name="T3" fmla="*/ 0 h 808"/>
                <a:gd name="T4" fmla="*/ 2200 w 2200"/>
                <a:gd name="T5" fmla="*/ 808 h 808"/>
                <a:gd name="T6" fmla="*/ 16 w 2200"/>
                <a:gd name="T7" fmla="*/ 808 h 8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0"/>
                <a:gd name="T13" fmla="*/ 0 h 808"/>
                <a:gd name="T14" fmla="*/ 2200 w 2200"/>
                <a:gd name="T15" fmla="*/ 808 h 8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0" h="808">
                  <a:moveTo>
                    <a:pt x="0" y="0"/>
                  </a:moveTo>
                  <a:lnTo>
                    <a:pt x="2200" y="0"/>
                  </a:lnTo>
                  <a:lnTo>
                    <a:pt x="2200" y="808"/>
                  </a:lnTo>
                  <a:lnTo>
                    <a:pt x="16" y="808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2" name="Freeform 7"/>
            <p:cNvSpPr>
              <a:spLocks/>
            </p:cNvSpPr>
            <p:nvPr/>
          </p:nvSpPr>
          <p:spPr bwMode="auto">
            <a:xfrm>
              <a:off x="1968" y="2512"/>
              <a:ext cx="912" cy="544"/>
            </a:xfrm>
            <a:custGeom>
              <a:avLst/>
              <a:gdLst>
                <a:gd name="T0" fmla="*/ 0 w 912"/>
                <a:gd name="T1" fmla="*/ 544 h 544"/>
                <a:gd name="T2" fmla="*/ 0 w 912"/>
                <a:gd name="T3" fmla="*/ 256 h 544"/>
                <a:gd name="T4" fmla="*/ 912 w 912"/>
                <a:gd name="T5" fmla="*/ 256 h 544"/>
                <a:gd name="T6" fmla="*/ 912 w 912"/>
                <a:gd name="T7" fmla="*/ 0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544"/>
                <a:gd name="T14" fmla="*/ 912 w 912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544">
                  <a:moveTo>
                    <a:pt x="0" y="544"/>
                  </a:moveTo>
                  <a:lnTo>
                    <a:pt x="0" y="256"/>
                  </a:lnTo>
                  <a:lnTo>
                    <a:pt x="912" y="256"/>
                  </a:lnTo>
                  <a:lnTo>
                    <a:pt x="912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3" name="Rectangle 8"/>
            <p:cNvSpPr>
              <a:spLocks noChangeArrowheads="1"/>
            </p:cNvSpPr>
            <p:nvPr/>
          </p:nvSpPr>
          <p:spPr bwMode="auto">
            <a:xfrm>
              <a:off x="1584" y="2172"/>
              <a:ext cx="720" cy="29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4" name="Rectangle 9"/>
            <p:cNvSpPr>
              <a:spLocks noChangeArrowheads="1"/>
            </p:cNvSpPr>
            <p:nvPr/>
          </p:nvSpPr>
          <p:spPr bwMode="auto">
            <a:xfrm>
              <a:off x="3444" y="2956"/>
              <a:ext cx="720" cy="29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5" name="Rectangle 10"/>
            <p:cNvSpPr>
              <a:spLocks noChangeArrowheads="1"/>
            </p:cNvSpPr>
            <p:nvPr/>
          </p:nvSpPr>
          <p:spPr bwMode="auto">
            <a:xfrm>
              <a:off x="2520" y="2956"/>
              <a:ext cx="720" cy="29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6" name="Rectangle 11"/>
            <p:cNvSpPr>
              <a:spLocks noChangeArrowheads="1"/>
            </p:cNvSpPr>
            <p:nvPr/>
          </p:nvSpPr>
          <p:spPr bwMode="auto">
            <a:xfrm>
              <a:off x="1584" y="2956"/>
              <a:ext cx="720" cy="29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7" name="Rectangle 12"/>
            <p:cNvSpPr>
              <a:spLocks noChangeArrowheads="1"/>
            </p:cNvSpPr>
            <p:nvPr/>
          </p:nvSpPr>
          <p:spPr bwMode="auto">
            <a:xfrm>
              <a:off x="3444" y="2172"/>
              <a:ext cx="720" cy="29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268" name="AutoShape 13"/>
            <p:cNvSpPr>
              <a:spLocks noChangeArrowheads="1"/>
            </p:cNvSpPr>
            <p:nvPr/>
          </p:nvSpPr>
          <p:spPr bwMode="auto">
            <a:xfrm>
              <a:off x="2608" y="2048"/>
              <a:ext cx="544" cy="544"/>
            </a:xfrm>
            <a:prstGeom prst="diamond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9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Flow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95325" y="1301750"/>
            <a:ext cx="3160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MRI Flowchart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63575" y="2055813"/>
            <a:ext cx="3646488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Physician schedules MRI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Patient taken to MRI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Patient signs in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Patient is prepped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Technician carries out MRI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Technician inspects film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37075" y="2055813"/>
            <a:ext cx="394335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 startAt="7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If unsatisfactory, repeat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 startAt="7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Patient taken back to room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 startAt="7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MRI read by radiologist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 startAt="7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MRI report transferred to physician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AutoNum type="arabicPeriod" startAt="7"/>
            </a:pPr>
            <a:r>
              <a:rPr lang="en-US" sz="2000" dirty="0">
                <a:latin typeface="Arial" charset="0"/>
                <a:ea typeface="MS PGothic" charset="0"/>
                <a:cs typeface="MS PGothic" charset="0"/>
              </a:rPr>
              <a:t>Patient and physician discuss</a:t>
            </a:r>
          </a:p>
        </p:txBody>
      </p:sp>
      <p:grpSp>
        <p:nvGrpSpPr>
          <p:cNvPr id="113670" name="Group 6"/>
          <p:cNvGrpSpPr>
            <a:grpSpLocks/>
          </p:cNvGrpSpPr>
          <p:nvPr/>
        </p:nvGrpSpPr>
        <p:grpSpPr bwMode="auto">
          <a:xfrm>
            <a:off x="6943725" y="4776788"/>
            <a:ext cx="1722438" cy="1027112"/>
            <a:chOff x="4428" y="3072"/>
            <a:chExt cx="1085" cy="647"/>
          </a:xfrm>
        </p:grpSpPr>
        <p:sp>
          <p:nvSpPr>
            <p:cNvPr id="105520" name="Line 7"/>
            <p:cNvSpPr>
              <a:spLocks noChangeShapeType="1"/>
            </p:cNvSpPr>
            <p:nvPr/>
          </p:nvSpPr>
          <p:spPr bwMode="auto">
            <a:xfrm>
              <a:off x="4428" y="3577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5521" name="Group 8"/>
            <p:cNvGrpSpPr>
              <a:grpSpLocks/>
            </p:cNvGrpSpPr>
            <p:nvPr/>
          </p:nvGrpSpPr>
          <p:grpSpPr bwMode="auto">
            <a:xfrm>
              <a:off x="5238" y="3197"/>
              <a:ext cx="275" cy="275"/>
              <a:chOff x="5256" y="3189"/>
              <a:chExt cx="275" cy="275"/>
            </a:xfrm>
          </p:grpSpPr>
          <p:sp>
            <p:nvSpPr>
              <p:cNvPr id="105527" name="Oval 9"/>
              <p:cNvSpPr>
                <a:spLocks noChangeArrowheads="1"/>
              </p:cNvSpPr>
              <p:nvPr/>
            </p:nvSpPr>
            <p:spPr bwMode="auto">
              <a:xfrm>
                <a:off x="5256" y="3189"/>
                <a:ext cx="275" cy="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4BD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528" name="Text Box 10"/>
              <p:cNvSpPr txBox="1">
                <a:spLocks noChangeArrowheads="1"/>
              </p:cNvSpPr>
              <p:nvPr/>
            </p:nvSpPr>
            <p:spPr bwMode="auto">
              <a:xfrm>
                <a:off x="5265" y="3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11</a:t>
                </a:r>
              </a:p>
            </p:txBody>
          </p:sp>
        </p:grpSp>
        <p:sp>
          <p:nvSpPr>
            <p:cNvPr id="105522" name="Line 11"/>
            <p:cNvSpPr>
              <a:spLocks noChangeShapeType="1"/>
            </p:cNvSpPr>
            <p:nvPr/>
          </p:nvSpPr>
          <p:spPr bwMode="auto">
            <a:xfrm>
              <a:off x="4434" y="3072"/>
              <a:ext cx="796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23" name="Line 12"/>
            <p:cNvSpPr>
              <a:spLocks noChangeShapeType="1"/>
            </p:cNvSpPr>
            <p:nvPr/>
          </p:nvSpPr>
          <p:spPr bwMode="auto">
            <a:xfrm flipV="1">
              <a:off x="4965" y="3401"/>
              <a:ext cx="274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5524" name="Group 13"/>
            <p:cNvGrpSpPr>
              <a:grpSpLocks/>
            </p:cNvGrpSpPr>
            <p:nvPr/>
          </p:nvGrpSpPr>
          <p:grpSpPr bwMode="auto">
            <a:xfrm>
              <a:off x="4727" y="3435"/>
              <a:ext cx="284" cy="284"/>
              <a:chOff x="4727" y="3435"/>
              <a:chExt cx="284" cy="284"/>
            </a:xfrm>
          </p:grpSpPr>
          <p:sp>
            <p:nvSpPr>
              <p:cNvPr id="105525" name="Rectangle 14"/>
              <p:cNvSpPr>
                <a:spLocks noChangeArrowheads="1"/>
              </p:cNvSpPr>
              <p:nvPr/>
            </p:nvSpPr>
            <p:spPr bwMode="auto">
              <a:xfrm>
                <a:off x="4727" y="3435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42517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526" name="Text Box 15"/>
              <p:cNvSpPr txBox="1">
                <a:spLocks noChangeArrowheads="1"/>
              </p:cNvSpPr>
              <p:nvPr/>
            </p:nvSpPr>
            <p:spPr bwMode="auto">
              <a:xfrm>
                <a:off x="4740" y="3471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10</a:t>
                </a:r>
              </a:p>
            </p:txBody>
          </p:sp>
        </p:grpSp>
      </p:grpSp>
      <p:grpSp>
        <p:nvGrpSpPr>
          <p:cNvPr id="113680" name="Group 16"/>
          <p:cNvGrpSpPr>
            <a:grpSpLocks/>
          </p:cNvGrpSpPr>
          <p:nvPr/>
        </p:nvGrpSpPr>
        <p:grpSpPr bwMode="auto">
          <a:xfrm>
            <a:off x="3992563" y="5357813"/>
            <a:ext cx="1639887" cy="746125"/>
            <a:chOff x="2569" y="3438"/>
            <a:chExt cx="1033" cy="470"/>
          </a:xfrm>
        </p:grpSpPr>
        <p:sp>
          <p:nvSpPr>
            <p:cNvPr id="105518" name="Freeform 17"/>
            <p:cNvSpPr>
              <a:spLocks/>
            </p:cNvSpPr>
            <p:nvPr/>
          </p:nvSpPr>
          <p:spPr bwMode="auto">
            <a:xfrm>
              <a:off x="2569" y="3438"/>
              <a:ext cx="1033" cy="274"/>
            </a:xfrm>
            <a:custGeom>
              <a:avLst/>
              <a:gdLst>
                <a:gd name="T0" fmla="*/ 1033 w 1033"/>
                <a:gd name="T1" fmla="*/ 0 h 274"/>
                <a:gd name="T2" fmla="*/ 1033 w 1033"/>
                <a:gd name="T3" fmla="*/ 274 h 274"/>
                <a:gd name="T4" fmla="*/ 0 w 1033"/>
                <a:gd name="T5" fmla="*/ 274 h 274"/>
                <a:gd name="T6" fmla="*/ 0 w 1033"/>
                <a:gd name="T7" fmla="*/ 55 h 2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3"/>
                <a:gd name="T13" fmla="*/ 0 h 274"/>
                <a:gd name="T14" fmla="*/ 1033 w 1033"/>
                <a:gd name="T15" fmla="*/ 274 h 2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3" h="274">
                  <a:moveTo>
                    <a:pt x="1033" y="0"/>
                  </a:moveTo>
                  <a:lnTo>
                    <a:pt x="1033" y="274"/>
                  </a:lnTo>
                  <a:lnTo>
                    <a:pt x="0" y="274"/>
                  </a:lnTo>
                  <a:lnTo>
                    <a:pt x="0" y="5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19" name="Text Box 18"/>
            <p:cNvSpPr txBox="1">
              <a:spLocks noChangeArrowheads="1"/>
            </p:cNvSpPr>
            <p:nvPr/>
          </p:nvSpPr>
          <p:spPr bwMode="auto">
            <a:xfrm>
              <a:off x="2914" y="3695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600" dirty="0">
                  <a:latin typeface="Arial" charset="0"/>
                </a:rPr>
                <a:t>20%</a:t>
              </a:r>
            </a:p>
          </p:txBody>
        </p:sp>
      </p:grpSp>
      <p:grpSp>
        <p:nvGrpSpPr>
          <p:cNvPr id="113683" name="Group 19"/>
          <p:cNvGrpSpPr>
            <a:grpSpLocks/>
          </p:cNvGrpSpPr>
          <p:nvPr/>
        </p:nvGrpSpPr>
        <p:grpSpPr bwMode="auto">
          <a:xfrm>
            <a:off x="5748338" y="4579938"/>
            <a:ext cx="1304925" cy="1223962"/>
            <a:chOff x="3675" y="2948"/>
            <a:chExt cx="822" cy="771"/>
          </a:xfrm>
        </p:grpSpPr>
        <p:grpSp>
          <p:nvGrpSpPr>
            <p:cNvPr id="105508" name="Group 20"/>
            <p:cNvGrpSpPr>
              <a:grpSpLocks/>
            </p:cNvGrpSpPr>
            <p:nvPr/>
          </p:nvGrpSpPr>
          <p:grpSpPr bwMode="auto">
            <a:xfrm>
              <a:off x="4213" y="3435"/>
              <a:ext cx="284" cy="284"/>
              <a:chOff x="4213" y="3431"/>
              <a:chExt cx="284" cy="284"/>
            </a:xfrm>
          </p:grpSpPr>
          <p:sp>
            <p:nvSpPr>
              <p:cNvPr id="113685" name="Rectangle 21"/>
              <p:cNvSpPr>
                <a:spLocks noChangeArrowheads="1"/>
              </p:cNvSpPr>
              <p:nvPr/>
            </p:nvSpPr>
            <p:spPr bwMode="auto">
              <a:xfrm>
                <a:off x="4213" y="3431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517" name="Text Box 22"/>
              <p:cNvSpPr txBox="1">
                <a:spLocks noChangeArrowheads="1"/>
              </p:cNvSpPr>
              <p:nvPr/>
            </p:nvSpPr>
            <p:spPr bwMode="auto">
              <a:xfrm>
                <a:off x="4261" y="346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9</a:t>
                </a:r>
              </a:p>
            </p:txBody>
          </p:sp>
        </p:grpSp>
        <p:grpSp>
          <p:nvGrpSpPr>
            <p:cNvPr id="105509" name="Group 23"/>
            <p:cNvGrpSpPr>
              <a:grpSpLocks/>
            </p:cNvGrpSpPr>
            <p:nvPr/>
          </p:nvGrpSpPr>
          <p:grpSpPr bwMode="auto">
            <a:xfrm>
              <a:off x="3675" y="3099"/>
              <a:ext cx="514" cy="475"/>
              <a:chOff x="3675" y="3099"/>
              <a:chExt cx="514" cy="475"/>
            </a:xfrm>
          </p:grpSpPr>
          <p:sp>
            <p:nvSpPr>
              <p:cNvPr id="105514" name="Freeform 24"/>
              <p:cNvSpPr>
                <a:spLocks/>
              </p:cNvSpPr>
              <p:nvPr/>
            </p:nvSpPr>
            <p:spPr bwMode="auto">
              <a:xfrm>
                <a:off x="3675" y="3099"/>
                <a:ext cx="512" cy="238"/>
              </a:xfrm>
              <a:custGeom>
                <a:avLst/>
                <a:gdLst>
                  <a:gd name="T0" fmla="*/ 0 w 512"/>
                  <a:gd name="T1" fmla="*/ 238 h 238"/>
                  <a:gd name="T2" fmla="*/ 284 w 512"/>
                  <a:gd name="T3" fmla="*/ 238 h 238"/>
                  <a:gd name="T4" fmla="*/ 512 w 512"/>
                  <a:gd name="T5" fmla="*/ 0 h 238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238"/>
                  <a:gd name="T11" fmla="*/ 512 w 512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238">
                    <a:moveTo>
                      <a:pt x="0" y="238"/>
                    </a:moveTo>
                    <a:lnTo>
                      <a:pt x="284" y="238"/>
                    </a:lnTo>
                    <a:lnTo>
                      <a:pt x="51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515" name="Line 25"/>
              <p:cNvSpPr>
                <a:spLocks noChangeShapeType="1"/>
              </p:cNvSpPr>
              <p:nvPr/>
            </p:nvSpPr>
            <p:spPr bwMode="auto">
              <a:xfrm>
                <a:off x="3961" y="3336"/>
                <a:ext cx="228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05510" name="Group 26"/>
            <p:cNvGrpSpPr>
              <a:grpSpLocks/>
            </p:cNvGrpSpPr>
            <p:nvPr/>
          </p:nvGrpSpPr>
          <p:grpSpPr bwMode="auto">
            <a:xfrm>
              <a:off x="4213" y="2948"/>
              <a:ext cx="284" cy="284"/>
              <a:chOff x="4213" y="2948"/>
              <a:chExt cx="284" cy="284"/>
            </a:xfrm>
          </p:grpSpPr>
          <p:sp>
            <p:nvSpPr>
              <p:cNvPr id="113691" name="Rectangle 27"/>
              <p:cNvSpPr>
                <a:spLocks noChangeArrowheads="1"/>
              </p:cNvSpPr>
              <p:nvPr/>
            </p:nvSpPr>
            <p:spPr bwMode="auto">
              <a:xfrm>
                <a:off x="4213" y="2948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513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98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8</a:t>
                </a:r>
              </a:p>
            </p:txBody>
          </p:sp>
        </p:grpSp>
        <p:sp>
          <p:nvSpPr>
            <p:cNvPr id="105511" name="Text Box 29"/>
            <p:cNvSpPr txBox="1">
              <a:spLocks noChangeArrowheads="1"/>
            </p:cNvSpPr>
            <p:nvPr/>
          </p:nvSpPr>
          <p:spPr bwMode="auto">
            <a:xfrm>
              <a:off x="3681" y="3119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600" dirty="0">
                  <a:latin typeface="Arial" charset="0"/>
                </a:rPr>
                <a:t>80%</a:t>
              </a:r>
            </a:p>
          </p:txBody>
        </p:sp>
      </p:grpSp>
      <p:grpSp>
        <p:nvGrpSpPr>
          <p:cNvPr id="113694" name="Group 30"/>
          <p:cNvGrpSpPr>
            <a:grpSpLocks/>
          </p:cNvGrpSpPr>
          <p:nvPr/>
        </p:nvGrpSpPr>
        <p:grpSpPr bwMode="auto">
          <a:xfrm>
            <a:off x="523875" y="4895850"/>
            <a:ext cx="5341938" cy="595313"/>
            <a:chOff x="384" y="3147"/>
            <a:chExt cx="3365" cy="375"/>
          </a:xfrm>
        </p:grpSpPr>
        <p:sp>
          <p:nvSpPr>
            <p:cNvPr id="105481" name="Line 31"/>
            <p:cNvSpPr>
              <a:spLocks noChangeShapeType="1"/>
            </p:cNvSpPr>
            <p:nvPr/>
          </p:nvSpPr>
          <p:spPr bwMode="auto">
            <a:xfrm>
              <a:off x="576" y="3334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82" name="Line 32"/>
            <p:cNvSpPr>
              <a:spLocks noChangeShapeType="1"/>
            </p:cNvSpPr>
            <p:nvPr/>
          </p:nvSpPr>
          <p:spPr bwMode="auto">
            <a:xfrm>
              <a:off x="1096" y="3334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83" name="Line 33"/>
            <p:cNvSpPr>
              <a:spLocks noChangeShapeType="1"/>
            </p:cNvSpPr>
            <p:nvPr/>
          </p:nvSpPr>
          <p:spPr bwMode="auto">
            <a:xfrm>
              <a:off x="1615" y="3334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84" name="Line 34"/>
            <p:cNvSpPr>
              <a:spLocks noChangeShapeType="1"/>
            </p:cNvSpPr>
            <p:nvPr/>
          </p:nvSpPr>
          <p:spPr bwMode="auto">
            <a:xfrm>
              <a:off x="2145" y="3334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85" name="Line 35"/>
            <p:cNvSpPr>
              <a:spLocks noChangeShapeType="1"/>
            </p:cNvSpPr>
            <p:nvPr/>
          </p:nvSpPr>
          <p:spPr bwMode="auto">
            <a:xfrm>
              <a:off x="2647" y="3334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86" name="Line 36"/>
            <p:cNvSpPr>
              <a:spLocks noChangeShapeType="1"/>
            </p:cNvSpPr>
            <p:nvPr/>
          </p:nvSpPr>
          <p:spPr bwMode="auto">
            <a:xfrm>
              <a:off x="3158" y="3334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5487" name="Group 37"/>
            <p:cNvGrpSpPr>
              <a:grpSpLocks/>
            </p:cNvGrpSpPr>
            <p:nvPr/>
          </p:nvGrpSpPr>
          <p:grpSpPr bwMode="auto">
            <a:xfrm>
              <a:off x="384" y="3197"/>
              <a:ext cx="275" cy="275"/>
              <a:chOff x="384" y="3217"/>
              <a:chExt cx="275" cy="275"/>
            </a:xfrm>
          </p:grpSpPr>
          <p:sp>
            <p:nvSpPr>
              <p:cNvPr id="105506" name="Oval 38"/>
              <p:cNvSpPr>
                <a:spLocks noChangeArrowheads="1"/>
              </p:cNvSpPr>
              <p:nvPr/>
            </p:nvSpPr>
            <p:spPr bwMode="auto">
              <a:xfrm>
                <a:off x="384" y="3217"/>
                <a:ext cx="275" cy="2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4BDB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507" name="Text Box 39"/>
              <p:cNvSpPr txBox="1">
                <a:spLocks noChangeArrowheads="1"/>
              </p:cNvSpPr>
              <p:nvPr/>
            </p:nvSpPr>
            <p:spPr bwMode="auto">
              <a:xfrm>
                <a:off x="428" y="324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05488" name="Group 40"/>
            <p:cNvGrpSpPr>
              <a:grpSpLocks/>
            </p:cNvGrpSpPr>
            <p:nvPr/>
          </p:nvGrpSpPr>
          <p:grpSpPr bwMode="auto">
            <a:xfrm>
              <a:off x="877" y="3192"/>
              <a:ext cx="284" cy="284"/>
              <a:chOff x="895" y="3190"/>
              <a:chExt cx="284" cy="284"/>
            </a:xfrm>
          </p:grpSpPr>
          <p:sp>
            <p:nvSpPr>
              <p:cNvPr id="113705" name="Rectangle 41"/>
              <p:cNvSpPr>
                <a:spLocks noChangeArrowheads="1"/>
              </p:cNvSpPr>
              <p:nvPr/>
            </p:nvSpPr>
            <p:spPr bwMode="auto">
              <a:xfrm>
                <a:off x="895" y="3190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505" name="Text Box 42"/>
              <p:cNvSpPr txBox="1">
                <a:spLocks noChangeArrowheads="1"/>
              </p:cNvSpPr>
              <p:nvPr/>
            </p:nvSpPr>
            <p:spPr bwMode="auto">
              <a:xfrm>
                <a:off x="943" y="32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105489" name="Group 43"/>
            <p:cNvGrpSpPr>
              <a:grpSpLocks/>
            </p:cNvGrpSpPr>
            <p:nvPr/>
          </p:nvGrpSpPr>
          <p:grpSpPr bwMode="auto">
            <a:xfrm>
              <a:off x="1397" y="3192"/>
              <a:ext cx="284" cy="284"/>
              <a:chOff x="1397" y="3189"/>
              <a:chExt cx="284" cy="284"/>
            </a:xfrm>
          </p:grpSpPr>
          <p:sp>
            <p:nvSpPr>
              <p:cNvPr id="113708" name="Rectangle 44"/>
              <p:cNvSpPr>
                <a:spLocks noChangeArrowheads="1"/>
              </p:cNvSpPr>
              <p:nvPr/>
            </p:nvSpPr>
            <p:spPr bwMode="auto">
              <a:xfrm>
                <a:off x="1397" y="3189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503" name="Text Box 45"/>
              <p:cNvSpPr txBox="1">
                <a:spLocks noChangeArrowheads="1"/>
              </p:cNvSpPr>
              <p:nvPr/>
            </p:nvSpPr>
            <p:spPr bwMode="auto">
              <a:xfrm>
                <a:off x="1445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05490" name="Group 46"/>
            <p:cNvGrpSpPr>
              <a:grpSpLocks/>
            </p:cNvGrpSpPr>
            <p:nvPr/>
          </p:nvGrpSpPr>
          <p:grpSpPr bwMode="auto">
            <a:xfrm>
              <a:off x="1917" y="3192"/>
              <a:ext cx="284" cy="284"/>
              <a:chOff x="1917" y="3197"/>
              <a:chExt cx="284" cy="284"/>
            </a:xfrm>
          </p:grpSpPr>
          <p:sp>
            <p:nvSpPr>
              <p:cNvPr id="113711" name="Rectangle 47"/>
              <p:cNvSpPr>
                <a:spLocks noChangeArrowheads="1"/>
              </p:cNvSpPr>
              <p:nvPr/>
            </p:nvSpPr>
            <p:spPr bwMode="auto">
              <a:xfrm>
                <a:off x="1917" y="3197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501" name="Text Box 48"/>
              <p:cNvSpPr txBox="1">
                <a:spLocks noChangeArrowheads="1"/>
              </p:cNvSpPr>
              <p:nvPr/>
            </p:nvSpPr>
            <p:spPr bwMode="auto">
              <a:xfrm>
                <a:off x="1966" y="323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05491" name="Group 49"/>
            <p:cNvGrpSpPr>
              <a:grpSpLocks/>
            </p:cNvGrpSpPr>
            <p:nvPr/>
          </p:nvGrpSpPr>
          <p:grpSpPr bwMode="auto">
            <a:xfrm>
              <a:off x="2447" y="3192"/>
              <a:ext cx="284" cy="284"/>
              <a:chOff x="2447" y="3197"/>
              <a:chExt cx="284" cy="284"/>
            </a:xfrm>
          </p:grpSpPr>
          <p:sp>
            <p:nvSpPr>
              <p:cNvPr id="113714" name="Rectangle 50"/>
              <p:cNvSpPr>
                <a:spLocks noChangeArrowheads="1"/>
              </p:cNvSpPr>
              <p:nvPr/>
            </p:nvSpPr>
            <p:spPr bwMode="auto">
              <a:xfrm>
                <a:off x="2447" y="3197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499" name="Text Box 51"/>
              <p:cNvSpPr txBox="1">
                <a:spLocks noChangeArrowheads="1"/>
              </p:cNvSpPr>
              <p:nvPr/>
            </p:nvSpPr>
            <p:spPr bwMode="auto">
              <a:xfrm>
                <a:off x="2495" y="323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5492" name="Group 52"/>
            <p:cNvGrpSpPr>
              <a:grpSpLocks/>
            </p:cNvGrpSpPr>
            <p:nvPr/>
          </p:nvGrpSpPr>
          <p:grpSpPr bwMode="auto">
            <a:xfrm>
              <a:off x="2948" y="3192"/>
              <a:ext cx="284" cy="284"/>
              <a:chOff x="2948" y="3186"/>
              <a:chExt cx="284" cy="284"/>
            </a:xfrm>
          </p:grpSpPr>
          <p:sp>
            <p:nvSpPr>
              <p:cNvPr id="113717" name="Rectangle 53"/>
              <p:cNvSpPr>
                <a:spLocks noChangeArrowheads="1"/>
              </p:cNvSpPr>
              <p:nvPr/>
            </p:nvSpPr>
            <p:spPr bwMode="auto">
              <a:xfrm>
                <a:off x="2948" y="3186"/>
                <a:ext cx="284" cy="28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05497" name="Text Box 54"/>
              <p:cNvSpPr txBox="1">
                <a:spLocks noChangeArrowheads="1"/>
              </p:cNvSpPr>
              <p:nvPr/>
            </p:nvSpPr>
            <p:spPr bwMode="auto">
              <a:xfrm>
                <a:off x="2996" y="322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105493" name="Group 55"/>
            <p:cNvGrpSpPr>
              <a:grpSpLocks/>
            </p:cNvGrpSpPr>
            <p:nvPr/>
          </p:nvGrpSpPr>
          <p:grpSpPr bwMode="auto">
            <a:xfrm>
              <a:off x="3465" y="3147"/>
              <a:ext cx="284" cy="375"/>
              <a:chOff x="3465" y="3137"/>
              <a:chExt cx="284" cy="375"/>
            </a:xfrm>
          </p:grpSpPr>
          <p:sp>
            <p:nvSpPr>
              <p:cNvPr id="105494" name="AutoShape 56"/>
              <p:cNvSpPr>
                <a:spLocks noChangeArrowheads="1"/>
              </p:cNvSpPr>
              <p:nvPr/>
            </p:nvSpPr>
            <p:spPr bwMode="auto">
              <a:xfrm>
                <a:off x="3465" y="3137"/>
                <a:ext cx="284" cy="375"/>
              </a:xfrm>
              <a:prstGeom prst="diamond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495" name="Text Box 57"/>
              <p:cNvSpPr txBox="1">
                <a:spLocks noChangeArrowheads="1"/>
              </p:cNvSpPr>
              <p:nvPr/>
            </p:nvSpPr>
            <p:spPr bwMode="auto">
              <a:xfrm>
                <a:off x="3514" y="321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6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68" grpId="0"/>
      <p:bldP spid="11366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746125" y="1525588"/>
            <a:ext cx="727551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22300" indent="-622300">
              <a:lnSpc>
                <a:spcPct val="90000"/>
              </a:lnSpc>
            </a:pPr>
            <a:r>
              <a:rPr lang="en-US" sz="2800" dirty="0" smtClean="0"/>
              <a:t>(6)</a:t>
            </a:r>
            <a:r>
              <a:rPr lang="en-US" sz="2800" dirty="0"/>
              <a:t>	</a:t>
            </a:r>
            <a:r>
              <a:rPr lang="en-US" sz="2800" i="1" dirty="0"/>
              <a:t>Histogram</a:t>
            </a:r>
            <a:r>
              <a:rPr lang="en-US" sz="2800" dirty="0"/>
              <a:t>: A distribution showing the frequency of occurrences of a variable</a:t>
            </a: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6.6</a:t>
            </a:r>
          </a:p>
        </p:txBody>
      </p:sp>
      <p:grpSp>
        <p:nvGrpSpPr>
          <p:cNvPr id="106516" name="Group 20"/>
          <p:cNvGrpSpPr>
            <a:grpSpLocks/>
          </p:cNvGrpSpPr>
          <p:nvPr/>
        </p:nvGrpSpPr>
        <p:grpSpPr bwMode="auto">
          <a:xfrm>
            <a:off x="2235200" y="2563813"/>
            <a:ext cx="4508500" cy="3549650"/>
            <a:chOff x="1408" y="1615"/>
            <a:chExt cx="2840" cy="2236"/>
          </a:xfrm>
        </p:grpSpPr>
        <p:sp>
          <p:nvSpPr>
            <p:cNvPr id="98309" name="Rectangle 6"/>
            <p:cNvSpPr>
              <a:spLocks noChangeArrowheads="1"/>
            </p:cNvSpPr>
            <p:nvPr/>
          </p:nvSpPr>
          <p:spPr bwMode="auto">
            <a:xfrm>
              <a:off x="2438" y="1615"/>
              <a:ext cx="9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Distribution</a:t>
              </a:r>
            </a:p>
          </p:txBody>
        </p:sp>
        <p:sp>
          <p:nvSpPr>
            <p:cNvPr id="98310" name="Rectangle 7"/>
            <p:cNvSpPr>
              <a:spLocks noChangeArrowheads="1"/>
            </p:cNvSpPr>
            <p:nvPr/>
          </p:nvSpPr>
          <p:spPr bwMode="auto">
            <a:xfrm>
              <a:off x="2022" y="3599"/>
              <a:ext cx="16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Repair time (minutes)</a:t>
              </a:r>
            </a:p>
          </p:txBody>
        </p:sp>
        <p:sp>
          <p:nvSpPr>
            <p:cNvPr id="98311" name="Rectangle 8"/>
            <p:cNvSpPr>
              <a:spLocks noChangeArrowheads="1"/>
            </p:cNvSpPr>
            <p:nvPr/>
          </p:nvSpPr>
          <p:spPr bwMode="auto">
            <a:xfrm rot="-5400000">
              <a:off x="1094" y="2256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Frequency</a:t>
              </a:r>
            </a:p>
          </p:txBody>
        </p:sp>
        <p:sp>
          <p:nvSpPr>
            <p:cNvPr id="98312" name="Line 9"/>
            <p:cNvSpPr>
              <a:spLocks noChangeShapeType="1"/>
            </p:cNvSpPr>
            <p:nvPr/>
          </p:nvSpPr>
          <p:spPr bwMode="auto">
            <a:xfrm flipV="1">
              <a:off x="1760" y="2160"/>
              <a:ext cx="0" cy="5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1808" y="3272"/>
              <a:ext cx="242" cy="22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2050" y="2997"/>
              <a:ext cx="242" cy="499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2294" y="2632"/>
              <a:ext cx="242" cy="86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2535" y="2160"/>
              <a:ext cx="243" cy="133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2777" y="1920"/>
              <a:ext cx="242" cy="157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3021" y="2160"/>
              <a:ext cx="243" cy="133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3263" y="2638"/>
              <a:ext cx="242" cy="858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3504" y="2997"/>
              <a:ext cx="243" cy="499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3749" y="3272"/>
              <a:ext cx="242" cy="22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322" name="Line 10"/>
            <p:cNvSpPr>
              <a:spLocks noChangeShapeType="1"/>
            </p:cNvSpPr>
            <p:nvPr/>
          </p:nvSpPr>
          <p:spPr bwMode="auto">
            <a:xfrm>
              <a:off x="1488" y="3496"/>
              <a:ext cx="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13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Process </a:t>
            </a:r>
            <a:r>
              <a:rPr lang="en-US" dirty="0" smtClean="0"/>
              <a:t>Control (SPC)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SPC Outline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Basics of Statistical Process Control</a:t>
            </a:r>
          </a:p>
          <a:p>
            <a:r>
              <a:rPr lang="en-US" sz="2800" dirty="0"/>
              <a:t>Control Charts</a:t>
            </a:r>
          </a:p>
          <a:p>
            <a:r>
              <a:rPr lang="en-US" sz="2800" dirty="0"/>
              <a:t>Control Charts for Attributes</a:t>
            </a:r>
          </a:p>
          <a:p>
            <a:r>
              <a:rPr lang="en-US" sz="2800" dirty="0"/>
              <a:t>Control Charts for Variables</a:t>
            </a:r>
          </a:p>
          <a:p>
            <a:r>
              <a:rPr lang="en-US" sz="2800" dirty="0" smtClean="0"/>
              <a:t>SPC with Excel</a:t>
            </a:r>
          </a:p>
          <a:p>
            <a:r>
              <a:rPr lang="en-US" sz="2800" dirty="0" smtClean="0"/>
              <a:t>Process </a:t>
            </a:r>
            <a:r>
              <a:rPr lang="en-US" sz="2800" dirty="0"/>
              <a:t>Capability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2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in TQM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Tool</a:t>
            </a:r>
            <a:r>
              <a:rPr lang="en-US" dirty="0" smtClean="0"/>
              <a:t> </a:t>
            </a:r>
            <a:r>
              <a:rPr lang="en-US" dirty="0"/>
              <a:t>for identifying problems and make improvements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ontributes </a:t>
            </a:r>
            <a:r>
              <a:rPr lang="en-US" dirty="0"/>
              <a:t>to the TQM goal of </a:t>
            </a:r>
            <a:r>
              <a:rPr lang="en-US" dirty="0">
                <a:solidFill>
                  <a:srgbClr val="FF0000"/>
                </a:solidFill>
              </a:rPr>
              <a:t>continuous improvements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Process Control (SPC)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objective of a process control system is to provide a </a:t>
            </a:r>
            <a:r>
              <a:rPr lang="en-US" altLang="en-US" dirty="0">
                <a:solidFill>
                  <a:srgbClr val="FF0000"/>
                </a:solidFill>
              </a:rPr>
              <a:t>statistical signal </a:t>
            </a:r>
            <a:r>
              <a:rPr lang="en-US" altLang="en-US" dirty="0"/>
              <a:t>when assignable </a:t>
            </a:r>
            <a:r>
              <a:rPr lang="en-US" altLang="en-US" dirty="0">
                <a:solidFill>
                  <a:srgbClr val="FF0000"/>
                </a:solidFill>
              </a:rPr>
              <a:t>causes of variation </a:t>
            </a:r>
            <a:r>
              <a:rPr lang="en-US" altLang="en-US" dirty="0"/>
              <a:t>are </a:t>
            </a:r>
            <a:r>
              <a:rPr lang="en-US" altLang="en-US" dirty="0" smtClean="0"/>
              <a:t>present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Statistical Process Control (SPC)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/>
              <a:t>Uses statistics and control charts to tell when to take </a:t>
            </a:r>
            <a:r>
              <a:rPr lang="en-US" sz="2800" dirty="0">
                <a:solidFill>
                  <a:srgbClr val="FF0000"/>
                </a:solidFill>
              </a:rPr>
              <a:t>corrective action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rgbClr val="FF0000"/>
                </a:solidFill>
              </a:rPr>
              <a:t>Drives</a:t>
            </a:r>
            <a:r>
              <a:rPr lang="en-US" sz="2800" dirty="0"/>
              <a:t> process improvement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/>
              <a:t>Four key </a:t>
            </a:r>
            <a:r>
              <a:rPr lang="en-US" sz="2800" dirty="0" smtClean="0"/>
              <a:t>steps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FF0000"/>
                </a:solidFill>
              </a:rPr>
              <a:t>Measure</a:t>
            </a:r>
            <a:r>
              <a:rPr lang="en-US" sz="2400" dirty="0" smtClean="0"/>
              <a:t> the process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/>
              <a:t>When </a:t>
            </a:r>
            <a:r>
              <a:rPr lang="en-US" sz="2400" dirty="0"/>
              <a:t>a change is indicated, </a:t>
            </a:r>
            <a:r>
              <a:rPr lang="en-US" sz="2400" dirty="0">
                <a:solidFill>
                  <a:srgbClr val="FF0000"/>
                </a:solidFill>
              </a:rPr>
              <a:t>find</a:t>
            </a:r>
            <a:r>
              <a:rPr lang="en-US" sz="2400" dirty="0"/>
              <a:t> the assignable </a:t>
            </a:r>
            <a:r>
              <a:rPr lang="en-US" sz="2400" dirty="0" smtClean="0"/>
              <a:t>cause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FF0000"/>
                </a:solidFill>
              </a:rPr>
              <a:t>Eliminate </a:t>
            </a:r>
            <a:r>
              <a:rPr lang="en-US" sz="2400" dirty="0">
                <a:solidFill>
                  <a:srgbClr val="FF0000"/>
                </a:solidFill>
              </a:rPr>
              <a:t>or incorporate</a:t>
            </a:r>
            <a:r>
              <a:rPr lang="en-US" sz="2400" dirty="0"/>
              <a:t> the </a:t>
            </a:r>
            <a:r>
              <a:rPr lang="en-US" sz="2400" dirty="0" smtClean="0"/>
              <a:t>cause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FF0000"/>
                </a:solidFill>
              </a:rPr>
              <a:t>Restart</a:t>
            </a:r>
            <a:r>
              <a:rPr lang="en-US" sz="2400" dirty="0" smtClean="0"/>
              <a:t> </a:t>
            </a:r>
            <a:r>
              <a:rPr lang="en-US" sz="2400" dirty="0"/>
              <a:t>the revised </a:t>
            </a:r>
            <a:r>
              <a:rPr lang="en-US" sz="2400" dirty="0" smtClean="0"/>
              <a:t>process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SPC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04863" y="1487488"/>
            <a:ext cx="75326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</a:rPr>
              <a:t>To measure the process, we take samples and analyze the sample statistics following these steps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44525" y="2960688"/>
            <a:ext cx="34591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2600" indent="-482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800" b="0" dirty="0">
                <a:solidFill>
                  <a:srgbClr val="000000"/>
                </a:solidFill>
              </a:rPr>
              <a:t>(a)	Samples of the product, </a:t>
            </a:r>
            <a:r>
              <a:rPr lang="en-US" altLang="en-US" sz="1800" b="0" dirty="0">
                <a:solidFill>
                  <a:srgbClr val="FF0000"/>
                </a:solidFill>
              </a:rPr>
              <a:t>say five boxes of cereal taken off the filling machine </a:t>
            </a:r>
            <a:r>
              <a:rPr lang="en-US" altLang="en-US" sz="1800" b="0" dirty="0">
                <a:solidFill>
                  <a:srgbClr val="000000"/>
                </a:solidFill>
              </a:rPr>
              <a:t>line, vary from each other in weight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360863" y="4051300"/>
            <a:ext cx="3741737" cy="2125663"/>
            <a:chOff x="2747" y="2624"/>
            <a:chExt cx="2357" cy="1339"/>
          </a:xfrm>
        </p:grpSpPr>
        <p:grpSp>
          <p:nvGrpSpPr>
            <p:cNvPr id="39946" name="Group 6"/>
            <p:cNvGrpSpPr>
              <a:grpSpLocks/>
            </p:cNvGrpSpPr>
            <p:nvPr/>
          </p:nvGrpSpPr>
          <p:grpSpPr bwMode="auto">
            <a:xfrm>
              <a:off x="2747" y="2624"/>
              <a:ext cx="2357" cy="1339"/>
              <a:chOff x="2747" y="2624"/>
              <a:chExt cx="2357" cy="1339"/>
            </a:xfrm>
          </p:grpSpPr>
          <p:sp>
            <p:nvSpPr>
              <p:cNvPr id="39973" name="Rectangle 7"/>
              <p:cNvSpPr>
                <a:spLocks noChangeArrowheads="1"/>
              </p:cNvSpPr>
              <p:nvPr/>
            </p:nvSpPr>
            <p:spPr bwMode="auto">
              <a:xfrm rot="-5400000">
                <a:off x="2454" y="3014"/>
                <a:ext cx="80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Frequency</a:t>
                </a:r>
              </a:p>
            </p:txBody>
          </p:sp>
          <p:sp>
            <p:nvSpPr>
              <p:cNvPr id="39974" name="Rectangle 8"/>
              <p:cNvSpPr>
                <a:spLocks noChangeArrowheads="1"/>
              </p:cNvSpPr>
              <p:nvPr/>
            </p:nvSpPr>
            <p:spPr bwMode="auto">
              <a:xfrm>
                <a:off x="3094" y="3745"/>
                <a:ext cx="56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Weight</a:t>
                </a:r>
              </a:p>
            </p:txBody>
          </p:sp>
          <p:sp>
            <p:nvSpPr>
              <p:cNvPr id="39975" name="Line 9"/>
              <p:cNvSpPr>
                <a:spLocks noChangeShapeType="1"/>
              </p:cNvSpPr>
              <p:nvPr/>
            </p:nvSpPr>
            <p:spPr bwMode="auto">
              <a:xfrm flipV="1">
                <a:off x="3064" y="2624"/>
                <a:ext cx="0" cy="1096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10"/>
              <p:cNvSpPr>
                <a:spLocks noChangeShapeType="1"/>
              </p:cNvSpPr>
              <p:nvPr/>
            </p:nvSpPr>
            <p:spPr bwMode="auto">
              <a:xfrm rot="5400000" flipV="1">
                <a:off x="4544" y="3341"/>
                <a:ext cx="0" cy="1096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 flipH="1">
                <a:off x="3605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9978" name="Rectangle 12"/>
              <p:cNvSpPr>
                <a:spLocks noChangeArrowheads="1"/>
              </p:cNvSpPr>
              <p:nvPr/>
            </p:nvSpPr>
            <p:spPr bwMode="auto">
              <a:xfrm flipH="1">
                <a:off x="3742" y="3491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79" name="Rectangle 13"/>
              <p:cNvSpPr>
                <a:spLocks noChangeArrowheads="1"/>
              </p:cNvSpPr>
              <p:nvPr/>
            </p:nvSpPr>
            <p:spPr bwMode="auto">
              <a:xfrm flipH="1">
                <a:off x="3880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0" name="Rectangle 14"/>
              <p:cNvSpPr>
                <a:spLocks noChangeArrowheads="1"/>
              </p:cNvSpPr>
              <p:nvPr/>
            </p:nvSpPr>
            <p:spPr bwMode="auto">
              <a:xfrm flipH="1">
                <a:off x="4017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1" name="Rectangle 15"/>
              <p:cNvSpPr>
                <a:spLocks noChangeArrowheads="1"/>
              </p:cNvSpPr>
              <p:nvPr/>
            </p:nvSpPr>
            <p:spPr bwMode="auto">
              <a:xfrm flipH="1">
                <a:off x="4151" y="3491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2" name="Rectangle 16"/>
              <p:cNvSpPr>
                <a:spLocks noChangeArrowheads="1"/>
              </p:cNvSpPr>
              <p:nvPr/>
            </p:nvSpPr>
            <p:spPr bwMode="auto">
              <a:xfrm flipH="1">
                <a:off x="4289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3" name="Rectangle 17"/>
              <p:cNvSpPr>
                <a:spLocks noChangeArrowheads="1"/>
              </p:cNvSpPr>
              <p:nvPr/>
            </p:nvSpPr>
            <p:spPr bwMode="auto">
              <a:xfrm flipH="1">
                <a:off x="4423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0" name="Rectangle 18"/>
              <p:cNvSpPr>
                <a:spLocks noChangeArrowheads="1"/>
              </p:cNvSpPr>
              <p:nvPr/>
            </p:nvSpPr>
            <p:spPr bwMode="auto">
              <a:xfrm flipH="1">
                <a:off x="4560" y="3491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691" name="Rectangle 19"/>
              <p:cNvSpPr>
                <a:spLocks noChangeArrowheads="1"/>
              </p:cNvSpPr>
              <p:nvPr/>
            </p:nvSpPr>
            <p:spPr bwMode="auto">
              <a:xfrm flipH="1">
                <a:off x="4695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 flipH="1">
                <a:off x="3745" y="3283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9987" name="Rectangle 21"/>
              <p:cNvSpPr>
                <a:spLocks noChangeArrowheads="1"/>
              </p:cNvSpPr>
              <p:nvPr/>
            </p:nvSpPr>
            <p:spPr bwMode="auto">
              <a:xfrm flipH="1">
                <a:off x="3879" y="3283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8" name="Rectangle 22"/>
              <p:cNvSpPr>
                <a:spLocks noChangeArrowheads="1"/>
              </p:cNvSpPr>
              <p:nvPr/>
            </p:nvSpPr>
            <p:spPr bwMode="auto">
              <a:xfrm flipH="1">
                <a:off x="4017" y="3283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9" name="Rectangle 23"/>
              <p:cNvSpPr>
                <a:spLocks noChangeArrowheads="1"/>
              </p:cNvSpPr>
              <p:nvPr/>
            </p:nvSpPr>
            <p:spPr bwMode="auto">
              <a:xfrm flipH="1">
                <a:off x="4151" y="3283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6" name="Rectangle 24"/>
              <p:cNvSpPr>
                <a:spLocks noChangeArrowheads="1"/>
              </p:cNvSpPr>
              <p:nvPr/>
            </p:nvSpPr>
            <p:spPr bwMode="auto">
              <a:xfrm flipH="1">
                <a:off x="4288" y="3283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697" name="Rectangle 25"/>
              <p:cNvSpPr>
                <a:spLocks noChangeArrowheads="1"/>
              </p:cNvSpPr>
              <p:nvPr/>
            </p:nvSpPr>
            <p:spPr bwMode="auto">
              <a:xfrm flipH="1">
                <a:off x="4423" y="3283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698" name="Rectangle 26"/>
              <p:cNvSpPr>
                <a:spLocks noChangeArrowheads="1"/>
              </p:cNvSpPr>
              <p:nvPr/>
            </p:nvSpPr>
            <p:spPr bwMode="auto">
              <a:xfrm flipH="1">
                <a:off x="4560" y="3283"/>
                <a:ext cx="136" cy="20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699" name="Rectangle 27"/>
              <p:cNvSpPr>
                <a:spLocks noChangeArrowheads="1"/>
              </p:cNvSpPr>
              <p:nvPr/>
            </p:nvSpPr>
            <p:spPr bwMode="auto">
              <a:xfrm flipH="1">
                <a:off x="3881" y="3076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9994" name="Rectangle 28"/>
              <p:cNvSpPr>
                <a:spLocks noChangeArrowheads="1"/>
              </p:cNvSpPr>
              <p:nvPr/>
            </p:nvSpPr>
            <p:spPr bwMode="auto">
              <a:xfrm flipH="1">
                <a:off x="4015" y="3076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5" name="Rectangle 29"/>
              <p:cNvSpPr>
                <a:spLocks noChangeArrowheads="1"/>
              </p:cNvSpPr>
              <p:nvPr/>
            </p:nvSpPr>
            <p:spPr bwMode="auto">
              <a:xfrm flipH="1">
                <a:off x="4153" y="3076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2" name="Rectangle 30"/>
              <p:cNvSpPr>
                <a:spLocks noChangeArrowheads="1"/>
              </p:cNvSpPr>
              <p:nvPr/>
            </p:nvSpPr>
            <p:spPr bwMode="auto">
              <a:xfrm flipH="1">
                <a:off x="4287" y="3076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9997" name="Rectangle 31"/>
              <p:cNvSpPr>
                <a:spLocks noChangeArrowheads="1"/>
              </p:cNvSpPr>
              <p:nvPr/>
            </p:nvSpPr>
            <p:spPr bwMode="auto">
              <a:xfrm flipH="1">
                <a:off x="4017" y="2868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4" name="Rectangle 32"/>
              <p:cNvSpPr>
                <a:spLocks noChangeArrowheads="1"/>
              </p:cNvSpPr>
              <p:nvPr/>
            </p:nvSpPr>
            <p:spPr bwMode="auto">
              <a:xfrm flipH="1">
                <a:off x="4151" y="2868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705" name="Rectangle 33"/>
              <p:cNvSpPr>
                <a:spLocks noChangeArrowheads="1"/>
              </p:cNvSpPr>
              <p:nvPr/>
            </p:nvSpPr>
            <p:spPr bwMode="auto">
              <a:xfrm flipH="1">
                <a:off x="4289" y="2868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706" name="Rectangle 34"/>
              <p:cNvSpPr>
                <a:spLocks noChangeArrowheads="1"/>
              </p:cNvSpPr>
              <p:nvPr/>
            </p:nvSpPr>
            <p:spPr bwMode="auto">
              <a:xfrm flipH="1">
                <a:off x="4017" y="266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28707" name="Rectangle 35"/>
              <p:cNvSpPr>
                <a:spLocks noChangeArrowheads="1"/>
              </p:cNvSpPr>
              <p:nvPr/>
            </p:nvSpPr>
            <p:spPr bwMode="auto">
              <a:xfrm flipH="1">
                <a:off x="4153" y="2661"/>
                <a:ext cx="137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0002" name="Line 36"/>
              <p:cNvSpPr>
                <a:spLocks noChangeShapeType="1"/>
              </p:cNvSpPr>
              <p:nvPr/>
            </p:nvSpPr>
            <p:spPr bwMode="auto">
              <a:xfrm>
                <a:off x="3176" y="3712"/>
                <a:ext cx="19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Rectangle 37"/>
              <p:cNvSpPr>
                <a:spLocks noChangeArrowheads="1"/>
              </p:cNvSpPr>
              <p:nvPr/>
            </p:nvSpPr>
            <p:spPr bwMode="auto">
              <a:xfrm flipH="1">
                <a:off x="3380" y="3491"/>
                <a:ext cx="136" cy="208"/>
              </a:xfrm>
              <a:prstGeom prst="rect">
                <a:avLst/>
              </a:prstGeom>
              <a:solidFill>
                <a:srgbClr val="24BDB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7026" dir="1900112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defTabSz="45720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947" name="Rectangle 38"/>
            <p:cNvSpPr>
              <a:spLocks noChangeArrowheads="1"/>
            </p:cNvSpPr>
            <p:nvPr/>
          </p:nvSpPr>
          <p:spPr bwMode="auto">
            <a:xfrm>
              <a:off x="4131" y="288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48" name="Rectangle 39"/>
            <p:cNvSpPr>
              <a:spLocks noChangeArrowheads="1"/>
            </p:cNvSpPr>
            <p:nvPr/>
          </p:nvSpPr>
          <p:spPr bwMode="auto">
            <a:xfrm>
              <a:off x="3997" y="309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49" name="Rectangle 40"/>
            <p:cNvSpPr>
              <a:spLocks noChangeArrowheads="1"/>
            </p:cNvSpPr>
            <p:nvPr/>
          </p:nvSpPr>
          <p:spPr bwMode="auto">
            <a:xfrm>
              <a:off x="3863" y="309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0" name="Rectangle 41"/>
            <p:cNvSpPr>
              <a:spLocks noChangeArrowheads="1"/>
            </p:cNvSpPr>
            <p:nvPr/>
          </p:nvSpPr>
          <p:spPr bwMode="auto">
            <a:xfrm>
              <a:off x="4131" y="309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1" name="Rectangle 42"/>
            <p:cNvSpPr>
              <a:spLocks noChangeArrowheads="1"/>
            </p:cNvSpPr>
            <p:nvPr/>
          </p:nvSpPr>
          <p:spPr bwMode="auto">
            <a:xfrm>
              <a:off x="4266" y="288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2" name="Rectangle 43"/>
            <p:cNvSpPr>
              <a:spLocks noChangeArrowheads="1"/>
            </p:cNvSpPr>
            <p:nvPr/>
          </p:nvSpPr>
          <p:spPr bwMode="auto">
            <a:xfrm>
              <a:off x="3995" y="288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3" name="Rectangle 44"/>
            <p:cNvSpPr>
              <a:spLocks noChangeArrowheads="1"/>
            </p:cNvSpPr>
            <p:nvPr/>
          </p:nvSpPr>
          <p:spPr bwMode="auto">
            <a:xfrm>
              <a:off x="4130" y="267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4" name="Rectangle 45"/>
            <p:cNvSpPr>
              <a:spLocks noChangeArrowheads="1"/>
            </p:cNvSpPr>
            <p:nvPr/>
          </p:nvSpPr>
          <p:spPr bwMode="auto">
            <a:xfrm>
              <a:off x="3994" y="267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5" name="Rectangle 46"/>
            <p:cNvSpPr>
              <a:spLocks noChangeArrowheads="1"/>
            </p:cNvSpPr>
            <p:nvPr/>
          </p:nvSpPr>
          <p:spPr bwMode="auto">
            <a:xfrm>
              <a:off x="4265" y="309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6" name="Rectangle 47"/>
            <p:cNvSpPr>
              <a:spLocks noChangeArrowheads="1"/>
            </p:cNvSpPr>
            <p:nvPr/>
          </p:nvSpPr>
          <p:spPr bwMode="auto">
            <a:xfrm>
              <a:off x="3726" y="3300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7" name="Rectangle 48"/>
            <p:cNvSpPr>
              <a:spLocks noChangeArrowheads="1"/>
            </p:cNvSpPr>
            <p:nvPr/>
          </p:nvSpPr>
          <p:spPr bwMode="auto">
            <a:xfrm>
              <a:off x="4401" y="3300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8" name="Rectangle 49"/>
            <p:cNvSpPr>
              <a:spLocks noChangeArrowheads="1"/>
            </p:cNvSpPr>
            <p:nvPr/>
          </p:nvSpPr>
          <p:spPr bwMode="auto">
            <a:xfrm>
              <a:off x="4535" y="3300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59" name="Rectangle 50"/>
            <p:cNvSpPr>
              <a:spLocks noChangeArrowheads="1"/>
            </p:cNvSpPr>
            <p:nvPr/>
          </p:nvSpPr>
          <p:spPr bwMode="auto">
            <a:xfrm>
              <a:off x="3996" y="3301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0" name="Rectangle 51"/>
            <p:cNvSpPr>
              <a:spLocks noChangeArrowheads="1"/>
            </p:cNvSpPr>
            <p:nvPr/>
          </p:nvSpPr>
          <p:spPr bwMode="auto">
            <a:xfrm>
              <a:off x="4131" y="3301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1" name="Rectangle 52"/>
            <p:cNvSpPr>
              <a:spLocks noChangeArrowheads="1"/>
            </p:cNvSpPr>
            <p:nvPr/>
          </p:nvSpPr>
          <p:spPr bwMode="auto">
            <a:xfrm>
              <a:off x="4266" y="3301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2" name="Rectangle 53"/>
            <p:cNvSpPr>
              <a:spLocks noChangeArrowheads="1"/>
            </p:cNvSpPr>
            <p:nvPr/>
          </p:nvSpPr>
          <p:spPr bwMode="auto">
            <a:xfrm>
              <a:off x="3861" y="3301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3" name="Rectangle 54"/>
            <p:cNvSpPr>
              <a:spLocks noChangeArrowheads="1"/>
            </p:cNvSpPr>
            <p:nvPr/>
          </p:nvSpPr>
          <p:spPr bwMode="auto">
            <a:xfrm>
              <a:off x="3588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4" name="Rectangle 55"/>
            <p:cNvSpPr>
              <a:spLocks noChangeArrowheads="1"/>
            </p:cNvSpPr>
            <p:nvPr/>
          </p:nvSpPr>
          <p:spPr bwMode="auto">
            <a:xfrm>
              <a:off x="4266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5" name="Rectangle 56"/>
            <p:cNvSpPr>
              <a:spLocks noChangeArrowheads="1"/>
            </p:cNvSpPr>
            <p:nvPr/>
          </p:nvSpPr>
          <p:spPr bwMode="auto">
            <a:xfrm>
              <a:off x="4401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6" name="Rectangle 57"/>
            <p:cNvSpPr>
              <a:spLocks noChangeArrowheads="1"/>
            </p:cNvSpPr>
            <p:nvPr/>
          </p:nvSpPr>
          <p:spPr bwMode="auto">
            <a:xfrm>
              <a:off x="3859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7" name="Rectangle 58"/>
            <p:cNvSpPr>
              <a:spLocks noChangeArrowheads="1"/>
            </p:cNvSpPr>
            <p:nvPr/>
          </p:nvSpPr>
          <p:spPr bwMode="auto">
            <a:xfrm>
              <a:off x="3995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8" name="Rectangle 59"/>
            <p:cNvSpPr>
              <a:spLocks noChangeArrowheads="1"/>
            </p:cNvSpPr>
            <p:nvPr/>
          </p:nvSpPr>
          <p:spPr bwMode="auto">
            <a:xfrm>
              <a:off x="4130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69" name="Rectangle 60"/>
            <p:cNvSpPr>
              <a:spLocks noChangeArrowheads="1"/>
            </p:cNvSpPr>
            <p:nvPr/>
          </p:nvSpPr>
          <p:spPr bwMode="auto">
            <a:xfrm>
              <a:off x="3724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70" name="Rectangle 61"/>
            <p:cNvSpPr>
              <a:spLocks noChangeArrowheads="1"/>
            </p:cNvSpPr>
            <p:nvPr/>
          </p:nvSpPr>
          <p:spPr bwMode="auto">
            <a:xfrm>
              <a:off x="4537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71" name="Rectangle 62"/>
            <p:cNvSpPr>
              <a:spLocks noChangeArrowheads="1"/>
            </p:cNvSpPr>
            <p:nvPr/>
          </p:nvSpPr>
          <p:spPr bwMode="auto">
            <a:xfrm>
              <a:off x="4672" y="3503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39972" name="Rectangle 63"/>
            <p:cNvSpPr>
              <a:spLocks noChangeArrowheads="1"/>
            </p:cNvSpPr>
            <p:nvPr/>
          </p:nvSpPr>
          <p:spPr bwMode="auto">
            <a:xfrm>
              <a:off x="3359" y="3504"/>
              <a:ext cx="1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#</a:t>
              </a:r>
            </a:p>
          </p:txBody>
        </p:sp>
      </p:grpSp>
      <p:grpSp>
        <p:nvGrpSpPr>
          <p:cNvPr id="39942" name="Group 64"/>
          <p:cNvGrpSpPr>
            <a:grpSpLocks/>
          </p:cNvGrpSpPr>
          <p:nvPr/>
        </p:nvGrpSpPr>
        <p:grpSpPr bwMode="auto">
          <a:xfrm>
            <a:off x="7123115" y="3141664"/>
            <a:ext cx="1265238" cy="1903413"/>
            <a:chOff x="4487" y="2051"/>
            <a:chExt cx="797" cy="1199"/>
          </a:xfrm>
        </p:grpSpPr>
        <p:sp>
          <p:nvSpPr>
            <p:cNvPr id="39944" name="Rectangle 65"/>
            <p:cNvSpPr>
              <a:spLocks noChangeArrowheads="1"/>
            </p:cNvSpPr>
            <p:nvPr/>
          </p:nvSpPr>
          <p:spPr bwMode="auto">
            <a:xfrm>
              <a:off x="4487" y="2051"/>
              <a:ext cx="797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0" i="1" dirty="0">
                  <a:solidFill>
                    <a:srgbClr val="000000"/>
                  </a:solidFill>
                </a:rPr>
                <a:t>Each </a:t>
              </a:r>
              <a:r>
                <a:rPr lang="en-US" altLang="en-US" sz="1200" b="0" i="1" dirty="0" smtClean="0">
                  <a:solidFill>
                    <a:srgbClr val="000000"/>
                  </a:solidFill>
                </a:rPr>
                <a:t>rectangle represents </a:t>
              </a:r>
              <a:r>
                <a:rPr lang="en-US" altLang="en-US" sz="1200" b="0" i="1" dirty="0">
                  <a:solidFill>
                    <a:srgbClr val="000000"/>
                  </a:solidFill>
                </a:rPr>
                <a:t>one sample of five boxes of cereal</a:t>
              </a:r>
            </a:p>
          </p:txBody>
        </p:sp>
        <p:sp>
          <p:nvSpPr>
            <p:cNvPr id="39945" name="Line 66"/>
            <p:cNvSpPr>
              <a:spLocks noChangeShapeType="1"/>
            </p:cNvSpPr>
            <p:nvPr/>
          </p:nvSpPr>
          <p:spPr bwMode="auto">
            <a:xfrm flipH="1">
              <a:off x="4677" y="2520"/>
              <a:ext cx="187" cy="73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arrow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Rectangle 67"/>
          <p:cNvSpPr>
            <a:spLocks noChangeArrowheads="1"/>
          </p:cNvSpPr>
          <p:nvPr/>
        </p:nvSpPr>
        <p:spPr bwMode="auto">
          <a:xfrm>
            <a:off x="708025" y="5978525"/>
            <a:ext cx="1244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S6.1</a:t>
            </a:r>
          </a:p>
        </p:txBody>
      </p:sp>
      <p:sp>
        <p:nvSpPr>
          <p:cNvPr id="68" name="Freeform 39"/>
          <p:cNvSpPr>
            <a:spLocks/>
          </p:cNvSpPr>
          <p:nvPr/>
        </p:nvSpPr>
        <p:spPr bwMode="auto">
          <a:xfrm>
            <a:off x="5143500" y="4388349"/>
            <a:ext cx="2954337" cy="1376363"/>
          </a:xfrm>
          <a:custGeom>
            <a:avLst/>
            <a:gdLst>
              <a:gd name="T0" fmla="*/ 0 w 1861"/>
              <a:gd name="T1" fmla="*/ 864 h 867"/>
              <a:gd name="T2" fmla="*/ 93 w 1861"/>
              <a:gd name="T3" fmla="*/ 851 h 867"/>
              <a:gd name="T4" fmla="*/ 227 w 1861"/>
              <a:gd name="T5" fmla="*/ 776 h 867"/>
              <a:gd name="T6" fmla="*/ 336 w 1861"/>
              <a:gd name="T7" fmla="*/ 654 h 867"/>
              <a:gd name="T8" fmla="*/ 485 w 1861"/>
              <a:gd name="T9" fmla="*/ 464 h 867"/>
              <a:gd name="T10" fmla="*/ 624 w 1861"/>
              <a:gd name="T11" fmla="*/ 259 h 867"/>
              <a:gd name="T12" fmla="*/ 755 w 1861"/>
              <a:gd name="T13" fmla="*/ 99 h 867"/>
              <a:gd name="T14" fmla="*/ 843 w 1861"/>
              <a:gd name="T15" fmla="*/ 32 h 867"/>
              <a:gd name="T16" fmla="*/ 931 w 1861"/>
              <a:gd name="T17" fmla="*/ 0 h 867"/>
              <a:gd name="T18" fmla="*/ 1040 w 1861"/>
              <a:gd name="T19" fmla="*/ 32 h 867"/>
              <a:gd name="T20" fmla="*/ 1112 w 1861"/>
              <a:gd name="T21" fmla="*/ 88 h 867"/>
              <a:gd name="T22" fmla="*/ 1253 w 1861"/>
              <a:gd name="T23" fmla="*/ 256 h 867"/>
              <a:gd name="T24" fmla="*/ 1392 w 1861"/>
              <a:gd name="T25" fmla="*/ 456 h 867"/>
              <a:gd name="T26" fmla="*/ 1539 w 1861"/>
              <a:gd name="T27" fmla="*/ 659 h 867"/>
              <a:gd name="T28" fmla="*/ 1629 w 1861"/>
              <a:gd name="T29" fmla="*/ 755 h 867"/>
              <a:gd name="T30" fmla="*/ 1747 w 1861"/>
              <a:gd name="T31" fmla="*/ 843 h 867"/>
              <a:gd name="T32" fmla="*/ 1861 w 1861"/>
              <a:gd name="T33" fmla="*/ 867 h 86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61"/>
              <a:gd name="T52" fmla="*/ 0 h 867"/>
              <a:gd name="T53" fmla="*/ 1861 w 1861"/>
              <a:gd name="T54" fmla="*/ 867 h 86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61" h="867">
                <a:moveTo>
                  <a:pt x="0" y="864"/>
                </a:moveTo>
                <a:cubicBezTo>
                  <a:pt x="27" y="865"/>
                  <a:pt x="55" y="866"/>
                  <a:pt x="93" y="851"/>
                </a:cubicBezTo>
                <a:cubicBezTo>
                  <a:pt x="131" y="836"/>
                  <a:pt x="187" y="809"/>
                  <a:pt x="227" y="776"/>
                </a:cubicBezTo>
                <a:cubicBezTo>
                  <a:pt x="267" y="743"/>
                  <a:pt x="293" y="706"/>
                  <a:pt x="336" y="654"/>
                </a:cubicBezTo>
                <a:cubicBezTo>
                  <a:pt x="379" y="602"/>
                  <a:pt x="437" y="530"/>
                  <a:pt x="485" y="464"/>
                </a:cubicBezTo>
                <a:cubicBezTo>
                  <a:pt x="533" y="398"/>
                  <a:pt x="579" y="320"/>
                  <a:pt x="624" y="259"/>
                </a:cubicBezTo>
                <a:cubicBezTo>
                  <a:pt x="669" y="198"/>
                  <a:pt x="719" y="137"/>
                  <a:pt x="755" y="99"/>
                </a:cubicBezTo>
                <a:cubicBezTo>
                  <a:pt x="791" y="61"/>
                  <a:pt x="814" y="49"/>
                  <a:pt x="843" y="32"/>
                </a:cubicBezTo>
                <a:cubicBezTo>
                  <a:pt x="872" y="15"/>
                  <a:pt x="898" y="0"/>
                  <a:pt x="931" y="0"/>
                </a:cubicBezTo>
                <a:cubicBezTo>
                  <a:pt x="964" y="0"/>
                  <a:pt x="1010" y="17"/>
                  <a:pt x="1040" y="32"/>
                </a:cubicBezTo>
                <a:cubicBezTo>
                  <a:pt x="1070" y="47"/>
                  <a:pt x="1076" y="51"/>
                  <a:pt x="1112" y="88"/>
                </a:cubicBezTo>
                <a:cubicBezTo>
                  <a:pt x="1148" y="125"/>
                  <a:pt x="1206" y="195"/>
                  <a:pt x="1253" y="256"/>
                </a:cubicBezTo>
                <a:cubicBezTo>
                  <a:pt x="1300" y="317"/>
                  <a:pt x="1344" y="389"/>
                  <a:pt x="1392" y="456"/>
                </a:cubicBezTo>
                <a:cubicBezTo>
                  <a:pt x="1440" y="523"/>
                  <a:pt x="1500" y="609"/>
                  <a:pt x="1539" y="659"/>
                </a:cubicBezTo>
                <a:cubicBezTo>
                  <a:pt x="1578" y="709"/>
                  <a:pt x="1594" y="724"/>
                  <a:pt x="1629" y="755"/>
                </a:cubicBezTo>
                <a:cubicBezTo>
                  <a:pt x="1664" y="786"/>
                  <a:pt x="1708" y="824"/>
                  <a:pt x="1747" y="843"/>
                </a:cubicBezTo>
                <a:cubicBezTo>
                  <a:pt x="1786" y="862"/>
                  <a:pt x="1837" y="862"/>
                  <a:pt x="1861" y="867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TQM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Tools for Generating </a:t>
            </a:r>
            <a:r>
              <a:rPr lang="en-US" dirty="0" smtClean="0">
                <a:solidFill>
                  <a:srgbClr val="FF0000"/>
                </a:solidFill>
              </a:rPr>
              <a:t>Ideas</a:t>
            </a:r>
          </a:p>
          <a:p>
            <a:pPr lvl="1"/>
            <a:r>
              <a:rPr lang="en-US" dirty="0" smtClean="0"/>
              <a:t>Check Sheet</a:t>
            </a:r>
          </a:p>
          <a:p>
            <a:pPr lvl="1"/>
            <a:r>
              <a:rPr lang="en-US" dirty="0" smtClean="0"/>
              <a:t>Scatter Diagram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Cause-and-Effect Diagram</a:t>
            </a:r>
          </a:p>
          <a:p>
            <a:r>
              <a:rPr lang="en-US" dirty="0" smtClean="0"/>
              <a:t>Tools to Organize the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Pareto Chart</a:t>
            </a:r>
          </a:p>
          <a:p>
            <a:pPr lvl="1"/>
            <a:r>
              <a:rPr lang="en-US" dirty="0" smtClean="0"/>
              <a:t>Flowchart (Process Diagram)</a:t>
            </a:r>
          </a:p>
          <a:p>
            <a:r>
              <a:rPr lang="en-US" dirty="0" smtClean="0"/>
              <a:t>Tools for Identifying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Statistical Process Control 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SPC Sampling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04863" y="1487488"/>
            <a:ext cx="75326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</a:rPr>
              <a:t>To measure the process, we take samples and analyze the sample statistics following these steps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44525" y="2935288"/>
            <a:ext cx="30908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2600" indent="-482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800" b="0" dirty="0">
                <a:solidFill>
                  <a:srgbClr val="000000"/>
                </a:solidFill>
              </a:rPr>
              <a:t>(b)	After enough samples are taken from a stable process, they </a:t>
            </a:r>
            <a:r>
              <a:rPr lang="en-US" altLang="en-US" sz="1800" b="0" dirty="0">
                <a:solidFill>
                  <a:srgbClr val="FF0000"/>
                </a:solidFill>
              </a:rPr>
              <a:t>form a pattern</a:t>
            </a:r>
            <a:r>
              <a:rPr lang="en-US" altLang="en-US" sz="1800" b="0" dirty="0">
                <a:solidFill>
                  <a:srgbClr val="000000"/>
                </a:solidFill>
              </a:rPr>
              <a:t> called a distribution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6448425" y="2573338"/>
            <a:ext cx="2428875" cy="2074862"/>
            <a:chOff x="4062" y="1805"/>
            <a:chExt cx="1530" cy="1307"/>
          </a:xfrm>
        </p:grpSpPr>
        <p:sp>
          <p:nvSpPr>
            <p:cNvPr id="40999" name="Rectangle 6"/>
            <p:cNvSpPr>
              <a:spLocks noChangeArrowheads="1"/>
            </p:cNvSpPr>
            <p:nvPr/>
          </p:nvSpPr>
          <p:spPr bwMode="auto">
            <a:xfrm>
              <a:off x="4062" y="1805"/>
              <a:ext cx="1530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The solid line represents the distribution</a:t>
              </a:r>
            </a:p>
          </p:txBody>
        </p:sp>
        <p:sp>
          <p:nvSpPr>
            <p:cNvPr id="41000" name="Line 7"/>
            <p:cNvSpPr>
              <a:spLocks noChangeShapeType="1"/>
            </p:cNvSpPr>
            <p:nvPr/>
          </p:nvSpPr>
          <p:spPr bwMode="auto">
            <a:xfrm flipH="1">
              <a:off x="4616" y="2376"/>
              <a:ext cx="232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4360863" y="3873500"/>
            <a:ext cx="3741737" cy="2125663"/>
            <a:chOff x="2747" y="2624"/>
            <a:chExt cx="2357" cy="1339"/>
          </a:xfrm>
        </p:grpSpPr>
        <p:sp>
          <p:nvSpPr>
            <p:cNvPr id="40968" name="Rectangle 9"/>
            <p:cNvSpPr>
              <a:spLocks noChangeArrowheads="1"/>
            </p:cNvSpPr>
            <p:nvPr/>
          </p:nvSpPr>
          <p:spPr bwMode="auto">
            <a:xfrm rot="-5400000">
              <a:off x="2454" y="3005"/>
              <a:ext cx="8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Frequency</a:t>
              </a:r>
            </a:p>
          </p:txBody>
        </p:sp>
        <p:sp>
          <p:nvSpPr>
            <p:cNvPr id="40969" name="Rectangle 10"/>
            <p:cNvSpPr>
              <a:spLocks noChangeArrowheads="1"/>
            </p:cNvSpPr>
            <p:nvPr/>
          </p:nvSpPr>
          <p:spPr bwMode="auto">
            <a:xfrm>
              <a:off x="3094" y="3745"/>
              <a:ext cx="5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40970" name="Line 11"/>
            <p:cNvSpPr>
              <a:spLocks noChangeShapeType="1"/>
            </p:cNvSpPr>
            <p:nvPr/>
          </p:nvSpPr>
          <p:spPr bwMode="auto">
            <a:xfrm flipV="1">
              <a:off x="3064" y="2624"/>
              <a:ext cx="0" cy="1096"/>
            </a:xfrm>
            <a:prstGeom prst="line">
              <a:avLst/>
            </a:prstGeom>
            <a:noFill/>
            <a:ln w="7620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2"/>
            <p:cNvSpPr>
              <a:spLocks noChangeShapeType="1"/>
            </p:cNvSpPr>
            <p:nvPr/>
          </p:nvSpPr>
          <p:spPr bwMode="auto">
            <a:xfrm rot="5400000" flipV="1">
              <a:off x="4544" y="3341"/>
              <a:ext cx="0" cy="1096"/>
            </a:xfrm>
            <a:prstGeom prst="line">
              <a:avLst/>
            </a:prstGeom>
            <a:noFill/>
            <a:ln w="7620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3520" y="3597"/>
              <a:ext cx="1312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973" name="Line 14"/>
            <p:cNvSpPr>
              <a:spLocks noChangeShapeType="1"/>
            </p:cNvSpPr>
            <p:nvPr/>
          </p:nvSpPr>
          <p:spPr bwMode="auto">
            <a:xfrm>
              <a:off x="3176" y="3709"/>
              <a:ext cx="1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592" y="3498"/>
              <a:ext cx="1165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3664" y="3400"/>
              <a:ext cx="1022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3738" y="3300"/>
              <a:ext cx="873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3818" y="3203"/>
              <a:ext cx="726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885" y="3105"/>
              <a:ext cx="587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960" y="3005"/>
              <a:ext cx="432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4106" y="2905"/>
              <a:ext cx="149" cy="99"/>
            </a:xfrm>
            <a:prstGeom prst="rect">
              <a:avLst/>
            </a:prstGeom>
            <a:solidFill>
              <a:srgbClr val="24B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defTabSz="457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981" name="Line 22"/>
            <p:cNvSpPr>
              <a:spLocks noChangeShapeType="1"/>
            </p:cNvSpPr>
            <p:nvPr/>
          </p:nvSpPr>
          <p:spPr bwMode="auto">
            <a:xfrm>
              <a:off x="3592" y="3584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>
              <a:off x="4757" y="3589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>
              <a:off x="3664" y="3495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25"/>
            <p:cNvSpPr>
              <a:spLocks noChangeShapeType="1"/>
            </p:cNvSpPr>
            <p:nvPr/>
          </p:nvSpPr>
          <p:spPr bwMode="auto">
            <a:xfrm>
              <a:off x="4685" y="3492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26"/>
            <p:cNvSpPr>
              <a:spLocks noChangeShapeType="1"/>
            </p:cNvSpPr>
            <p:nvPr/>
          </p:nvSpPr>
          <p:spPr bwMode="auto">
            <a:xfrm>
              <a:off x="3739" y="3400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27"/>
            <p:cNvSpPr>
              <a:spLocks noChangeShapeType="1"/>
            </p:cNvSpPr>
            <p:nvPr/>
          </p:nvSpPr>
          <p:spPr bwMode="auto">
            <a:xfrm>
              <a:off x="4610" y="3395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28"/>
            <p:cNvSpPr>
              <a:spLocks noChangeShapeType="1"/>
            </p:cNvSpPr>
            <p:nvPr/>
          </p:nvSpPr>
          <p:spPr bwMode="auto">
            <a:xfrm>
              <a:off x="3819" y="3283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Line 29"/>
            <p:cNvSpPr>
              <a:spLocks noChangeShapeType="1"/>
            </p:cNvSpPr>
            <p:nvPr/>
          </p:nvSpPr>
          <p:spPr bwMode="auto">
            <a:xfrm>
              <a:off x="4545" y="3291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Line 30"/>
            <p:cNvSpPr>
              <a:spLocks noChangeShapeType="1"/>
            </p:cNvSpPr>
            <p:nvPr/>
          </p:nvSpPr>
          <p:spPr bwMode="auto">
            <a:xfrm>
              <a:off x="3886" y="3192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31"/>
            <p:cNvSpPr>
              <a:spLocks noChangeShapeType="1"/>
            </p:cNvSpPr>
            <p:nvPr/>
          </p:nvSpPr>
          <p:spPr bwMode="auto">
            <a:xfrm>
              <a:off x="4473" y="3194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32"/>
            <p:cNvSpPr>
              <a:spLocks noChangeShapeType="1"/>
            </p:cNvSpPr>
            <p:nvPr/>
          </p:nvSpPr>
          <p:spPr bwMode="auto">
            <a:xfrm>
              <a:off x="3960" y="3091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33"/>
            <p:cNvSpPr>
              <a:spLocks noChangeShapeType="1"/>
            </p:cNvSpPr>
            <p:nvPr/>
          </p:nvSpPr>
          <p:spPr bwMode="auto">
            <a:xfrm>
              <a:off x="4393" y="3093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34"/>
            <p:cNvSpPr>
              <a:spLocks noChangeShapeType="1"/>
            </p:cNvSpPr>
            <p:nvPr/>
          </p:nvSpPr>
          <p:spPr bwMode="auto">
            <a:xfrm>
              <a:off x="4035" y="3011"/>
              <a:ext cx="0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35"/>
            <p:cNvSpPr>
              <a:spLocks noChangeShapeType="1"/>
            </p:cNvSpPr>
            <p:nvPr/>
          </p:nvSpPr>
          <p:spPr bwMode="auto">
            <a:xfrm>
              <a:off x="4323" y="3007"/>
              <a:ext cx="0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6"/>
            <p:cNvSpPr>
              <a:spLocks noChangeShapeType="1"/>
            </p:cNvSpPr>
            <p:nvPr/>
          </p:nvSpPr>
          <p:spPr bwMode="auto">
            <a:xfrm>
              <a:off x="4107" y="3003"/>
              <a:ext cx="0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7"/>
            <p:cNvSpPr>
              <a:spLocks noChangeShapeType="1"/>
            </p:cNvSpPr>
            <p:nvPr/>
          </p:nvSpPr>
          <p:spPr bwMode="auto">
            <a:xfrm>
              <a:off x="4257" y="3008"/>
              <a:ext cx="0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Line 38"/>
            <p:cNvSpPr>
              <a:spLocks noChangeShapeType="1"/>
            </p:cNvSpPr>
            <p:nvPr/>
          </p:nvSpPr>
          <p:spPr bwMode="auto">
            <a:xfrm>
              <a:off x="4182" y="2909"/>
              <a:ext cx="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3240" y="2829"/>
              <a:ext cx="1861" cy="867"/>
            </a:xfrm>
            <a:custGeom>
              <a:avLst/>
              <a:gdLst>
                <a:gd name="T0" fmla="*/ 0 w 1861"/>
                <a:gd name="T1" fmla="*/ 864 h 867"/>
                <a:gd name="T2" fmla="*/ 93 w 1861"/>
                <a:gd name="T3" fmla="*/ 851 h 867"/>
                <a:gd name="T4" fmla="*/ 227 w 1861"/>
                <a:gd name="T5" fmla="*/ 776 h 867"/>
                <a:gd name="T6" fmla="*/ 336 w 1861"/>
                <a:gd name="T7" fmla="*/ 654 h 867"/>
                <a:gd name="T8" fmla="*/ 485 w 1861"/>
                <a:gd name="T9" fmla="*/ 464 h 867"/>
                <a:gd name="T10" fmla="*/ 624 w 1861"/>
                <a:gd name="T11" fmla="*/ 259 h 867"/>
                <a:gd name="T12" fmla="*/ 755 w 1861"/>
                <a:gd name="T13" fmla="*/ 99 h 867"/>
                <a:gd name="T14" fmla="*/ 843 w 1861"/>
                <a:gd name="T15" fmla="*/ 32 h 867"/>
                <a:gd name="T16" fmla="*/ 931 w 1861"/>
                <a:gd name="T17" fmla="*/ 0 h 867"/>
                <a:gd name="T18" fmla="*/ 1040 w 1861"/>
                <a:gd name="T19" fmla="*/ 32 h 867"/>
                <a:gd name="T20" fmla="*/ 1112 w 1861"/>
                <a:gd name="T21" fmla="*/ 88 h 867"/>
                <a:gd name="T22" fmla="*/ 1253 w 1861"/>
                <a:gd name="T23" fmla="*/ 256 h 867"/>
                <a:gd name="T24" fmla="*/ 1392 w 1861"/>
                <a:gd name="T25" fmla="*/ 456 h 867"/>
                <a:gd name="T26" fmla="*/ 1539 w 1861"/>
                <a:gd name="T27" fmla="*/ 659 h 867"/>
                <a:gd name="T28" fmla="*/ 1629 w 1861"/>
                <a:gd name="T29" fmla="*/ 755 h 867"/>
                <a:gd name="T30" fmla="*/ 1747 w 1861"/>
                <a:gd name="T31" fmla="*/ 843 h 867"/>
                <a:gd name="T32" fmla="*/ 1861 w 1861"/>
                <a:gd name="T33" fmla="*/ 867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noFill/>
            <a:ln w="762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7" name="Rectangle 40"/>
          <p:cNvSpPr>
            <a:spLocks noChangeArrowheads="1"/>
          </p:cNvSpPr>
          <p:nvPr/>
        </p:nvSpPr>
        <p:spPr bwMode="auto">
          <a:xfrm>
            <a:off x="708025" y="5978525"/>
            <a:ext cx="1244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S6.1</a:t>
            </a:r>
          </a:p>
        </p:txBody>
      </p:sp>
    </p:spTree>
    <p:extLst>
      <p:ext uri="{BB962C8B-B14F-4D97-AF65-F5344CB8AC3E}">
        <p14:creationId xmlns:p14="http://schemas.microsoft.com/office/powerpoint/2010/main" val="10621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SPC Sampling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44525" y="2884488"/>
            <a:ext cx="76882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2600" indent="-482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00" b="0" dirty="0">
                <a:solidFill>
                  <a:srgbClr val="000000"/>
                </a:solidFill>
              </a:rPr>
              <a:t>(c)	There are many </a:t>
            </a:r>
            <a:r>
              <a:rPr lang="en-US" altLang="en-US" sz="1800" b="0" dirty="0">
                <a:solidFill>
                  <a:srgbClr val="FF0000"/>
                </a:solidFill>
              </a:rPr>
              <a:t>types of distributions</a:t>
            </a:r>
            <a:r>
              <a:rPr lang="en-US" altLang="en-US" sz="1800" b="0" dirty="0">
                <a:solidFill>
                  <a:srgbClr val="000000"/>
                </a:solidFill>
              </a:rPr>
              <a:t>, including the normal (bell-shaped) distribution, but distributions do differ in terms of central tendency (mean), standard deviation or variance, and shape</a:t>
            </a:r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1050925" y="4630738"/>
            <a:ext cx="6700838" cy="1544637"/>
            <a:chOff x="662" y="3133"/>
            <a:chExt cx="4221" cy="973"/>
          </a:xfrm>
        </p:grpSpPr>
        <p:grpSp>
          <p:nvGrpSpPr>
            <p:cNvPr id="41991" name="Group 6"/>
            <p:cNvGrpSpPr>
              <a:grpSpLocks/>
            </p:cNvGrpSpPr>
            <p:nvPr/>
          </p:nvGrpSpPr>
          <p:grpSpPr bwMode="auto">
            <a:xfrm>
              <a:off x="1014" y="3187"/>
              <a:ext cx="1236" cy="919"/>
              <a:chOff x="958" y="3187"/>
              <a:chExt cx="1236" cy="919"/>
            </a:xfrm>
          </p:grpSpPr>
          <p:sp>
            <p:nvSpPr>
              <p:cNvPr id="42011" name="Freeform 7"/>
              <p:cNvSpPr>
                <a:spLocks/>
              </p:cNvSpPr>
              <p:nvPr/>
            </p:nvSpPr>
            <p:spPr bwMode="auto">
              <a:xfrm>
                <a:off x="1099" y="3511"/>
                <a:ext cx="999" cy="337"/>
              </a:xfrm>
              <a:custGeom>
                <a:avLst/>
                <a:gdLst>
                  <a:gd name="T0" fmla="*/ 0 w 1861"/>
                  <a:gd name="T1" fmla="*/ 131 h 867"/>
                  <a:gd name="T2" fmla="*/ 27 w 1861"/>
                  <a:gd name="T3" fmla="*/ 129 h 867"/>
                  <a:gd name="T4" fmla="*/ 65 w 1861"/>
                  <a:gd name="T5" fmla="*/ 117 h 867"/>
                  <a:gd name="T6" fmla="*/ 97 w 1861"/>
                  <a:gd name="T7" fmla="*/ 99 h 867"/>
                  <a:gd name="T8" fmla="*/ 140 w 1861"/>
                  <a:gd name="T9" fmla="*/ 70 h 867"/>
                  <a:gd name="T10" fmla="*/ 180 w 1861"/>
                  <a:gd name="T11" fmla="*/ 39 h 867"/>
                  <a:gd name="T12" fmla="*/ 217 w 1861"/>
                  <a:gd name="T13" fmla="*/ 15 h 867"/>
                  <a:gd name="T14" fmla="*/ 243 w 1861"/>
                  <a:gd name="T15" fmla="*/ 5 h 867"/>
                  <a:gd name="T16" fmla="*/ 268 w 1861"/>
                  <a:gd name="T17" fmla="*/ 0 h 867"/>
                  <a:gd name="T18" fmla="*/ 300 w 1861"/>
                  <a:gd name="T19" fmla="*/ 5 h 867"/>
                  <a:gd name="T20" fmla="*/ 320 w 1861"/>
                  <a:gd name="T21" fmla="*/ 13 h 867"/>
                  <a:gd name="T22" fmla="*/ 361 w 1861"/>
                  <a:gd name="T23" fmla="*/ 39 h 867"/>
                  <a:gd name="T24" fmla="*/ 401 w 1861"/>
                  <a:gd name="T25" fmla="*/ 69 h 867"/>
                  <a:gd name="T26" fmla="*/ 443 w 1861"/>
                  <a:gd name="T27" fmla="*/ 100 h 867"/>
                  <a:gd name="T28" fmla="*/ 469 w 1861"/>
                  <a:gd name="T29" fmla="*/ 114 h 867"/>
                  <a:gd name="T30" fmla="*/ 504 w 1861"/>
                  <a:gd name="T31" fmla="*/ 127 h 867"/>
                  <a:gd name="T32" fmla="*/ 536 w 1861"/>
                  <a:gd name="T33" fmla="*/ 131 h 8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1"/>
                  <a:gd name="T52" fmla="*/ 0 h 867"/>
                  <a:gd name="T53" fmla="*/ 1861 w 1861"/>
                  <a:gd name="T54" fmla="*/ 867 h 8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1" h="867">
                    <a:moveTo>
                      <a:pt x="0" y="864"/>
                    </a:moveTo>
                    <a:cubicBezTo>
                      <a:pt x="27" y="865"/>
                      <a:pt x="55" y="866"/>
                      <a:pt x="93" y="851"/>
                    </a:cubicBezTo>
                    <a:cubicBezTo>
                      <a:pt x="131" y="836"/>
                      <a:pt x="187" y="809"/>
                      <a:pt x="227" y="776"/>
                    </a:cubicBezTo>
                    <a:cubicBezTo>
                      <a:pt x="267" y="743"/>
                      <a:pt x="293" y="706"/>
                      <a:pt x="336" y="654"/>
                    </a:cubicBezTo>
                    <a:cubicBezTo>
                      <a:pt x="379" y="602"/>
                      <a:pt x="437" y="530"/>
                      <a:pt x="485" y="464"/>
                    </a:cubicBezTo>
                    <a:cubicBezTo>
                      <a:pt x="533" y="398"/>
                      <a:pt x="579" y="320"/>
                      <a:pt x="624" y="259"/>
                    </a:cubicBezTo>
                    <a:cubicBezTo>
                      <a:pt x="669" y="198"/>
                      <a:pt x="719" y="137"/>
                      <a:pt x="755" y="99"/>
                    </a:cubicBezTo>
                    <a:cubicBezTo>
                      <a:pt x="791" y="61"/>
                      <a:pt x="814" y="49"/>
                      <a:pt x="843" y="32"/>
                    </a:cubicBezTo>
                    <a:cubicBezTo>
                      <a:pt x="872" y="15"/>
                      <a:pt x="898" y="0"/>
                      <a:pt x="931" y="0"/>
                    </a:cubicBezTo>
                    <a:cubicBezTo>
                      <a:pt x="964" y="0"/>
                      <a:pt x="1010" y="17"/>
                      <a:pt x="1040" y="32"/>
                    </a:cubicBezTo>
                    <a:cubicBezTo>
                      <a:pt x="1070" y="47"/>
                      <a:pt x="1076" y="51"/>
                      <a:pt x="1112" y="88"/>
                    </a:cubicBezTo>
                    <a:cubicBezTo>
                      <a:pt x="1148" y="125"/>
                      <a:pt x="1206" y="195"/>
                      <a:pt x="1253" y="256"/>
                    </a:cubicBezTo>
                    <a:cubicBezTo>
                      <a:pt x="1300" y="317"/>
                      <a:pt x="1344" y="389"/>
                      <a:pt x="1392" y="456"/>
                    </a:cubicBezTo>
                    <a:cubicBezTo>
                      <a:pt x="1440" y="523"/>
                      <a:pt x="1500" y="609"/>
                      <a:pt x="1539" y="659"/>
                    </a:cubicBezTo>
                    <a:cubicBezTo>
                      <a:pt x="1578" y="709"/>
                      <a:pt x="1594" y="724"/>
                      <a:pt x="1629" y="755"/>
                    </a:cubicBezTo>
                    <a:cubicBezTo>
                      <a:pt x="1664" y="786"/>
                      <a:pt x="1708" y="824"/>
                      <a:pt x="1747" y="843"/>
                    </a:cubicBezTo>
                    <a:cubicBezTo>
                      <a:pt x="1786" y="862"/>
                      <a:pt x="1837" y="862"/>
                      <a:pt x="1861" y="867"/>
                    </a:cubicBezTo>
                  </a:path>
                </a:pathLst>
              </a:custGeom>
              <a:solidFill>
                <a:srgbClr val="24BDB2"/>
              </a:solidFill>
              <a:ln w="38100" cmpd="sng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Rectangle 8"/>
              <p:cNvSpPr>
                <a:spLocks noChangeArrowheads="1"/>
              </p:cNvSpPr>
              <p:nvPr/>
            </p:nvSpPr>
            <p:spPr bwMode="auto">
              <a:xfrm>
                <a:off x="974" y="3879"/>
                <a:ext cx="56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Weight</a:t>
                </a:r>
              </a:p>
            </p:txBody>
          </p:sp>
          <p:sp>
            <p:nvSpPr>
              <p:cNvPr id="42013" name="Line 9"/>
              <p:cNvSpPr>
                <a:spLocks noChangeShapeType="1"/>
              </p:cNvSpPr>
              <p:nvPr/>
            </p:nvSpPr>
            <p:spPr bwMode="auto">
              <a:xfrm>
                <a:off x="1595" y="3987"/>
                <a:ext cx="565" cy="0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Line 10"/>
              <p:cNvSpPr>
                <a:spLocks noChangeShapeType="1"/>
              </p:cNvSpPr>
              <p:nvPr/>
            </p:nvSpPr>
            <p:spPr bwMode="auto">
              <a:xfrm>
                <a:off x="1603" y="3451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5" name="Line 11"/>
              <p:cNvSpPr>
                <a:spLocks noChangeShapeType="1"/>
              </p:cNvSpPr>
              <p:nvPr/>
            </p:nvSpPr>
            <p:spPr bwMode="auto">
              <a:xfrm>
                <a:off x="1701" y="3453"/>
                <a:ext cx="0" cy="4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6" name="Line 12"/>
              <p:cNvSpPr>
                <a:spLocks noChangeShapeType="1"/>
              </p:cNvSpPr>
              <p:nvPr/>
            </p:nvSpPr>
            <p:spPr bwMode="auto">
              <a:xfrm>
                <a:off x="1035" y="3861"/>
                <a:ext cx="11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7" name="Freeform 13"/>
              <p:cNvSpPr>
                <a:spLocks/>
              </p:cNvSpPr>
              <p:nvPr/>
            </p:nvSpPr>
            <p:spPr bwMode="auto">
              <a:xfrm>
                <a:off x="1195" y="3514"/>
                <a:ext cx="999" cy="337"/>
              </a:xfrm>
              <a:custGeom>
                <a:avLst/>
                <a:gdLst>
                  <a:gd name="T0" fmla="*/ 0 w 1861"/>
                  <a:gd name="T1" fmla="*/ 131 h 867"/>
                  <a:gd name="T2" fmla="*/ 27 w 1861"/>
                  <a:gd name="T3" fmla="*/ 129 h 867"/>
                  <a:gd name="T4" fmla="*/ 65 w 1861"/>
                  <a:gd name="T5" fmla="*/ 117 h 867"/>
                  <a:gd name="T6" fmla="*/ 97 w 1861"/>
                  <a:gd name="T7" fmla="*/ 99 h 867"/>
                  <a:gd name="T8" fmla="*/ 140 w 1861"/>
                  <a:gd name="T9" fmla="*/ 70 h 867"/>
                  <a:gd name="T10" fmla="*/ 180 w 1861"/>
                  <a:gd name="T11" fmla="*/ 39 h 867"/>
                  <a:gd name="T12" fmla="*/ 217 w 1861"/>
                  <a:gd name="T13" fmla="*/ 15 h 867"/>
                  <a:gd name="T14" fmla="*/ 243 w 1861"/>
                  <a:gd name="T15" fmla="*/ 5 h 867"/>
                  <a:gd name="T16" fmla="*/ 268 w 1861"/>
                  <a:gd name="T17" fmla="*/ 0 h 867"/>
                  <a:gd name="T18" fmla="*/ 300 w 1861"/>
                  <a:gd name="T19" fmla="*/ 5 h 867"/>
                  <a:gd name="T20" fmla="*/ 320 w 1861"/>
                  <a:gd name="T21" fmla="*/ 13 h 867"/>
                  <a:gd name="T22" fmla="*/ 361 w 1861"/>
                  <a:gd name="T23" fmla="*/ 39 h 867"/>
                  <a:gd name="T24" fmla="*/ 401 w 1861"/>
                  <a:gd name="T25" fmla="*/ 69 h 867"/>
                  <a:gd name="T26" fmla="*/ 443 w 1861"/>
                  <a:gd name="T27" fmla="*/ 100 h 867"/>
                  <a:gd name="T28" fmla="*/ 469 w 1861"/>
                  <a:gd name="T29" fmla="*/ 114 h 867"/>
                  <a:gd name="T30" fmla="*/ 504 w 1861"/>
                  <a:gd name="T31" fmla="*/ 127 h 867"/>
                  <a:gd name="T32" fmla="*/ 536 w 1861"/>
                  <a:gd name="T33" fmla="*/ 131 h 8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1"/>
                  <a:gd name="T52" fmla="*/ 0 h 867"/>
                  <a:gd name="T53" fmla="*/ 1861 w 1861"/>
                  <a:gd name="T54" fmla="*/ 867 h 8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1" h="867">
                    <a:moveTo>
                      <a:pt x="0" y="864"/>
                    </a:moveTo>
                    <a:cubicBezTo>
                      <a:pt x="27" y="865"/>
                      <a:pt x="55" y="866"/>
                      <a:pt x="93" y="851"/>
                    </a:cubicBezTo>
                    <a:cubicBezTo>
                      <a:pt x="131" y="836"/>
                      <a:pt x="187" y="809"/>
                      <a:pt x="227" y="776"/>
                    </a:cubicBezTo>
                    <a:cubicBezTo>
                      <a:pt x="267" y="743"/>
                      <a:pt x="293" y="706"/>
                      <a:pt x="336" y="654"/>
                    </a:cubicBezTo>
                    <a:cubicBezTo>
                      <a:pt x="379" y="602"/>
                      <a:pt x="437" y="530"/>
                      <a:pt x="485" y="464"/>
                    </a:cubicBezTo>
                    <a:cubicBezTo>
                      <a:pt x="533" y="398"/>
                      <a:pt x="579" y="320"/>
                      <a:pt x="624" y="259"/>
                    </a:cubicBezTo>
                    <a:cubicBezTo>
                      <a:pt x="669" y="198"/>
                      <a:pt x="719" y="137"/>
                      <a:pt x="755" y="99"/>
                    </a:cubicBezTo>
                    <a:cubicBezTo>
                      <a:pt x="791" y="61"/>
                      <a:pt x="814" y="49"/>
                      <a:pt x="843" y="32"/>
                    </a:cubicBezTo>
                    <a:cubicBezTo>
                      <a:pt x="872" y="15"/>
                      <a:pt x="898" y="0"/>
                      <a:pt x="931" y="0"/>
                    </a:cubicBezTo>
                    <a:cubicBezTo>
                      <a:pt x="964" y="0"/>
                      <a:pt x="1010" y="17"/>
                      <a:pt x="1040" y="32"/>
                    </a:cubicBezTo>
                    <a:cubicBezTo>
                      <a:pt x="1070" y="47"/>
                      <a:pt x="1076" y="51"/>
                      <a:pt x="1112" y="88"/>
                    </a:cubicBezTo>
                    <a:cubicBezTo>
                      <a:pt x="1148" y="125"/>
                      <a:pt x="1206" y="195"/>
                      <a:pt x="1253" y="256"/>
                    </a:cubicBezTo>
                    <a:cubicBezTo>
                      <a:pt x="1300" y="317"/>
                      <a:pt x="1344" y="389"/>
                      <a:pt x="1392" y="456"/>
                    </a:cubicBezTo>
                    <a:cubicBezTo>
                      <a:pt x="1440" y="523"/>
                      <a:pt x="1500" y="609"/>
                      <a:pt x="1539" y="659"/>
                    </a:cubicBezTo>
                    <a:cubicBezTo>
                      <a:pt x="1578" y="709"/>
                      <a:pt x="1594" y="724"/>
                      <a:pt x="1629" y="755"/>
                    </a:cubicBezTo>
                    <a:cubicBezTo>
                      <a:pt x="1664" y="786"/>
                      <a:pt x="1708" y="824"/>
                      <a:pt x="1747" y="843"/>
                    </a:cubicBezTo>
                    <a:cubicBezTo>
                      <a:pt x="1786" y="862"/>
                      <a:pt x="1837" y="862"/>
                      <a:pt x="1861" y="867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8" name="Rectangle 14"/>
              <p:cNvSpPr>
                <a:spLocks noChangeArrowheads="1"/>
              </p:cNvSpPr>
              <p:nvPr/>
            </p:nvSpPr>
            <p:spPr bwMode="auto">
              <a:xfrm>
                <a:off x="958" y="3187"/>
                <a:ext cx="121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Central tendency</a:t>
                </a:r>
              </a:p>
            </p:txBody>
          </p:sp>
        </p:grpSp>
        <p:grpSp>
          <p:nvGrpSpPr>
            <p:cNvPr id="41992" name="Group 15"/>
            <p:cNvGrpSpPr>
              <a:grpSpLocks/>
            </p:cNvGrpSpPr>
            <p:nvPr/>
          </p:nvGrpSpPr>
          <p:grpSpPr bwMode="auto">
            <a:xfrm>
              <a:off x="2379" y="3187"/>
              <a:ext cx="1185" cy="919"/>
              <a:chOff x="2284" y="3187"/>
              <a:chExt cx="1185" cy="919"/>
            </a:xfrm>
          </p:grpSpPr>
          <p:sp>
            <p:nvSpPr>
              <p:cNvPr id="42004" name="Freeform 16"/>
              <p:cNvSpPr>
                <a:spLocks/>
              </p:cNvSpPr>
              <p:nvPr/>
            </p:nvSpPr>
            <p:spPr bwMode="auto">
              <a:xfrm>
                <a:off x="2466" y="3509"/>
                <a:ext cx="887" cy="337"/>
              </a:xfrm>
              <a:custGeom>
                <a:avLst/>
                <a:gdLst>
                  <a:gd name="T0" fmla="*/ 0 w 1861"/>
                  <a:gd name="T1" fmla="*/ 131 h 867"/>
                  <a:gd name="T2" fmla="*/ 21 w 1861"/>
                  <a:gd name="T3" fmla="*/ 129 h 867"/>
                  <a:gd name="T4" fmla="*/ 51 w 1861"/>
                  <a:gd name="T5" fmla="*/ 117 h 867"/>
                  <a:gd name="T6" fmla="*/ 76 w 1861"/>
                  <a:gd name="T7" fmla="*/ 99 h 867"/>
                  <a:gd name="T8" fmla="*/ 110 w 1861"/>
                  <a:gd name="T9" fmla="*/ 70 h 867"/>
                  <a:gd name="T10" fmla="*/ 142 w 1861"/>
                  <a:gd name="T11" fmla="*/ 39 h 867"/>
                  <a:gd name="T12" fmla="*/ 172 w 1861"/>
                  <a:gd name="T13" fmla="*/ 15 h 867"/>
                  <a:gd name="T14" fmla="*/ 192 w 1861"/>
                  <a:gd name="T15" fmla="*/ 5 h 867"/>
                  <a:gd name="T16" fmla="*/ 212 w 1861"/>
                  <a:gd name="T17" fmla="*/ 0 h 867"/>
                  <a:gd name="T18" fmla="*/ 236 w 1861"/>
                  <a:gd name="T19" fmla="*/ 5 h 867"/>
                  <a:gd name="T20" fmla="*/ 253 w 1861"/>
                  <a:gd name="T21" fmla="*/ 13 h 867"/>
                  <a:gd name="T22" fmla="*/ 285 w 1861"/>
                  <a:gd name="T23" fmla="*/ 39 h 867"/>
                  <a:gd name="T24" fmla="*/ 316 w 1861"/>
                  <a:gd name="T25" fmla="*/ 69 h 867"/>
                  <a:gd name="T26" fmla="*/ 350 w 1861"/>
                  <a:gd name="T27" fmla="*/ 100 h 867"/>
                  <a:gd name="T28" fmla="*/ 370 w 1861"/>
                  <a:gd name="T29" fmla="*/ 114 h 867"/>
                  <a:gd name="T30" fmla="*/ 397 w 1861"/>
                  <a:gd name="T31" fmla="*/ 127 h 867"/>
                  <a:gd name="T32" fmla="*/ 423 w 1861"/>
                  <a:gd name="T33" fmla="*/ 131 h 8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1"/>
                  <a:gd name="T52" fmla="*/ 0 h 867"/>
                  <a:gd name="T53" fmla="*/ 1861 w 1861"/>
                  <a:gd name="T54" fmla="*/ 867 h 8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1" h="867">
                    <a:moveTo>
                      <a:pt x="0" y="864"/>
                    </a:moveTo>
                    <a:cubicBezTo>
                      <a:pt x="27" y="865"/>
                      <a:pt x="55" y="866"/>
                      <a:pt x="93" y="851"/>
                    </a:cubicBezTo>
                    <a:cubicBezTo>
                      <a:pt x="131" y="836"/>
                      <a:pt x="187" y="809"/>
                      <a:pt x="227" y="776"/>
                    </a:cubicBezTo>
                    <a:cubicBezTo>
                      <a:pt x="267" y="743"/>
                      <a:pt x="293" y="706"/>
                      <a:pt x="336" y="654"/>
                    </a:cubicBezTo>
                    <a:cubicBezTo>
                      <a:pt x="379" y="602"/>
                      <a:pt x="437" y="530"/>
                      <a:pt x="485" y="464"/>
                    </a:cubicBezTo>
                    <a:cubicBezTo>
                      <a:pt x="533" y="398"/>
                      <a:pt x="579" y="320"/>
                      <a:pt x="624" y="259"/>
                    </a:cubicBezTo>
                    <a:cubicBezTo>
                      <a:pt x="669" y="198"/>
                      <a:pt x="719" y="137"/>
                      <a:pt x="755" y="99"/>
                    </a:cubicBezTo>
                    <a:cubicBezTo>
                      <a:pt x="791" y="61"/>
                      <a:pt x="814" y="49"/>
                      <a:pt x="843" y="32"/>
                    </a:cubicBezTo>
                    <a:cubicBezTo>
                      <a:pt x="872" y="15"/>
                      <a:pt x="898" y="0"/>
                      <a:pt x="931" y="0"/>
                    </a:cubicBezTo>
                    <a:cubicBezTo>
                      <a:pt x="964" y="0"/>
                      <a:pt x="1010" y="17"/>
                      <a:pt x="1040" y="32"/>
                    </a:cubicBezTo>
                    <a:cubicBezTo>
                      <a:pt x="1070" y="47"/>
                      <a:pt x="1076" y="51"/>
                      <a:pt x="1112" y="88"/>
                    </a:cubicBezTo>
                    <a:cubicBezTo>
                      <a:pt x="1148" y="125"/>
                      <a:pt x="1206" y="195"/>
                      <a:pt x="1253" y="256"/>
                    </a:cubicBezTo>
                    <a:cubicBezTo>
                      <a:pt x="1300" y="317"/>
                      <a:pt x="1344" y="389"/>
                      <a:pt x="1392" y="456"/>
                    </a:cubicBezTo>
                    <a:cubicBezTo>
                      <a:pt x="1440" y="523"/>
                      <a:pt x="1500" y="609"/>
                      <a:pt x="1539" y="659"/>
                    </a:cubicBezTo>
                    <a:cubicBezTo>
                      <a:pt x="1578" y="709"/>
                      <a:pt x="1594" y="724"/>
                      <a:pt x="1629" y="755"/>
                    </a:cubicBezTo>
                    <a:cubicBezTo>
                      <a:pt x="1664" y="786"/>
                      <a:pt x="1708" y="824"/>
                      <a:pt x="1747" y="843"/>
                    </a:cubicBezTo>
                    <a:cubicBezTo>
                      <a:pt x="1786" y="862"/>
                      <a:pt x="1837" y="862"/>
                      <a:pt x="1861" y="867"/>
                    </a:cubicBezTo>
                  </a:path>
                </a:pathLst>
              </a:custGeom>
              <a:solidFill>
                <a:srgbClr val="24BDB2"/>
              </a:solidFill>
              <a:ln w="38100" cmpd="sng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Rectangle 17"/>
              <p:cNvSpPr>
                <a:spLocks noChangeArrowheads="1"/>
              </p:cNvSpPr>
              <p:nvPr/>
            </p:nvSpPr>
            <p:spPr bwMode="auto">
              <a:xfrm>
                <a:off x="2284" y="3879"/>
                <a:ext cx="56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Weight</a:t>
                </a:r>
              </a:p>
            </p:txBody>
          </p:sp>
          <p:sp>
            <p:nvSpPr>
              <p:cNvPr id="42006" name="Line 18"/>
              <p:cNvSpPr>
                <a:spLocks noChangeShapeType="1"/>
              </p:cNvSpPr>
              <p:nvPr/>
            </p:nvSpPr>
            <p:spPr bwMode="auto">
              <a:xfrm>
                <a:off x="2899" y="3985"/>
                <a:ext cx="565" cy="0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Line 19"/>
              <p:cNvSpPr>
                <a:spLocks noChangeShapeType="1"/>
              </p:cNvSpPr>
              <p:nvPr/>
            </p:nvSpPr>
            <p:spPr bwMode="auto">
              <a:xfrm>
                <a:off x="2907" y="3449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Line 20"/>
              <p:cNvSpPr>
                <a:spLocks noChangeShapeType="1"/>
              </p:cNvSpPr>
              <p:nvPr/>
            </p:nvSpPr>
            <p:spPr bwMode="auto">
              <a:xfrm>
                <a:off x="2339" y="3859"/>
                <a:ext cx="11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9" name="Freeform 21"/>
              <p:cNvSpPr>
                <a:spLocks/>
              </p:cNvSpPr>
              <p:nvPr/>
            </p:nvSpPr>
            <p:spPr bwMode="auto">
              <a:xfrm>
                <a:off x="2358" y="3675"/>
                <a:ext cx="1087" cy="174"/>
              </a:xfrm>
              <a:custGeom>
                <a:avLst/>
                <a:gdLst>
                  <a:gd name="T0" fmla="*/ 0 w 1861"/>
                  <a:gd name="T1" fmla="*/ 35 h 867"/>
                  <a:gd name="T2" fmla="*/ 32 w 1861"/>
                  <a:gd name="T3" fmla="*/ 34 h 867"/>
                  <a:gd name="T4" fmla="*/ 78 w 1861"/>
                  <a:gd name="T5" fmla="*/ 31 h 867"/>
                  <a:gd name="T6" fmla="*/ 114 w 1861"/>
                  <a:gd name="T7" fmla="*/ 26 h 867"/>
                  <a:gd name="T8" fmla="*/ 165 w 1861"/>
                  <a:gd name="T9" fmla="*/ 19 h 867"/>
                  <a:gd name="T10" fmla="*/ 213 w 1861"/>
                  <a:gd name="T11" fmla="*/ 10 h 867"/>
                  <a:gd name="T12" fmla="*/ 258 w 1861"/>
                  <a:gd name="T13" fmla="*/ 4 h 867"/>
                  <a:gd name="T14" fmla="*/ 287 w 1861"/>
                  <a:gd name="T15" fmla="*/ 1 h 867"/>
                  <a:gd name="T16" fmla="*/ 318 w 1861"/>
                  <a:gd name="T17" fmla="*/ 0 h 867"/>
                  <a:gd name="T18" fmla="*/ 355 w 1861"/>
                  <a:gd name="T19" fmla="*/ 1 h 867"/>
                  <a:gd name="T20" fmla="*/ 380 w 1861"/>
                  <a:gd name="T21" fmla="*/ 4 h 867"/>
                  <a:gd name="T22" fmla="*/ 428 w 1861"/>
                  <a:gd name="T23" fmla="*/ 10 h 867"/>
                  <a:gd name="T24" fmla="*/ 475 w 1861"/>
                  <a:gd name="T25" fmla="*/ 18 h 867"/>
                  <a:gd name="T26" fmla="*/ 525 w 1861"/>
                  <a:gd name="T27" fmla="*/ 26 h 867"/>
                  <a:gd name="T28" fmla="*/ 555 w 1861"/>
                  <a:gd name="T29" fmla="*/ 31 h 867"/>
                  <a:gd name="T30" fmla="*/ 596 w 1861"/>
                  <a:gd name="T31" fmla="*/ 34 h 867"/>
                  <a:gd name="T32" fmla="*/ 635 w 1861"/>
                  <a:gd name="T33" fmla="*/ 35 h 8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1"/>
                  <a:gd name="T52" fmla="*/ 0 h 867"/>
                  <a:gd name="T53" fmla="*/ 1861 w 1861"/>
                  <a:gd name="T54" fmla="*/ 867 h 8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1" h="867">
                    <a:moveTo>
                      <a:pt x="0" y="864"/>
                    </a:moveTo>
                    <a:cubicBezTo>
                      <a:pt x="27" y="865"/>
                      <a:pt x="55" y="866"/>
                      <a:pt x="93" y="851"/>
                    </a:cubicBezTo>
                    <a:cubicBezTo>
                      <a:pt x="131" y="836"/>
                      <a:pt x="187" y="809"/>
                      <a:pt x="227" y="776"/>
                    </a:cubicBezTo>
                    <a:cubicBezTo>
                      <a:pt x="267" y="743"/>
                      <a:pt x="293" y="706"/>
                      <a:pt x="336" y="654"/>
                    </a:cubicBezTo>
                    <a:cubicBezTo>
                      <a:pt x="379" y="602"/>
                      <a:pt x="437" y="530"/>
                      <a:pt x="485" y="464"/>
                    </a:cubicBezTo>
                    <a:cubicBezTo>
                      <a:pt x="533" y="398"/>
                      <a:pt x="579" y="320"/>
                      <a:pt x="624" y="259"/>
                    </a:cubicBezTo>
                    <a:cubicBezTo>
                      <a:pt x="669" y="198"/>
                      <a:pt x="719" y="137"/>
                      <a:pt x="755" y="99"/>
                    </a:cubicBezTo>
                    <a:cubicBezTo>
                      <a:pt x="791" y="61"/>
                      <a:pt x="814" y="49"/>
                      <a:pt x="843" y="32"/>
                    </a:cubicBezTo>
                    <a:cubicBezTo>
                      <a:pt x="872" y="15"/>
                      <a:pt x="898" y="0"/>
                      <a:pt x="931" y="0"/>
                    </a:cubicBezTo>
                    <a:cubicBezTo>
                      <a:pt x="964" y="0"/>
                      <a:pt x="1010" y="17"/>
                      <a:pt x="1040" y="32"/>
                    </a:cubicBezTo>
                    <a:cubicBezTo>
                      <a:pt x="1070" y="47"/>
                      <a:pt x="1076" y="51"/>
                      <a:pt x="1112" y="88"/>
                    </a:cubicBezTo>
                    <a:cubicBezTo>
                      <a:pt x="1148" y="125"/>
                      <a:pt x="1206" y="195"/>
                      <a:pt x="1253" y="256"/>
                    </a:cubicBezTo>
                    <a:cubicBezTo>
                      <a:pt x="1300" y="317"/>
                      <a:pt x="1344" y="389"/>
                      <a:pt x="1392" y="456"/>
                    </a:cubicBezTo>
                    <a:cubicBezTo>
                      <a:pt x="1440" y="523"/>
                      <a:pt x="1500" y="609"/>
                      <a:pt x="1539" y="659"/>
                    </a:cubicBezTo>
                    <a:cubicBezTo>
                      <a:pt x="1578" y="709"/>
                      <a:pt x="1594" y="724"/>
                      <a:pt x="1629" y="755"/>
                    </a:cubicBezTo>
                    <a:cubicBezTo>
                      <a:pt x="1664" y="786"/>
                      <a:pt x="1708" y="824"/>
                      <a:pt x="1747" y="843"/>
                    </a:cubicBezTo>
                    <a:cubicBezTo>
                      <a:pt x="1786" y="862"/>
                      <a:pt x="1837" y="862"/>
                      <a:pt x="1861" y="867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Rectangle 22"/>
              <p:cNvSpPr>
                <a:spLocks noChangeArrowheads="1"/>
              </p:cNvSpPr>
              <p:nvPr/>
            </p:nvSpPr>
            <p:spPr bwMode="auto">
              <a:xfrm>
                <a:off x="2538" y="3187"/>
                <a:ext cx="68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Variation</a:t>
                </a:r>
              </a:p>
            </p:txBody>
          </p:sp>
        </p:grpSp>
        <p:grpSp>
          <p:nvGrpSpPr>
            <p:cNvPr id="41993" name="Group 23"/>
            <p:cNvGrpSpPr>
              <a:grpSpLocks/>
            </p:cNvGrpSpPr>
            <p:nvPr/>
          </p:nvGrpSpPr>
          <p:grpSpPr bwMode="auto">
            <a:xfrm>
              <a:off x="3646" y="3187"/>
              <a:ext cx="1237" cy="919"/>
              <a:chOff x="3590" y="3187"/>
              <a:chExt cx="1237" cy="919"/>
            </a:xfrm>
          </p:grpSpPr>
          <p:sp>
            <p:nvSpPr>
              <p:cNvPr id="41997" name="Freeform 24"/>
              <p:cNvSpPr>
                <a:spLocks/>
              </p:cNvSpPr>
              <p:nvPr/>
            </p:nvSpPr>
            <p:spPr bwMode="auto">
              <a:xfrm>
                <a:off x="3729" y="3511"/>
                <a:ext cx="999" cy="337"/>
              </a:xfrm>
              <a:custGeom>
                <a:avLst/>
                <a:gdLst>
                  <a:gd name="T0" fmla="*/ 0 w 1861"/>
                  <a:gd name="T1" fmla="*/ 131 h 867"/>
                  <a:gd name="T2" fmla="*/ 27 w 1861"/>
                  <a:gd name="T3" fmla="*/ 129 h 867"/>
                  <a:gd name="T4" fmla="*/ 65 w 1861"/>
                  <a:gd name="T5" fmla="*/ 117 h 867"/>
                  <a:gd name="T6" fmla="*/ 97 w 1861"/>
                  <a:gd name="T7" fmla="*/ 99 h 867"/>
                  <a:gd name="T8" fmla="*/ 140 w 1861"/>
                  <a:gd name="T9" fmla="*/ 70 h 867"/>
                  <a:gd name="T10" fmla="*/ 180 w 1861"/>
                  <a:gd name="T11" fmla="*/ 39 h 867"/>
                  <a:gd name="T12" fmla="*/ 217 w 1861"/>
                  <a:gd name="T13" fmla="*/ 15 h 867"/>
                  <a:gd name="T14" fmla="*/ 243 w 1861"/>
                  <a:gd name="T15" fmla="*/ 5 h 867"/>
                  <a:gd name="T16" fmla="*/ 268 w 1861"/>
                  <a:gd name="T17" fmla="*/ 0 h 867"/>
                  <a:gd name="T18" fmla="*/ 300 w 1861"/>
                  <a:gd name="T19" fmla="*/ 5 h 867"/>
                  <a:gd name="T20" fmla="*/ 320 w 1861"/>
                  <a:gd name="T21" fmla="*/ 13 h 867"/>
                  <a:gd name="T22" fmla="*/ 361 w 1861"/>
                  <a:gd name="T23" fmla="*/ 39 h 867"/>
                  <a:gd name="T24" fmla="*/ 401 w 1861"/>
                  <a:gd name="T25" fmla="*/ 69 h 867"/>
                  <a:gd name="T26" fmla="*/ 443 w 1861"/>
                  <a:gd name="T27" fmla="*/ 100 h 867"/>
                  <a:gd name="T28" fmla="*/ 469 w 1861"/>
                  <a:gd name="T29" fmla="*/ 114 h 867"/>
                  <a:gd name="T30" fmla="*/ 504 w 1861"/>
                  <a:gd name="T31" fmla="*/ 127 h 867"/>
                  <a:gd name="T32" fmla="*/ 536 w 1861"/>
                  <a:gd name="T33" fmla="*/ 131 h 8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1"/>
                  <a:gd name="T52" fmla="*/ 0 h 867"/>
                  <a:gd name="T53" fmla="*/ 1861 w 1861"/>
                  <a:gd name="T54" fmla="*/ 867 h 8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1" h="867">
                    <a:moveTo>
                      <a:pt x="0" y="864"/>
                    </a:moveTo>
                    <a:cubicBezTo>
                      <a:pt x="27" y="865"/>
                      <a:pt x="55" y="866"/>
                      <a:pt x="93" y="851"/>
                    </a:cubicBezTo>
                    <a:cubicBezTo>
                      <a:pt x="131" y="836"/>
                      <a:pt x="187" y="809"/>
                      <a:pt x="227" y="776"/>
                    </a:cubicBezTo>
                    <a:cubicBezTo>
                      <a:pt x="267" y="743"/>
                      <a:pt x="293" y="706"/>
                      <a:pt x="336" y="654"/>
                    </a:cubicBezTo>
                    <a:cubicBezTo>
                      <a:pt x="379" y="602"/>
                      <a:pt x="437" y="530"/>
                      <a:pt x="485" y="464"/>
                    </a:cubicBezTo>
                    <a:cubicBezTo>
                      <a:pt x="533" y="398"/>
                      <a:pt x="579" y="320"/>
                      <a:pt x="624" y="259"/>
                    </a:cubicBezTo>
                    <a:cubicBezTo>
                      <a:pt x="669" y="198"/>
                      <a:pt x="719" y="137"/>
                      <a:pt x="755" y="99"/>
                    </a:cubicBezTo>
                    <a:cubicBezTo>
                      <a:pt x="791" y="61"/>
                      <a:pt x="814" y="49"/>
                      <a:pt x="843" y="32"/>
                    </a:cubicBezTo>
                    <a:cubicBezTo>
                      <a:pt x="872" y="15"/>
                      <a:pt x="898" y="0"/>
                      <a:pt x="931" y="0"/>
                    </a:cubicBezTo>
                    <a:cubicBezTo>
                      <a:pt x="964" y="0"/>
                      <a:pt x="1010" y="17"/>
                      <a:pt x="1040" y="32"/>
                    </a:cubicBezTo>
                    <a:cubicBezTo>
                      <a:pt x="1070" y="47"/>
                      <a:pt x="1076" y="51"/>
                      <a:pt x="1112" y="88"/>
                    </a:cubicBezTo>
                    <a:cubicBezTo>
                      <a:pt x="1148" y="125"/>
                      <a:pt x="1206" y="195"/>
                      <a:pt x="1253" y="256"/>
                    </a:cubicBezTo>
                    <a:cubicBezTo>
                      <a:pt x="1300" y="317"/>
                      <a:pt x="1344" y="389"/>
                      <a:pt x="1392" y="456"/>
                    </a:cubicBezTo>
                    <a:cubicBezTo>
                      <a:pt x="1440" y="523"/>
                      <a:pt x="1500" y="609"/>
                      <a:pt x="1539" y="659"/>
                    </a:cubicBezTo>
                    <a:cubicBezTo>
                      <a:pt x="1578" y="709"/>
                      <a:pt x="1594" y="724"/>
                      <a:pt x="1629" y="755"/>
                    </a:cubicBezTo>
                    <a:cubicBezTo>
                      <a:pt x="1664" y="786"/>
                      <a:pt x="1708" y="824"/>
                      <a:pt x="1747" y="843"/>
                    </a:cubicBezTo>
                    <a:cubicBezTo>
                      <a:pt x="1786" y="862"/>
                      <a:pt x="1837" y="862"/>
                      <a:pt x="1861" y="867"/>
                    </a:cubicBezTo>
                  </a:path>
                </a:pathLst>
              </a:custGeom>
              <a:solidFill>
                <a:srgbClr val="24BDB2"/>
              </a:solidFill>
              <a:ln w="38100" cmpd="sng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Rectangle 25"/>
              <p:cNvSpPr>
                <a:spLocks noChangeArrowheads="1"/>
              </p:cNvSpPr>
              <p:nvPr/>
            </p:nvSpPr>
            <p:spPr bwMode="auto">
              <a:xfrm>
                <a:off x="3590" y="3879"/>
                <a:ext cx="56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Weight</a:t>
                </a:r>
              </a:p>
            </p:txBody>
          </p:sp>
          <p:sp>
            <p:nvSpPr>
              <p:cNvPr id="41999" name="Line 26"/>
              <p:cNvSpPr>
                <a:spLocks noChangeShapeType="1"/>
              </p:cNvSpPr>
              <p:nvPr/>
            </p:nvSpPr>
            <p:spPr bwMode="auto">
              <a:xfrm>
                <a:off x="4225" y="3987"/>
                <a:ext cx="565" cy="0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27"/>
              <p:cNvSpPr>
                <a:spLocks noChangeShapeType="1"/>
              </p:cNvSpPr>
              <p:nvPr/>
            </p:nvSpPr>
            <p:spPr bwMode="auto">
              <a:xfrm>
                <a:off x="4233" y="3451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28"/>
              <p:cNvSpPr>
                <a:spLocks noChangeShapeType="1"/>
              </p:cNvSpPr>
              <p:nvPr/>
            </p:nvSpPr>
            <p:spPr bwMode="auto">
              <a:xfrm>
                <a:off x="3665" y="3861"/>
                <a:ext cx="11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Freeform 29"/>
              <p:cNvSpPr>
                <a:spLocks/>
              </p:cNvSpPr>
              <p:nvPr/>
            </p:nvSpPr>
            <p:spPr bwMode="auto">
              <a:xfrm>
                <a:off x="3768" y="3512"/>
                <a:ext cx="1059" cy="345"/>
              </a:xfrm>
              <a:custGeom>
                <a:avLst/>
                <a:gdLst>
                  <a:gd name="T0" fmla="*/ 0 w 1059"/>
                  <a:gd name="T1" fmla="*/ 341 h 345"/>
                  <a:gd name="T2" fmla="*/ 48 w 1059"/>
                  <a:gd name="T3" fmla="*/ 317 h 345"/>
                  <a:gd name="T4" fmla="*/ 93 w 1059"/>
                  <a:gd name="T5" fmla="*/ 259 h 345"/>
                  <a:gd name="T6" fmla="*/ 133 w 1059"/>
                  <a:gd name="T7" fmla="*/ 165 h 345"/>
                  <a:gd name="T8" fmla="*/ 181 w 1059"/>
                  <a:gd name="T9" fmla="*/ 72 h 345"/>
                  <a:gd name="T10" fmla="*/ 232 w 1059"/>
                  <a:gd name="T11" fmla="*/ 11 h 345"/>
                  <a:gd name="T12" fmla="*/ 315 w 1059"/>
                  <a:gd name="T13" fmla="*/ 13 h 345"/>
                  <a:gd name="T14" fmla="*/ 461 w 1059"/>
                  <a:gd name="T15" fmla="*/ 88 h 345"/>
                  <a:gd name="T16" fmla="*/ 560 w 1059"/>
                  <a:gd name="T17" fmla="*/ 144 h 345"/>
                  <a:gd name="T18" fmla="*/ 680 w 1059"/>
                  <a:gd name="T19" fmla="*/ 227 h 345"/>
                  <a:gd name="T20" fmla="*/ 867 w 1059"/>
                  <a:gd name="T21" fmla="*/ 317 h 345"/>
                  <a:gd name="T22" fmla="*/ 957 w 1059"/>
                  <a:gd name="T23" fmla="*/ 341 h 345"/>
                  <a:gd name="T24" fmla="*/ 1059 w 1059"/>
                  <a:gd name="T25" fmla="*/ 341 h 34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59"/>
                  <a:gd name="T40" fmla="*/ 0 h 345"/>
                  <a:gd name="T41" fmla="*/ 1059 w 1059"/>
                  <a:gd name="T42" fmla="*/ 345 h 34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59" h="345">
                    <a:moveTo>
                      <a:pt x="0" y="341"/>
                    </a:moveTo>
                    <a:cubicBezTo>
                      <a:pt x="8" y="337"/>
                      <a:pt x="32" y="331"/>
                      <a:pt x="48" y="317"/>
                    </a:cubicBezTo>
                    <a:cubicBezTo>
                      <a:pt x="64" y="303"/>
                      <a:pt x="79" y="284"/>
                      <a:pt x="93" y="259"/>
                    </a:cubicBezTo>
                    <a:cubicBezTo>
                      <a:pt x="107" y="234"/>
                      <a:pt x="118" y="196"/>
                      <a:pt x="133" y="165"/>
                    </a:cubicBezTo>
                    <a:cubicBezTo>
                      <a:pt x="148" y="134"/>
                      <a:pt x="164" y="98"/>
                      <a:pt x="181" y="72"/>
                    </a:cubicBezTo>
                    <a:cubicBezTo>
                      <a:pt x="198" y="46"/>
                      <a:pt x="210" y="21"/>
                      <a:pt x="232" y="11"/>
                    </a:cubicBezTo>
                    <a:cubicBezTo>
                      <a:pt x="254" y="1"/>
                      <a:pt x="277" y="0"/>
                      <a:pt x="315" y="13"/>
                    </a:cubicBezTo>
                    <a:cubicBezTo>
                      <a:pt x="353" y="26"/>
                      <a:pt x="420" y="66"/>
                      <a:pt x="461" y="88"/>
                    </a:cubicBezTo>
                    <a:cubicBezTo>
                      <a:pt x="502" y="110"/>
                      <a:pt x="524" y="121"/>
                      <a:pt x="560" y="144"/>
                    </a:cubicBezTo>
                    <a:cubicBezTo>
                      <a:pt x="596" y="167"/>
                      <a:pt x="629" y="198"/>
                      <a:pt x="680" y="227"/>
                    </a:cubicBezTo>
                    <a:cubicBezTo>
                      <a:pt x="731" y="256"/>
                      <a:pt x="821" y="298"/>
                      <a:pt x="867" y="317"/>
                    </a:cubicBezTo>
                    <a:cubicBezTo>
                      <a:pt x="913" y="336"/>
                      <a:pt x="925" y="337"/>
                      <a:pt x="957" y="341"/>
                    </a:cubicBezTo>
                    <a:cubicBezTo>
                      <a:pt x="989" y="345"/>
                      <a:pt x="1038" y="341"/>
                      <a:pt x="1059" y="34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Rectangle 30"/>
              <p:cNvSpPr>
                <a:spLocks noChangeArrowheads="1"/>
              </p:cNvSpPr>
              <p:nvPr/>
            </p:nvSpPr>
            <p:spPr bwMode="auto">
              <a:xfrm>
                <a:off x="3954" y="3187"/>
                <a:ext cx="53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Shape</a:t>
                </a:r>
              </a:p>
            </p:txBody>
          </p:sp>
        </p:grpSp>
        <p:grpSp>
          <p:nvGrpSpPr>
            <p:cNvPr id="41994" name="Group 31"/>
            <p:cNvGrpSpPr>
              <a:grpSpLocks/>
            </p:cNvGrpSpPr>
            <p:nvPr/>
          </p:nvGrpSpPr>
          <p:grpSpPr bwMode="auto">
            <a:xfrm>
              <a:off x="662" y="3133"/>
              <a:ext cx="292" cy="803"/>
              <a:chOff x="598" y="3133"/>
              <a:chExt cx="292" cy="803"/>
            </a:xfrm>
          </p:grpSpPr>
          <p:sp>
            <p:nvSpPr>
              <p:cNvPr id="41995" name="Line 32"/>
              <p:cNvSpPr>
                <a:spLocks noChangeShapeType="1"/>
              </p:cNvSpPr>
              <p:nvPr/>
            </p:nvSpPr>
            <p:spPr bwMode="auto">
              <a:xfrm rot="-5400000">
                <a:off x="607" y="3607"/>
                <a:ext cx="565" cy="0"/>
              </a:xfrm>
              <a:prstGeom prst="line">
                <a:avLst/>
              </a:prstGeom>
              <a:noFill/>
              <a:ln w="57150">
                <a:solidFill>
                  <a:srgbClr val="BF092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Rectangle 33"/>
              <p:cNvSpPr>
                <a:spLocks noChangeArrowheads="1"/>
              </p:cNvSpPr>
              <p:nvPr/>
            </p:nvSpPr>
            <p:spPr bwMode="auto">
              <a:xfrm rot="-5400000">
                <a:off x="310" y="3421"/>
                <a:ext cx="80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 b="0">
                    <a:solidFill>
                      <a:srgbClr val="000000"/>
                    </a:solidFill>
                  </a:rPr>
                  <a:t>Frequency</a:t>
                </a:r>
              </a:p>
            </p:txBody>
          </p:sp>
        </p:grpSp>
      </p:grpSp>
      <p:sp>
        <p:nvSpPr>
          <p:cNvPr id="41989" name="Rectangle 34"/>
          <p:cNvSpPr>
            <a:spLocks noChangeArrowheads="1"/>
          </p:cNvSpPr>
          <p:nvPr/>
        </p:nvSpPr>
        <p:spPr bwMode="auto">
          <a:xfrm>
            <a:off x="7400925" y="4429125"/>
            <a:ext cx="1244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S6.1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804863" y="1487488"/>
            <a:ext cx="75326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</a:rPr>
              <a:t>To measure the process, we take samples and analyze the sample statistics following these steps</a:t>
            </a:r>
          </a:p>
        </p:txBody>
      </p:sp>
    </p:spTree>
    <p:extLst>
      <p:ext uri="{BB962C8B-B14F-4D97-AF65-F5344CB8AC3E}">
        <p14:creationId xmlns:p14="http://schemas.microsoft.com/office/powerpoint/2010/main" val="36199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SPC Sampling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04863" y="1487488"/>
            <a:ext cx="75326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</a:rPr>
              <a:t>To measure the process, we take samples and analyze the sample statistics following these steps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44525" y="2871788"/>
            <a:ext cx="3179763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2600" indent="-482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800" b="0" dirty="0">
                <a:solidFill>
                  <a:srgbClr val="000000"/>
                </a:solidFill>
              </a:rPr>
              <a:t>(d)	If </a:t>
            </a:r>
            <a:r>
              <a:rPr lang="en-US" altLang="en-US" sz="1800" b="0" dirty="0">
                <a:solidFill>
                  <a:srgbClr val="FF0000"/>
                </a:solidFill>
              </a:rPr>
              <a:t>only natural causes </a:t>
            </a:r>
            <a:r>
              <a:rPr lang="en-US" altLang="en-US" sz="1800" b="0" dirty="0">
                <a:solidFill>
                  <a:srgbClr val="000000"/>
                </a:solidFill>
              </a:rPr>
              <a:t>of variation are present, the output of a process forms a distribution that is </a:t>
            </a:r>
            <a:r>
              <a:rPr lang="en-US" altLang="en-US" sz="1800" b="0" dirty="0">
                <a:solidFill>
                  <a:srgbClr val="FF0000"/>
                </a:solidFill>
              </a:rPr>
              <a:t>stable over time </a:t>
            </a:r>
            <a:r>
              <a:rPr lang="en-US" altLang="en-US" sz="1800" b="0" dirty="0">
                <a:solidFill>
                  <a:srgbClr val="000000"/>
                </a:solidFill>
              </a:rPr>
              <a:t>and is predictable</a:t>
            </a:r>
          </a:p>
        </p:txBody>
      </p:sp>
      <p:grpSp>
        <p:nvGrpSpPr>
          <p:cNvPr id="43013" name="Group 34"/>
          <p:cNvGrpSpPr>
            <a:grpSpLocks/>
          </p:cNvGrpSpPr>
          <p:nvPr/>
        </p:nvGrpSpPr>
        <p:grpSpPr bwMode="auto">
          <a:xfrm>
            <a:off x="3908425" y="3348038"/>
            <a:ext cx="3884613" cy="2139950"/>
            <a:chOff x="2462" y="2109"/>
            <a:chExt cx="2447" cy="1348"/>
          </a:xfrm>
        </p:grpSpPr>
        <p:sp>
          <p:nvSpPr>
            <p:cNvPr id="43021" name="Line 6"/>
            <p:cNvSpPr>
              <a:spLocks noChangeShapeType="1"/>
            </p:cNvSpPr>
            <p:nvPr/>
          </p:nvSpPr>
          <p:spPr bwMode="auto">
            <a:xfrm flipV="1">
              <a:off x="3032" y="2380"/>
              <a:ext cx="1877" cy="8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Freeform 7"/>
            <p:cNvSpPr>
              <a:spLocks/>
            </p:cNvSpPr>
            <p:nvPr/>
          </p:nvSpPr>
          <p:spPr bwMode="auto">
            <a:xfrm>
              <a:off x="3995" y="2111"/>
              <a:ext cx="732" cy="511"/>
            </a:xfrm>
            <a:custGeom>
              <a:avLst/>
              <a:gdLst>
                <a:gd name="T0" fmla="*/ 0 w 1861"/>
                <a:gd name="T1" fmla="*/ 300 h 867"/>
                <a:gd name="T2" fmla="*/ 15 w 1861"/>
                <a:gd name="T3" fmla="*/ 296 h 867"/>
                <a:gd name="T4" fmla="*/ 35 w 1861"/>
                <a:gd name="T5" fmla="*/ 269 h 867"/>
                <a:gd name="T6" fmla="*/ 52 w 1861"/>
                <a:gd name="T7" fmla="*/ 227 h 867"/>
                <a:gd name="T8" fmla="*/ 75 w 1861"/>
                <a:gd name="T9" fmla="*/ 161 h 867"/>
                <a:gd name="T10" fmla="*/ 96 w 1861"/>
                <a:gd name="T11" fmla="*/ 90 h 867"/>
                <a:gd name="T12" fmla="*/ 117 w 1861"/>
                <a:gd name="T13" fmla="*/ 34 h 867"/>
                <a:gd name="T14" fmla="*/ 131 w 1861"/>
                <a:gd name="T15" fmla="*/ 11 h 867"/>
                <a:gd name="T16" fmla="*/ 144 w 1861"/>
                <a:gd name="T17" fmla="*/ 0 h 867"/>
                <a:gd name="T18" fmla="*/ 161 w 1861"/>
                <a:gd name="T19" fmla="*/ 11 h 867"/>
                <a:gd name="T20" fmla="*/ 172 w 1861"/>
                <a:gd name="T21" fmla="*/ 31 h 867"/>
                <a:gd name="T22" fmla="*/ 194 w 1861"/>
                <a:gd name="T23" fmla="*/ 89 h 867"/>
                <a:gd name="T24" fmla="*/ 216 w 1861"/>
                <a:gd name="T25" fmla="*/ 159 h 867"/>
                <a:gd name="T26" fmla="*/ 238 w 1861"/>
                <a:gd name="T27" fmla="*/ 229 h 867"/>
                <a:gd name="T28" fmla="*/ 252 w 1861"/>
                <a:gd name="T29" fmla="*/ 262 h 867"/>
                <a:gd name="T30" fmla="*/ 270 w 1861"/>
                <a:gd name="T31" fmla="*/ 293 h 867"/>
                <a:gd name="T32" fmla="*/ 288 w 1861"/>
                <a:gd name="T33" fmla="*/ 301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8"/>
            <p:cNvSpPr>
              <a:spLocks noChangeShapeType="1"/>
            </p:cNvSpPr>
            <p:nvPr/>
          </p:nvSpPr>
          <p:spPr bwMode="auto">
            <a:xfrm>
              <a:off x="4360" y="2109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9"/>
            <p:cNvSpPr>
              <a:spLocks noChangeShapeType="1"/>
            </p:cNvSpPr>
            <p:nvPr/>
          </p:nvSpPr>
          <p:spPr bwMode="auto">
            <a:xfrm>
              <a:off x="3952" y="2624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Freeform 10"/>
            <p:cNvSpPr>
              <a:spLocks/>
            </p:cNvSpPr>
            <p:nvPr/>
          </p:nvSpPr>
          <p:spPr bwMode="auto">
            <a:xfrm>
              <a:off x="3614" y="2276"/>
              <a:ext cx="732" cy="511"/>
            </a:xfrm>
            <a:custGeom>
              <a:avLst/>
              <a:gdLst>
                <a:gd name="T0" fmla="*/ 0 w 1861"/>
                <a:gd name="T1" fmla="*/ 300 h 867"/>
                <a:gd name="T2" fmla="*/ 15 w 1861"/>
                <a:gd name="T3" fmla="*/ 296 h 867"/>
                <a:gd name="T4" fmla="*/ 35 w 1861"/>
                <a:gd name="T5" fmla="*/ 269 h 867"/>
                <a:gd name="T6" fmla="*/ 52 w 1861"/>
                <a:gd name="T7" fmla="*/ 227 h 867"/>
                <a:gd name="T8" fmla="*/ 75 w 1861"/>
                <a:gd name="T9" fmla="*/ 161 h 867"/>
                <a:gd name="T10" fmla="*/ 96 w 1861"/>
                <a:gd name="T11" fmla="*/ 90 h 867"/>
                <a:gd name="T12" fmla="*/ 117 w 1861"/>
                <a:gd name="T13" fmla="*/ 34 h 867"/>
                <a:gd name="T14" fmla="*/ 131 w 1861"/>
                <a:gd name="T15" fmla="*/ 11 h 867"/>
                <a:gd name="T16" fmla="*/ 144 w 1861"/>
                <a:gd name="T17" fmla="*/ 0 h 867"/>
                <a:gd name="T18" fmla="*/ 161 w 1861"/>
                <a:gd name="T19" fmla="*/ 11 h 867"/>
                <a:gd name="T20" fmla="*/ 172 w 1861"/>
                <a:gd name="T21" fmla="*/ 31 h 867"/>
                <a:gd name="T22" fmla="*/ 194 w 1861"/>
                <a:gd name="T23" fmla="*/ 89 h 867"/>
                <a:gd name="T24" fmla="*/ 216 w 1861"/>
                <a:gd name="T25" fmla="*/ 159 h 867"/>
                <a:gd name="T26" fmla="*/ 238 w 1861"/>
                <a:gd name="T27" fmla="*/ 229 h 867"/>
                <a:gd name="T28" fmla="*/ 252 w 1861"/>
                <a:gd name="T29" fmla="*/ 262 h 867"/>
                <a:gd name="T30" fmla="*/ 270 w 1861"/>
                <a:gd name="T31" fmla="*/ 293 h 867"/>
                <a:gd name="T32" fmla="*/ 288 w 1861"/>
                <a:gd name="T33" fmla="*/ 301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11"/>
            <p:cNvSpPr>
              <a:spLocks noChangeShapeType="1"/>
            </p:cNvSpPr>
            <p:nvPr/>
          </p:nvSpPr>
          <p:spPr bwMode="auto">
            <a:xfrm>
              <a:off x="3979" y="2274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12"/>
            <p:cNvSpPr>
              <a:spLocks noChangeShapeType="1"/>
            </p:cNvSpPr>
            <p:nvPr/>
          </p:nvSpPr>
          <p:spPr bwMode="auto">
            <a:xfrm>
              <a:off x="3571" y="2789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Freeform 13"/>
            <p:cNvSpPr>
              <a:spLocks/>
            </p:cNvSpPr>
            <p:nvPr/>
          </p:nvSpPr>
          <p:spPr bwMode="auto">
            <a:xfrm>
              <a:off x="3237" y="2442"/>
              <a:ext cx="732" cy="511"/>
            </a:xfrm>
            <a:custGeom>
              <a:avLst/>
              <a:gdLst>
                <a:gd name="T0" fmla="*/ 0 w 1861"/>
                <a:gd name="T1" fmla="*/ 300 h 867"/>
                <a:gd name="T2" fmla="*/ 15 w 1861"/>
                <a:gd name="T3" fmla="*/ 296 h 867"/>
                <a:gd name="T4" fmla="*/ 35 w 1861"/>
                <a:gd name="T5" fmla="*/ 269 h 867"/>
                <a:gd name="T6" fmla="*/ 52 w 1861"/>
                <a:gd name="T7" fmla="*/ 227 h 867"/>
                <a:gd name="T8" fmla="*/ 75 w 1861"/>
                <a:gd name="T9" fmla="*/ 161 h 867"/>
                <a:gd name="T10" fmla="*/ 96 w 1861"/>
                <a:gd name="T11" fmla="*/ 90 h 867"/>
                <a:gd name="T12" fmla="*/ 117 w 1861"/>
                <a:gd name="T13" fmla="*/ 34 h 867"/>
                <a:gd name="T14" fmla="*/ 131 w 1861"/>
                <a:gd name="T15" fmla="*/ 11 h 867"/>
                <a:gd name="T16" fmla="*/ 144 w 1861"/>
                <a:gd name="T17" fmla="*/ 0 h 867"/>
                <a:gd name="T18" fmla="*/ 161 w 1861"/>
                <a:gd name="T19" fmla="*/ 11 h 867"/>
                <a:gd name="T20" fmla="*/ 172 w 1861"/>
                <a:gd name="T21" fmla="*/ 31 h 867"/>
                <a:gd name="T22" fmla="*/ 194 w 1861"/>
                <a:gd name="T23" fmla="*/ 89 h 867"/>
                <a:gd name="T24" fmla="*/ 216 w 1861"/>
                <a:gd name="T25" fmla="*/ 159 h 867"/>
                <a:gd name="T26" fmla="*/ 238 w 1861"/>
                <a:gd name="T27" fmla="*/ 229 h 867"/>
                <a:gd name="T28" fmla="*/ 252 w 1861"/>
                <a:gd name="T29" fmla="*/ 262 h 867"/>
                <a:gd name="T30" fmla="*/ 270 w 1861"/>
                <a:gd name="T31" fmla="*/ 293 h 867"/>
                <a:gd name="T32" fmla="*/ 288 w 1861"/>
                <a:gd name="T33" fmla="*/ 301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4"/>
            <p:cNvSpPr>
              <a:spLocks noChangeShapeType="1"/>
            </p:cNvSpPr>
            <p:nvPr/>
          </p:nvSpPr>
          <p:spPr bwMode="auto">
            <a:xfrm>
              <a:off x="3602" y="2440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5"/>
            <p:cNvSpPr>
              <a:spLocks noChangeShapeType="1"/>
            </p:cNvSpPr>
            <p:nvPr/>
          </p:nvSpPr>
          <p:spPr bwMode="auto">
            <a:xfrm>
              <a:off x="3194" y="2955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Rectangle 16"/>
            <p:cNvSpPr>
              <a:spLocks noChangeArrowheads="1"/>
            </p:cNvSpPr>
            <p:nvPr/>
          </p:nvSpPr>
          <p:spPr bwMode="auto">
            <a:xfrm>
              <a:off x="2774" y="3239"/>
              <a:ext cx="5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43032" name="Line 17"/>
            <p:cNvSpPr>
              <a:spLocks noChangeShapeType="1"/>
            </p:cNvSpPr>
            <p:nvPr/>
          </p:nvSpPr>
          <p:spPr bwMode="auto">
            <a:xfrm>
              <a:off x="3379" y="3355"/>
              <a:ext cx="565" cy="0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Freeform 18"/>
            <p:cNvSpPr>
              <a:spLocks/>
            </p:cNvSpPr>
            <p:nvPr/>
          </p:nvSpPr>
          <p:spPr bwMode="auto">
            <a:xfrm>
              <a:off x="2859" y="2612"/>
              <a:ext cx="732" cy="511"/>
            </a:xfrm>
            <a:custGeom>
              <a:avLst/>
              <a:gdLst>
                <a:gd name="T0" fmla="*/ 0 w 1861"/>
                <a:gd name="T1" fmla="*/ 300 h 867"/>
                <a:gd name="T2" fmla="*/ 15 w 1861"/>
                <a:gd name="T3" fmla="*/ 296 h 867"/>
                <a:gd name="T4" fmla="*/ 35 w 1861"/>
                <a:gd name="T5" fmla="*/ 269 h 867"/>
                <a:gd name="T6" fmla="*/ 52 w 1861"/>
                <a:gd name="T7" fmla="*/ 227 h 867"/>
                <a:gd name="T8" fmla="*/ 75 w 1861"/>
                <a:gd name="T9" fmla="*/ 161 h 867"/>
                <a:gd name="T10" fmla="*/ 96 w 1861"/>
                <a:gd name="T11" fmla="*/ 90 h 867"/>
                <a:gd name="T12" fmla="*/ 117 w 1861"/>
                <a:gd name="T13" fmla="*/ 34 h 867"/>
                <a:gd name="T14" fmla="*/ 131 w 1861"/>
                <a:gd name="T15" fmla="*/ 11 h 867"/>
                <a:gd name="T16" fmla="*/ 144 w 1861"/>
                <a:gd name="T17" fmla="*/ 0 h 867"/>
                <a:gd name="T18" fmla="*/ 161 w 1861"/>
                <a:gd name="T19" fmla="*/ 11 h 867"/>
                <a:gd name="T20" fmla="*/ 172 w 1861"/>
                <a:gd name="T21" fmla="*/ 31 h 867"/>
                <a:gd name="T22" fmla="*/ 194 w 1861"/>
                <a:gd name="T23" fmla="*/ 89 h 867"/>
                <a:gd name="T24" fmla="*/ 216 w 1861"/>
                <a:gd name="T25" fmla="*/ 159 h 867"/>
                <a:gd name="T26" fmla="*/ 238 w 1861"/>
                <a:gd name="T27" fmla="*/ 229 h 867"/>
                <a:gd name="T28" fmla="*/ 252 w 1861"/>
                <a:gd name="T29" fmla="*/ 262 h 867"/>
                <a:gd name="T30" fmla="*/ 270 w 1861"/>
                <a:gd name="T31" fmla="*/ 293 h 867"/>
                <a:gd name="T32" fmla="*/ 288 w 1861"/>
                <a:gd name="T33" fmla="*/ 301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9"/>
            <p:cNvSpPr>
              <a:spLocks noChangeShapeType="1"/>
            </p:cNvSpPr>
            <p:nvPr/>
          </p:nvSpPr>
          <p:spPr bwMode="auto">
            <a:xfrm>
              <a:off x="3224" y="2610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20"/>
            <p:cNvSpPr>
              <a:spLocks noChangeShapeType="1"/>
            </p:cNvSpPr>
            <p:nvPr/>
          </p:nvSpPr>
          <p:spPr bwMode="auto">
            <a:xfrm>
              <a:off x="2816" y="3125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Rectangle 21"/>
            <p:cNvSpPr>
              <a:spLocks noChangeArrowheads="1"/>
            </p:cNvSpPr>
            <p:nvPr/>
          </p:nvSpPr>
          <p:spPr bwMode="auto">
            <a:xfrm rot="-1452304">
              <a:off x="3843" y="3013"/>
              <a:ext cx="43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Time</a:t>
              </a:r>
            </a:p>
          </p:txBody>
        </p:sp>
        <p:sp>
          <p:nvSpPr>
            <p:cNvPr id="43037" name="Line 22"/>
            <p:cNvSpPr>
              <a:spLocks noChangeShapeType="1"/>
            </p:cNvSpPr>
            <p:nvPr/>
          </p:nvSpPr>
          <p:spPr bwMode="auto">
            <a:xfrm rot="-5400000">
              <a:off x="2307" y="2739"/>
              <a:ext cx="829" cy="0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3"/>
            <p:cNvSpPr>
              <a:spLocks noChangeArrowheads="1"/>
            </p:cNvSpPr>
            <p:nvPr/>
          </p:nvSpPr>
          <p:spPr bwMode="auto">
            <a:xfrm rot="-5400000">
              <a:off x="2169" y="2654"/>
              <a:ext cx="8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Frequency</a:t>
              </a:r>
            </a:p>
          </p:txBody>
        </p:sp>
        <p:sp>
          <p:nvSpPr>
            <p:cNvPr id="43039" name="Line 24"/>
            <p:cNvSpPr>
              <a:spLocks noChangeShapeType="1"/>
            </p:cNvSpPr>
            <p:nvPr/>
          </p:nvSpPr>
          <p:spPr bwMode="auto">
            <a:xfrm flipV="1">
              <a:off x="4236" y="2876"/>
              <a:ext cx="392" cy="176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4" name="Group 25"/>
          <p:cNvGrpSpPr>
            <a:grpSpLocks/>
          </p:cNvGrpSpPr>
          <p:nvPr/>
        </p:nvGrpSpPr>
        <p:grpSpPr bwMode="auto">
          <a:xfrm>
            <a:off x="7378700" y="2857500"/>
            <a:ext cx="1474788" cy="1246188"/>
            <a:chOff x="4560" y="2176"/>
            <a:chExt cx="929" cy="785"/>
          </a:xfrm>
        </p:grpSpPr>
        <p:sp>
          <p:nvSpPr>
            <p:cNvPr id="43016" name="Rectangle 26"/>
            <p:cNvSpPr>
              <a:spLocks noChangeArrowheads="1"/>
            </p:cNvSpPr>
            <p:nvPr/>
          </p:nvSpPr>
          <p:spPr bwMode="auto">
            <a:xfrm>
              <a:off x="4726" y="2743"/>
              <a:ext cx="7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Prediction</a:t>
              </a:r>
            </a:p>
          </p:txBody>
        </p:sp>
        <p:sp>
          <p:nvSpPr>
            <p:cNvPr id="43017" name="Line 27"/>
            <p:cNvSpPr>
              <a:spLocks noChangeShapeType="1"/>
            </p:cNvSpPr>
            <p:nvPr/>
          </p:nvSpPr>
          <p:spPr bwMode="auto">
            <a:xfrm flipV="1">
              <a:off x="4817" y="2512"/>
              <a:ext cx="551" cy="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Freeform 28"/>
            <p:cNvSpPr>
              <a:spLocks/>
            </p:cNvSpPr>
            <p:nvPr/>
          </p:nvSpPr>
          <p:spPr bwMode="auto">
            <a:xfrm>
              <a:off x="4603" y="2178"/>
              <a:ext cx="732" cy="511"/>
            </a:xfrm>
            <a:custGeom>
              <a:avLst/>
              <a:gdLst>
                <a:gd name="T0" fmla="*/ 0 w 1861"/>
                <a:gd name="T1" fmla="*/ 300 h 867"/>
                <a:gd name="T2" fmla="*/ 15 w 1861"/>
                <a:gd name="T3" fmla="*/ 296 h 867"/>
                <a:gd name="T4" fmla="*/ 35 w 1861"/>
                <a:gd name="T5" fmla="*/ 269 h 867"/>
                <a:gd name="T6" fmla="*/ 52 w 1861"/>
                <a:gd name="T7" fmla="*/ 227 h 867"/>
                <a:gd name="T8" fmla="*/ 75 w 1861"/>
                <a:gd name="T9" fmla="*/ 161 h 867"/>
                <a:gd name="T10" fmla="*/ 96 w 1861"/>
                <a:gd name="T11" fmla="*/ 90 h 867"/>
                <a:gd name="T12" fmla="*/ 117 w 1861"/>
                <a:gd name="T13" fmla="*/ 34 h 867"/>
                <a:gd name="T14" fmla="*/ 131 w 1861"/>
                <a:gd name="T15" fmla="*/ 11 h 867"/>
                <a:gd name="T16" fmla="*/ 144 w 1861"/>
                <a:gd name="T17" fmla="*/ 0 h 867"/>
                <a:gd name="T18" fmla="*/ 161 w 1861"/>
                <a:gd name="T19" fmla="*/ 11 h 867"/>
                <a:gd name="T20" fmla="*/ 172 w 1861"/>
                <a:gd name="T21" fmla="*/ 31 h 867"/>
                <a:gd name="T22" fmla="*/ 194 w 1861"/>
                <a:gd name="T23" fmla="*/ 89 h 867"/>
                <a:gd name="T24" fmla="*/ 216 w 1861"/>
                <a:gd name="T25" fmla="*/ 159 h 867"/>
                <a:gd name="T26" fmla="*/ 238 w 1861"/>
                <a:gd name="T27" fmla="*/ 229 h 867"/>
                <a:gd name="T28" fmla="*/ 252 w 1861"/>
                <a:gd name="T29" fmla="*/ 262 h 867"/>
                <a:gd name="T30" fmla="*/ 270 w 1861"/>
                <a:gd name="T31" fmla="*/ 293 h 867"/>
                <a:gd name="T32" fmla="*/ 288 w 1861"/>
                <a:gd name="T33" fmla="*/ 301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29"/>
            <p:cNvSpPr>
              <a:spLocks noChangeShapeType="1"/>
            </p:cNvSpPr>
            <p:nvPr/>
          </p:nvSpPr>
          <p:spPr bwMode="auto">
            <a:xfrm>
              <a:off x="4968" y="2176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30"/>
            <p:cNvSpPr>
              <a:spLocks noChangeShapeType="1"/>
            </p:cNvSpPr>
            <p:nvPr/>
          </p:nvSpPr>
          <p:spPr bwMode="auto">
            <a:xfrm>
              <a:off x="4560" y="2691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Rectangle 33"/>
          <p:cNvSpPr>
            <a:spLocks noChangeArrowheads="1"/>
          </p:cNvSpPr>
          <p:nvPr/>
        </p:nvSpPr>
        <p:spPr bwMode="auto">
          <a:xfrm>
            <a:off x="7464425" y="5699125"/>
            <a:ext cx="1244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S6.1</a:t>
            </a:r>
          </a:p>
        </p:txBody>
      </p:sp>
    </p:spTree>
    <p:extLst>
      <p:ext uri="{BB962C8B-B14F-4D97-AF65-F5344CB8AC3E}">
        <p14:creationId xmlns:p14="http://schemas.microsoft.com/office/powerpoint/2010/main" val="24202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SPC Sampling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04863" y="1487488"/>
            <a:ext cx="75326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</a:rPr>
              <a:t>To measure the process, we take samples and analyze the sample statistics following these steps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31825" y="2909888"/>
            <a:ext cx="3459163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2600" indent="-482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800" b="0" dirty="0">
                <a:solidFill>
                  <a:srgbClr val="000000"/>
                </a:solidFill>
              </a:rPr>
              <a:t>(e)	If </a:t>
            </a:r>
            <a:r>
              <a:rPr lang="en-US" altLang="en-US" sz="1800" b="0" dirty="0">
                <a:solidFill>
                  <a:srgbClr val="FF0000"/>
                </a:solidFill>
              </a:rPr>
              <a:t>assignable causes </a:t>
            </a:r>
            <a:r>
              <a:rPr lang="en-US" altLang="en-US" sz="1800" b="0" dirty="0">
                <a:solidFill>
                  <a:srgbClr val="000000"/>
                </a:solidFill>
              </a:rPr>
              <a:t>are present, the process output is </a:t>
            </a:r>
            <a:r>
              <a:rPr lang="en-US" altLang="en-US" sz="1800" b="0" dirty="0">
                <a:solidFill>
                  <a:srgbClr val="FF0000"/>
                </a:solidFill>
              </a:rPr>
              <a:t>not stable over time </a:t>
            </a:r>
            <a:r>
              <a:rPr lang="en-US" altLang="en-US" sz="1800" b="0" dirty="0">
                <a:solidFill>
                  <a:srgbClr val="000000"/>
                </a:solidFill>
              </a:rPr>
              <a:t>and is not predicable</a:t>
            </a:r>
          </a:p>
        </p:txBody>
      </p:sp>
      <p:grpSp>
        <p:nvGrpSpPr>
          <p:cNvPr id="44037" name="Group 49"/>
          <p:cNvGrpSpPr>
            <a:grpSpLocks/>
          </p:cNvGrpSpPr>
          <p:nvPr/>
        </p:nvGrpSpPr>
        <p:grpSpPr bwMode="auto">
          <a:xfrm>
            <a:off x="3910013" y="3224213"/>
            <a:ext cx="3983037" cy="2301875"/>
            <a:chOff x="2463" y="2031"/>
            <a:chExt cx="2509" cy="1450"/>
          </a:xfrm>
        </p:grpSpPr>
        <p:sp>
          <p:nvSpPr>
            <p:cNvPr id="44062" name="Line 6"/>
            <p:cNvSpPr>
              <a:spLocks noChangeShapeType="1"/>
            </p:cNvSpPr>
            <p:nvPr/>
          </p:nvSpPr>
          <p:spPr bwMode="auto">
            <a:xfrm flipV="1">
              <a:off x="3024" y="2404"/>
              <a:ext cx="1877" cy="8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Freeform 7"/>
            <p:cNvSpPr>
              <a:spLocks/>
            </p:cNvSpPr>
            <p:nvPr/>
          </p:nvSpPr>
          <p:spPr bwMode="auto">
            <a:xfrm>
              <a:off x="3897" y="2415"/>
              <a:ext cx="1038" cy="226"/>
            </a:xfrm>
            <a:custGeom>
              <a:avLst/>
              <a:gdLst>
                <a:gd name="T0" fmla="*/ 0 w 1861"/>
                <a:gd name="T1" fmla="*/ 59 h 867"/>
                <a:gd name="T2" fmla="*/ 29 w 1861"/>
                <a:gd name="T3" fmla="*/ 58 h 867"/>
                <a:gd name="T4" fmla="*/ 71 w 1861"/>
                <a:gd name="T5" fmla="*/ 53 h 867"/>
                <a:gd name="T6" fmla="*/ 104 w 1861"/>
                <a:gd name="T7" fmla="*/ 44 h 867"/>
                <a:gd name="T8" fmla="*/ 151 w 1861"/>
                <a:gd name="T9" fmla="*/ 32 h 867"/>
                <a:gd name="T10" fmla="*/ 194 w 1861"/>
                <a:gd name="T11" fmla="*/ 18 h 867"/>
                <a:gd name="T12" fmla="*/ 235 w 1861"/>
                <a:gd name="T13" fmla="*/ 7 h 867"/>
                <a:gd name="T14" fmla="*/ 262 w 1861"/>
                <a:gd name="T15" fmla="*/ 2 h 867"/>
                <a:gd name="T16" fmla="*/ 289 w 1861"/>
                <a:gd name="T17" fmla="*/ 0 h 867"/>
                <a:gd name="T18" fmla="*/ 324 w 1861"/>
                <a:gd name="T19" fmla="*/ 2 h 867"/>
                <a:gd name="T20" fmla="*/ 346 w 1861"/>
                <a:gd name="T21" fmla="*/ 6 h 867"/>
                <a:gd name="T22" fmla="*/ 390 w 1861"/>
                <a:gd name="T23" fmla="*/ 17 h 867"/>
                <a:gd name="T24" fmla="*/ 433 w 1861"/>
                <a:gd name="T25" fmla="*/ 31 h 867"/>
                <a:gd name="T26" fmla="*/ 479 w 1861"/>
                <a:gd name="T27" fmla="*/ 45 h 867"/>
                <a:gd name="T28" fmla="*/ 507 w 1861"/>
                <a:gd name="T29" fmla="*/ 51 h 867"/>
                <a:gd name="T30" fmla="*/ 543 w 1861"/>
                <a:gd name="T31" fmla="*/ 57 h 867"/>
                <a:gd name="T32" fmla="*/ 579 w 1861"/>
                <a:gd name="T33" fmla="*/ 59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8"/>
            <p:cNvSpPr>
              <a:spLocks noChangeShapeType="1"/>
            </p:cNvSpPr>
            <p:nvPr/>
          </p:nvSpPr>
          <p:spPr bwMode="auto">
            <a:xfrm>
              <a:off x="4352" y="2432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Line 9"/>
            <p:cNvSpPr>
              <a:spLocks noChangeShapeType="1"/>
            </p:cNvSpPr>
            <p:nvPr/>
          </p:nvSpPr>
          <p:spPr bwMode="auto">
            <a:xfrm>
              <a:off x="3944" y="2648"/>
              <a:ext cx="10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Freeform 10"/>
            <p:cNvSpPr>
              <a:spLocks/>
            </p:cNvSpPr>
            <p:nvPr/>
          </p:nvSpPr>
          <p:spPr bwMode="auto">
            <a:xfrm>
              <a:off x="3321" y="2442"/>
              <a:ext cx="1017" cy="369"/>
            </a:xfrm>
            <a:custGeom>
              <a:avLst/>
              <a:gdLst>
                <a:gd name="T0" fmla="*/ 0 w 1017"/>
                <a:gd name="T1" fmla="*/ 368 h 369"/>
                <a:gd name="T2" fmla="*/ 51 w 1017"/>
                <a:gd name="T3" fmla="*/ 362 h 369"/>
                <a:gd name="T4" fmla="*/ 138 w 1017"/>
                <a:gd name="T5" fmla="*/ 334 h 369"/>
                <a:gd name="T6" fmla="*/ 215 w 1017"/>
                <a:gd name="T7" fmla="*/ 307 h 369"/>
                <a:gd name="T8" fmla="*/ 311 w 1017"/>
                <a:gd name="T9" fmla="*/ 251 h 369"/>
                <a:gd name="T10" fmla="*/ 415 w 1017"/>
                <a:gd name="T11" fmla="*/ 118 h 369"/>
                <a:gd name="T12" fmla="*/ 482 w 1017"/>
                <a:gd name="T13" fmla="*/ 25 h 369"/>
                <a:gd name="T14" fmla="*/ 554 w 1017"/>
                <a:gd name="T15" fmla="*/ 3 h 369"/>
                <a:gd name="T16" fmla="*/ 628 w 1017"/>
                <a:gd name="T17" fmla="*/ 43 h 369"/>
                <a:gd name="T18" fmla="*/ 692 w 1017"/>
                <a:gd name="T19" fmla="*/ 137 h 369"/>
                <a:gd name="T20" fmla="*/ 780 w 1017"/>
                <a:gd name="T21" fmla="*/ 241 h 369"/>
                <a:gd name="T22" fmla="*/ 858 w 1017"/>
                <a:gd name="T23" fmla="*/ 307 h 369"/>
                <a:gd name="T24" fmla="*/ 955 w 1017"/>
                <a:gd name="T25" fmla="*/ 359 h 369"/>
                <a:gd name="T26" fmla="*/ 1017 w 1017"/>
                <a:gd name="T27" fmla="*/ 369 h 3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17"/>
                <a:gd name="T43" fmla="*/ 0 h 369"/>
                <a:gd name="T44" fmla="*/ 1017 w 1017"/>
                <a:gd name="T45" fmla="*/ 369 h 3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17" h="369">
                  <a:moveTo>
                    <a:pt x="0" y="368"/>
                  </a:moveTo>
                  <a:cubicBezTo>
                    <a:pt x="15" y="368"/>
                    <a:pt x="28" y="368"/>
                    <a:pt x="51" y="362"/>
                  </a:cubicBezTo>
                  <a:cubicBezTo>
                    <a:pt x="74" y="356"/>
                    <a:pt x="111" y="343"/>
                    <a:pt x="138" y="334"/>
                  </a:cubicBezTo>
                  <a:cubicBezTo>
                    <a:pt x="165" y="325"/>
                    <a:pt x="186" y="321"/>
                    <a:pt x="215" y="307"/>
                  </a:cubicBezTo>
                  <a:cubicBezTo>
                    <a:pt x="244" y="293"/>
                    <a:pt x="278" y="282"/>
                    <a:pt x="311" y="251"/>
                  </a:cubicBezTo>
                  <a:cubicBezTo>
                    <a:pt x="344" y="220"/>
                    <a:pt x="387" y="156"/>
                    <a:pt x="415" y="118"/>
                  </a:cubicBezTo>
                  <a:cubicBezTo>
                    <a:pt x="443" y="80"/>
                    <a:pt x="459" y="44"/>
                    <a:pt x="482" y="25"/>
                  </a:cubicBezTo>
                  <a:cubicBezTo>
                    <a:pt x="505" y="6"/>
                    <a:pt x="530" y="0"/>
                    <a:pt x="554" y="3"/>
                  </a:cubicBezTo>
                  <a:cubicBezTo>
                    <a:pt x="578" y="6"/>
                    <a:pt x="605" y="21"/>
                    <a:pt x="628" y="43"/>
                  </a:cubicBezTo>
                  <a:cubicBezTo>
                    <a:pt x="651" y="65"/>
                    <a:pt x="667" y="104"/>
                    <a:pt x="692" y="137"/>
                  </a:cubicBezTo>
                  <a:cubicBezTo>
                    <a:pt x="717" y="170"/>
                    <a:pt x="752" y="213"/>
                    <a:pt x="780" y="241"/>
                  </a:cubicBezTo>
                  <a:cubicBezTo>
                    <a:pt x="808" y="269"/>
                    <a:pt x="829" y="287"/>
                    <a:pt x="858" y="307"/>
                  </a:cubicBezTo>
                  <a:cubicBezTo>
                    <a:pt x="887" y="327"/>
                    <a:pt x="929" y="349"/>
                    <a:pt x="955" y="359"/>
                  </a:cubicBezTo>
                  <a:cubicBezTo>
                    <a:pt x="981" y="369"/>
                    <a:pt x="1004" y="367"/>
                    <a:pt x="1017" y="369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Line 11"/>
            <p:cNvSpPr>
              <a:spLocks noChangeShapeType="1"/>
            </p:cNvSpPr>
            <p:nvPr/>
          </p:nvSpPr>
          <p:spPr bwMode="auto">
            <a:xfrm>
              <a:off x="3971" y="2522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12"/>
            <p:cNvSpPr>
              <a:spLocks noChangeShapeType="1"/>
            </p:cNvSpPr>
            <p:nvPr/>
          </p:nvSpPr>
          <p:spPr bwMode="auto">
            <a:xfrm>
              <a:off x="3563" y="2813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Freeform 13"/>
            <p:cNvSpPr>
              <a:spLocks/>
            </p:cNvSpPr>
            <p:nvPr/>
          </p:nvSpPr>
          <p:spPr bwMode="auto">
            <a:xfrm>
              <a:off x="3483" y="2031"/>
              <a:ext cx="444" cy="946"/>
            </a:xfrm>
            <a:custGeom>
              <a:avLst/>
              <a:gdLst>
                <a:gd name="T0" fmla="*/ 0 w 1861"/>
                <a:gd name="T1" fmla="*/ 1029 h 867"/>
                <a:gd name="T2" fmla="*/ 5 w 1861"/>
                <a:gd name="T3" fmla="*/ 1014 h 867"/>
                <a:gd name="T4" fmla="*/ 13 w 1861"/>
                <a:gd name="T5" fmla="*/ 924 h 867"/>
                <a:gd name="T6" fmla="*/ 19 w 1861"/>
                <a:gd name="T7" fmla="*/ 779 h 867"/>
                <a:gd name="T8" fmla="*/ 28 w 1861"/>
                <a:gd name="T9" fmla="*/ 552 h 867"/>
                <a:gd name="T10" fmla="*/ 36 w 1861"/>
                <a:gd name="T11" fmla="*/ 309 h 867"/>
                <a:gd name="T12" fmla="*/ 43 w 1861"/>
                <a:gd name="T13" fmla="*/ 118 h 867"/>
                <a:gd name="T14" fmla="*/ 48 w 1861"/>
                <a:gd name="T15" fmla="*/ 38 h 867"/>
                <a:gd name="T16" fmla="*/ 53 w 1861"/>
                <a:gd name="T17" fmla="*/ 0 h 867"/>
                <a:gd name="T18" fmla="*/ 59 w 1861"/>
                <a:gd name="T19" fmla="*/ 38 h 867"/>
                <a:gd name="T20" fmla="*/ 63 w 1861"/>
                <a:gd name="T21" fmla="*/ 105 h 867"/>
                <a:gd name="T22" fmla="*/ 71 w 1861"/>
                <a:gd name="T23" fmla="*/ 304 h 867"/>
                <a:gd name="T24" fmla="*/ 79 w 1861"/>
                <a:gd name="T25" fmla="*/ 543 h 867"/>
                <a:gd name="T26" fmla="*/ 88 w 1861"/>
                <a:gd name="T27" fmla="*/ 785 h 867"/>
                <a:gd name="T28" fmla="*/ 93 w 1861"/>
                <a:gd name="T29" fmla="*/ 899 h 867"/>
                <a:gd name="T30" fmla="*/ 99 w 1861"/>
                <a:gd name="T31" fmla="*/ 1004 h 867"/>
                <a:gd name="T32" fmla="*/ 106 w 1861"/>
                <a:gd name="T33" fmla="*/ 1032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14"/>
            <p:cNvSpPr>
              <a:spLocks noChangeShapeType="1"/>
            </p:cNvSpPr>
            <p:nvPr/>
          </p:nvSpPr>
          <p:spPr bwMode="auto">
            <a:xfrm>
              <a:off x="3594" y="2574"/>
              <a:ext cx="0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15"/>
            <p:cNvSpPr>
              <a:spLocks noChangeShapeType="1"/>
            </p:cNvSpPr>
            <p:nvPr/>
          </p:nvSpPr>
          <p:spPr bwMode="auto">
            <a:xfrm>
              <a:off x="3186" y="2979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Rectangle 16"/>
            <p:cNvSpPr>
              <a:spLocks noChangeArrowheads="1"/>
            </p:cNvSpPr>
            <p:nvPr/>
          </p:nvSpPr>
          <p:spPr bwMode="auto">
            <a:xfrm>
              <a:off x="2766" y="3263"/>
              <a:ext cx="5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44073" name="Line 17"/>
            <p:cNvSpPr>
              <a:spLocks noChangeShapeType="1"/>
            </p:cNvSpPr>
            <p:nvPr/>
          </p:nvSpPr>
          <p:spPr bwMode="auto">
            <a:xfrm>
              <a:off x="3371" y="3379"/>
              <a:ext cx="565" cy="0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Freeform 18"/>
            <p:cNvSpPr>
              <a:spLocks/>
            </p:cNvSpPr>
            <p:nvPr/>
          </p:nvSpPr>
          <p:spPr bwMode="auto">
            <a:xfrm>
              <a:off x="2851" y="2636"/>
              <a:ext cx="732" cy="511"/>
            </a:xfrm>
            <a:custGeom>
              <a:avLst/>
              <a:gdLst>
                <a:gd name="T0" fmla="*/ 0 w 1861"/>
                <a:gd name="T1" fmla="*/ 300 h 867"/>
                <a:gd name="T2" fmla="*/ 15 w 1861"/>
                <a:gd name="T3" fmla="*/ 296 h 867"/>
                <a:gd name="T4" fmla="*/ 35 w 1861"/>
                <a:gd name="T5" fmla="*/ 269 h 867"/>
                <a:gd name="T6" fmla="*/ 52 w 1861"/>
                <a:gd name="T7" fmla="*/ 227 h 867"/>
                <a:gd name="T8" fmla="*/ 75 w 1861"/>
                <a:gd name="T9" fmla="*/ 161 h 867"/>
                <a:gd name="T10" fmla="*/ 96 w 1861"/>
                <a:gd name="T11" fmla="*/ 90 h 867"/>
                <a:gd name="T12" fmla="*/ 117 w 1861"/>
                <a:gd name="T13" fmla="*/ 34 h 867"/>
                <a:gd name="T14" fmla="*/ 131 w 1861"/>
                <a:gd name="T15" fmla="*/ 11 h 867"/>
                <a:gd name="T16" fmla="*/ 144 w 1861"/>
                <a:gd name="T17" fmla="*/ 0 h 867"/>
                <a:gd name="T18" fmla="*/ 161 w 1861"/>
                <a:gd name="T19" fmla="*/ 11 h 867"/>
                <a:gd name="T20" fmla="*/ 172 w 1861"/>
                <a:gd name="T21" fmla="*/ 31 h 867"/>
                <a:gd name="T22" fmla="*/ 194 w 1861"/>
                <a:gd name="T23" fmla="*/ 89 h 867"/>
                <a:gd name="T24" fmla="*/ 216 w 1861"/>
                <a:gd name="T25" fmla="*/ 159 h 867"/>
                <a:gd name="T26" fmla="*/ 238 w 1861"/>
                <a:gd name="T27" fmla="*/ 229 h 867"/>
                <a:gd name="T28" fmla="*/ 252 w 1861"/>
                <a:gd name="T29" fmla="*/ 262 h 867"/>
                <a:gd name="T30" fmla="*/ 270 w 1861"/>
                <a:gd name="T31" fmla="*/ 293 h 867"/>
                <a:gd name="T32" fmla="*/ 288 w 1861"/>
                <a:gd name="T33" fmla="*/ 301 h 8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1"/>
                <a:gd name="T52" fmla="*/ 0 h 867"/>
                <a:gd name="T53" fmla="*/ 1861 w 1861"/>
                <a:gd name="T54" fmla="*/ 867 h 8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1" h="867">
                  <a:moveTo>
                    <a:pt x="0" y="864"/>
                  </a:moveTo>
                  <a:cubicBezTo>
                    <a:pt x="27" y="865"/>
                    <a:pt x="55" y="866"/>
                    <a:pt x="93" y="851"/>
                  </a:cubicBezTo>
                  <a:cubicBezTo>
                    <a:pt x="131" y="836"/>
                    <a:pt x="187" y="809"/>
                    <a:pt x="227" y="776"/>
                  </a:cubicBezTo>
                  <a:cubicBezTo>
                    <a:pt x="267" y="743"/>
                    <a:pt x="293" y="706"/>
                    <a:pt x="336" y="654"/>
                  </a:cubicBezTo>
                  <a:cubicBezTo>
                    <a:pt x="379" y="602"/>
                    <a:pt x="437" y="530"/>
                    <a:pt x="485" y="464"/>
                  </a:cubicBezTo>
                  <a:cubicBezTo>
                    <a:pt x="533" y="398"/>
                    <a:pt x="579" y="320"/>
                    <a:pt x="624" y="259"/>
                  </a:cubicBezTo>
                  <a:cubicBezTo>
                    <a:pt x="669" y="198"/>
                    <a:pt x="719" y="137"/>
                    <a:pt x="755" y="99"/>
                  </a:cubicBezTo>
                  <a:cubicBezTo>
                    <a:pt x="791" y="61"/>
                    <a:pt x="814" y="49"/>
                    <a:pt x="843" y="32"/>
                  </a:cubicBezTo>
                  <a:cubicBezTo>
                    <a:pt x="872" y="15"/>
                    <a:pt x="898" y="0"/>
                    <a:pt x="931" y="0"/>
                  </a:cubicBezTo>
                  <a:cubicBezTo>
                    <a:pt x="964" y="0"/>
                    <a:pt x="1010" y="17"/>
                    <a:pt x="1040" y="32"/>
                  </a:cubicBezTo>
                  <a:cubicBezTo>
                    <a:pt x="1070" y="47"/>
                    <a:pt x="1076" y="51"/>
                    <a:pt x="1112" y="88"/>
                  </a:cubicBezTo>
                  <a:cubicBezTo>
                    <a:pt x="1148" y="125"/>
                    <a:pt x="1206" y="195"/>
                    <a:pt x="1253" y="256"/>
                  </a:cubicBezTo>
                  <a:cubicBezTo>
                    <a:pt x="1300" y="317"/>
                    <a:pt x="1344" y="389"/>
                    <a:pt x="1392" y="456"/>
                  </a:cubicBezTo>
                  <a:cubicBezTo>
                    <a:pt x="1440" y="523"/>
                    <a:pt x="1500" y="609"/>
                    <a:pt x="1539" y="659"/>
                  </a:cubicBezTo>
                  <a:cubicBezTo>
                    <a:pt x="1578" y="709"/>
                    <a:pt x="1594" y="724"/>
                    <a:pt x="1629" y="755"/>
                  </a:cubicBezTo>
                  <a:cubicBezTo>
                    <a:pt x="1664" y="786"/>
                    <a:pt x="1708" y="824"/>
                    <a:pt x="1747" y="843"/>
                  </a:cubicBezTo>
                  <a:cubicBezTo>
                    <a:pt x="1786" y="862"/>
                    <a:pt x="1837" y="862"/>
                    <a:pt x="1861" y="867"/>
                  </a:cubicBezTo>
                </a:path>
              </a:pathLst>
            </a:custGeom>
            <a:solidFill>
              <a:srgbClr val="24BDB2"/>
            </a:solidFill>
            <a:ln w="38100" cmpd="sng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19"/>
            <p:cNvSpPr>
              <a:spLocks noChangeShapeType="1"/>
            </p:cNvSpPr>
            <p:nvPr/>
          </p:nvSpPr>
          <p:spPr bwMode="auto">
            <a:xfrm>
              <a:off x="3216" y="2634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Line 20"/>
            <p:cNvSpPr>
              <a:spLocks noChangeShapeType="1"/>
            </p:cNvSpPr>
            <p:nvPr/>
          </p:nvSpPr>
          <p:spPr bwMode="auto">
            <a:xfrm>
              <a:off x="2808" y="3149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Rectangle 21"/>
            <p:cNvSpPr>
              <a:spLocks noChangeArrowheads="1"/>
            </p:cNvSpPr>
            <p:nvPr/>
          </p:nvSpPr>
          <p:spPr bwMode="auto">
            <a:xfrm rot="-1452304">
              <a:off x="3835" y="3037"/>
              <a:ext cx="43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Time</a:t>
              </a:r>
            </a:p>
          </p:txBody>
        </p:sp>
        <p:sp>
          <p:nvSpPr>
            <p:cNvPr id="44078" name="Line 22"/>
            <p:cNvSpPr>
              <a:spLocks noChangeShapeType="1"/>
            </p:cNvSpPr>
            <p:nvPr/>
          </p:nvSpPr>
          <p:spPr bwMode="auto">
            <a:xfrm rot="-5400000">
              <a:off x="2299" y="2763"/>
              <a:ext cx="829" cy="0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Rectangle 23"/>
            <p:cNvSpPr>
              <a:spLocks noChangeArrowheads="1"/>
            </p:cNvSpPr>
            <p:nvPr/>
          </p:nvSpPr>
          <p:spPr bwMode="auto">
            <a:xfrm rot="-5400000">
              <a:off x="2170" y="2693"/>
              <a:ext cx="8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Frequency</a:t>
              </a:r>
            </a:p>
          </p:txBody>
        </p:sp>
        <p:sp>
          <p:nvSpPr>
            <p:cNvPr id="44080" name="Line 24"/>
            <p:cNvSpPr>
              <a:spLocks noChangeShapeType="1"/>
            </p:cNvSpPr>
            <p:nvPr/>
          </p:nvSpPr>
          <p:spPr bwMode="auto">
            <a:xfrm flipV="1">
              <a:off x="4228" y="2900"/>
              <a:ext cx="392" cy="176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8" name="Group 25"/>
          <p:cNvGrpSpPr>
            <a:grpSpLocks/>
          </p:cNvGrpSpPr>
          <p:nvPr/>
        </p:nvGrpSpPr>
        <p:grpSpPr bwMode="auto">
          <a:xfrm>
            <a:off x="7319963" y="2713038"/>
            <a:ext cx="1520825" cy="1452562"/>
            <a:chOff x="4619" y="1909"/>
            <a:chExt cx="958" cy="915"/>
          </a:xfrm>
        </p:grpSpPr>
        <p:sp>
          <p:nvSpPr>
            <p:cNvPr id="44040" name="Rectangle 26"/>
            <p:cNvSpPr>
              <a:spLocks noChangeArrowheads="1"/>
            </p:cNvSpPr>
            <p:nvPr/>
          </p:nvSpPr>
          <p:spPr bwMode="auto">
            <a:xfrm>
              <a:off x="4814" y="2591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lr>
                  <a:schemeClr val="accent1"/>
                </a:buClr>
                <a:buFont typeface="Arial Unicode MS" pitchFamily="34" charset="-128"/>
                <a:buChar char="▶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Prediction</a:t>
              </a:r>
            </a:p>
          </p:txBody>
        </p:sp>
        <p:grpSp>
          <p:nvGrpSpPr>
            <p:cNvPr id="44041" name="Group 27"/>
            <p:cNvGrpSpPr>
              <a:grpSpLocks/>
            </p:cNvGrpSpPr>
            <p:nvPr/>
          </p:nvGrpSpPr>
          <p:grpSpPr bwMode="auto">
            <a:xfrm>
              <a:off x="4619" y="1909"/>
              <a:ext cx="869" cy="699"/>
              <a:chOff x="4619" y="1909"/>
              <a:chExt cx="869" cy="699"/>
            </a:xfrm>
          </p:grpSpPr>
          <p:sp>
            <p:nvSpPr>
              <p:cNvPr id="44042" name="Line 28"/>
              <p:cNvSpPr>
                <a:spLocks noChangeShapeType="1"/>
              </p:cNvSpPr>
              <p:nvPr/>
            </p:nvSpPr>
            <p:spPr bwMode="auto">
              <a:xfrm flipV="1">
                <a:off x="4905" y="2360"/>
                <a:ext cx="551" cy="24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3" name="Rectangle 29"/>
              <p:cNvSpPr>
                <a:spLocks noChangeArrowheads="1"/>
              </p:cNvSpPr>
              <p:nvPr/>
            </p:nvSpPr>
            <p:spPr bwMode="auto">
              <a:xfrm>
                <a:off x="4972" y="1909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44" name="Rectangle 30"/>
              <p:cNvSpPr>
                <a:spLocks noChangeArrowheads="1"/>
              </p:cNvSpPr>
              <p:nvPr/>
            </p:nvSpPr>
            <p:spPr bwMode="auto">
              <a:xfrm>
                <a:off x="4933" y="1945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45" name="Rectangle 31"/>
              <p:cNvSpPr>
                <a:spLocks noChangeArrowheads="1"/>
              </p:cNvSpPr>
              <p:nvPr/>
            </p:nvSpPr>
            <p:spPr bwMode="auto">
              <a:xfrm>
                <a:off x="4894" y="1990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46" name="Rectangle 32"/>
              <p:cNvSpPr>
                <a:spLocks noChangeArrowheads="1"/>
              </p:cNvSpPr>
              <p:nvPr/>
            </p:nvSpPr>
            <p:spPr bwMode="auto">
              <a:xfrm>
                <a:off x="4854" y="2061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47" name="Rectangle 33"/>
              <p:cNvSpPr>
                <a:spLocks noChangeArrowheads="1"/>
              </p:cNvSpPr>
              <p:nvPr/>
            </p:nvSpPr>
            <p:spPr bwMode="auto">
              <a:xfrm>
                <a:off x="4815" y="2160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48" name="Rectangle 34"/>
              <p:cNvSpPr>
                <a:spLocks noChangeArrowheads="1"/>
              </p:cNvSpPr>
              <p:nvPr/>
            </p:nvSpPr>
            <p:spPr bwMode="auto">
              <a:xfrm>
                <a:off x="4776" y="2228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49" name="Rectangle 35"/>
              <p:cNvSpPr>
                <a:spLocks noChangeArrowheads="1"/>
              </p:cNvSpPr>
              <p:nvPr/>
            </p:nvSpPr>
            <p:spPr bwMode="auto">
              <a:xfrm>
                <a:off x="4736" y="2281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0" name="Rectangle 36"/>
              <p:cNvSpPr>
                <a:spLocks noChangeArrowheads="1"/>
              </p:cNvSpPr>
              <p:nvPr/>
            </p:nvSpPr>
            <p:spPr bwMode="auto">
              <a:xfrm>
                <a:off x="4697" y="2356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1" name="Rectangle 37"/>
              <p:cNvSpPr>
                <a:spLocks noChangeArrowheads="1"/>
              </p:cNvSpPr>
              <p:nvPr/>
            </p:nvSpPr>
            <p:spPr bwMode="auto">
              <a:xfrm>
                <a:off x="4657" y="2391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2" name="Rectangle 38"/>
              <p:cNvSpPr>
                <a:spLocks noChangeArrowheads="1"/>
              </p:cNvSpPr>
              <p:nvPr/>
            </p:nvSpPr>
            <p:spPr bwMode="auto">
              <a:xfrm>
                <a:off x="4619" y="2407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3" name="Rectangle 39"/>
              <p:cNvSpPr>
                <a:spLocks noChangeArrowheads="1"/>
              </p:cNvSpPr>
              <p:nvPr/>
            </p:nvSpPr>
            <p:spPr bwMode="auto">
              <a:xfrm>
                <a:off x="5018" y="1945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4" name="Rectangle 40"/>
              <p:cNvSpPr>
                <a:spLocks noChangeArrowheads="1"/>
              </p:cNvSpPr>
              <p:nvPr/>
            </p:nvSpPr>
            <p:spPr bwMode="auto">
              <a:xfrm>
                <a:off x="5063" y="1990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5" name="Rectangle 41"/>
              <p:cNvSpPr>
                <a:spLocks noChangeArrowheads="1"/>
              </p:cNvSpPr>
              <p:nvPr/>
            </p:nvSpPr>
            <p:spPr bwMode="auto">
              <a:xfrm>
                <a:off x="5092" y="2061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6" name="Rectangle 42"/>
              <p:cNvSpPr>
                <a:spLocks noChangeArrowheads="1"/>
              </p:cNvSpPr>
              <p:nvPr/>
            </p:nvSpPr>
            <p:spPr bwMode="auto">
              <a:xfrm>
                <a:off x="5137" y="2160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7" name="Rectangle 43"/>
              <p:cNvSpPr>
                <a:spLocks noChangeArrowheads="1"/>
              </p:cNvSpPr>
              <p:nvPr/>
            </p:nvSpPr>
            <p:spPr bwMode="auto">
              <a:xfrm>
                <a:off x="5173" y="2228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8" name="Rectangle 44"/>
              <p:cNvSpPr>
                <a:spLocks noChangeArrowheads="1"/>
              </p:cNvSpPr>
              <p:nvPr/>
            </p:nvSpPr>
            <p:spPr bwMode="auto">
              <a:xfrm>
                <a:off x="5223" y="2281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59" name="Rectangle 45"/>
              <p:cNvSpPr>
                <a:spLocks noChangeArrowheads="1"/>
              </p:cNvSpPr>
              <p:nvPr/>
            </p:nvSpPr>
            <p:spPr bwMode="auto">
              <a:xfrm>
                <a:off x="5252" y="2356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60" name="Rectangle 46"/>
              <p:cNvSpPr>
                <a:spLocks noChangeArrowheads="1"/>
              </p:cNvSpPr>
              <p:nvPr/>
            </p:nvSpPr>
            <p:spPr bwMode="auto">
              <a:xfrm>
                <a:off x="5275" y="2391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  <p:sp>
            <p:nvSpPr>
              <p:cNvPr id="44061" name="Rectangle 47"/>
              <p:cNvSpPr>
                <a:spLocks noChangeArrowheads="1"/>
              </p:cNvSpPr>
              <p:nvPr/>
            </p:nvSpPr>
            <p:spPr bwMode="auto">
              <a:xfrm>
                <a:off x="5318" y="2407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Arial Unicode MS" pitchFamily="34" charset="-128"/>
                  <a:buChar char="▶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?</a:t>
                </a:r>
              </a:p>
            </p:txBody>
          </p:sp>
        </p:grpSp>
      </p:grpSp>
      <p:sp>
        <p:nvSpPr>
          <p:cNvPr id="44039" name="Rectangle 48"/>
          <p:cNvSpPr>
            <a:spLocks noChangeArrowheads="1"/>
          </p:cNvSpPr>
          <p:nvPr/>
        </p:nvSpPr>
        <p:spPr bwMode="auto">
          <a:xfrm>
            <a:off x="7464425" y="5699125"/>
            <a:ext cx="1244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 Unicode MS" pitchFamily="34" charset="-128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Figure </a:t>
            </a:r>
            <a:r>
              <a:rPr lang="en-US" altLang="en-US" sz="1600" b="0">
                <a:solidFill>
                  <a:srgbClr val="255898"/>
                </a:solidFill>
              </a:rPr>
              <a:t>S6.1</a:t>
            </a:r>
          </a:p>
        </p:txBody>
      </p:sp>
    </p:spTree>
    <p:extLst>
      <p:ext uri="{BB962C8B-B14F-4D97-AF65-F5344CB8AC3E}">
        <p14:creationId xmlns:p14="http://schemas.microsoft.com/office/powerpoint/2010/main" val="15283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Quality Control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598613"/>
            <a:ext cx="7086600" cy="4802187"/>
            <a:chOff x="1066800" y="1598613"/>
            <a:chExt cx="7086600" cy="4802187"/>
          </a:xfrm>
        </p:grpSpPr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598613"/>
              <a:ext cx="7086600" cy="4802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 bwMode="auto">
            <a:xfrm>
              <a:off x="1913709" y="5793377"/>
              <a:ext cx="3324497" cy="333103"/>
            </a:xfrm>
            <a:prstGeom prst="rect">
              <a:avLst/>
            </a:prstGeom>
            <a:solidFill>
              <a:srgbClr val="D6D6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tx1"/>
                </a:solidFill>
              </a:rPr>
              <a:t>Process Control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pSp>
        <p:nvGrpSpPr>
          <p:cNvPr id="27698" name="Group 50"/>
          <p:cNvGrpSpPr>
            <a:grpSpLocks/>
          </p:cNvGrpSpPr>
          <p:nvPr/>
        </p:nvGrpSpPr>
        <p:grpSpPr bwMode="auto">
          <a:xfrm>
            <a:off x="990600" y="1752600"/>
            <a:ext cx="7543800" cy="4576763"/>
            <a:chOff x="816" y="1104"/>
            <a:chExt cx="4752" cy="2883"/>
          </a:xfrm>
        </p:grpSpPr>
        <p:sp>
          <p:nvSpPr>
            <p:cNvPr id="27696" name="Rectangle 48"/>
            <p:cNvSpPr>
              <a:spLocks noChangeArrowheads="1"/>
            </p:cNvSpPr>
            <p:nvPr/>
          </p:nvSpPr>
          <p:spPr bwMode="auto">
            <a:xfrm>
              <a:off x="816" y="1104"/>
              <a:ext cx="4752" cy="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570" y="1620"/>
              <a:ext cx="3864" cy="131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V="1">
              <a:off x="2343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V="1">
              <a:off x="3113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V="1">
              <a:off x="3884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V="1">
              <a:off x="4655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V="1">
              <a:off x="1958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2728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V="1">
              <a:off x="3499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4269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865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246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626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3007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3388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5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769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4149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7</a:t>
              </a:r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 flipV="1">
              <a:off x="5040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V="1">
              <a:off x="5425" y="3474"/>
              <a:ext cx="0" cy="12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529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8</a:t>
              </a: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4910" y="3605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9</a:t>
              </a: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5287" y="3605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10</a:t>
              </a: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884" y="3749"/>
              <a:ext cx="1214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362" tIns="52388" rIns="106362" bIns="52388">
              <a:spAutoFit/>
            </a:bodyPr>
            <a:lstStyle/>
            <a:p>
              <a:pPr algn="ctr" defTabSz="1208088" eaLnBrk="0" hangingPunct="0"/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Sample number</a:t>
              </a: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936" y="1403"/>
              <a:ext cx="602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Upper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control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limit</a:t>
              </a: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864" y="2127"/>
              <a:ext cx="67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Process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average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936" y="2714"/>
              <a:ext cx="602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b="1" dirty="0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Lower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b="1" dirty="0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control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b="1" dirty="0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limit</a:t>
              </a:r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1572" y="2274"/>
              <a:ext cx="3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1577" y="1620"/>
              <a:ext cx="38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1577" y="2937"/>
              <a:ext cx="38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1911" y="2611"/>
              <a:ext cx="79" cy="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3837" y="2621"/>
              <a:ext cx="79" cy="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4611" y="1730"/>
              <a:ext cx="80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3452" y="2361"/>
              <a:ext cx="7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5385" y="1661"/>
              <a:ext cx="80" cy="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5000" y="1486"/>
              <a:ext cx="79" cy="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6" name="Oval 38"/>
            <p:cNvSpPr>
              <a:spLocks noChangeArrowheads="1"/>
            </p:cNvSpPr>
            <p:nvPr/>
          </p:nvSpPr>
          <p:spPr bwMode="auto">
            <a:xfrm>
              <a:off x="4226" y="2165"/>
              <a:ext cx="79" cy="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7" name="Oval 39"/>
            <p:cNvSpPr>
              <a:spLocks noChangeArrowheads="1"/>
            </p:cNvSpPr>
            <p:nvPr/>
          </p:nvSpPr>
          <p:spPr bwMode="auto">
            <a:xfrm>
              <a:off x="2300" y="2244"/>
              <a:ext cx="79" cy="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8" name="Oval 40"/>
            <p:cNvSpPr>
              <a:spLocks noChangeArrowheads="1"/>
            </p:cNvSpPr>
            <p:nvPr/>
          </p:nvSpPr>
          <p:spPr bwMode="auto">
            <a:xfrm>
              <a:off x="2681" y="2416"/>
              <a:ext cx="80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89" name="Oval 41"/>
            <p:cNvSpPr>
              <a:spLocks noChangeArrowheads="1"/>
            </p:cNvSpPr>
            <p:nvPr/>
          </p:nvSpPr>
          <p:spPr bwMode="auto">
            <a:xfrm>
              <a:off x="3074" y="2138"/>
              <a:ext cx="7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90" name="Freeform 42"/>
            <p:cNvSpPr>
              <a:spLocks/>
            </p:cNvSpPr>
            <p:nvPr/>
          </p:nvSpPr>
          <p:spPr bwMode="auto">
            <a:xfrm>
              <a:off x="1945" y="1522"/>
              <a:ext cx="3485" cy="1135"/>
            </a:xfrm>
            <a:custGeom>
              <a:avLst/>
              <a:gdLst>
                <a:gd name="T0" fmla="*/ 0 w 3872"/>
                <a:gd name="T1" fmla="*/ 1312 h 1324"/>
                <a:gd name="T2" fmla="*/ 436 w 3872"/>
                <a:gd name="T3" fmla="*/ 884 h 1324"/>
                <a:gd name="T4" fmla="*/ 864 w 3872"/>
                <a:gd name="T5" fmla="*/ 1084 h 1324"/>
                <a:gd name="T6" fmla="*/ 1300 w 3872"/>
                <a:gd name="T7" fmla="*/ 756 h 1324"/>
                <a:gd name="T8" fmla="*/ 1720 w 3872"/>
                <a:gd name="T9" fmla="*/ 1016 h 1324"/>
                <a:gd name="T10" fmla="*/ 2148 w 3872"/>
                <a:gd name="T11" fmla="*/ 1324 h 1324"/>
                <a:gd name="T12" fmla="*/ 2576 w 3872"/>
                <a:gd name="T13" fmla="*/ 796 h 1324"/>
                <a:gd name="T14" fmla="*/ 3000 w 3872"/>
                <a:gd name="T15" fmla="*/ 284 h 1324"/>
                <a:gd name="T16" fmla="*/ 3436 w 3872"/>
                <a:gd name="T17" fmla="*/ 0 h 1324"/>
                <a:gd name="T18" fmla="*/ 3872 w 3872"/>
                <a:gd name="T19" fmla="*/ 20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2" h="1324">
                  <a:moveTo>
                    <a:pt x="0" y="1312"/>
                  </a:moveTo>
                  <a:lnTo>
                    <a:pt x="436" y="884"/>
                  </a:lnTo>
                  <a:lnTo>
                    <a:pt x="864" y="1084"/>
                  </a:lnTo>
                  <a:lnTo>
                    <a:pt x="1300" y="756"/>
                  </a:lnTo>
                  <a:lnTo>
                    <a:pt x="1720" y="1016"/>
                  </a:lnTo>
                  <a:lnTo>
                    <a:pt x="2148" y="1324"/>
                  </a:lnTo>
                  <a:lnTo>
                    <a:pt x="2576" y="796"/>
                  </a:lnTo>
                  <a:lnTo>
                    <a:pt x="3000" y="284"/>
                  </a:lnTo>
                  <a:lnTo>
                    <a:pt x="3436" y="0"/>
                  </a:lnTo>
                  <a:lnTo>
                    <a:pt x="3872" y="20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3504" y="1200"/>
              <a:ext cx="1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b="1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+mn-cs"/>
                </a:rPr>
                <a:t>Out of control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>
              <a:off x="4560" y="1344"/>
              <a:ext cx="440" cy="14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27693" name="Freeform 45"/>
            <p:cNvSpPr>
              <a:spLocks/>
            </p:cNvSpPr>
            <p:nvPr/>
          </p:nvSpPr>
          <p:spPr bwMode="auto">
            <a:xfrm>
              <a:off x="1570" y="1399"/>
              <a:ext cx="3888" cy="2202"/>
            </a:xfrm>
            <a:custGeom>
              <a:avLst/>
              <a:gdLst>
                <a:gd name="T0" fmla="*/ 0 w 4320"/>
                <a:gd name="T1" fmla="*/ 0 h 2569"/>
                <a:gd name="T2" fmla="*/ 0 w 4320"/>
                <a:gd name="T3" fmla="*/ 2569 h 2569"/>
                <a:gd name="T4" fmla="*/ 4320 w 4320"/>
                <a:gd name="T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" h="2569">
                  <a:moveTo>
                    <a:pt x="0" y="0"/>
                  </a:moveTo>
                  <a:lnTo>
                    <a:pt x="0" y="2569"/>
                  </a:lnTo>
                  <a:lnTo>
                    <a:pt x="4320" y="2569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x- bar Chart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971924" y="1067734"/>
            <a:ext cx="7011988" cy="5807075"/>
            <a:chOff x="951" y="458"/>
            <a:chExt cx="4417" cy="3658"/>
          </a:xfrm>
        </p:grpSpPr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>
              <a:off x="1226" y="576"/>
              <a:ext cx="25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>
              <a:outerShdw dist="45791" dir="2021404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951" y="480"/>
              <a:ext cx="4417" cy="3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1778" y="996"/>
              <a:ext cx="3022" cy="208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29" name="Freeform 9"/>
            <p:cNvSpPr>
              <a:spLocks/>
            </p:cNvSpPr>
            <p:nvPr/>
          </p:nvSpPr>
          <p:spPr bwMode="auto">
            <a:xfrm>
              <a:off x="1788" y="675"/>
              <a:ext cx="3049" cy="2996"/>
            </a:xfrm>
            <a:custGeom>
              <a:avLst/>
              <a:gdLst>
                <a:gd name="T0" fmla="*/ 0 w 3432"/>
                <a:gd name="T1" fmla="*/ 0 h 2009"/>
                <a:gd name="T2" fmla="*/ 0 w 3432"/>
                <a:gd name="T3" fmla="*/ 2009 h 2009"/>
                <a:gd name="T4" fmla="*/ 3432 w 3432"/>
                <a:gd name="T5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2" h="2009">
                  <a:moveTo>
                    <a:pt x="0" y="0"/>
                  </a:moveTo>
                  <a:lnTo>
                    <a:pt x="0" y="2009"/>
                  </a:lnTo>
                  <a:lnTo>
                    <a:pt x="3432" y="2009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0" name="Line 10"/>
            <p:cNvSpPr>
              <a:spLocks noChangeShapeType="1"/>
            </p:cNvSpPr>
            <p:nvPr/>
          </p:nvSpPr>
          <p:spPr bwMode="auto">
            <a:xfrm>
              <a:off x="1778" y="987"/>
              <a:ext cx="30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1" name="Oval 11"/>
            <p:cNvSpPr>
              <a:spLocks noChangeArrowheads="1"/>
            </p:cNvSpPr>
            <p:nvPr/>
          </p:nvSpPr>
          <p:spPr bwMode="auto">
            <a:xfrm>
              <a:off x="2039" y="2442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2" name="Oval 12"/>
            <p:cNvSpPr>
              <a:spLocks noChangeArrowheads="1"/>
            </p:cNvSpPr>
            <p:nvPr/>
          </p:nvSpPr>
          <p:spPr bwMode="auto">
            <a:xfrm>
              <a:off x="2339" y="2138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3" name="Oval 13"/>
            <p:cNvSpPr>
              <a:spLocks noChangeArrowheads="1"/>
            </p:cNvSpPr>
            <p:nvPr/>
          </p:nvSpPr>
          <p:spPr bwMode="auto">
            <a:xfrm>
              <a:off x="2635" y="2594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4" name="Oval 14"/>
            <p:cNvSpPr>
              <a:spLocks noChangeArrowheads="1"/>
            </p:cNvSpPr>
            <p:nvPr/>
          </p:nvSpPr>
          <p:spPr bwMode="auto">
            <a:xfrm>
              <a:off x="2931" y="2742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5" name="Oval 15"/>
            <p:cNvSpPr>
              <a:spLocks noChangeArrowheads="1"/>
            </p:cNvSpPr>
            <p:nvPr/>
          </p:nvSpPr>
          <p:spPr bwMode="auto">
            <a:xfrm>
              <a:off x="3239" y="2294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6" name="Oval 16"/>
            <p:cNvSpPr>
              <a:spLocks noChangeArrowheads="1"/>
            </p:cNvSpPr>
            <p:nvPr/>
          </p:nvSpPr>
          <p:spPr bwMode="auto">
            <a:xfrm>
              <a:off x="3835" y="1838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7" name="Oval 17"/>
            <p:cNvSpPr>
              <a:spLocks noChangeArrowheads="1"/>
            </p:cNvSpPr>
            <p:nvPr/>
          </p:nvSpPr>
          <p:spPr bwMode="auto">
            <a:xfrm>
              <a:off x="4735" y="1690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8" name="Oval 18"/>
            <p:cNvSpPr>
              <a:spLocks noChangeArrowheads="1"/>
            </p:cNvSpPr>
            <p:nvPr/>
          </p:nvSpPr>
          <p:spPr bwMode="auto">
            <a:xfrm>
              <a:off x="3531" y="1998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39" name="Oval 19"/>
            <p:cNvSpPr>
              <a:spLocks noChangeArrowheads="1"/>
            </p:cNvSpPr>
            <p:nvPr/>
          </p:nvSpPr>
          <p:spPr bwMode="auto">
            <a:xfrm>
              <a:off x="4123" y="1390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40" name="Oval 20"/>
            <p:cNvSpPr>
              <a:spLocks noChangeArrowheads="1"/>
            </p:cNvSpPr>
            <p:nvPr/>
          </p:nvSpPr>
          <p:spPr bwMode="auto">
            <a:xfrm>
              <a:off x="4431" y="938"/>
              <a:ext cx="80" cy="8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2218" y="969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solidFill>
                    <a:srgbClr val="003366"/>
                  </a:solidFill>
                  <a:latin typeface="Arial" charset="0"/>
                  <a:cs typeface="+mn-cs"/>
                </a:rPr>
                <a:t>UCL = 5.08</a:t>
              </a:r>
            </a:p>
          </p:txBody>
        </p:sp>
        <p:sp>
          <p:nvSpPr>
            <p:cNvPr id="133142" name="Rectangle 22"/>
            <p:cNvSpPr>
              <a:spLocks noChangeArrowheads="1"/>
            </p:cNvSpPr>
            <p:nvPr/>
          </p:nvSpPr>
          <p:spPr bwMode="auto">
            <a:xfrm>
              <a:off x="2219" y="2898"/>
              <a:ext cx="7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LCL = 4.94</a:t>
              </a:r>
            </a:p>
          </p:txBody>
        </p:sp>
        <p:sp>
          <p:nvSpPr>
            <p:cNvPr id="133143" name="Rectangle 23"/>
            <p:cNvSpPr>
              <a:spLocks noChangeArrowheads="1"/>
            </p:cNvSpPr>
            <p:nvPr/>
          </p:nvSpPr>
          <p:spPr bwMode="auto">
            <a:xfrm rot="-5400000">
              <a:off x="1083" y="1920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Mean</a:t>
              </a:r>
            </a:p>
          </p:txBody>
        </p:sp>
        <p:sp>
          <p:nvSpPr>
            <p:cNvPr id="133144" name="Rectangle 24"/>
            <p:cNvSpPr>
              <a:spLocks noChangeArrowheads="1"/>
            </p:cNvSpPr>
            <p:nvPr/>
          </p:nvSpPr>
          <p:spPr bwMode="auto">
            <a:xfrm>
              <a:off x="2754" y="3794"/>
              <a:ext cx="10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Sample number</a:t>
              </a:r>
            </a:p>
          </p:txBody>
        </p:sp>
        <p:sp>
          <p:nvSpPr>
            <p:cNvPr id="133145" name="Line 25"/>
            <p:cNvSpPr>
              <a:spLocks noChangeShapeType="1"/>
            </p:cNvSpPr>
            <p:nvPr/>
          </p:nvSpPr>
          <p:spPr bwMode="auto">
            <a:xfrm>
              <a:off x="1805" y="2035"/>
              <a:ext cx="30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133146" name="Rectangle 26"/>
            <p:cNvSpPr>
              <a:spLocks noChangeArrowheads="1"/>
            </p:cNvSpPr>
            <p:nvPr/>
          </p:nvSpPr>
          <p:spPr bwMode="auto">
            <a:xfrm>
              <a:off x="1991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2287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2593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133149" name="Rectangle 29"/>
            <p:cNvSpPr>
              <a:spLocks noChangeArrowheads="1"/>
            </p:cNvSpPr>
            <p:nvPr/>
          </p:nvSpPr>
          <p:spPr bwMode="auto">
            <a:xfrm>
              <a:off x="2890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133150" name="Rectangle 30"/>
            <p:cNvSpPr>
              <a:spLocks noChangeArrowheads="1"/>
            </p:cNvSpPr>
            <p:nvPr/>
          </p:nvSpPr>
          <p:spPr bwMode="auto">
            <a:xfrm>
              <a:off x="3187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</a:t>
              </a:r>
            </a:p>
          </p:txBody>
        </p:sp>
        <p:sp>
          <p:nvSpPr>
            <p:cNvPr id="133151" name="Rectangle 31"/>
            <p:cNvSpPr>
              <a:spLocks noChangeArrowheads="1"/>
            </p:cNvSpPr>
            <p:nvPr/>
          </p:nvSpPr>
          <p:spPr bwMode="auto">
            <a:xfrm>
              <a:off x="3492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133152" name="Rectangle 32"/>
            <p:cNvSpPr>
              <a:spLocks noChangeArrowheads="1"/>
            </p:cNvSpPr>
            <p:nvPr/>
          </p:nvSpPr>
          <p:spPr bwMode="auto">
            <a:xfrm>
              <a:off x="3789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7</a:t>
              </a:r>
            </a:p>
          </p:txBody>
        </p:sp>
        <p:sp>
          <p:nvSpPr>
            <p:cNvPr id="133153" name="Rectangle 33"/>
            <p:cNvSpPr>
              <a:spLocks noChangeArrowheads="1"/>
            </p:cNvSpPr>
            <p:nvPr/>
          </p:nvSpPr>
          <p:spPr bwMode="auto">
            <a:xfrm>
              <a:off x="4086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8</a:t>
              </a:r>
            </a:p>
          </p:txBody>
        </p:sp>
        <p:sp>
          <p:nvSpPr>
            <p:cNvPr id="133154" name="Rectangle 34"/>
            <p:cNvSpPr>
              <a:spLocks noChangeArrowheads="1"/>
            </p:cNvSpPr>
            <p:nvPr/>
          </p:nvSpPr>
          <p:spPr bwMode="auto">
            <a:xfrm>
              <a:off x="4383" y="3497"/>
              <a:ext cx="1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9</a:t>
              </a:r>
            </a:p>
          </p:txBody>
        </p:sp>
        <p:sp>
          <p:nvSpPr>
            <p:cNvPr id="133155" name="Rectangle 35"/>
            <p:cNvSpPr>
              <a:spLocks noChangeArrowheads="1"/>
            </p:cNvSpPr>
            <p:nvPr/>
          </p:nvSpPr>
          <p:spPr bwMode="auto">
            <a:xfrm>
              <a:off x="4653" y="3497"/>
              <a:ext cx="2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|</a:t>
              </a:r>
            </a:p>
            <a:p>
              <a:pPr algn="ctr" eaLnBrk="0" hangingPunct="0"/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10</a:t>
              </a:r>
            </a:p>
          </p:txBody>
        </p:sp>
        <p:sp>
          <p:nvSpPr>
            <p:cNvPr id="133156" name="Rectangle 36"/>
            <p:cNvSpPr>
              <a:spLocks noChangeArrowheads="1"/>
            </p:cNvSpPr>
            <p:nvPr/>
          </p:nvSpPr>
          <p:spPr bwMode="auto">
            <a:xfrm>
              <a:off x="1438" y="458"/>
              <a:ext cx="472" cy="3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5.10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5.08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5.06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5.04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5.02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5.00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4.98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4.96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4.94 –</a:t>
              </a:r>
            </a:p>
            <a:p>
              <a:pPr algn="r" eaLnBrk="0" hangingPunct="0">
                <a:lnSpc>
                  <a:spcPct val="195000"/>
                </a:lnSpc>
              </a:pPr>
              <a:r>
                <a:rPr lang="en-US" sz="16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4.92 –</a:t>
              </a:r>
            </a:p>
          </p:txBody>
        </p:sp>
        <p:sp>
          <p:nvSpPr>
            <p:cNvPr id="133157" name="Line 37"/>
            <p:cNvSpPr>
              <a:spLocks noChangeShapeType="1"/>
            </p:cNvSpPr>
            <p:nvPr/>
          </p:nvSpPr>
          <p:spPr bwMode="auto">
            <a:xfrm>
              <a:off x="1777" y="3083"/>
              <a:ext cx="30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grpSp>
          <p:nvGrpSpPr>
            <p:cNvPr id="133158" name="Group 38"/>
            <p:cNvGrpSpPr>
              <a:grpSpLocks/>
            </p:cNvGrpSpPr>
            <p:nvPr/>
          </p:nvGrpSpPr>
          <p:grpSpPr bwMode="auto">
            <a:xfrm>
              <a:off x="2242" y="1788"/>
              <a:ext cx="583" cy="273"/>
              <a:chOff x="2242" y="1788"/>
              <a:chExt cx="583" cy="273"/>
            </a:xfrm>
          </p:grpSpPr>
          <p:sp>
            <p:nvSpPr>
              <p:cNvPr id="133159" name="Rectangle 39"/>
              <p:cNvSpPr>
                <a:spLocks noChangeArrowheads="1"/>
              </p:cNvSpPr>
              <p:nvPr/>
            </p:nvSpPr>
            <p:spPr bwMode="auto">
              <a:xfrm>
                <a:off x="2242" y="1849"/>
                <a:ext cx="58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600" b="1" i="1" dirty="0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x</a:t>
                </a:r>
                <a:r>
                  <a:rPr lang="en-US" sz="1600" b="1" dirty="0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 = 5.01</a:t>
                </a:r>
              </a:p>
            </p:txBody>
          </p:sp>
          <p:sp>
            <p:nvSpPr>
              <p:cNvPr id="133160" name="Rectangle 40"/>
              <p:cNvSpPr>
                <a:spLocks noChangeArrowheads="1"/>
              </p:cNvSpPr>
              <p:nvPr/>
            </p:nvSpPr>
            <p:spPr bwMode="auto">
              <a:xfrm>
                <a:off x="2259" y="178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=</a:t>
                </a:r>
              </a:p>
            </p:txBody>
          </p:sp>
        </p:grpSp>
        <p:sp>
          <p:nvSpPr>
            <p:cNvPr id="133161" name="Freeform 41"/>
            <p:cNvSpPr>
              <a:spLocks/>
            </p:cNvSpPr>
            <p:nvPr/>
          </p:nvSpPr>
          <p:spPr bwMode="auto">
            <a:xfrm>
              <a:off x="2080" y="976"/>
              <a:ext cx="2692" cy="1804"/>
            </a:xfrm>
            <a:custGeom>
              <a:avLst/>
              <a:gdLst>
                <a:gd name="T0" fmla="*/ 0 w 2692"/>
                <a:gd name="T1" fmla="*/ 1504 h 1804"/>
                <a:gd name="T2" fmla="*/ 300 w 2692"/>
                <a:gd name="T3" fmla="*/ 1200 h 1804"/>
                <a:gd name="T4" fmla="*/ 592 w 2692"/>
                <a:gd name="T5" fmla="*/ 1656 h 1804"/>
                <a:gd name="T6" fmla="*/ 892 w 2692"/>
                <a:gd name="T7" fmla="*/ 1804 h 1804"/>
                <a:gd name="T8" fmla="*/ 1200 w 2692"/>
                <a:gd name="T9" fmla="*/ 1356 h 1804"/>
                <a:gd name="T10" fmla="*/ 1488 w 2692"/>
                <a:gd name="T11" fmla="*/ 1064 h 1804"/>
                <a:gd name="T12" fmla="*/ 1800 w 2692"/>
                <a:gd name="T13" fmla="*/ 900 h 1804"/>
                <a:gd name="T14" fmla="*/ 2080 w 2692"/>
                <a:gd name="T15" fmla="*/ 456 h 1804"/>
                <a:gd name="T16" fmla="*/ 2392 w 2692"/>
                <a:gd name="T17" fmla="*/ 0 h 1804"/>
                <a:gd name="T18" fmla="*/ 2692 w 2692"/>
                <a:gd name="T19" fmla="*/ 75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2" h="1804">
                  <a:moveTo>
                    <a:pt x="0" y="1504"/>
                  </a:moveTo>
                  <a:lnTo>
                    <a:pt x="300" y="1200"/>
                  </a:lnTo>
                  <a:lnTo>
                    <a:pt x="592" y="1656"/>
                  </a:lnTo>
                  <a:lnTo>
                    <a:pt x="892" y="1804"/>
                  </a:lnTo>
                  <a:lnTo>
                    <a:pt x="1200" y="1356"/>
                  </a:lnTo>
                  <a:lnTo>
                    <a:pt x="1488" y="1064"/>
                  </a:lnTo>
                  <a:lnTo>
                    <a:pt x="1800" y="900"/>
                  </a:lnTo>
                  <a:lnTo>
                    <a:pt x="2080" y="456"/>
                  </a:lnTo>
                  <a:lnTo>
                    <a:pt x="2392" y="0"/>
                  </a:lnTo>
                  <a:lnTo>
                    <a:pt x="2692" y="756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5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R-Chart Example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1219200" y="1981200"/>
            <a:ext cx="7350125" cy="4267200"/>
            <a:chOff x="801" y="1250"/>
            <a:chExt cx="4630" cy="2688"/>
          </a:xfrm>
        </p:grpSpPr>
        <p:grpSp>
          <p:nvGrpSpPr>
            <p:cNvPr id="134149" name="Group 5"/>
            <p:cNvGrpSpPr>
              <a:grpSpLocks/>
            </p:cNvGrpSpPr>
            <p:nvPr/>
          </p:nvGrpSpPr>
          <p:grpSpPr bwMode="auto">
            <a:xfrm>
              <a:off x="801" y="1342"/>
              <a:ext cx="4630" cy="2596"/>
              <a:chOff x="801" y="1342"/>
              <a:chExt cx="4630" cy="2596"/>
            </a:xfrm>
          </p:grpSpPr>
          <p:sp>
            <p:nvSpPr>
              <p:cNvPr id="134150" name="Rectangle 6"/>
              <p:cNvSpPr>
                <a:spLocks noChangeArrowheads="1"/>
              </p:cNvSpPr>
              <p:nvPr/>
            </p:nvSpPr>
            <p:spPr bwMode="auto">
              <a:xfrm>
                <a:off x="801" y="1342"/>
                <a:ext cx="4630" cy="25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1" name="Rectangle 7"/>
              <p:cNvSpPr>
                <a:spLocks noChangeArrowheads="1"/>
              </p:cNvSpPr>
              <p:nvPr/>
            </p:nvSpPr>
            <p:spPr bwMode="auto">
              <a:xfrm>
                <a:off x="1636" y="1724"/>
                <a:ext cx="3431" cy="175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2" name="Freeform 8"/>
              <p:cNvSpPr>
                <a:spLocks/>
              </p:cNvSpPr>
              <p:nvPr/>
            </p:nvSpPr>
            <p:spPr bwMode="auto">
              <a:xfrm>
                <a:off x="1644" y="1458"/>
                <a:ext cx="3432" cy="2009"/>
              </a:xfrm>
              <a:custGeom>
                <a:avLst/>
                <a:gdLst>
                  <a:gd name="T0" fmla="*/ 0 w 3432"/>
                  <a:gd name="T1" fmla="*/ 0 h 2009"/>
                  <a:gd name="T2" fmla="*/ 0 w 3432"/>
                  <a:gd name="T3" fmla="*/ 2009 h 2009"/>
                  <a:gd name="T4" fmla="*/ 3432 w 3432"/>
                  <a:gd name="T5" fmla="*/ 2009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2" h="2009">
                    <a:moveTo>
                      <a:pt x="0" y="0"/>
                    </a:moveTo>
                    <a:lnTo>
                      <a:pt x="0" y="2009"/>
                    </a:lnTo>
                    <a:lnTo>
                      <a:pt x="3432" y="2009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>
                <a:off x="1636" y="1716"/>
                <a:ext cx="3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4" name="Oval 10"/>
              <p:cNvSpPr>
                <a:spLocks noChangeArrowheads="1"/>
              </p:cNvSpPr>
              <p:nvPr/>
            </p:nvSpPr>
            <p:spPr bwMode="auto">
              <a:xfrm>
                <a:off x="1947" y="2858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5" name="Oval 11"/>
              <p:cNvSpPr>
                <a:spLocks noChangeArrowheads="1"/>
              </p:cNvSpPr>
              <p:nvPr/>
            </p:nvSpPr>
            <p:spPr bwMode="auto">
              <a:xfrm>
                <a:off x="2291" y="2570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6" name="Oval 12"/>
              <p:cNvSpPr>
                <a:spLocks noChangeArrowheads="1"/>
              </p:cNvSpPr>
              <p:nvPr/>
            </p:nvSpPr>
            <p:spPr bwMode="auto">
              <a:xfrm>
                <a:off x="2631" y="2858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7" name="Oval 13"/>
              <p:cNvSpPr>
                <a:spLocks noChangeArrowheads="1"/>
              </p:cNvSpPr>
              <p:nvPr/>
            </p:nvSpPr>
            <p:spPr bwMode="auto">
              <a:xfrm>
                <a:off x="2975" y="2410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8" name="Oval 14"/>
              <p:cNvSpPr>
                <a:spLocks noChangeArrowheads="1"/>
              </p:cNvSpPr>
              <p:nvPr/>
            </p:nvSpPr>
            <p:spPr bwMode="auto">
              <a:xfrm>
                <a:off x="3315" y="2506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59" name="Oval 15"/>
              <p:cNvSpPr>
                <a:spLocks noChangeArrowheads="1"/>
              </p:cNvSpPr>
              <p:nvPr/>
            </p:nvSpPr>
            <p:spPr bwMode="auto">
              <a:xfrm>
                <a:off x="3999" y="2426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60" name="Oval 16"/>
              <p:cNvSpPr>
                <a:spLocks noChangeArrowheads="1"/>
              </p:cNvSpPr>
              <p:nvPr/>
            </p:nvSpPr>
            <p:spPr bwMode="auto">
              <a:xfrm>
                <a:off x="4687" y="2318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61" name="Oval 17"/>
              <p:cNvSpPr>
                <a:spLocks noChangeArrowheads="1"/>
              </p:cNvSpPr>
              <p:nvPr/>
            </p:nvSpPr>
            <p:spPr bwMode="auto">
              <a:xfrm>
                <a:off x="3659" y="2758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auto">
              <a:xfrm>
                <a:off x="4343" y="2714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auto">
              <a:xfrm>
                <a:off x="5031" y="2794"/>
                <a:ext cx="80" cy="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64" name="Freeform 20"/>
              <p:cNvSpPr>
                <a:spLocks/>
              </p:cNvSpPr>
              <p:nvPr/>
            </p:nvSpPr>
            <p:spPr bwMode="auto">
              <a:xfrm>
                <a:off x="1984" y="2356"/>
                <a:ext cx="3096" cy="536"/>
              </a:xfrm>
              <a:custGeom>
                <a:avLst/>
                <a:gdLst>
                  <a:gd name="T0" fmla="*/ 0 w 3096"/>
                  <a:gd name="T1" fmla="*/ 532 h 536"/>
                  <a:gd name="T2" fmla="*/ 344 w 3096"/>
                  <a:gd name="T3" fmla="*/ 244 h 536"/>
                  <a:gd name="T4" fmla="*/ 688 w 3096"/>
                  <a:gd name="T5" fmla="*/ 536 h 536"/>
                  <a:gd name="T6" fmla="*/ 1032 w 3096"/>
                  <a:gd name="T7" fmla="*/ 92 h 536"/>
                  <a:gd name="T8" fmla="*/ 1372 w 3096"/>
                  <a:gd name="T9" fmla="*/ 192 h 536"/>
                  <a:gd name="T10" fmla="*/ 1716 w 3096"/>
                  <a:gd name="T11" fmla="*/ 440 h 536"/>
                  <a:gd name="T12" fmla="*/ 2060 w 3096"/>
                  <a:gd name="T13" fmla="*/ 100 h 536"/>
                  <a:gd name="T14" fmla="*/ 2404 w 3096"/>
                  <a:gd name="T15" fmla="*/ 392 h 536"/>
                  <a:gd name="T16" fmla="*/ 2744 w 3096"/>
                  <a:gd name="T17" fmla="*/ 0 h 536"/>
                  <a:gd name="T18" fmla="*/ 3096 w 3096"/>
                  <a:gd name="T19" fmla="*/ 488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6" h="536">
                    <a:moveTo>
                      <a:pt x="0" y="532"/>
                    </a:moveTo>
                    <a:lnTo>
                      <a:pt x="344" y="244"/>
                    </a:lnTo>
                    <a:lnTo>
                      <a:pt x="688" y="536"/>
                    </a:lnTo>
                    <a:lnTo>
                      <a:pt x="1032" y="92"/>
                    </a:lnTo>
                    <a:lnTo>
                      <a:pt x="1372" y="192"/>
                    </a:lnTo>
                    <a:lnTo>
                      <a:pt x="1716" y="440"/>
                    </a:lnTo>
                    <a:lnTo>
                      <a:pt x="2060" y="100"/>
                    </a:lnTo>
                    <a:lnTo>
                      <a:pt x="2404" y="392"/>
                    </a:lnTo>
                    <a:lnTo>
                      <a:pt x="2744" y="0"/>
                    </a:lnTo>
                    <a:lnTo>
                      <a:pt x="3096" y="488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65" name="Rectangle 21"/>
              <p:cNvSpPr>
                <a:spLocks noChangeArrowheads="1"/>
              </p:cNvSpPr>
              <p:nvPr/>
            </p:nvSpPr>
            <p:spPr bwMode="auto">
              <a:xfrm>
                <a:off x="1951" y="1706"/>
                <a:ext cx="10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UCL = 0.243</a:t>
                </a:r>
              </a:p>
            </p:txBody>
          </p:sp>
          <p:sp>
            <p:nvSpPr>
              <p:cNvPr id="134166" name="Rectangle 22"/>
              <p:cNvSpPr>
                <a:spLocks noChangeArrowheads="1"/>
              </p:cNvSpPr>
              <p:nvPr/>
            </p:nvSpPr>
            <p:spPr bwMode="auto">
              <a:xfrm>
                <a:off x="1929" y="3102"/>
                <a:ext cx="6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LCL = 0</a:t>
                </a:r>
              </a:p>
            </p:txBody>
          </p:sp>
          <p:sp>
            <p:nvSpPr>
              <p:cNvPr id="134167" name="Rectangle 23"/>
              <p:cNvSpPr>
                <a:spLocks noChangeArrowheads="1"/>
              </p:cNvSpPr>
              <p:nvPr/>
            </p:nvSpPr>
            <p:spPr bwMode="auto">
              <a:xfrm rot="-5400000">
                <a:off x="800" y="2328"/>
                <a:ext cx="6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Range</a:t>
                </a:r>
              </a:p>
            </p:txBody>
          </p:sp>
          <p:sp>
            <p:nvSpPr>
              <p:cNvPr id="134168" name="Rectangle 24"/>
              <p:cNvSpPr>
                <a:spLocks noChangeArrowheads="1"/>
              </p:cNvSpPr>
              <p:nvPr/>
            </p:nvSpPr>
            <p:spPr bwMode="auto">
              <a:xfrm>
                <a:off x="2670" y="3661"/>
                <a:ext cx="1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Sample number</a:t>
                </a:r>
              </a:p>
            </p:txBody>
          </p:sp>
          <p:sp>
            <p:nvSpPr>
              <p:cNvPr id="134169" name="Rectangle 25"/>
              <p:cNvSpPr>
                <a:spLocks noChangeArrowheads="1"/>
              </p:cNvSpPr>
              <p:nvPr/>
            </p:nvSpPr>
            <p:spPr bwMode="auto">
              <a:xfrm>
                <a:off x="2074" y="2239"/>
                <a:ext cx="8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i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R</a:t>
                </a:r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 = 0.115</a:t>
                </a:r>
              </a:p>
            </p:txBody>
          </p:sp>
          <p:sp>
            <p:nvSpPr>
              <p:cNvPr id="134170" name="Line 26"/>
              <p:cNvSpPr>
                <a:spLocks noChangeShapeType="1"/>
              </p:cNvSpPr>
              <p:nvPr/>
            </p:nvSpPr>
            <p:spPr bwMode="auto">
              <a:xfrm>
                <a:off x="2178" y="2276"/>
                <a:ext cx="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71" name="Line 27"/>
              <p:cNvSpPr>
                <a:spLocks noChangeShapeType="1"/>
              </p:cNvSpPr>
              <p:nvPr/>
            </p:nvSpPr>
            <p:spPr bwMode="auto">
              <a:xfrm flipH="1">
                <a:off x="1876" y="2418"/>
                <a:ext cx="231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72" name="Line 28"/>
              <p:cNvSpPr>
                <a:spLocks noChangeShapeType="1"/>
              </p:cNvSpPr>
              <p:nvPr/>
            </p:nvSpPr>
            <p:spPr bwMode="auto">
              <a:xfrm>
                <a:off x="1636" y="2711"/>
                <a:ext cx="3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34173" name="Rectangle 29"/>
              <p:cNvSpPr>
                <a:spLocks noChangeArrowheads="1"/>
              </p:cNvSpPr>
              <p:nvPr/>
            </p:nvSpPr>
            <p:spPr bwMode="auto">
              <a:xfrm>
                <a:off x="1885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1</a:t>
                </a:r>
              </a:p>
            </p:txBody>
          </p:sp>
          <p:sp>
            <p:nvSpPr>
              <p:cNvPr id="134174" name="Rectangle 30"/>
              <p:cNvSpPr>
                <a:spLocks noChangeArrowheads="1"/>
              </p:cNvSpPr>
              <p:nvPr/>
            </p:nvSpPr>
            <p:spPr bwMode="auto">
              <a:xfrm>
                <a:off x="2215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2</a:t>
                </a:r>
              </a:p>
            </p:txBody>
          </p:sp>
          <p:sp>
            <p:nvSpPr>
              <p:cNvPr id="134175" name="Rectangle 31"/>
              <p:cNvSpPr>
                <a:spLocks noChangeArrowheads="1"/>
              </p:cNvSpPr>
              <p:nvPr/>
            </p:nvSpPr>
            <p:spPr bwMode="auto">
              <a:xfrm>
                <a:off x="2572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3</a:t>
                </a:r>
              </a:p>
            </p:txBody>
          </p:sp>
          <p:sp>
            <p:nvSpPr>
              <p:cNvPr id="134176" name="Rectangle 32"/>
              <p:cNvSpPr>
                <a:spLocks noChangeArrowheads="1"/>
              </p:cNvSpPr>
              <p:nvPr/>
            </p:nvSpPr>
            <p:spPr bwMode="auto">
              <a:xfrm>
                <a:off x="2920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4</a:t>
                </a:r>
              </a:p>
            </p:txBody>
          </p:sp>
          <p:sp>
            <p:nvSpPr>
              <p:cNvPr id="134177" name="Rectangle 33"/>
              <p:cNvSpPr>
                <a:spLocks noChangeArrowheads="1"/>
              </p:cNvSpPr>
              <p:nvPr/>
            </p:nvSpPr>
            <p:spPr bwMode="auto">
              <a:xfrm>
                <a:off x="3268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5</a:t>
                </a:r>
              </a:p>
            </p:txBody>
          </p:sp>
          <p:sp>
            <p:nvSpPr>
              <p:cNvPr id="134178" name="Rectangle 34"/>
              <p:cNvSpPr>
                <a:spLocks noChangeArrowheads="1"/>
              </p:cNvSpPr>
              <p:nvPr/>
            </p:nvSpPr>
            <p:spPr bwMode="auto">
              <a:xfrm>
                <a:off x="3617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6</a:t>
                </a:r>
              </a:p>
            </p:txBody>
          </p:sp>
          <p:sp>
            <p:nvSpPr>
              <p:cNvPr id="134179" name="Rectangle 35"/>
              <p:cNvSpPr>
                <a:spLocks noChangeArrowheads="1"/>
              </p:cNvSpPr>
              <p:nvPr/>
            </p:nvSpPr>
            <p:spPr bwMode="auto">
              <a:xfrm>
                <a:off x="3956" y="3263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7</a:t>
                </a:r>
              </a:p>
            </p:txBody>
          </p:sp>
          <p:sp>
            <p:nvSpPr>
              <p:cNvPr id="134180" name="Rectangle 36"/>
              <p:cNvSpPr>
                <a:spLocks noChangeArrowheads="1"/>
              </p:cNvSpPr>
              <p:nvPr/>
            </p:nvSpPr>
            <p:spPr bwMode="auto">
              <a:xfrm>
                <a:off x="4295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8</a:t>
                </a:r>
              </a:p>
            </p:txBody>
          </p:sp>
          <p:sp>
            <p:nvSpPr>
              <p:cNvPr id="134181" name="Rectangle 37"/>
              <p:cNvSpPr>
                <a:spLocks noChangeArrowheads="1"/>
              </p:cNvSpPr>
              <p:nvPr/>
            </p:nvSpPr>
            <p:spPr bwMode="auto">
              <a:xfrm>
                <a:off x="4625" y="325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9</a:t>
                </a:r>
              </a:p>
            </p:txBody>
          </p:sp>
          <p:sp>
            <p:nvSpPr>
              <p:cNvPr id="134182" name="Rectangle 38"/>
              <p:cNvSpPr>
                <a:spLocks noChangeArrowheads="1"/>
              </p:cNvSpPr>
              <p:nvPr/>
            </p:nvSpPr>
            <p:spPr bwMode="auto">
              <a:xfrm>
                <a:off x="4929" y="3254"/>
                <a:ext cx="29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|</a:t>
                </a:r>
              </a:p>
              <a:p>
                <a:pPr algn="ctr" eaLnBrk="0" hangingPunct="0"/>
                <a:r>
                  <a:rPr lang="en-US" sz="20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10</a:t>
                </a:r>
              </a:p>
            </p:txBody>
          </p:sp>
        </p:grpSp>
        <p:sp>
          <p:nvSpPr>
            <p:cNvPr id="134183" name="Rectangle 39"/>
            <p:cNvSpPr>
              <a:spLocks noChangeArrowheads="1"/>
            </p:cNvSpPr>
            <p:nvPr/>
          </p:nvSpPr>
          <p:spPr bwMode="auto">
            <a:xfrm>
              <a:off x="1225" y="1250"/>
              <a:ext cx="560" cy="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0.28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0.24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0.20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0.16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0.12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0.08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0.04 –</a:t>
              </a:r>
            </a:p>
            <a:p>
              <a:pPr algn="r" eaLnBrk="0" hangingPunct="0">
                <a:lnSpc>
                  <a:spcPct val="149000"/>
                </a:lnSpc>
              </a:pPr>
              <a:r>
                <a:rPr lang="en-US" sz="2000" b="1" smtClean="0">
                  <a:solidFill>
                    <a:srgbClr val="003366"/>
                  </a:solidFill>
                  <a:latin typeface="Arial" charset="0"/>
                  <a:cs typeface="+mn-cs"/>
                </a:rPr>
                <a:t>0 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3" name="Group 93"/>
          <p:cNvGrpSpPr>
            <a:grpSpLocks/>
          </p:cNvGrpSpPr>
          <p:nvPr/>
        </p:nvGrpSpPr>
        <p:grpSpPr bwMode="auto">
          <a:xfrm>
            <a:off x="1631379" y="1219630"/>
            <a:ext cx="5867400" cy="5486400"/>
            <a:chOff x="720" y="528"/>
            <a:chExt cx="3456" cy="3312"/>
          </a:xfrm>
        </p:grpSpPr>
        <p:sp>
          <p:nvSpPr>
            <p:cNvPr id="82012" name="Rectangle 92"/>
            <p:cNvSpPr>
              <a:spLocks noChangeArrowheads="1"/>
            </p:cNvSpPr>
            <p:nvPr/>
          </p:nvSpPr>
          <p:spPr bwMode="auto">
            <a:xfrm>
              <a:off x="720" y="528"/>
              <a:ext cx="3456" cy="3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grpSp>
          <p:nvGrpSpPr>
            <p:cNvPr id="81925" name="Group 5"/>
            <p:cNvGrpSpPr>
              <a:grpSpLocks/>
            </p:cNvGrpSpPr>
            <p:nvPr/>
          </p:nvGrpSpPr>
          <p:grpSpPr bwMode="auto">
            <a:xfrm>
              <a:off x="769" y="576"/>
              <a:ext cx="3339" cy="3212"/>
              <a:chOff x="1538" y="372"/>
              <a:chExt cx="3819" cy="3648"/>
            </a:xfrm>
          </p:grpSpPr>
          <p:grpSp>
            <p:nvGrpSpPr>
              <p:cNvPr id="81926" name="Group 6"/>
              <p:cNvGrpSpPr>
                <a:grpSpLocks/>
              </p:cNvGrpSpPr>
              <p:nvPr/>
            </p:nvGrpSpPr>
            <p:grpSpPr bwMode="auto">
              <a:xfrm>
                <a:off x="2185" y="3574"/>
                <a:ext cx="3032" cy="71"/>
                <a:chOff x="2185" y="3574"/>
                <a:chExt cx="3032" cy="71"/>
              </a:xfrm>
            </p:grpSpPr>
            <p:sp>
              <p:nvSpPr>
                <p:cNvPr id="8192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185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2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44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2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504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63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23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982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42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302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461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621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780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940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3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99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59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419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578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738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897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057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194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5217" y="357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</p:grpSp>
          <p:sp>
            <p:nvSpPr>
              <p:cNvPr id="81947" name="Rectangle 27"/>
              <p:cNvSpPr>
                <a:spLocks noChangeArrowheads="1"/>
              </p:cNvSpPr>
              <p:nvPr/>
            </p:nvSpPr>
            <p:spPr bwMode="auto">
              <a:xfrm>
                <a:off x="2009" y="693"/>
                <a:ext cx="3209" cy="273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48" name="Line 28"/>
              <p:cNvSpPr>
                <a:spLocks noChangeShapeType="1"/>
              </p:cNvSpPr>
              <p:nvPr/>
            </p:nvSpPr>
            <p:spPr bwMode="auto">
              <a:xfrm>
                <a:off x="2041" y="334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49" name="Line 29"/>
              <p:cNvSpPr>
                <a:spLocks noChangeShapeType="1"/>
              </p:cNvSpPr>
              <p:nvPr/>
            </p:nvSpPr>
            <p:spPr bwMode="auto">
              <a:xfrm>
                <a:off x="2041" y="302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0" name="Line 30"/>
              <p:cNvSpPr>
                <a:spLocks noChangeShapeType="1"/>
              </p:cNvSpPr>
              <p:nvPr/>
            </p:nvSpPr>
            <p:spPr bwMode="auto">
              <a:xfrm>
                <a:off x="2041" y="270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1" name="Line 31"/>
              <p:cNvSpPr>
                <a:spLocks noChangeShapeType="1"/>
              </p:cNvSpPr>
              <p:nvPr/>
            </p:nvSpPr>
            <p:spPr bwMode="auto">
              <a:xfrm>
                <a:off x="2041" y="238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2" name="Line 32"/>
              <p:cNvSpPr>
                <a:spLocks noChangeShapeType="1"/>
              </p:cNvSpPr>
              <p:nvPr/>
            </p:nvSpPr>
            <p:spPr bwMode="auto">
              <a:xfrm>
                <a:off x="2041" y="206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3" name="Line 33"/>
              <p:cNvSpPr>
                <a:spLocks noChangeShapeType="1"/>
              </p:cNvSpPr>
              <p:nvPr/>
            </p:nvSpPr>
            <p:spPr bwMode="auto">
              <a:xfrm>
                <a:off x="2041" y="174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4" name="Line 34"/>
              <p:cNvSpPr>
                <a:spLocks noChangeShapeType="1"/>
              </p:cNvSpPr>
              <p:nvPr/>
            </p:nvSpPr>
            <p:spPr bwMode="auto">
              <a:xfrm>
                <a:off x="2041" y="142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5" name="Line 35"/>
              <p:cNvSpPr>
                <a:spLocks noChangeShapeType="1"/>
              </p:cNvSpPr>
              <p:nvPr/>
            </p:nvSpPr>
            <p:spPr bwMode="auto">
              <a:xfrm>
                <a:off x="2041" y="110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6" name="Line 36"/>
              <p:cNvSpPr>
                <a:spLocks noChangeShapeType="1"/>
              </p:cNvSpPr>
              <p:nvPr/>
            </p:nvSpPr>
            <p:spPr bwMode="auto">
              <a:xfrm>
                <a:off x="2041" y="78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7" name="Line 37"/>
              <p:cNvSpPr>
                <a:spLocks noChangeShapeType="1"/>
              </p:cNvSpPr>
              <p:nvPr/>
            </p:nvSpPr>
            <p:spPr bwMode="auto">
              <a:xfrm>
                <a:off x="2041" y="464"/>
                <a:ext cx="56" cy="0"/>
              </a:xfrm>
              <a:prstGeom prst="line">
                <a:avLst/>
              </a:prstGeom>
              <a:noFill/>
              <a:ln w="381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58" name="Rectangle 38"/>
              <p:cNvSpPr>
                <a:spLocks noChangeArrowheads="1"/>
              </p:cNvSpPr>
              <p:nvPr/>
            </p:nvSpPr>
            <p:spPr bwMode="auto">
              <a:xfrm>
                <a:off x="1699" y="3251"/>
                <a:ext cx="35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0.02</a:t>
                </a:r>
              </a:p>
            </p:txBody>
          </p:sp>
          <p:sp>
            <p:nvSpPr>
              <p:cNvPr id="81959" name="Rectangle 39"/>
              <p:cNvSpPr>
                <a:spLocks noChangeArrowheads="1"/>
              </p:cNvSpPr>
              <p:nvPr/>
            </p:nvSpPr>
            <p:spPr bwMode="auto">
              <a:xfrm>
                <a:off x="1699" y="2932"/>
                <a:ext cx="35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0.04</a:t>
                </a:r>
              </a:p>
            </p:txBody>
          </p:sp>
          <p:sp>
            <p:nvSpPr>
              <p:cNvPr id="81960" name="Rectangle 40"/>
              <p:cNvSpPr>
                <a:spLocks noChangeArrowheads="1"/>
              </p:cNvSpPr>
              <p:nvPr/>
            </p:nvSpPr>
            <p:spPr bwMode="auto">
              <a:xfrm>
                <a:off x="1699" y="2612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0.06</a:t>
                </a:r>
              </a:p>
            </p:txBody>
          </p:sp>
          <p:sp>
            <p:nvSpPr>
              <p:cNvPr id="81961" name="Rectangle 41"/>
              <p:cNvSpPr>
                <a:spLocks noChangeArrowheads="1"/>
              </p:cNvSpPr>
              <p:nvPr/>
            </p:nvSpPr>
            <p:spPr bwMode="auto">
              <a:xfrm>
                <a:off x="1699" y="2293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0.08</a:t>
                </a:r>
              </a:p>
            </p:txBody>
          </p:sp>
          <p:sp>
            <p:nvSpPr>
              <p:cNvPr id="81962" name="Rectangle 42"/>
              <p:cNvSpPr>
                <a:spLocks noChangeArrowheads="1"/>
              </p:cNvSpPr>
              <p:nvPr/>
            </p:nvSpPr>
            <p:spPr bwMode="auto">
              <a:xfrm>
                <a:off x="1699" y="1971"/>
                <a:ext cx="35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0.10</a:t>
                </a:r>
              </a:p>
            </p:txBody>
          </p:sp>
          <p:sp>
            <p:nvSpPr>
              <p:cNvPr id="81963" name="Rectangle 43"/>
              <p:cNvSpPr>
                <a:spLocks noChangeArrowheads="1"/>
              </p:cNvSpPr>
              <p:nvPr/>
            </p:nvSpPr>
            <p:spPr bwMode="auto">
              <a:xfrm>
                <a:off x="1699" y="1652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0.12</a:t>
                </a:r>
              </a:p>
            </p:txBody>
          </p:sp>
          <p:sp>
            <p:nvSpPr>
              <p:cNvPr id="81964" name="Rectangle 44"/>
              <p:cNvSpPr>
                <a:spLocks noChangeArrowheads="1"/>
              </p:cNvSpPr>
              <p:nvPr/>
            </p:nvSpPr>
            <p:spPr bwMode="auto">
              <a:xfrm>
                <a:off x="1699" y="1332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0.14</a:t>
                </a:r>
              </a:p>
            </p:txBody>
          </p:sp>
          <p:sp>
            <p:nvSpPr>
              <p:cNvPr id="81965" name="Rectangle 45"/>
              <p:cNvSpPr>
                <a:spLocks noChangeArrowheads="1"/>
              </p:cNvSpPr>
              <p:nvPr/>
            </p:nvSpPr>
            <p:spPr bwMode="auto">
              <a:xfrm>
                <a:off x="1699" y="1013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0.16</a:t>
                </a:r>
              </a:p>
            </p:txBody>
          </p:sp>
          <p:sp>
            <p:nvSpPr>
              <p:cNvPr id="81966" name="Rectangle 46"/>
              <p:cNvSpPr>
                <a:spLocks noChangeArrowheads="1"/>
              </p:cNvSpPr>
              <p:nvPr/>
            </p:nvSpPr>
            <p:spPr bwMode="auto">
              <a:xfrm>
                <a:off x="1699" y="692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0.18</a:t>
                </a:r>
              </a:p>
            </p:txBody>
          </p:sp>
          <p:sp>
            <p:nvSpPr>
              <p:cNvPr id="81967" name="Rectangle 47"/>
              <p:cNvSpPr>
                <a:spLocks noChangeArrowheads="1"/>
              </p:cNvSpPr>
              <p:nvPr/>
            </p:nvSpPr>
            <p:spPr bwMode="auto">
              <a:xfrm>
                <a:off x="1699" y="372"/>
                <a:ext cx="354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0.20</a:t>
                </a:r>
              </a:p>
            </p:txBody>
          </p:sp>
          <p:sp>
            <p:nvSpPr>
              <p:cNvPr id="81968" name="Rectangle 48"/>
              <p:cNvSpPr>
                <a:spLocks noChangeArrowheads="1"/>
              </p:cNvSpPr>
              <p:nvPr/>
            </p:nvSpPr>
            <p:spPr bwMode="auto">
              <a:xfrm rot="16200000">
                <a:off x="987" y="1926"/>
                <a:ext cx="1305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Proportion defective</a:t>
                </a:r>
              </a:p>
            </p:txBody>
          </p:sp>
          <p:sp>
            <p:nvSpPr>
              <p:cNvPr id="81969" name="Rectangle 49"/>
              <p:cNvSpPr>
                <a:spLocks noChangeArrowheads="1"/>
              </p:cNvSpPr>
              <p:nvPr/>
            </p:nvSpPr>
            <p:spPr bwMode="auto">
              <a:xfrm>
                <a:off x="3144" y="3813"/>
                <a:ext cx="1020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Sample number</a:t>
                </a:r>
              </a:p>
            </p:txBody>
          </p:sp>
          <p:grpSp>
            <p:nvGrpSpPr>
              <p:cNvPr id="81970" name="Group 50"/>
              <p:cNvGrpSpPr>
                <a:grpSpLocks/>
              </p:cNvGrpSpPr>
              <p:nvPr/>
            </p:nvGrpSpPr>
            <p:grpSpPr bwMode="auto">
              <a:xfrm>
                <a:off x="2252" y="3647"/>
                <a:ext cx="3105" cy="209"/>
                <a:chOff x="2252" y="3647"/>
                <a:chExt cx="3105" cy="209"/>
              </a:xfrm>
            </p:grpSpPr>
            <p:sp>
              <p:nvSpPr>
                <p:cNvPr id="81971" name="Rectangle 51"/>
                <p:cNvSpPr>
                  <a:spLocks noChangeArrowheads="1"/>
                </p:cNvSpPr>
                <p:nvPr/>
              </p:nvSpPr>
              <p:spPr bwMode="auto">
                <a:xfrm>
                  <a:off x="2252" y="3647"/>
                  <a:ext cx="191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1972" name="Rectangle 52"/>
                <p:cNvSpPr>
                  <a:spLocks noChangeArrowheads="1"/>
                </p:cNvSpPr>
                <p:nvPr/>
              </p:nvSpPr>
              <p:spPr bwMode="auto">
                <a:xfrm>
                  <a:off x="2571" y="3647"/>
                  <a:ext cx="190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1973" name="Rectangle 53"/>
                <p:cNvSpPr>
                  <a:spLocks noChangeArrowheads="1"/>
                </p:cNvSpPr>
                <p:nvPr/>
              </p:nvSpPr>
              <p:spPr bwMode="auto">
                <a:xfrm>
                  <a:off x="2878" y="3647"/>
                  <a:ext cx="190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1974" name="Rectangle 54"/>
                <p:cNvSpPr>
                  <a:spLocks noChangeArrowheads="1"/>
                </p:cNvSpPr>
                <p:nvPr/>
              </p:nvSpPr>
              <p:spPr bwMode="auto">
                <a:xfrm>
                  <a:off x="3205" y="3647"/>
                  <a:ext cx="190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81975" name="Rectangle 55"/>
                <p:cNvSpPr>
                  <a:spLocks noChangeArrowheads="1"/>
                </p:cNvSpPr>
                <p:nvPr/>
              </p:nvSpPr>
              <p:spPr bwMode="auto">
                <a:xfrm>
                  <a:off x="3493" y="3647"/>
                  <a:ext cx="256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81976" name="Rectangle 56"/>
                <p:cNvSpPr>
                  <a:spLocks noChangeArrowheads="1"/>
                </p:cNvSpPr>
                <p:nvPr/>
              </p:nvSpPr>
              <p:spPr bwMode="auto">
                <a:xfrm>
                  <a:off x="3813" y="3647"/>
                  <a:ext cx="256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4121" y="3647"/>
                  <a:ext cx="256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14</a:t>
                  </a:r>
                </a:p>
              </p:txBody>
            </p:sp>
            <p:sp>
              <p:nvSpPr>
                <p:cNvPr id="81978" name="Rectangle 58"/>
                <p:cNvSpPr>
                  <a:spLocks noChangeArrowheads="1"/>
                </p:cNvSpPr>
                <p:nvPr/>
              </p:nvSpPr>
              <p:spPr bwMode="auto">
                <a:xfrm>
                  <a:off x="4447" y="3647"/>
                  <a:ext cx="257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16</a:t>
                  </a:r>
                </a:p>
              </p:txBody>
            </p:sp>
            <p:sp>
              <p:nvSpPr>
                <p:cNvPr id="81979" name="Rectangle 59"/>
                <p:cNvSpPr>
                  <a:spLocks noChangeArrowheads="1"/>
                </p:cNvSpPr>
                <p:nvPr/>
              </p:nvSpPr>
              <p:spPr bwMode="auto">
                <a:xfrm>
                  <a:off x="4763" y="3647"/>
                  <a:ext cx="257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18</a:t>
                  </a:r>
                </a:p>
              </p:txBody>
            </p:sp>
            <p:sp>
              <p:nvSpPr>
                <p:cNvPr id="81980" name="Rectangle 60"/>
                <p:cNvSpPr>
                  <a:spLocks noChangeArrowheads="1"/>
                </p:cNvSpPr>
                <p:nvPr/>
              </p:nvSpPr>
              <p:spPr bwMode="auto">
                <a:xfrm>
                  <a:off x="5100" y="3647"/>
                  <a:ext cx="257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20</a:t>
                  </a:r>
                </a:p>
              </p:txBody>
            </p:sp>
          </p:grpSp>
          <p:sp>
            <p:nvSpPr>
              <p:cNvPr id="81981" name="Rectangle 61"/>
              <p:cNvSpPr>
                <a:spLocks noChangeArrowheads="1"/>
              </p:cNvSpPr>
              <p:nvPr/>
            </p:nvSpPr>
            <p:spPr bwMode="auto">
              <a:xfrm>
                <a:off x="2542" y="676"/>
                <a:ext cx="804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UCL = 0.190</a:t>
                </a:r>
              </a:p>
            </p:txBody>
          </p:sp>
          <p:sp>
            <p:nvSpPr>
              <p:cNvPr id="81982" name="Rectangle 62"/>
              <p:cNvSpPr>
                <a:spLocks noChangeArrowheads="1"/>
              </p:cNvSpPr>
              <p:nvPr/>
            </p:nvSpPr>
            <p:spPr bwMode="auto">
              <a:xfrm>
                <a:off x="2537" y="3254"/>
                <a:ext cx="790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LCL = 0.010</a:t>
                </a:r>
              </a:p>
            </p:txBody>
          </p:sp>
          <p:sp>
            <p:nvSpPr>
              <p:cNvPr id="81983" name="Rectangle 63"/>
              <p:cNvSpPr>
                <a:spLocks noChangeArrowheads="1"/>
              </p:cNvSpPr>
              <p:nvPr/>
            </p:nvSpPr>
            <p:spPr bwMode="auto">
              <a:xfrm>
                <a:off x="2054" y="1868"/>
                <a:ext cx="564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 b="1" i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p</a:t>
                </a:r>
                <a:r>
                  <a:rPr lang="en-US" sz="14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 = 0.10</a:t>
                </a:r>
              </a:p>
            </p:txBody>
          </p:sp>
          <p:sp>
            <p:nvSpPr>
              <p:cNvPr id="81984" name="Line 64"/>
              <p:cNvSpPr>
                <a:spLocks noChangeShapeType="1"/>
              </p:cNvSpPr>
              <p:nvPr/>
            </p:nvSpPr>
            <p:spPr bwMode="auto">
              <a:xfrm>
                <a:off x="2124" y="1939"/>
                <a:ext cx="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85" name="Oval 65"/>
              <p:cNvSpPr>
                <a:spLocks noChangeArrowheads="1"/>
              </p:cNvSpPr>
              <p:nvPr/>
            </p:nvSpPr>
            <p:spPr bwMode="auto">
              <a:xfrm>
                <a:off x="2153" y="267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86" name="Oval 66"/>
              <p:cNvSpPr>
                <a:spLocks noChangeArrowheads="1"/>
              </p:cNvSpPr>
              <p:nvPr/>
            </p:nvSpPr>
            <p:spPr bwMode="auto">
              <a:xfrm>
                <a:off x="2469" y="2996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87" name="Oval 67"/>
              <p:cNvSpPr>
                <a:spLocks noChangeArrowheads="1"/>
              </p:cNvSpPr>
              <p:nvPr/>
            </p:nvSpPr>
            <p:spPr bwMode="auto">
              <a:xfrm>
                <a:off x="2629" y="2036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88" name="Oval 68"/>
              <p:cNvSpPr>
                <a:spLocks noChangeArrowheads="1"/>
              </p:cNvSpPr>
              <p:nvPr/>
            </p:nvSpPr>
            <p:spPr bwMode="auto">
              <a:xfrm>
                <a:off x="2789" y="26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89" name="Oval 69"/>
              <p:cNvSpPr>
                <a:spLocks noChangeArrowheads="1"/>
              </p:cNvSpPr>
              <p:nvPr/>
            </p:nvSpPr>
            <p:spPr bwMode="auto">
              <a:xfrm>
                <a:off x="2941" y="298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0" name="Oval 70"/>
              <p:cNvSpPr>
                <a:spLocks noChangeArrowheads="1"/>
              </p:cNvSpPr>
              <p:nvPr/>
            </p:nvSpPr>
            <p:spPr bwMode="auto">
              <a:xfrm>
                <a:off x="3109" y="172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1" name="Oval 71"/>
              <p:cNvSpPr>
                <a:spLocks noChangeArrowheads="1"/>
              </p:cNvSpPr>
              <p:nvPr/>
            </p:nvSpPr>
            <p:spPr bwMode="auto">
              <a:xfrm>
                <a:off x="2313" y="363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2" name="Oval 72"/>
              <p:cNvSpPr>
                <a:spLocks noChangeArrowheads="1"/>
              </p:cNvSpPr>
              <p:nvPr/>
            </p:nvSpPr>
            <p:spPr bwMode="auto">
              <a:xfrm>
                <a:off x="3269" y="203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3" name="Oval 73"/>
              <p:cNvSpPr>
                <a:spLocks noChangeArrowheads="1"/>
              </p:cNvSpPr>
              <p:nvPr/>
            </p:nvSpPr>
            <p:spPr bwMode="auto">
              <a:xfrm>
                <a:off x="3425" y="23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auto">
              <a:xfrm>
                <a:off x="3585" y="2036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auto">
              <a:xfrm>
                <a:off x="3745" y="1716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auto">
              <a:xfrm>
                <a:off x="4385" y="267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7" name="Oval 77"/>
              <p:cNvSpPr>
                <a:spLocks noChangeArrowheads="1"/>
              </p:cNvSpPr>
              <p:nvPr/>
            </p:nvSpPr>
            <p:spPr bwMode="auto">
              <a:xfrm>
                <a:off x="4221" y="235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8" name="Oval 78"/>
              <p:cNvSpPr>
                <a:spLocks noChangeArrowheads="1"/>
              </p:cNvSpPr>
              <p:nvPr/>
            </p:nvSpPr>
            <p:spPr bwMode="auto">
              <a:xfrm>
                <a:off x="3905" y="203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1999" name="Oval 79"/>
              <p:cNvSpPr>
                <a:spLocks noChangeArrowheads="1"/>
              </p:cNvSpPr>
              <p:nvPr/>
            </p:nvSpPr>
            <p:spPr bwMode="auto">
              <a:xfrm>
                <a:off x="4065" y="140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0" name="Oval 80"/>
              <p:cNvSpPr>
                <a:spLocks noChangeArrowheads="1"/>
              </p:cNvSpPr>
              <p:nvPr/>
            </p:nvSpPr>
            <p:spPr bwMode="auto">
              <a:xfrm>
                <a:off x="4541" y="108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1" name="Oval 81"/>
              <p:cNvSpPr>
                <a:spLocks noChangeArrowheads="1"/>
              </p:cNvSpPr>
              <p:nvPr/>
            </p:nvSpPr>
            <p:spPr bwMode="auto">
              <a:xfrm>
                <a:off x="5025" y="44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2" name="Oval 82"/>
              <p:cNvSpPr>
                <a:spLocks noChangeArrowheads="1"/>
              </p:cNvSpPr>
              <p:nvPr/>
            </p:nvSpPr>
            <p:spPr bwMode="auto">
              <a:xfrm>
                <a:off x="4701" y="1716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3" name="Oval 83"/>
              <p:cNvSpPr>
                <a:spLocks noChangeArrowheads="1"/>
              </p:cNvSpPr>
              <p:nvPr/>
            </p:nvSpPr>
            <p:spPr bwMode="auto">
              <a:xfrm>
                <a:off x="4861" y="1392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4" name="Oval 84"/>
              <p:cNvSpPr>
                <a:spLocks noChangeArrowheads="1"/>
              </p:cNvSpPr>
              <p:nvPr/>
            </p:nvSpPr>
            <p:spPr bwMode="auto">
              <a:xfrm>
                <a:off x="5181" y="756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5" name="Freeform 85"/>
              <p:cNvSpPr>
                <a:spLocks/>
              </p:cNvSpPr>
              <p:nvPr/>
            </p:nvSpPr>
            <p:spPr bwMode="auto">
              <a:xfrm>
                <a:off x="2188" y="468"/>
                <a:ext cx="3020" cy="3192"/>
              </a:xfrm>
              <a:custGeom>
                <a:avLst/>
                <a:gdLst>
                  <a:gd name="T0" fmla="*/ 0 w 3020"/>
                  <a:gd name="T1" fmla="*/ 2220 h 3192"/>
                  <a:gd name="T2" fmla="*/ 148 w 3020"/>
                  <a:gd name="T3" fmla="*/ 3192 h 3192"/>
                  <a:gd name="T4" fmla="*/ 308 w 3020"/>
                  <a:gd name="T5" fmla="*/ 2564 h 3192"/>
                  <a:gd name="T6" fmla="*/ 472 w 3020"/>
                  <a:gd name="T7" fmla="*/ 1596 h 3192"/>
                  <a:gd name="T8" fmla="*/ 628 w 3020"/>
                  <a:gd name="T9" fmla="*/ 2232 h 3192"/>
                  <a:gd name="T10" fmla="*/ 780 w 3020"/>
                  <a:gd name="T11" fmla="*/ 2552 h 3192"/>
                  <a:gd name="T12" fmla="*/ 948 w 3020"/>
                  <a:gd name="T13" fmla="*/ 1280 h 3192"/>
                  <a:gd name="T14" fmla="*/ 1108 w 3020"/>
                  <a:gd name="T15" fmla="*/ 1592 h 3192"/>
                  <a:gd name="T16" fmla="*/ 1264 w 3020"/>
                  <a:gd name="T17" fmla="*/ 1924 h 3192"/>
                  <a:gd name="T18" fmla="*/ 1424 w 3020"/>
                  <a:gd name="T19" fmla="*/ 1596 h 3192"/>
                  <a:gd name="T20" fmla="*/ 1588 w 3020"/>
                  <a:gd name="T21" fmla="*/ 1276 h 3192"/>
                  <a:gd name="T22" fmla="*/ 1744 w 3020"/>
                  <a:gd name="T23" fmla="*/ 1596 h 3192"/>
                  <a:gd name="T24" fmla="*/ 1904 w 3020"/>
                  <a:gd name="T25" fmla="*/ 960 h 3192"/>
                  <a:gd name="T26" fmla="*/ 2060 w 3020"/>
                  <a:gd name="T27" fmla="*/ 1916 h 3192"/>
                  <a:gd name="T28" fmla="*/ 2228 w 3020"/>
                  <a:gd name="T29" fmla="*/ 2236 h 3192"/>
                  <a:gd name="T30" fmla="*/ 2384 w 3020"/>
                  <a:gd name="T31" fmla="*/ 636 h 3192"/>
                  <a:gd name="T32" fmla="*/ 2540 w 3020"/>
                  <a:gd name="T33" fmla="*/ 1280 h 3192"/>
                  <a:gd name="T34" fmla="*/ 2704 w 3020"/>
                  <a:gd name="T35" fmla="*/ 948 h 3192"/>
                  <a:gd name="T36" fmla="*/ 2864 w 3020"/>
                  <a:gd name="T37" fmla="*/ 0 h 3192"/>
                  <a:gd name="T38" fmla="*/ 3020 w 3020"/>
                  <a:gd name="T39" fmla="*/ 316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20" h="3192">
                    <a:moveTo>
                      <a:pt x="0" y="2220"/>
                    </a:moveTo>
                    <a:lnTo>
                      <a:pt x="148" y="3192"/>
                    </a:lnTo>
                    <a:lnTo>
                      <a:pt x="308" y="2564"/>
                    </a:lnTo>
                    <a:lnTo>
                      <a:pt x="472" y="1596"/>
                    </a:lnTo>
                    <a:lnTo>
                      <a:pt x="628" y="2232"/>
                    </a:lnTo>
                    <a:lnTo>
                      <a:pt x="780" y="2552"/>
                    </a:lnTo>
                    <a:lnTo>
                      <a:pt x="948" y="1280"/>
                    </a:lnTo>
                    <a:lnTo>
                      <a:pt x="1108" y="1592"/>
                    </a:lnTo>
                    <a:lnTo>
                      <a:pt x="1264" y="1924"/>
                    </a:lnTo>
                    <a:lnTo>
                      <a:pt x="1424" y="1596"/>
                    </a:lnTo>
                    <a:lnTo>
                      <a:pt x="1588" y="1276"/>
                    </a:lnTo>
                    <a:lnTo>
                      <a:pt x="1744" y="1596"/>
                    </a:lnTo>
                    <a:lnTo>
                      <a:pt x="1904" y="960"/>
                    </a:lnTo>
                    <a:lnTo>
                      <a:pt x="2060" y="1916"/>
                    </a:lnTo>
                    <a:lnTo>
                      <a:pt x="2228" y="2236"/>
                    </a:lnTo>
                    <a:lnTo>
                      <a:pt x="2384" y="636"/>
                    </a:lnTo>
                    <a:lnTo>
                      <a:pt x="2540" y="1280"/>
                    </a:lnTo>
                    <a:lnTo>
                      <a:pt x="2704" y="948"/>
                    </a:lnTo>
                    <a:lnTo>
                      <a:pt x="2864" y="0"/>
                    </a:lnTo>
                    <a:lnTo>
                      <a:pt x="3020" y="316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6" name="Line 86"/>
              <p:cNvSpPr>
                <a:spLocks noChangeShapeType="1"/>
              </p:cNvSpPr>
              <p:nvPr/>
            </p:nvSpPr>
            <p:spPr bwMode="auto">
              <a:xfrm>
                <a:off x="2018" y="693"/>
                <a:ext cx="31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7" name="Line 87"/>
              <p:cNvSpPr>
                <a:spLocks noChangeShapeType="1"/>
              </p:cNvSpPr>
              <p:nvPr/>
            </p:nvSpPr>
            <p:spPr bwMode="auto">
              <a:xfrm>
                <a:off x="2016" y="3429"/>
                <a:ext cx="31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8" name="Line 88"/>
              <p:cNvSpPr>
                <a:spLocks noChangeShapeType="1"/>
              </p:cNvSpPr>
              <p:nvPr/>
            </p:nvSpPr>
            <p:spPr bwMode="auto">
              <a:xfrm>
                <a:off x="2014" y="2058"/>
                <a:ext cx="31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2009" name="Freeform 89"/>
              <p:cNvSpPr>
                <a:spLocks/>
              </p:cNvSpPr>
              <p:nvPr/>
            </p:nvSpPr>
            <p:spPr bwMode="auto">
              <a:xfrm>
                <a:off x="2018" y="436"/>
                <a:ext cx="3262" cy="3226"/>
              </a:xfrm>
              <a:custGeom>
                <a:avLst/>
                <a:gdLst>
                  <a:gd name="T0" fmla="*/ 0 w 3262"/>
                  <a:gd name="T1" fmla="*/ 0 h 3226"/>
                  <a:gd name="T2" fmla="*/ 0 w 3262"/>
                  <a:gd name="T3" fmla="*/ 3226 h 3226"/>
                  <a:gd name="T4" fmla="*/ 3262 w 3262"/>
                  <a:gd name="T5" fmla="*/ 3226 h 3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62" h="3226">
                    <a:moveTo>
                      <a:pt x="0" y="0"/>
                    </a:moveTo>
                    <a:lnTo>
                      <a:pt x="0" y="3226"/>
                    </a:lnTo>
                    <a:lnTo>
                      <a:pt x="3262" y="3226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</p:grpSp>
      </p:grp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p-Chart Example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15" name="Group 75"/>
          <p:cNvGrpSpPr>
            <a:grpSpLocks/>
          </p:cNvGrpSpPr>
          <p:nvPr/>
        </p:nvGrpSpPr>
        <p:grpSpPr bwMode="auto">
          <a:xfrm>
            <a:off x="1477963" y="1212851"/>
            <a:ext cx="6172200" cy="5562600"/>
            <a:chOff x="816" y="480"/>
            <a:chExt cx="3888" cy="3504"/>
          </a:xfrm>
        </p:grpSpPr>
        <p:sp>
          <p:nvSpPr>
            <p:cNvPr id="87114" name="Rectangle 74"/>
            <p:cNvSpPr>
              <a:spLocks noChangeArrowheads="1"/>
            </p:cNvSpPr>
            <p:nvPr/>
          </p:nvSpPr>
          <p:spPr bwMode="auto">
            <a:xfrm>
              <a:off x="816" y="480"/>
              <a:ext cx="3888" cy="3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grpSp>
          <p:nvGrpSpPr>
            <p:cNvPr id="87043" name="Group 3"/>
            <p:cNvGrpSpPr>
              <a:grpSpLocks/>
            </p:cNvGrpSpPr>
            <p:nvPr/>
          </p:nvGrpSpPr>
          <p:grpSpPr bwMode="auto">
            <a:xfrm>
              <a:off x="912" y="624"/>
              <a:ext cx="3471" cy="3274"/>
              <a:chOff x="1777" y="651"/>
              <a:chExt cx="3471" cy="3274"/>
            </a:xfrm>
          </p:grpSpPr>
          <p:sp>
            <p:nvSpPr>
              <p:cNvPr id="87044" name="Rectangle 4"/>
              <p:cNvSpPr>
                <a:spLocks noChangeArrowheads="1"/>
              </p:cNvSpPr>
              <p:nvPr/>
            </p:nvSpPr>
            <p:spPr bwMode="auto">
              <a:xfrm>
                <a:off x="2213" y="818"/>
                <a:ext cx="2969" cy="247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45" name="Line 5"/>
              <p:cNvSpPr>
                <a:spLocks noChangeShapeType="1"/>
              </p:cNvSpPr>
              <p:nvPr/>
            </p:nvSpPr>
            <p:spPr bwMode="auto">
              <a:xfrm>
                <a:off x="2217" y="3188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46" name="Line 6"/>
              <p:cNvSpPr>
                <a:spLocks noChangeShapeType="1"/>
              </p:cNvSpPr>
              <p:nvPr/>
            </p:nvSpPr>
            <p:spPr bwMode="auto">
              <a:xfrm>
                <a:off x="2217" y="2838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47" name="Line 7"/>
              <p:cNvSpPr>
                <a:spLocks noChangeShapeType="1"/>
              </p:cNvSpPr>
              <p:nvPr/>
            </p:nvSpPr>
            <p:spPr bwMode="auto">
              <a:xfrm>
                <a:off x="2217" y="2489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48" name="Line 8"/>
              <p:cNvSpPr>
                <a:spLocks noChangeShapeType="1"/>
              </p:cNvSpPr>
              <p:nvPr/>
            </p:nvSpPr>
            <p:spPr bwMode="auto">
              <a:xfrm>
                <a:off x="2217" y="2140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49" name="Line 9"/>
              <p:cNvSpPr>
                <a:spLocks noChangeShapeType="1"/>
              </p:cNvSpPr>
              <p:nvPr/>
            </p:nvSpPr>
            <p:spPr bwMode="auto">
              <a:xfrm>
                <a:off x="2217" y="1791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217" y="1442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217" y="1093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>
                <a:off x="2217" y="744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53" name="Rectangle 13"/>
              <p:cNvSpPr>
                <a:spLocks noChangeArrowheads="1"/>
              </p:cNvSpPr>
              <p:nvPr/>
            </p:nvSpPr>
            <p:spPr bwMode="auto">
              <a:xfrm>
                <a:off x="2022" y="3104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3</a:t>
                </a:r>
              </a:p>
            </p:txBody>
          </p:sp>
          <p:sp>
            <p:nvSpPr>
              <p:cNvPr id="87054" name="Rectangle 14"/>
              <p:cNvSpPr>
                <a:spLocks noChangeArrowheads="1"/>
              </p:cNvSpPr>
              <p:nvPr/>
            </p:nvSpPr>
            <p:spPr bwMode="auto">
              <a:xfrm>
                <a:off x="2022" y="2754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6</a:t>
                </a:r>
              </a:p>
            </p:txBody>
          </p:sp>
          <p:sp>
            <p:nvSpPr>
              <p:cNvPr id="87055" name="Rectangle 15"/>
              <p:cNvSpPr>
                <a:spLocks noChangeArrowheads="1"/>
              </p:cNvSpPr>
              <p:nvPr/>
            </p:nvSpPr>
            <p:spPr bwMode="auto">
              <a:xfrm>
                <a:off x="2022" y="2405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9</a:t>
                </a:r>
              </a:p>
            </p:txBody>
          </p:sp>
          <p:sp>
            <p:nvSpPr>
              <p:cNvPr id="87056" name="Rectangle 16"/>
              <p:cNvSpPr>
                <a:spLocks noChangeArrowheads="1"/>
              </p:cNvSpPr>
              <p:nvPr/>
            </p:nvSpPr>
            <p:spPr bwMode="auto">
              <a:xfrm>
                <a:off x="1960" y="2047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12</a:t>
                </a:r>
              </a:p>
            </p:txBody>
          </p:sp>
          <p:sp>
            <p:nvSpPr>
              <p:cNvPr id="87057" name="Rectangle 17"/>
              <p:cNvSpPr>
                <a:spLocks noChangeArrowheads="1"/>
              </p:cNvSpPr>
              <p:nvPr/>
            </p:nvSpPr>
            <p:spPr bwMode="auto">
              <a:xfrm>
                <a:off x="1960" y="1707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15</a:t>
                </a:r>
              </a:p>
            </p:txBody>
          </p:sp>
          <p:sp>
            <p:nvSpPr>
              <p:cNvPr id="87058" name="Rectangle 18"/>
              <p:cNvSpPr>
                <a:spLocks noChangeArrowheads="1"/>
              </p:cNvSpPr>
              <p:nvPr/>
            </p:nvSpPr>
            <p:spPr bwMode="auto">
              <a:xfrm>
                <a:off x="1960" y="1358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18</a:t>
                </a:r>
              </a:p>
            </p:txBody>
          </p:sp>
          <p:sp>
            <p:nvSpPr>
              <p:cNvPr id="87059" name="Rectangle 19"/>
              <p:cNvSpPr>
                <a:spLocks noChangeArrowheads="1"/>
              </p:cNvSpPr>
              <p:nvPr/>
            </p:nvSpPr>
            <p:spPr bwMode="auto">
              <a:xfrm>
                <a:off x="1960" y="1009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21</a:t>
                </a:r>
              </a:p>
            </p:txBody>
          </p:sp>
          <p:sp>
            <p:nvSpPr>
              <p:cNvPr id="87060" name="Rectangle 20"/>
              <p:cNvSpPr>
                <a:spLocks noChangeArrowheads="1"/>
              </p:cNvSpPr>
              <p:nvPr/>
            </p:nvSpPr>
            <p:spPr bwMode="auto">
              <a:xfrm>
                <a:off x="1960" y="65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24</a:t>
                </a:r>
              </a:p>
            </p:txBody>
          </p:sp>
          <p:sp>
            <p:nvSpPr>
              <p:cNvPr id="87061" name="Rectangle 21"/>
              <p:cNvSpPr>
                <a:spLocks noChangeArrowheads="1"/>
              </p:cNvSpPr>
              <p:nvPr/>
            </p:nvSpPr>
            <p:spPr bwMode="auto">
              <a:xfrm rot="16200000">
                <a:off x="1325" y="1854"/>
                <a:ext cx="109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Number of defects</a:t>
                </a:r>
              </a:p>
            </p:txBody>
          </p:sp>
          <p:sp>
            <p:nvSpPr>
              <p:cNvPr id="87062" name="Rectangle 22"/>
              <p:cNvSpPr>
                <a:spLocks noChangeArrowheads="1"/>
              </p:cNvSpPr>
              <p:nvPr/>
            </p:nvSpPr>
            <p:spPr bwMode="auto">
              <a:xfrm>
                <a:off x="3181" y="3735"/>
                <a:ext cx="953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+mn-cs"/>
                  </a:rPr>
                  <a:t>Sample number</a:t>
                </a:r>
              </a:p>
            </p:txBody>
          </p:sp>
          <p:grpSp>
            <p:nvGrpSpPr>
              <p:cNvPr id="87063" name="Group 23"/>
              <p:cNvGrpSpPr>
                <a:grpSpLocks/>
              </p:cNvGrpSpPr>
              <p:nvPr/>
            </p:nvGrpSpPr>
            <p:grpSpPr bwMode="auto">
              <a:xfrm>
                <a:off x="2400" y="3464"/>
                <a:ext cx="2848" cy="283"/>
                <a:chOff x="2400" y="3464"/>
                <a:chExt cx="2848" cy="283"/>
              </a:xfrm>
            </p:grpSpPr>
            <p:sp>
              <p:nvSpPr>
                <p:cNvPr id="8706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400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6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581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6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763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6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945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6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27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309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491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673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55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037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219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01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583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5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5129" y="3464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  <p:sp>
              <p:nvSpPr>
                <p:cNvPr id="87079" name="Rectangle 39"/>
                <p:cNvSpPr>
                  <a:spLocks noChangeArrowheads="1"/>
                </p:cNvSpPr>
                <p:nvPr/>
              </p:nvSpPr>
              <p:spPr bwMode="auto">
                <a:xfrm>
                  <a:off x="2484" y="355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7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2856" y="355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7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211" y="355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7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83" y="355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87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911" y="3555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87084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3" y="3555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87085" name="Rectangle 45"/>
                <p:cNvSpPr>
                  <a:spLocks noChangeArrowheads="1"/>
                </p:cNvSpPr>
                <p:nvPr/>
              </p:nvSpPr>
              <p:spPr bwMode="auto">
                <a:xfrm>
                  <a:off x="4645" y="3555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14</a:t>
                  </a:r>
                </a:p>
              </p:txBody>
            </p:sp>
            <p:sp>
              <p:nvSpPr>
                <p:cNvPr id="87086" name="Rectangle 46"/>
                <p:cNvSpPr>
                  <a:spLocks noChangeArrowheads="1"/>
                </p:cNvSpPr>
                <p:nvPr/>
              </p:nvSpPr>
              <p:spPr bwMode="auto">
                <a:xfrm>
                  <a:off x="5008" y="3555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en-US" sz="1400" b="1" smtClean="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cs typeface="+mn-cs"/>
                    </a:rPr>
                    <a:t>16</a:t>
                  </a:r>
                </a:p>
              </p:txBody>
            </p:sp>
            <p:sp>
              <p:nvSpPr>
                <p:cNvPr id="8708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947" y="3479"/>
                  <a:ext cx="0" cy="71"/>
                </a:xfrm>
                <a:prstGeom prst="line">
                  <a:avLst/>
                </a:prstGeom>
                <a:noFill/>
                <a:ln w="28575">
                  <a:solidFill>
                    <a:srgbClr val="EEEEE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smtClean="0">
                    <a:solidFill>
                      <a:srgbClr val="003366"/>
                    </a:solidFill>
                    <a:latin typeface="Times New Roman" charset="0"/>
                    <a:cs typeface="+mn-cs"/>
                  </a:endParaRPr>
                </a:p>
              </p:txBody>
            </p:sp>
          </p:grpSp>
          <p:sp>
            <p:nvSpPr>
              <p:cNvPr id="87088" name="Rectangle 48"/>
              <p:cNvSpPr>
                <a:spLocks noChangeArrowheads="1"/>
              </p:cNvSpPr>
              <p:nvPr/>
            </p:nvSpPr>
            <p:spPr bwMode="auto">
              <a:xfrm>
                <a:off x="2844" y="809"/>
                <a:ext cx="7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UCL = 23.35</a:t>
                </a:r>
              </a:p>
            </p:txBody>
          </p:sp>
          <p:sp>
            <p:nvSpPr>
              <p:cNvPr id="87089" name="Rectangle 49"/>
              <p:cNvSpPr>
                <a:spLocks noChangeArrowheads="1"/>
              </p:cNvSpPr>
              <p:nvPr/>
            </p:nvSpPr>
            <p:spPr bwMode="auto">
              <a:xfrm>
                <a:off x="2830" y="3095"/>
                <a:ext cx="67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LCL = 1.99</a:t>
                </a:r>
              </a:p>
            </p:txBody>
          </p:sp>
          <p:sp>
            <p:nvSpPr>
              <p:cNvPr id="87090" name="Rectangle 50"/>
              <p:cNvSpPr>
                <a:spLocks noChangeArrowheads="1"/>
              </p:cNvSpPr>
              <p:nvPr/>
            </p:nvSpPr>
            <p:spPr bwMode="auto">
              <a:xfrm>
                <a:off x="2594" y="1458"/>
                <a:ext cx="5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400" b="1" i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c</a:t>
                </a:r>
                <a:r>
                  <a:rPr lang="en-US" sz="14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 = 12.67</a:t>
                </a:r>
              </a:p>
            </p:txBody>
          </p:sp>
          <p:sp>
            <p:nvSpPr>
              <p:cNvPr id="87091" name="Line 51"/>
              <p:cNvSpPr>
                <a:spLocks noChangeShapeType="1"/>
              </p:cNvSpPr>
              <p:nvPr/>
            </p:nvSpPr>
            <p:spPr bwMode="auto">
              <a:xfrm>
                <a:off x="2640" y="1502"/>
                <a:ext cx="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2" name="Line 52"/>
              <p:cNvSpPr>
                <a:spLocks noChangeShapeType="1"/>
              </p:cNvSpPr>
              <p:nvPr/>
            </p:nvSpPr>
            <p:spPr bwMode="auto">
              <a:xfrm flipH="1">
                <a:off x="2453" y="1591"/>
                <a:ext cx="178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3" name="Line 53"/>
              <p:cNvSpPr>
                <a:spLocks noChangeShapeType="1"/>
              </p:cNvSpPr>
              <p:nvPr/>
            </p:nvSpPr>
            <p:spPr bwMode="auto">
              <a:xfrm>
                <a:off x="2213" y="818"/>
                <a:ext cx="29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4" name="Line 54"/>
              <p:cNvSpPr>
                <a:spLocks noChangeShapeType="1"/>
              </p:cNvSpPr>
              <p:nvPr/>
            </p:nvSpPr>
            <p:spPr bwMode="auto">
              <a:xfrm>
                <a:off x="2211" y="3288"/>
                <a:ext cx="29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5" name="Line 55"/>
              <p:cNvSpPr>
                <a:spLocks noChangeShapeType="1"/>
              </p:cNvSpPr>
              <p:nvPr/>
            </p:nvSpPr>
            <p:spPr bwMode="auto">
              <a:xfrm>
                <a:off x="2209" y="2041"/>
                <a:ext cx="29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6" name="Freeform 56"/>
              <p:cNvSpPr>
                <a:spLocks/>
              </p:cNvSpPr>
              <p:nvPr/>
            </p:nvSpPr>
            <p:spPr bwMode="auto">
              <a:xfrm>
                <a:off x="2213" y="667"/>
                <a:ext cx="2943" cy="2880"/>
              </a:xfrm>
              <a:custGeom>
                <a:avLst/>
                <a:gdLst>
                  <a:gd name="T0" fmla="*/ 0 w 2943"/>
                  <a:gd name="T1" fmla="*/ 0 h 2880"/>
                  <a:gd name="T2" fmla="*/ 0 w 2943"/>
                  <a:gd name="T3" fmla="*/ 2880 h 2880"/>
                  <a:gd name="T4" fmla="*/ 2943 w 2943"/>
                  <a:gd name="T5" fmla="*/ 2880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43" h="2880">
                    <a:moveTo>
                      <a:pt x="0" y="0"/>
                    </a:moveTo>
                    <a:lnTo>
                      <a:pt x="0" y="2880"/>
                    </a:lnTo>
                    <a:lnTo>
                      <a:pt x="2943" y="288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7" name="Oval 57"/>
              <p:cNvSpPr>
                <a:spLocks noChangeArrowheads="1"/>
              </p:cNvSpPr>
              <p:nvPr/>
            </p:nvSpPr>
            <p:spPr bwMode="auto">
              <a:xfrm>
                <a:off x="2356" y="2102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8" name="Oval 58"/>
              <p:cNvSpPr>
                <a:spLocks noChangeArrowheads="1"/>
              </p:cNvSpPr>
              <p:nvPr/>
            </p:nvSpPr>
            <p:spPr bwMode="auto">
              <a:xfrm>
                <a:off x="2536" y="2558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099" name="Oval 59"/>
              <p:cNvSpPr>
                <a:spLocks noChangeArrowheads="1"/>
              </p:cNvSpPr>
              <p:nvPr/>
            </p:nvSpPr>
            <p:spPr bwMode="auto">
              <a:xfrm>
                <a:off x="2720" y="1662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0" name="Oval 60"/>
              <p:cNvSpPr>
                <a:spLocks noChangeArrowheads="1"/>
              </p:cNvSpPr>
              <p:nvPr/>
            </p:nvSpPr>
            <p:spPr bwMode="auto">
              <a:xfrm>
                <a:off x="2904" y="1874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1" name="Oval 61"/>
              <p:cNvSpPr>
                <a:spLocks noChangeArrowheads="1"/>
              </p:cNvSpPr>
              <p:nvPr/>
            </p:nvSpPr>
            <p:spPr bwMode="auto">
              <a:xfrm>
                <a:off x="3816" y="1914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2" name="Oval 62"/>
              <p:cNvSpPr>
                <a:spLocks noChangeArrowheads="1"/>
              </p:cNvSpPr>
              <p:nvPr/>
            </p:nvSpPr>
            <p:spPr bwMode="auto">
              <a:xfrm>
                <a:off x="3632" y="1830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3" name="Oval 63"/>
              <p:cNvSpPr>
                <a:spLocks noChangeArrowheads="1"/>
              </p:cNvSpPr>
              <p:nvPr/>
            </p:nvSpPr>
            <p:spPr bwMode="auto">
              <a:xfrm>
                <a:off x="3268" y="2186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4" name="Oval 64"/>
              <p:cNvSpPr>
                <a:spLocks noChangeArrowheads="1"/>
              </p:cNvSpPr>
              <p:nvPr/>
            </p:nvSpPr>
            <p:spPr bwMode="auto">
              <a:xfrm>
                <a:off x="3088" y="2358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5" name="Oval 65"/>
              <p:cNvSpPr>
                <a:spLocks noChangeArrowheads="1"/>
              </p:cNvSpPr>
              <p:nvPr/>
            </p:nvSpPr>
            <p:spPr bwMode="auto">
              <a:xfrm>
                <a:off x="4184" y="2106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6" name="Oval 66"/>
              <p:cNvSpPr>
                <a:spLocks noChangeArrowheads="1"/>
              </p:cNvSpPr>
              <p:nvPr/>
            </p:nvSpPr>
            <p:spPr bwMode="auto">
              <a:xfrm>
                <a:off x="3456" y="2414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7" name="Oval 67"/>
              <p:cNvSpPr>
                <a:spLocks noChangeArrowheads="1"/>
              </p:cNvSpPr>
              <p:nvPr/>
            </p:nvSpPr>
            <p:spPr bwMode="auto">
              <a:xfrm>
                <a:off x="4368" y="2458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8" name="Oval 68"/>
              <p:cNvSpPr>
                <a:spLocks noChangeArrowheads="1"/>
              </p:cNvSpPr>
              <p:nvPr/>
            </p:nvSpPr>
            <p:spPr bwMode="auto">
              <a:xfrm>
                <a:off x="4544" y="1846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09" name="Oval 69"/>
              <p:cNvSpPr>
                <a:spLocks noChangeArrowheads="1"/>
              </p:cNvSpPr>
              <p:nvPr/>
            </p:nvSpPr>
            <p:spPr bwMode="auto">
              <a:xfrm>
                <a:off x="4728" y="1474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10" name="Oval 70"/>
              <p:cNvSpPr>
                <a:spLocks noChangeArrowheads="1"/>
              </p:cNvSpPr>
              <p:nvPr/>
            </p:nvSpPr>
            <p:spPr bwMode="auto">
              <a:xfrm>
                <a:off x="4916" y="1714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11" name="Freeform 71"/>
              <p:cNvSpPr>
                <a:spLocks/>
              </p:cNvSpPr>
              <p:nvPr/>
            </p:nvSpPr>
            <p:spPr bwMode="auto">
              <a:xfrm>
                <a:off x="2392" y="1508"/>
                <a:ext cx="2568" cy="1092"/>
              </a:xfrm>
              <a:custGeom>
                <a:avLst/>
                <a:gdLst>
                  <a:gd name="T0" fmla="*/ 0 w 2568"/>
                  <a:gd name="T1" fmla="*/ 632 h 1092"/>
                  <a:gd name="T2" fmla="*/ 184 w 2568"/>
                  <a:gd name="T3" fmla="*/ 1092 h 1092"/>
                  <a:gd name="T4" fmla="*/ 364 w 2568"/>
                  <a:gd name="T5" fmla="*/ 192 h 1092"/>
                  <a:gd name="T6" fmla="*/ 552 w 2568"/>
                  <a:gd name="T7" fmla="*/ 404 h 1092"/>
                  <a:gd name="T8" fmla="*/ 732 w 2568"/>
                  <a:gd name="T9" fmla="*/ 892 h 1092"/>
                  <a:gd name="T10" fmla="*/ 916 w 2568"/>
                  <a:gd name="T11" fmla="*/ 716 h 1092"/>
                  <a:gd name="T12" fmla="*/ 1104 w 2568"/>
                  <a:gd name="T13" fmla="*/ 948 h 1092"/>
                  <a:gd name="T14" fmla="*/ 1280 w 2568"/>
                  <a:gd name="T15" fmla="*/ 352 h 1092"/>
                  <a:gd name="T16" fmla="*/ 1464 w 2568"/>
                  <a:gd name="T17" fmla="*/ 444 h 1092"/>
                  <a:gd name="T18" fmla="*/ 1648 w 2568"/>
                  <a:gd name="T19" fmla="*/ 280 h 1092"/>
                  <a:gd name="T20" fmla="*/ 1832 w 2568"/>
                  <a:gd name="T21" fmla="*/ 636 h 1092"/>
                  <a:gd name="T22" fmla="*/ 2016 w 2568"/>
                  <a:gd name="T23" fmla="*/ 988 h 1092"/>
                  <a:gd name="T24" fmla="*/ 2192 w 2568"/>
                  <a:gd name="T25" fmla="*/ 376 h 1092"/>
                  <a:gd name="T26" fmla="*/ 2376 w 2568"/>
                  <a:gd name="T27" fmla="*/ 0 h 1092"/>
                  <a:gd name="T28" fmla="*/ 2568 w 2568"/>
                  <a:gd name="T29" fmla="*/ 25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8" h="1092">
                    <a:moveTo>
                      <a:pt x="0" y="632"/>
                    </a:moveTo>
                    <a:lnTo>
                      <a:pt x="184" y="1092"/>
                    </a:lnTo>
                    <a:lnTo>
                      <a:pt x="364" y="192"/>
                    </a:lnTo>
                    <a:lnTo>
                      <a:pt x="552" y="404"/>
                    </a:lnTo>
                    <a:lnTo>
                      <a:pt x="732" y="892"/>
                    </a:lnTo>
                    <a:lnTo>
                      <a:pt x="916" y="716"/>
                    </a:lnTo>
                    <a:lnTo>
                      <a:pt x="1104" y="948"/>
                    </a:lnTo>
                    <a:lnTo>
                      <a:pt x="1280" y="352"/>
                    </a:lnTo>
                    <a:lnTo>
                      <a:pt x="1464" y="444"/>
                    </a:lnTo>
                    <a:lnTo>
                      <a:pt x="1648" y="280"/>
                    </a:lnTo>
                    <a:lnTo>
                      <a:pt x="1832" y="636"/>
                    </a:lnTo>
                    <a:lnTo>
                      <a:pt x="2016" y="988"/>
                    </a:lnTo>
                    <a:lnTo>
                      <a:pt x="2192" y="376"/>
                    </a:lnTo>
                    <a:lnTo>
                      <a:pt x="2376" y="0"/>
                    </a:lnTo>
                    <a:lnTo>
                      <a:pt x="2568" y="252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7112" name="Oval 72"/>
              <p:cNvSpPr>
                <a:spLocks noChangeArrowheads="1"/>
              </p:cNvSpPr>
              <p:nvPr/>
            </p:nvSpPr>
            <p:spPr bwMode="auto">
              <a:xfrm>
                <a:off x="3996" y="1754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</p:grpSp>
      </p:grpSp>
      <p:sp>
        <p:nvSpPr>
          <p:cNvPr id="87116" name="Rectangle 7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c-Chart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Seven Tools of 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746125" y="1576388"/>
            <a:ext cx="6767513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48640" indent="-731520">
              <a:lnSpc>
                <a:spcPct val="90000"/>
              </a:lnSpc>
            </a:pPr>
            <a:r>
              <a:rPr lang="en-US" sz="2800" dirty="0" smtClean="0"/>
              <a:t>(3)	</a:t>
            </a:r>
            <a:r>
              <a:rPr lang="en-US" sz="2800" i="1" dirty="0" smtClean="0"/>
              <a:t>Cause-and-Effect </a:t>
            </a:r>
            <a:r>
              <a:rPr lang="en-US" sz="2800" i="1" dirty="0"/>
              <a:t>Diagram</a:t>
            </a:r>
            <a:r>
              <a:rPr lang="en-US" sz="2800" dirty="0"/>
              <a:t>: A </a:t>
            </a:r>
            <a:r>
              <a:rPr lang="en-US" sz="2800" dirty="0" smtClean="0"/>
              <a:t>tool that </a:t>
            </a:r>
            <a:r>
              <a:rPr lang="en-US" sz="2800" dirty="0"/>
              <a:t>identifies process elements (causes) that </a:t>
            </a:r>
            <a:r>
              <a:rPr lang="en-US" sz="2800" dirty="0" smtClean="0"/>
              <a:t>may effect </a:t>
            </a:r>
            <a:r>
              <a:rPr lang="en-US" sz="2800" dirty="0"/>
              <a:t>an </a:t>
            </a:r>
            <a:r>
              <a:rPr lang="en-US" sz="2800" dirty="0" smtClean="0"/>
              <a:t>outcome</a:t>
            </a:r>
          </a:p>
          <a:p>
            <a:pPr marL="1079500" lvl="1" indent="-6223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Also called Ishikawa or Fishbone diagrams</a:t>
            </a:r>
            <a:endParaRPr lang="en-US" sz="2000" dirty="0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7299325" y="58896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6.6</a:t>
            </a:r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353310" y="3515360"/>
            <a:ext cx="4597400" cy="3022600"/>
            <a:chOff x="1352" y="1936"/>
            <a:chExt cx="2896" cy="1904"/>
          </a:xfrm>
        </p:grpSpPr>
        <p:sp>
          <p:nvSpPr>
            <p:cNvPr id="92165" name="Rectangle 6"/>
            <p:cNvSpPr>
              <a:spLocks noChangeArrowheads="1"/>
            </p:cNvSpPr>
            <p:nvPr/>
          </p:nvSpPr>
          <p:spPr bwMode="auto">
            <a:xfrm>
              <a:off x="2102" y="1936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Cause</a:t>
              </a:r>
            </a:p>
          </p:txBody>
        </p:sp>
        <p:sp>
          <p:nvSpPr>
            <p:cNvPr id="92166" name="Rectangle 7"/>
            <p:cNvSpPr>
              <a:spLocks noChangeArrowheads="1"/>
            </p:cNvSpPr>
            <p:nvPr/>
          </p:nvSpPr>
          <p:spPr bwMode="auto">
            <a:xfrm>
              <a:off x="1478" y="2160"/>
              <a:ext cx="7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Materials</a:t>
              </a:r>
            </a:p>
          </p:txBody>
        </p:sp>
        <p:sp>
          <p:nvSpPr>
            <p:cNvPr id="92167" name="Rectangle 8"/>
            <p:cNvSpPr>
              <a:spLocks noChangeArrowheads="1"/>
            </p:cNvSpPr>
            <p:nvPr/>
          </p:nvSpPr>
          <p:spPr bwMode="auto">
            <a:xfrm>
              <a:off x="2493" y="2160"/>
              <a:ext cx="6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Methods</a:t>
              </a:r>
            </a:p>
          </p:txBody>
        </p:sp>
        <p:sp>
          <p:nvSpPr>
            <p:cNvPr id="92168" name="Rectangle 9"/>
            <p:cNvSpPr>
              <a:spLocks noChangeArrowheads="1"/>
            </p:cNvSpPr>
            <p:nvPr/>
          </p:nvSpPr>
          <p:spPr bwMode="auto">
            <a:xfrm>
              <a:off x="1526" y="3607"/>
              <a:ext cx="7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Manpower</a:t>
              </a:r>
            </a:p>
          </p:txBody>
        </p:sp>
        <p:sp>
          <p:nvSpPr>
            <p:cNvPr id="92169" name="Rectangle 10"/>
            <p:cNvSpPr>
              <a:spLocks noChangeArrowheads="1"/>
            </p:cNvSpPr>
            <p:nvPr/>
          </p:nvSpPr>
          <p:spPr bwMode="auto">
            <a:xfrm>
              <a:off x="2686" y="3607"/>
              <a:ext cx="7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Machinery</a:t>
              </a:r>
            </a:p>
          </p:txBody>
        </p:sp>
        <p:sp>
          <p:nvSpPr>
            <p:cNvPr id="92170" name="Rectangle 11"/>
            <p:cNvSpPr>
              <a:spLocks noChangeArrowheads="1"/>
            </p:cNvSpPr>
            <p:nvPr/>
          </p:nvSpPr>
          <p:spPr bwMode="auto">
            <a:xfrm>
              <a:off x="3710" y="2385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Effect</a:t>
              </a: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1352" y="2992"/>
              <a:ext cx="242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2848" y="2416"/>
              <a:ext cx="448" cy="568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>
              <a:off x="1920" y="2416"/>
              <a:ext cx="448" cy="568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 flipV="1">
              <a:off x="2184" y="2992"/>
              <a:ext cx="448" cy="568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 flipV="1">
              <a:off x="3112" y="2992"/>
              <a:ext cx="448" cy="568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3720" y="2736"/>
              <a:ext cx="528" cy="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1408" y="2512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2596" y="3472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2700" y="3312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>
              <a:off x="2344" y="2520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>
              <a:off x="2456" y="2672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2182" name="Line 23"/>
            <p:cNvSpPr>
              <a:spLocks noChangeShapeType="1"/>
            </p:cNvSpPr>
            <p:nvPr/>
          </p:nvSpPr>
          <p:spPr bwMode="auto">
            <a:xfrm>
              <a:off x="1888" y="2992"/>
              <a:ext cx="584" cy="0"/>
            </a:xfrm>
            <a:prstGeom prst="line">
              <a:avLst/>
            </a:prstGeom>
            <a:noFill/>
            <a:ln w="57150">
              <a:solidFill>
                <a:srgbClr val="BF75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>
              <a:off x="1800" y="3304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1664" y="3472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>
              <a:off x="1536" y="2672"/>
              <a:ext cx="58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96297" y="6633346"/>
            <a:ext cx="27889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www.conceptdraw.com/samples/fishbone-diagram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0721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tx1"/>
                </a:solidFill>
              </a:rPr>
              <a:t>Process Capability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grpSp>
        <p:nvGrpSpPr>
          <p:cNvPr id="121881" name="Group 25"/>
          <p:cNvGrpSpPr>
            <a:grpSpLocks/>
          </p:cNvGrpSpPr>
          <p:nvPr/>
        </p:nvGrpSpPr>
        <p:grpSpPr bwMode="auto">
          <a:xfrm>
            <a:off x="382588" y="1457325"/>
            <a:ext cx="8534400" cy="4953000"/>
            <a:chOff x="241" y="918"/>
            <a:chExt cx="5376" cy="3120"/>
          </a:xfrm>
        </p:grpSpPr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241" y="918"/>
              <a:ext cx="5376" cy="3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grpSp>
          <p:nvGrpSpPr>
            <p:cNvPr id="121859" name="Group 3"/>
            <p:cNvGrpSpPr>
              <a:grpSpLocks/>
            </p:cNvGrpSpPr>
            <p:nvPr/>
          </p:nvGrpSpPr>
          <p:grpSpPr bwMode="auto">
            <a:xfrm>
              <a:off x="1248" y="2496"/>
              <a:ext cx="4212" cy="1500"/>
              <a:chOff x="1247" y="2490"/>
              <a:chExt cx="4212" cy="1500"/>
            </a:xfrm>
          </p:grpSpPr>
          <p:sp>
            <p:nvSpPr>
              <p:cNvPr id="121860" name="Rectangle 4"/>
              <p:cNvSpPr>
                <a:spLocks noChangeArrowheads="1"/>
              </p:cNvSpPr>
              <p:nvPr/>
            </p:nvSpPr>
            <p:spPr bwMode="auto">
              <a:xfrm>
                <a:off x="1247" y="2952"/>
                <a:ext cx="1685" cy="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(b) Design specifications and natural variation the same; process is capable of meeting specifications most of the time.</a:t>
                </a:r>
              </a:p>
            </p:txBody>
          </p:sp>
          <p:sp>
            <p:nvSpPr>
              <p:cNvPr id="121861" name="Line 5"/>
              <p:cNvSpPr>
                <a:spLocks noChangeShapeType="1"/>
              </p:cNvSpPr>
              <p:nvPr/>
            </p:nvSpPr>
            <p:spPr bwMode="auto">
              <a:xfrm>
                <a:off x="3154" y="299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62" name="Line 6"/>
              <p:cNvSpPr>
                <a:spLocks noChangeShapeType="1"/>
              </p:cNvSpPr>
              <p:nvPr/>
            </p:nvSpPr>
            <p:spPr bwMode="auto">
              <a:xfrm>
                <a:off x="4873" y="299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63" name="Line 7"/>
              <p:cNvSpPr>
                <a:spLocks noChangeShapeType="1"/>
              </p:cNvSpPr>
              <p:nvPr/>
            </p:nvSpPr>
            <p:spPr bwMode="auto">
              <a:xfrm>
                <a:off x="4025" y="299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64" name="AutoShape 8"/>
              <p:cNvSpPr>
                <a:spLocks/>
              </p:cNvSpPr>
              <p:nvPr/>
            </p:nvSpPr>
            <p:spPr bwMode="auto">
              <a:xfrm rot="5400000">
                <a:off x="3942" y="2002"/>
                <a:ext cx="141" cy="1721"/>
              </a:xfrm>
              <a:prstGeom prst="leftBrace">
                <a:avLst>
                  <a:gd name="adj1" fmla="val 54078"/>
                  <a:gd name="adj2" fmla="val 50032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65" name="Rectangle 9"/>
              <p:cNvSpPr>
                <a:spLocks noChangeArrowheads="1"/>
              </p:cNvSpPr>
              <p:nvPr/>
            </p:nvSpPr>
            <p:spPr bwMode="auto">
              <a:xfrm>
                <a:off x="3509" y="2490"/>
                <a:ext cx="1005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Design Specifications</a:t>
                </a:r>
              </a:p>
            </p:txBody>
          </p:sp>
          <p:sp>
            <p:nvSpPr>
              <p:cNvPr id="121866" name="Rectangle 10"/>
              <p:cNvSpPr>
                <a:spLocks noChangeArrowheads="1"/>
              </p:cNvSpPr>
              <p:nvPr/>
            </p:nvSpPr>
            <p:spPr bwMode="auto">
              <a:xfrm>
                <a:off x="3760" y="3778"/>
                <a:ext cx="61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Process</a:t>
                </a:r>
              </a:p>
            </p:txBody>
          </p:sp>
          <p:sp>
            <p:nvSpPr>
              <p:cNvPr id="121867" name="Line 11"/>
              <p:cNvSpPr>
                <a:spLocks noChangeShapeType="1"/>
              </p:cNvSpPr>
              <p:nvPr/>
            </p:nvSpPr>
            <p:spPr bwMode="auto">
              <a:xfrm>
                <a:off x="2553" y="3777"/>
                <a:ext cx="290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68" name="Freeform 12"/>
              <p:cNvSpPr>
                <a:spLocks/>
              </p:cNvSpPr>
              <p:nvPr/>
            </p:nvSpPr>
            <p:spPr bwMode="auto">
              <a:xfrm>
                <a:off x="3126" y="3084"/>
                <a:ext cx="1778" cy="694"/>
              </a:xfrm>
              <a:custGeom>
                <a:avLst/>
                <a:gdLst>
                  <a:gd name="T0" fmla="*/ 0 w 1778"/>
                  <a:gd name="T1" fmla="*/ 689 h 694"/>
                  <a:gd name="T2" fmla="*/ 91 w 1778"/>
                  <a:gd name="T3" fmla="*/ 660 h 694"/>
                  <a:gd name="T4" fmla="*/ 187 w 1778"/>
                  <a:gd name="T5" fmla="*/ 615 h 694"/>
                  <a:gd name="T6" fmla="*/ 304 w 1778"/>
                  <a:gd name="T7" fmla="*/ 559 h 694"/>
                  <a:gd name="T8" fmla="*/ 464 w 1778"/>
                  <a:gd name="T9" fmla="*/ 436 h 694"/>
                  <a:gd name="T10" fmla="*/ 574 w 1778"/>
                  <a:gd name="T11" fmla="*/ 297 h 694"/>
                  <a:gd name="T12" fmla="*/ 656 w 1778"/>
                  <a:gd name="T13" fmla="*/ 183 h 694"/>
                  <a:gd name="T14" fmla="*/ 731 w 1778"/>
                  <a:gd name="T15" fmla="*/ 97 h 694"/>
                  <a:gd name="T16" fmla="*/ 814 w 1778"/>
                  <a:gd name="T17" fmla="*/ 20 h 694"/>
                  <a:gd name="T18" fmla="*/ 888 w 1778"/>
                  <a:gd name="T19" fmla="*/ 1 h 694"/>
                  <a:gd name="T20" fmla="*/ 968 w 1778"/>
                  <a:gd name="T21" fmla="*/ 25 h 694"/>
                  <a:gd name="T22" fmla="*/ 1051 w 1778"/>
                  <a:gd name="T23" fmla="*/ 97 h 694"/>
                  <a:gd name="T24" fmla="*/ 1131 w 1778"/>
                  <a:gd name="T25" fmla="*/ 201 h 694"/>
                  <a:gd name="T26" fmla="*/ 1208 w 1778"/>
                  <a:gd name="T27" fmla="*/ 308 h 694"/>
                  <a:gd name="T28" fmla="*/ 1296 w 1778"/>
                  <a:gd name="T29" fmla="*/ 423 h 694"/>
                  <a:gd name="T30" fmla="*/ 1422 w 1778"/>
                  <a:gd name="T31" fmla="*/ 529 h 694"/>
                  <a:gd name="T32" fmla="*/ 1550 w 1778"/>
                  <a:gd name="T33" fmla="*/ 599 h 694"/>
                  <a:gd name="T34" fmla="*/ 1667 w 1778"/>
                  <a:gd name="T35" fmla="*/ 652 h 694"/>
                  <a:gd name="T36" fmla="*/ 1778 w 1778"/>
                  <a:gd name="T3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8" h="694">
                    <a:moveTo>
                      <a:pt x="0" y="689"/>
                    </a:moveTo>
                    <a:cubicBezTo>
                      <a:pt x="15" y="684"/>
                      <a:pt x="60" y="672"/>
                      <a:pt x="91" y="660"/>
                    </a:cubicBezTo>
                    <a:cubicBezTo>
                      <a:pt x="122" y="648"/>
                      <a:pt x="152" y="632"/>
                      <a:pt x="187" y="615"/>
                    </a:cubicBezTo>
                    <a:cubicBezTo>
                      <a:pt x="222" y="598"/>
                      <a:pt x="258" y="589"/>
                      <a:pt x="304" y="559"/>
                    </a:cubicBezTo>
                    <a:cubicBezTo>
                      <a:pt x="350" y="529"/>
                      <a:pt x="419" y="480"/>
                      <a:pt x="464" y="436"/>
                    </a:cubicBezTo>
                    <a:cubicBezTo>
                      <a:pt x="509" y="392"/>
                      <a:pt x="542" y="339"/>
                      <a:pt x="574" y="297"/>
                    </a:cubicBezTo>
                    <a:cubicBezTo>
                      <a:pt x="606" y="255"/>
                      <a:pt x="630" y="216"/>
                      <a:pt x="656" y="183"/>
                    </a:cubicBezTo>
                    <a:cubicBezTo>
                      <a:pt x="682" y="150"/>
                      <a:pt x="705" y="124"/>
                      <a:pt x="731" y="97"/>
                    </a:cubicBezTo>
                    <a:cubicBezTo>
                      <a:pt x="757" y="70"/>
                      <a:pt x="788" y="36"/>
                      <a:pt x="814" y="20"/>
                    </a:cubicBezTo>
                    <a:cubicBezTo>
                      <a:pt x="840" y="4"/>
                      <a:pt x="862" y="0"/>
                      <a:pt x="888" y="1"/>
                    </a:cubicBezTo>
                    <a:cubicBezTo>
                      <a:pt x="914" y="2"/>
                      <a:pt x="941" y="9"/>
                      <a:pt x="968" y="25"/>
                    </a:cubicBezTo>
                    <a:cubicBezTo>
                      <a:pt x="995" y="41"/>
                      <a:pt x="1024" y="68"/>
                      <a:pt x="1051" y="97"/>
                    </a:cubicBezTo>
                    <a:cubicBezTo>
                      <a:pt x="1078" y="126"/>
                      <a:pt x="1105" y="166"/>
                      <a:pt x="1131" y="201"/>
                    </a:cubicBezTo>
                    <a:cubicBezTo>
                      <a:pt x="1157" y="236"/>
                      <a:pt x="1181" y="271"/>
                      <a:pt x="1208" y="308"/>
                    </a:cubicBezTo>
                    <a:cubicBezTo>
                      <a:pt x="1235" y="345"/>
                      <a:pt x="1260" y="386"/>
                      <a:pt x="1296" y="423"/>
                    </a:cubicBezTo>
                    <a:cubicBezTo>
                      <a:pt x="1332" y="460"/>
                      <a:pt x="1380" y="500"/>
                      <a:pt x="1422" y="529"/>
                    </a:cubicBezTo>
                    <a:cubicBezTo>
                      <a:pt x="1464" y="558"/>
                      <a:pt x="1509" y="579"/>
                      <a:pt x="1550" y="599"/>
                    </a:cubicBezTo>
                    <a:cubicBezTo>
                      <a:pt x="1591" y="619"/>
                      <a:pt x="1629" y="636"/>
                      <a:pt x="1667" y="652"/>
                    </a:cubicBezTo>
                    <a:cubicBezTo>
                      <a:pt x="1705" y="668"/>
                      <a:pt x="1755" y="685"/>
                      <a:pt x="1778" y="694"/>
                    </a:cubicBez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</p:grpSp>
        <p:grpSp>
          <p:nvGrpSpPr>
            <p:cNvPr id="121869" name="Group 13"/>
            <p:cNvGrpSpPr>
              <a:grpSpLocks/>
            </p:cNvGrpSpPr>
            <p:nvPr/>
          </p:nvGrpSpPr>
          <p:grpSpPr bwMode="auto">
            <a:xfrm>
              <a:off x="288" y="960"/>
              <a:ext cx="4214" cy="1500"/>
              <a:chOff x="284" y="960"/>
              <a:chExt cx="4214" cy="1500"/>
            </a:xfrm>
          </p:grpSpPr>
          <p:sp>
            <p:nvSpPr>
              <p:cNvPr id="121870" name="Rectangle 14"/>
              <p:cNvSpPr>
                <a:spLocks noChangeArrowheads="1"/>
              </p:cNvSpPr>
              <p:nvPr/>
            </p:nvSpPr>
            <p:spPr bwMode="auto">
              <a:xfrm>
                <a:off x="284" y="1425"/>
                <a:ext cx="1561" cy="8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(a) Natural variation exceeds design specifications; process is not capable of meeting specifications all the time.</a:t>
                </a:r>
              </a:p>
            </p:txBody>
          </p:sp>
          <p:sp>
            <p:nvSpPr>
              <p:cNvPr id="121871" name="Line 15"/>
              <p:cNvSpPr>
                <a:spLocks noChangeShapeType="1"/>
              </p:cNvSpPr>
              <p:nvPr/>
            </p:nvSpPr>
            <p:spPr bwMode="auto">
              <a:xfrm>
                <a:off x="2285" y="146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>
                <a:off x="3777" y="146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73" name="Line 17"/>
              <p:cNvSpPr>
                <a:spLocks noChangeShapeType="1"/>
              </p:cNvSpPr>
              <p:nvPr/>
            </p:nvSpPr>
            <p:spPr bwMode="auto">
              <a:xfrm>
                <a:off x="3037" y="146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74" name="AutoShape 18"/>
              <p:cNvSpPr>
                <a:spLocks/>
              </p:cNvSpPr>
              <p:nvPr/>
            </p:nvSpPr>
            <p:spPr bwMode="auto">
              <a:xfrm rot="5400000">
                <a:off x="2962" y="588"/>
                <a:ext cx="141" cy="1489"/>
              </a:xfrm>
              <a:prstGeom prst="leftBrace">
                <a:avLst>
                  <a:gd name="adj1" fmla="val 46788"/>
                  <a:gd name="adj2" fmla="val 50032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75" name="Rectangle 19"/>
              <p:cNvSpPr>
                <a:spLocks noChangeArrowheads="1"/>
              </p:cNvSpPr>
              <p:nvPr/>
            </p:nvSpPr>
            <p:spPr bwMode="auto">
              <a:xfrm>
                <a:off x="2529" y="960"/>
                <a:ext cx="1005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sz="1600" b="1" dirty="0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Design Specifications</a:t>
                </a:r>
              </a:p>
            </p:txBody>
          </p:sp>
          <p:sp>
            <p:nvSpPr>
              <p:cNvPr id="121876" name="Rectangle 20"/>
              <p:cNvSpPr>
                <a:spLocks noChangeArrowheads="1"/>
              </p:cNvSpPr>
              <p:nvPr/>
            </p:nvSpPr>
            <p:spPr bwMode="auto">
              <a:xfrm>
                <a:off x="2772" y="2248"/>
                <a:ext cx="61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600" b="1" dirty="0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Process</a:t>
                </a:r>
              </a:p>
            </p:txBody>
          </p:sp>
          <p:sp>
            <p:nvSpPr>
              <p:cNvPr id="121877" name="Line 21"/>
              <p:cNvSpPr>
                <a:spLocks noChangeShapeType="1"/>
              </p:cNvSpPr>
              <p:nvPr/>
            </p:nvSpPr>
            <p:spPr bwMode="auto">
              <a:xfrm>
                <a:off x="1592" y="2258"/>
                <a:ext cx="290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1878" name="Freeform 22"/>
              <p:cNvSpPr>
                <a:spLocks/>
              </p:cNvSpPr>
              <p:nvPr/>
            </p:nvSpPr>
            <p:spPr bwMode="auto">
              <a:xfrm>
                <a:off x="1702" y="1749"/>
                <a:ext cx="2712" cy="507"/>
              </a:xfrm>
              <a:custGeom>
                <a:avLst/>
                <a:gdLst>
                  <a:gd name="T0" fmla="*/ 0 w 2712"/>
                  <a:gd name="T1" fmla="*/ 503 h 507"/>
                  <a:gd name="T2" fmla="*/ 132 w 2712"/>
                  <a:gd name="T3" fmla="*/ 479 h 507"/>
                  <a:gd name="T4" fmla="*/ 276 w 2712"/>
                  <a:gd name="T5" fmla="*/ 431 h 507"/>
                  <a:gd name="T6" fmla="*/ 444 w 2712"/>
                  <a:gd name="T7" fmla="*/ 359 h 507"/>
                  <a:gd name="T8" fmla="*/ 632 w 2712"/>
                  <a:gd name="T9" fmla="*/ 255 h 507"/>
                  <a:gd name="T10" fmla="*/ 776 w 2712"/>
                  <a:gd name="T11" fmla="*/ 167 h 507"/>
                  <a:gd name="T12" fmla="*/ 920 w 2712"/>
                  <a:gd name="T13" fmla="*/ 95 h 507"/>
                  <a:gd name="T14" fmla="*/ 1060 w 2712"/>
                  <a:gd name="T15" fmla="*/ 47 h 507"/>
                  <a:gd name="T16" fmla="*/ 1240 w 2712"/>
                  <a:gd name="T17" fmla="*/ 7 h 507"/>
                  <a:gd name="T18" fmla="*/ 1480 w 2712"/>
                  <a:gd name="T19" fmla="*/ 7 h 507"/>
                  <a:gd name="T20" fmla="*/ 1640 w 2712"/>
                  <a:gd name="T21" fmla="*/ 39 h 507"/>
                  <a:gd name="T22" fmla="*/ 1796 w 2712"/>
                  <a:gd name="T23" fmla="*/ 99 h 507"/>
                  <a:gd name="T24" fmla="*/ 1956 w 2712"/>
                  <a:gd name="T25" fmla="*/ 187 h 507"/>
                  <a:gd name="T26" fmla="*/ 2084 w 2712"/>
                  <a:gd name="T27" fmla="*/ 267 h 507"/>
                  <a:gd name="T28" fmla="*/ 2232 w 2712"/>
                  <a:gd name="T29" fmla="*/ 347 h 507"/>
                  <a:gd name="T30" fmla="*/ 2380 w 2712"/>
                  <a:gd name="T31" fmla="*/ 415 h 507"/>
                  <a:gd name="T32" fmla="*/ 2548 w 2712"/>
                  <a:gd name="T33" fmla="*/ 471 h 507"/>
                  <a:gd name="T34" fmla="*/ 2712 w 2712"/>
                  <a:gd name="T3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12" h="507">
                    <a:moveTo>
                      <a:pt x="0" y="503"/>
                    </a:moveTo>
                    <a:cubicBezTo>
                      <a:pt x="43" y="497"/>
                      <a:pt x="86" y="491"/>
                      <a:pt x="132" y="479"/>
                    </a:cubicBezTo>
                    <a:cubicBezTo>
                      <a:pt x="178" y="467"/>
                      <a:pt x="224" y="451"/>
                      <a:pt x="276" y="431"/>
                    </a:cubicBezTo>
                    <a:cubicBezTo>
                      <a:pt x="328" y="411"/>
                      <a:pt x="385" y="388"/>
                      <a:pt x="444" y="359"/>
                    </a:cubicBezTo>
                    <a:cubicBezTo>
                      <a:pt x="503" y="330"/>
                      <a:pt x="577" y="287"/>
                      <a:pt x="632" y="255"/>
                    </a:cubicBezTo>
                    <a:cubicBezTo>
                      <a:pt x="687" y="223"/>
                      <a:pt x="728" y="194"/>
                      <a:pt x="776" y="167"/>
                    </a:cubicBezTo>
                    <a:cubicBezTo>
                      <a:pt x="824" y="140"/>
                      <a:pt x="873" y="115"/>
                      <a:pt x="920" y="95"/>
                    </a:cubicBezTo>
                    <a:cubicBezTo>
                      <a:pt x="967" y="75"/>
                      <a:pt x="1007" y="62"/>
                      <a:pt x="1060" y="47"/>
                    </a:cubicBezTo>
                    <a:cubicBezTo>
                      <a:pt x="1113" y="32"/>
                      <a:pt x="1170" y="14"/>
                      <a:pt x="1240" y="7"/>
                    </a:cubicBezTo>
                    <a:cubicBezTo>
                      <a:pt x="1310" y="0"/>
                      <a:pt x="1413" y="2"/>
                      <a:pt x="1480" y="7"/>
                    </a:cubicBezTo>
                    <a:cubicBezTo>
                      <a:pt x="1547" y="12"/>
                      <a:pt x="1587" y="24"/>
                      <a:pt x="1640" y="39"/>
                    </a:cubicBezTo>
                    <a:cubicBezTo>
                      <a:pt x="1693" y="54"/>
                      <a:pt x="1743" y="74"/>
                      <a:pt x="1796" y="99"/>
                    </a:cubicBezTo>
                    <a:cubicBezTo>
                      <a:pt x="1849" y="124"/>
                      <a:pt x="1908" y="159"/>
                      <a:pt x="1956" y="187"/>
                    </a:cubicBezTo>
                    <a:cubicBezTo>
                      <a:pt x="2004" y="215"/>
                      <a:pt x="2038" y="240"/>
                      <a:pt x="2084" y="267"/>
                    </a:cubicBezTo>
                    <a:cubicBezTo>
                      <a:pt x="2130" y="294"/>
                      <a:pt x="2183" y="322"/>
                      <a:pt x="2232" y="347"/>
                    </a:cubicBezTo>
                    <a:cubicBezTo>
                      <a:pt x="2281" y="372"/>
                      <a:pt x="2327" y="394"/>
                      <a:pt x="2380" y="415"/>
                    </a:cubicBezTo>
                    <a:cubicBezTo>
                      <a:pt x="2433" y="436"/>
                      <a:pt x="2493" y="456"/>
                      <a:pt x="2548" y="471"/>
                    </a:cubicBezTo>
                    <a:cubicBezTo>
                      <a:pt x="2603" y="486"/>
                      <a:pt x="2678" y="500"/>
                      <a:pt x="2712" y="507"/>
                    </a:cubicBez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tx1"/>
                </a:solidFill>
              </a:rPr>
              <a:t>Process Capability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13A1A-87CB-44AB-BFF7-50127EB5757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grpSp>
        <p:nvGrpSpPr>
          <p:cNvPr id="123929" name="Group 25"/>
          <p:cNvGrpSpPr>
            <a:grpSpLocks/>
          </p:cNvGrpSpPr>
          <p:nvPr/>
        </p:nvGrpSpPr>
        <p:grpSpPr bwMode="auto">
          <a:xfrm>
            <a:off x="304800" y="1447800"/>
            <a:ext cx="8458200" cy="4886325"/>
            <a:chOff x="192" y="912"/>
            <a:chExt cx="5328" cy="3168"/>
          </a:xfrm>
        </p:grpSpPr>
        <p:sp>
          <p:nvSpPr>
            <p:cNvPr id="123928" name="Rectangle 24"/>
            <p:cNvSpPr>
              <a:spLocks noChangeArrowheads="1"/>
            </p:cNvSpPr>
            <p:nvPr/>
          </p:nvSpPr>
          <p:spPr bwMode="auto">
            <a:xfrm>
              <a:off x="192" y="912"/>
              <a:ext cx="5328" cy="3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smtClean="0">
                <a:solidFill>
                  <a:srgbClr val="003366"/>
                </a:solidFill>
                <a:latin typeface="Times New Roman" charset="0"/>
                <a:cs typeface="+mn-cs"/>
              </a:endParaRPr>
            </a:p>
          </p:txBody>
        </p:sp>
        <p:grpSp>
          <p:nvGrpSpPr>
            <p:cNvPr id="123908" name="Group 4"/>
            <p:cNvGrpSpPr>
              <a:grpSpLocks/>
            </p:cNvGrpSpPr>
            <p:nvPr/>
          </p:nvGrpSpPr>
          <p:grpSpPr bwMode="auto">
            <a:xfrm>
              <a:off x="288" y="954"/>
              <a:ext cx="4214" cy="1509"/>
              <a:chOff x="284" y="954"/>
              <a:chExt cx="4214" cy="1509"/>
            </a:xfrm>
          </p:grpSpPr>
          <p:sp>
            <p:nvSpPr>
              <p:cNvPr id="123909" name="Rectangle 5"/>
              <p:cNvSpPr>
                <a:spLocks noChangeArrowheads="1"/>
              </p:cNvSpPr>
              <p:nvPr/>
            </p:nvSpPr>
            <p:spPr bwMode="auto">
              <a:xfrm>
                <a:off x="284" y="1425"/>
                <a:ext cx="1633" cy="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b="1" dirty="0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(c) Design specifications greater than natural variation; process is capable of always conforming to specifications.</a:t>
                </a:r>
              </a:p>
            </p:txBody>
          </p:sp>
          <p:sp>
            <p:nvSpPr>
              <p:cNvPr id="123910" name="Line 6"/>
              <p:cNvSpPr>
                <a:spLocks noChangeShapeType="1"/>
              </p:cNvSpPr>
              <p:nvPr/>
            </p:nvSpPr>
            <p:spPr bwMode="auto">
              <a:xfrm>
                <a:off x="2168" y="146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11" name="Line 7"/>
              <p:cNvSpPr>
                <a:spLocks noChangeShapeType="1"/>
              </p:cNvSpPr>
              <p:nvPr/>
            </p:nvSpPr>
            <p:spPr bwMode="auto">
              <a:xfrm>
                <a:off x="3939" y="146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12" name="Line 8"/>
              <p:cNvSpPr>
                <a:spLocks noChangeShapeType="1"/>
              </p:cNvSpPr>
              <p:nvPr/>
            </p:nvSpPr>
            <p:spPr bwMode="auto">
              <a:xfrm>
                <a:off x="3057" y="1383"/>
                <a:ext cx="0" cy="86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13" name="AutoShape 9"/>
              <p:cNvSpPr>
                <a:spLocks/>
              </p:cNvSpPr>
              <p:nvPr/>
            </p:nvSpPr>
            <p:spPr bwMode="auto">
              <a:xfrm rot="5400000">
                <a:off x="2984" y="454"/>
                <a:ext cx="141" cy="1757"/>
              </a:xfrm>
              <a:prstGeom prst="leftBrace">
                <a:avLst>
                  <a:gd name="adj1" fmla="val 55209"/>
                  <a:gd name="adj2" fmla="val 50032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14" name="Rectangle 10"/>
              <p:cNvSpPr>
                <a:spLocks noChangeArrowheads="1"/>
              </p:cNvSpPr>
              <p:nvPr/>
            </p:nvSpPr>
            <p:spPr bwMode="auto">
              <a:xfrm>
                <a:off x="2529" y="954"/>
                <a:ext cx="1005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sz="1600" b="1" dirty="0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Design Specifications</a:t>
                </a:r>
              </a:p>
            </p:txBody>
          </p:sp>
          <p:sp>
            <p:nvSpPr>
              <p:cNvPr id="123915" name="Rectangle 11"/>
              <p:cNvSpPr>
                <a:spLocks noChangeArrowheads="1"/>
              </p:cNvSpPr>
              <p:nvPr/>
            </p:nvSpPr>
            <p:spPr bwMode="auto">
              <a:xfrm>
                <a:off x="2772" y="2244"/>
                <a:ext cx="618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Process</a:t>
                </a:r>
              </a:p>
            </p:txBody>
          </p:sp>
          <p:sp>
            <p:nvSpPr>
              <p:cNvPr id="123916" name="Line 12"/>
              <p:cNvSpPr>
                <a:spLocks noChangeShapeType="1"/>
              </p:cNvSpPr>
              <p:nvPr/>
            </p:nvSpPr>
            <p:spPr bwMode="auto">
              <a:xfrm>
                <a:off x="1592" y="2258"/>
                <a:ext cx="290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17" name="Freeform 13"/>
              <p:cNvSpPr>
                <a:spLocks/>
              </p:cNvSpPr>
              <p:nvPr/>
            </p:nvSpPr>
            <p:spPr bwMode="auto">
              <a:xfrm>
                <a:off x="2404" y="1410"/>
                <a:ext cx="1316" cy="852"/>
              </a:xfrm>
              <a:custGeom>
                <a:avLst/>
                <a:gdLst>
                  <a:gd name="T0" fmla="*/ 0 w 1316"/>
                  <a:gd name="T1" fmla="*/ 845 h 852"/>
                  <a:gd name="T2" fmla="*/ 84 w 1316"/>
                  <a:gd name="T3" fmla="*/ 841 h 852"/>
                  <a:gd name="T4" fmla="*/ 212 w 1316"/>
                  <a:gd name="T5" fmla="*/ 785 h 852"/>
                  <a:gd name="T6" fmla="*/ 305 w 1316"/>
                  <a:gd name="T7" fmla="*/ 713 h 852"/>
                  <a:gd name="T8" fmla="*/ 391 w 1316"/>
                  <a:gd name="T9" fmla="*/ 595 h 852"/>
                  <a:gd name="T10" fmla="*/ 425 w 1316"/>
                  <a:gd name="T11" fmla="*/ 510 h 852"/>
                  <a:gd name="T12" fmla="*/ 484 w 1316"/>
                  <a:gd name="T13" fmla="*/ 337 h 852"/>
                  <a:gd name="T14" fmla="*/ 535 w 1316"/>
                  <a:gd name="T15" fmla="*/ 203 h 852"/>
                  <a:gd name="T16" fmla="*/ 593 w 1316"/>
                  <a:gd name="T17" fmla="*/ 67 h 852"/>
                  <a:gd name="T18" fmla="*/ 649 w 1316"/>
                  <a:gd name="T19" fmla="*/ 1 h 852"/>
                  <a:gd name="T20" fmla="*/ 708 w 1316"/>
                  <a:gd name="T21" fmla="*/ 59 h 852"/>
                  <a:gd name="T22" fmla="*/ 761 w 1316"/>
                  <a:gd name="T23" fmla="*/ 193 h 852"/>
                  <a:gd name="T24" fmla="*/ 812 w 1316"/>
                  <a:gd name="T25" fmla="*/ 321 h 852"/>
                  <a:gd name="T26" fmla="*/ 871 w 1316"/>
                  <a:gd name="T27" fmla="*/ 489 h 852"/>
                  <a:gd name="T28" fmla="*/ 916 w 1316"/>
                  <a:gd name="T29" fmla="*/ 601 h 852"/>
                  <a:gd name="T30" fmla="*/ 988 w 1316"/>
                  <a:gd name="T31" fmla="*/ 707 h 852"/>
                  <a:gd name="T32" fmla="*/ 1071 w 1316"/>
                  <a:gd name="T33" fmla="*/ 774 h 852"/>
                  <a:gd name="T34" fmla="*/ 1161 w 1316"/>
                  <a:gd name="T35" fmla="*/ 819 h 852"/>
                  <a:gd name="T36" fmla="*/ 1247 w 1316"/>
                  <a:gd name="T37" fmla="*/ 843 h 852"/>
                  <a:gd name="T38" fmla="*/ 1316 w 1316"/>
                  <a:gd name="T39" fmla="*/ 852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16" h="852">
                    <a:moveTo>
                      <a:pt x="0" y="845"/>
                    </a:moveTo>
                    <a:cubicBezTo>
                      <a:pt x="14" y="844"/>
                      <a:pt x="49" y="851"/>
                      <a:pt x="84" y="841"/>
                    </a:cubicBezTo>
                    <a:cubicBezTo>
                      <a:pt x="119" y="831"/>
                      <a:pt x="175" y="806"/>
                      <a:pt x="212" y="785"/>
                    </a:cubicBezTo>
                    <a:cubicBezTo>
                      <a:pt x="249" y="764"/>
                      <a:pt x="275" y="745"/>
                      <a:pt x="305" y="713"/>
                    </a:cubicBezTo>
                    <a:cubicBezTo>
                      <a:pt x="335" y="681"/>
                      <a:pt x="371" y="629"/>
                      <a:pt x="391" y="595"/>
                    </a:cubicBezTo>
                    <a:cubicBezTo>
                      <a:pt x="411" y="561"/>
                      <a:pt x="410" y="553"/>
                      <a:pt x="425" y="510"/>
                    </a:cubicBezTo>
                    <a:cubicBezTo>
                      <a:pt x="440" y="467"/>
                      <a:pt x="466" y="388"/>
                      <a:pt x="484" y="337"/>
                    </a:cubicBezTo>
                    <a:cubicBezTo>
                      <a:pt x="502" y="286"/>
                      <a:pt x="517" y="248"/>
                      <a:pt x="535" y="203"/>
                    </a:cubicBezTo>
                    <a:cubicBezTo>
                      <a:pt x="553" y="158"/>
                      <a:pt x="574" y="101"/>
                      <a:pt x="593" y="67"/>
                    </a:cubicBezTo>
                    <a:cubicBezTo>
                      <a:pt x="612" y="33"/>
                      <a:pt x="630" y="2"/>
                      <a:pt x="649" y="1"/>
                    </a:cubicBezTo>
                    <a:cubicBezTo>
                      <a:pt x="668" y="0"/>
                      <a:pt x="689" y="27"/>
                      <a:pt x="708" y="59"/>
                    </a:cubicBezTo>
                    <a:cubicBezTo>
                      <a:pt x="727" y="91"/>
                      <a:pt x="744" y="149"/>
                      <a:pt x="761" y="193"/>
                    </a:cubicBezTo>
                    <a:cubicBezTo>
                      <a:pt x="778" y="237"/>
                      <a:pt x="794" y="272"/>
                      <a:pt x="812" y="321"/>
                    </a:cubicBezTo>
                    <a:cubicBezTo>
                      <a:pt x="830" y="370"/>
                      <a:pt x="854" y="442"/>
                      <a:pt x="871" y="489"/>
                    </a:cubicBezTo>
                    <a:cubicBezTo>
                      <a:pt x="888" y="536"/>
                      <a:pt x="897" y="565"/>
                      <a:pt x="916" y="601"/>
                    </a:cubicBezTo>
                    <a:cubicBezTo>
                      <a:pt x="935" y="637"/>
                      <a:pt x="962" y="678"/>
                      <a:pt x="988" y="707"/>
                    </a:cubicBezTo>
                    <a:cubicBezTo>
                      <a:pt x="1014" y="736"/>
                      <a:pt x="1042" y="755"/>
                      <a:pt x="1071" y="774"/>
                    </a:cubicBezTo>
                    <a:cubicBezTo>
                      <a:pt x="1100" y="793"/>
                      <a:pt x="1132" y="808"/>
                      <a:pt x="1161" y="819"/>
                    </a:cubicBezTo>
                    <a:cubicBezTo>
                      <a:pt x="1190" y="830"/>
                      <a:pt x="1221" y="838"/>
                      <a:pt x="1247" y="843"/>
                    </a:cubicBezTo>
                    <a:cubicBezTo>
                      <a:pt x="1273" y="848"/>
                      <a:pt x="1302" y="850"/>
                      <a:pt x="1316" y="852"/>
                    </a:cubicBez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</p:grpSp>
        <p:grpSp>
          <p:nvGrpSpPr>
            <p:cNvPr id="123918" name="Group 14"/>
            <p:cNvGrpSpPr>
              <a:grpSpLocks/>
            </p:cNvGrpSpPr>
            <p:nvPr/>
          </p:nvGrpSpPr>
          <p:grpSpPr bwMode="auto">
            <a:xfrm>
              <a:off x="1247" y="2484"/>
              <a:ext cx="4212" cy="1509"/>
              <a:chOff x="1247" y="2484"/>
              <a:chExt cx="4212" cy="1509"/>
            </a:xfrm>
          </p:grpSpPr>
          <p:sp>
            <p:nvSpPr>
              <p:cNvPr id="123919" name="Rectangle 15"/>
              <p:cNvSpPr>
                <a:spLocks noChangeArrowheads="1"/>
              </p:cNvSpPr>
              <p:nvPr/>
            </p:nvSpPr>
            <p:spPr bwMode="auto">
              <a:xfrm>
                <a:off x="1247" y="2952"/>
                <a:ext cx="1685" cy="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(d) Specifications greater than natural variation, but process off center; capable but some output will not meet upper specification.</a:t>
                </a:r>
              </a:p>
            </p:txBody>
          </p:sp>
          <p:sp>
            <p:nvSpPr>
              <p:cNvPr id="123920" name="Line 16"/>
              <p:cNvSpPr>
                <a:spLocks noChangeShapeType="1"/>
              </p:cNvSpPr>
              <p:nvPr/>
            </p:nvSpPr>
            <p:spPr bwMode="auto">
              <a:xfrm>
                <a:off x="3134" y="299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21" name="Line 17"/>
              <p:cNvSpPr>
                <a:spLocks noChangeShapeType="1"/>
              </p:cNvSpPr>
              <p:nvPr/>
            </p:nvSpPr>
            <p:spPr bwMode="auto">
              <a:xfrm>
                <a:off x="4905" y="2997"/>
                <a:ext cx="0" cy="78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22" name="Line 18"/>
              <p:cNvSpPr>
                <a:spLocks noChangeShapeType="1"/>
              </p:cNvSpPr>
              <p:nvPr/>
            </p:nvSpPr>
            <p:spPr bwMode="auto">
              <a:xfrm>
                <a:off x="4025" y="2909"/>
                <a:ext cx="0" cy="87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23" name="AutoShape 19"/>
              <p:cNvSpPr>
                <a:spLocks/>
              </p:cNvSpPr>
              <p:nvPr/>
            </p:nvSpPr>
            <p:spPr bwMode="auto">
              <a:xfrm rot="5400000">
                <a:off x="3942" y="2002"/>
                <a:ext cx="141" cy="1721"/>
              </a:xfrm>
              <a:prstGeom prst="leftBrace">
                <a:avLst>
                  <a:gd name="adj1" fmla="val 54078"/>
                  <a:gd name="adj2" fmla="val 50032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24" name="Rectangle 20"/>
              <p:cNvSpPr>
                <a:spLocks noChangeArrowheads="1"/>
              </p:cNvSpPr>
              <p:nvPr/>
            </p:nvSpPr>
            <p:spPr bwMode="auto">
              <a:xfrm>
                <a:off x="3509" y="2484"/>
                <a:ext cx="1005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Design Specifications</a:t>
                </a:r>
              </a:p>
            </p:txBody>
          </p:sp>
          <p:sp>
            <p:nvSpPr>
              <p:cNvPr id="123925" name="Rectangle 21"/>
              <p:cNvSpPr>
                <a:spLocks noChangeArrowheads="1"/>
              </p:cNvSpPr>
              <p:nvPr/>
            </p:nvSpPr>
            <p:spPr bwMode="auto">
              <a:xfrm>
                <a:off x="3760" y="3774"/>
                <a:ext cx="618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sz="1600" b="1" smtClean="0">
                    <a:solidFill>
                      <a:srgbClr val="003366"/>
                    </a:solidFill>
                    <a:latin typeface="Arial" charset="0"/>
                    <a:cs typeface="+mn-cs"/>
                  </a:rPr>
                  <a:t>Process</a:t>
                </a:r>
              </a:p>
            </p:txBody>
          </p:sp>
          <p:sp>
            <p:nvSpPr>
              <p:cNvPr id="123926" name="Line 22"/>
              <p:cNvSpPr>
                <a:spLocks noChangeShapeType="1"/>
              </p:cNvSpPr>
              <p:nvPr/>
            </p:nvSpPr>
            <p:spPr bwMode="auto">
              <a:xfrm>
                <a:off x="2553" y="3777"/>
                <a:ext cx="290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123927" name="Freeform 23"/>
              <p:cNvSpPr>
                <a:spLocks/>
              </p:cNvSpPr>
              <p:nvPr/>
            </p:nvSpPr>
            <p:spPr bwMode="auto">
              <a:xfrm>
                <a:off x="3588" y="2923"/>
                <a:ext cx="1784" cy="852"/>
              </a:xfrm>
              <a:custGeom>
                <a:avLst/>
                <a:gdLst>
                  <a:gd name="T0" fmla="*/ 0 w 1316"/>
                  <a:gd name="T1" fmla="*/ 845 h 852"/>
                  <a:gd name="T2" fmla="*/ 84 w 1316"/>
                  <a:gd name="T3" fmla="*/ 841 h 852"/>
                  <a:gd name="T4" fmla="*/ 212 w 1316"/>
                  <a:gd name="T5" fmla="*/ 785 h 852"/>
                  <a:gd name="T6" fmla="*/ 305 w 1316"/>
                  <a:gd name="T7" fmla="*/ 713 h 852"/>
                  <a:gd name="T8" fmla="*/ 391 w 1316"/>
                  <a:gd name="T9" fmla="*/ 595 h 852"/>
                  <a:gd name="T10" fmla="*/ 425 w 1316"/>
                  <a:gd name="T11" fmla="*/ 510 h 852"/>
                  <a:gd name="T12" fmla="*/ 484 w 1316"/>
                  <a:gd name="T13" fmla="*/ 337 h 852"/>
                  <a:gd name="T14" fmla="*/ 535 w 1316"/>
                  <a:gd name="T15" fmla="*/ 203 h 852"/>
                  <a:gd name="T16" fmla="*/ 593 w 1316"/>
                  <a:gd name="T17" fmla="*/ 67 h 852"/>
                  <a:gd name="T18" fmla="*/ 649 w 1316"/>
                  <a:gd name="T19" fmla="*/ 1 h 852"/>
                  <a:gd name="T20" fmla="*/ 708 w 1316"/>
                  <a:gd name="T21" fmla="*/ 59 h 852"/>
                  <a:gd name="T22" fmla="*/ 761 w 1316"/>
                  <a:gd name="T23" fmla="*/ 193 h 852"/>
                  <a:gd name="T24" fmla="*/ 812 w 1316"/>
                  <a:gd name="T25" fmla="*/ 321 h 852"/>
                  <a:gd name="T26" fmla="*/ 871 w 1316"/>
                  <a:gd name="T27" fmla="*/ 489 h 852"/>
                  <a:gd name="T28" fmla="*/ 916 w 1316"/>
                  <a:gd name="T29" fmla="*/ 601 h 852"/>
                  <a:gd name="T30" fmla="*/ 988 w 1316"/>
                  <a:gd name="T31" fmla="*/ 707 h 852"/>
                  <a:gd name="T32" fmla="*/ 1071 w 1316"/>
                  <a:gd name="T33" fmla="*/ 774 h 852"/>
                  <a:gd name="T34" fmla="*/ 1161 w 1316"/>
                  <a:gd name="T35" fmla="*/ 819 h 852"/>
                  <a:gd name="T36" fmla="*/ 1247 w 1316"/>
                  <a:gd name="T37" fmla="*/ 843 h 852"/>
                  <a:gd name="T38" fmla="*/ 1316 w 1316"/>
                  <a:gd name="T39" fmla="*/ 852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16" h="852">
                    <a:moveTo>
                      <a:pt x="0" y="845"/>
                    </a:moveTo>
                    <a:cubicBezTo>
                      <a:pt x="14" y="844"/>
                      <a:pt x="49" y="851"/>
                      <a:pt x="84" y="841"/>
                    </a:cubicBezTo>
                    <a:cubicBezTo>
                      <a:pt x="119" y="831"/>
                      <a:pt x="175" y="806"/>
                      <a:pt x="212" y="785"/>
                    </a:cubicBezTo>
                    <a:cubicBezTo>
                      <a:pt x="249" y="764"/>
                      <a:pt x="275" y="745"/>
                      <a:pt x="305" y="713"/>
                    </a:cubicBezTo>
                    <a:cubicBezTo>
                      <a:pt x="335" y="681"/>
                      <a:pt x="371" y="629"/>
                      <a:pt x="391" y="595"/>
                    </a:cubicBezTo>
                    <a:cubicBezTo>
                      <a:pt x="411" y="561"/>
                      <a:pt x="410" y="553"/>
                      <a:pt x="425" y="510"/>
                    </a:cubicBezTo>
                    <a:cubicBezTo>
                      <a:pt x="440" y="467"/>
                      <a:pt x="466" y="388"/>
                      <a:pt x="484" y="337"/>
                    </a:cubicBezTo>
                    <a:cubicBezTo>
                      <a:pt x="502" y="286"/>
                      <a:pt x="517" y="248"/>
                      <a:pt x="535" y="203"/>
                    </a:cubicBezTo>
                    <a:cubicBezTo>
                      <a:pt x="553" y="158"/>
                      <a:pt x="574" y="101"/>
                      <a:pt x="593" y="67"/>
                    </a:cubicBezTo>
                    <a:cubicBezTo>
                      <a:pt x="612" y="33"/>
                      <a:pt x="630" y="2"/>
                      <a:pt x="649" y="1"/>
                    </a:cubicBezTo>
                    <a:cubicBezTo>
                      <a:pt x="668" y="0"/>
                      <a:pt x="689" y="27"/>
                      <a:pt x="708" y="59"/>
                    </a:cubicBezTo>
                    <a:cubicBezTo>
                      <a:pt x="727" y="91"/>
                      <a:pt x="744" y="149"/>
                      <a:pt x="761" y="193"/>
                    </a:cubicBezTo>
                    <a:cubicBezTo>
                      <a:pt x="778" y="237"/>
                      <a:pt x="794" y="272"/>
                      <a:pt x="812" y="321"/>
                    </a:cubicBezTo>
                    <a:cubicBezTo>
                      <a:pt x="830" y="370"/>
                      <a:pt x="854" y="442"/>
                      <a:pt x="871" y="489"/>
                    </a:cubicBezTo>
                    <a:cubicBezTo>
                      <a:pt x="888" y="536"/>
                      <a:pt x="897" y="565"/>
                      <a:pt x="916" y="601"/>
                    </a:cubicBezTo>
                    <a:cubicBezTo>
                      <a:pt x="935" y="637"/>
                      <a:pt x="962" y="678"/>
                      <a:pt x="988" y="707"/>
                    </a:cubicBezTo>
                    <a:cubicBezTo>
                      <a:pt x="1014" y="736"/>
                      <a:pt x="1042" y="755"/>
                      <a:pt x="1071" y="774"/>
                    </a:cubicBezTo>
                    <a:cubicBezTo>
                      <a:pt x="1100" y="793"/>
                      <a:pt x="1132" y="808"/>
                      <a:pt x="1161" y="819"/>
                    </a:cubicBezTo>
                    <a:cubicBezTo>
                      <a:pt x="1190" y="830"/>
                      <a:pt x="1221" y="838"/>
                      <a:pt x="1247" y="843"/>
                    </a:cubicBezTo>
                    <a:cubicBezTo>
                      <a:pt x="1273" y="848"/>
                      <a:pt x="1302" y="850"/>
                      <a:pt x="1316" y="852"/>
                    </a:cubicBez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smtClean="0">
                  <a:solidFill>
                    <a:srgbClr val="003366"/>
                  </a:solidFill>
                  <a:latin typeface="Times New Roman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1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390" name="Picture 6" descr="Image result for fishbone lat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9" y="1781908"/>
            <a:ext cx="7016282" cy="43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ABE00B41-A81E-48F3-BFAC-D18095464557}" vid="{234FA63D-A391-43D3-885D-3358F26B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4005</TotalTime>
  <Words>2958</Words>
  <Application>Microsoft Office PowerPoint</Application>
  <PresentationFormat>On-screen Show (4:3)</PresentationFormat>
  <Paragraphs>1095</Paragraphs>
  <Slides>81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 Unicode MS</vt:lpstr>
      <vt:lpstr>MS PGothic</vt:lpstr>
      <vt:lpstr>MS PGothic</vt:lpstr>
      <vt:lpstr>Arial</vt:lpstr>
      <vt:lpstr>Calibri</vt:lpstr>
      <vt:lpstr>Copperplate Gothic Bold</vt:lpstr>
      <vt:lpstr>Courier New</vt:lpstr>
      <vt:lpstr>Helvetica Neue</vt:lpstr>
      <vt:lpstr>Lucida Grande</vt:lpstr>
      <vt:lpstr>Symbol</vt:lpstr>
      <vt:lpstr>Times New Roman</vt:lpstr>
      <vt:lpstr>Wingdings</vt:lpstr>
      <vt:lpstr>UConn OPIM 3104</vt:lpstr>
      <vt:lpstr>PowerPoint Presentation</vt:lpstr>
      <vt:lpstr>Defining Quality</vt:lpstr>
      <vt:lpstr>Quality Perspective</vt:lpstr>
      <vt:lpstr>Defining Quality</vt:lpstr>
      <vt:lpstr>Implications of Quality</vt:lpstr>
      <vt:lpstr>Seven Concepts of TQM</vt:lpstr>
      <vt:lpstr>TQM Tools</vt:lpstr>
      <vt:lpstr>Seven Tools of TQM</vt:lpstr>
      <vt:lpstr>Layout</vt:lpstr>
      <vt:lpstr>Main Cause Categories</vt:lpstr>
      <vt:lpstr>Fishbone Problem</vt:lpstr>
      <vt:lpstr>Fishbone Problem</vt:lpstr>
      <vt:lpstr>Seven Tools of TQM</vt:lpstr>
      <vt:lpstr>Pareto Charts</vt:lpstr>
      <vt:lpstr>Sample Pareto Chart</vt:lpstr>
      <vt:lpstr>Create a Pareto Chart</vt:lpstr>
      <vt:lpstr>Pareto Solution – ASQ Template</vt:lpstr>
      <vt:lpstr>Pareto with Excel</vt:lpstr>
      <vt:lpstr>Seven Tools of TQM</vt:lpstr>
      <vt:lpstr>Statistical Process Control (SPC)</vt:lpstr>
      <vt:lpstr>Variability</vt:lpstr>
      <vt:lpstr>Control Charts</vt:lpstr>
      <vt:lpstr>Control Charts</vt:lpstr>
      <vt:lpstr>Control Chart Overview</vt:lpstr>
      <vt:lpstr>A Process Is in Control If …</vt:lpstr>
      <vt:lpstr>Quality Measures</vt:lpstr>
      <vt:lpstr>Control Chart Type</vt:lpstr>
      <vt:lpstr>Where to Use Control Charts</vt:lpstr>
      <vt:lpstr>Control Charts for Variable</vt:lpstr>
      <vt:lpstr>Using X-Bar and R-Charts Together</vt:lpstr>
      <vt:lpstr>Mean and Range Charts</vt:lpstr>
      <vt:lpstr>Mean and Range Charts</vt:lpstr>
      <vt:lpstr>Restaurant Control Limits</vt:lpstr>
      <vt:lpstr>Actual Control Chart Outputs</vt:lpstr>
      <vt:lpstr>Excel OM Use</vt:lpstr>
      <vt:lpstr>X-Bar and R-Chart Example</vt:lpstr>
      <vt:lpstr>X-Bar and R-Chart Example</vt:lpstr>
      <vt:lpstr>Control Charts for Attributes </vt:lpstr>
      <vt:lpstr>P-Chart </vt:lpstr>
      <vt:lpstr>p-Chart for Data Entry</vt:lpstr>
      <vt:lpstr>p-Chart for Data Entry</vt:lpstr>
      <vt:lpstr>p-Chart for Data Entry</vt:lpstr>
      <vt:lpstr>p-Chart Example</vt:lpstr>
      <vt:lpstr>C-Chart</vt:lpstr>
      <vt:lpstr>c-Chart Example</vt:lpstr>
      <vt:lpstr>Which Control Chart to Use</vt:lpstr>
      <vt:lpstr>Which Control Chart to Use</vt:lpstr>
      <vt:lpstr>Which Control Chart to Use</vt:lpstr>
      <vt:lpstr>Process Capability</vt:lpstr>
      <vt:lpstr>Process Capability</vt:lpstr>
      <vt:lpstr>SPC and Process Variability</vt:lpstr>
      <vt:lpstr>Additional Info</vt:lpstr>
      <vt:lpstr>Total Quality Management (TQM)</vt:lpstr>
      <vt:lpstr>Continuous Improvement</vt:lpstr>
      <vt:lpstr>Six Sigma</vt:lpstr>
      <vt:lpstr>Costs of Quality</vt:lpstr>
      <vt:lpstr>Seven Tools of TQM</vt:lpstr>
      <vt:lpstr>Seven Tools of TQM</vt:lpstr>
      <vt:lpstr>Causes of Low Quality</vt:lpstr>
      <vt:lpstr>Fishbone Details</vt:lpstr>
      <vt:lpstr>Seven Tools of TQM</vt:lpstr>
      <vt:lpstr>Flow Charts</vt:lpstr>
      <vt:lpstr>Seven Tools of TQM</vt:lpstr>
      <vt:lpstr>Statistical Process Control (SPC)</vt:lpstr>
      <vt:lpstr>SPC Outline</vt:lpstr>
      <vt:lpstr>SPC in TQM</vt:lpstr>
      <vt:lpstr>Statistical Process Control (SPC)</vt:lpstr>
      <vt:lpstr>Statistical Process Control (SPC)</vt:lpstr>
      <vt:lpstr>SPC Sampling</vt:lpstr>
      <vt:lpstr>SPC Sampling</vt:lpstr>
      <vt:lpstr>SPC Sampling</vt:lpstr>
      <vt:lpstr>SPC Sampling</vt:lpstr>
      <vt:lpstr>SPC Sampling</vt:lpstr>
      <vt:lpstr>Sample Quality Control Chart</vt:lpstr>
      <vt:lpstr>Process Control Chart</vt:lpstr>
      <vt:lpstr>x- bar Chart Example (cont.)</vt:lpstr>
      <vt:lpstr>R-Chart Example (cont.)</vt:lpstr>
      <vt:lpstr>p-Chart Example (cont.)</vt:lpstr>
      <vt:lpstr>c-Chart (cont.)</vt:lpstr>
      <vt:lpstr>Process Capability</vt:lpstr>
      <vt:lpstr>Process Capability (cont.)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Chapter 6 - Managing Quality</dc:subject>
  <dc:creator>Jeff Heyl</dc:creator>
  <cp:keywords/>
  <dc:description/>
  <cp:lastModifiedBy>Craig Calvert</cp:lastModifiedBy>
  <cp:revision>340</cp:revision>
  <cp:lastPrinted>2019-06-06T16:34:12Z</cp:lastPrinted>
  <dcterms:created xsi:type="dcterms:W3CDTF">2012-09-28T10:33:31Z</dcterms:created>
  <dcterms:modified xsi:type="dcterms:W3CDTF">2019-10-14T14:24:20Z</dcterms:modified>
  <cp:category/>
</cp:coreProperties>
</file>