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38"/>
  </p:notesMasterIdLst>
  <p:sldIdLst>
    <p:sldId id="257" r:id="rId2"/>
    <p:sldId id="271" r:id="rId3"/>
    <p:sldId id="342" r:id="rId4"/>
    <p:sldId id="276" r:id="rId5"/>
    <p:sldId id="272" r:id="rId6"/>
    <p:sldId id="279" r:id="rId7"/>
    <p:sldId id="345" r:id="rId8"/>
    <p:sldId id="346" r:id="rId9"/>
    <p:sldId id="312" r:id="rId10"/>
    <p:sldId id="340" r:id="rId11"/>
    <p:sldId id="313" r:id="rId12"/>
    <p:sldId id="317" r:id="rId13"/>
    <p:sldId id="318" r:id="rId14"/>
    <p:sldId id="319" r:id="rId15"/>
    <p:sldId id="320" r:id="rId16"/>
    <p:sldId id="322" r:id="rId17"/>
    <p:sldId id="324" r:id="rId18"/>
    <p:sldId id="326" r:id="rId19"/>
    <p:sldId id="341" r:id="rId20"/>
    <p:sldId id="343" r:id="rId21"/>
    <p:sldId id="344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4470A558-F03E-4B61-9DA1-469D66112B49}">
          <p14:sldIdLst>
            <p14:sldId id="257"/>
            <p14:sldId id="271"/>
            <p14:sldId id="342"/>
            <p14:sldId id="276"/>
            <p14:sldId id="272"/>
            <p14:sldId id="279"/>
            <p14:sldId id="345"/>
            <p14:sldId id="346"/>
            <p14:sldId id="312"/>
            <p14:sldId id="340"/>
          </p14:sldIdLst>
        </p14:section>
        <p14:section name="Productivity" id="{A6C27884-7308-402A-9016-62A23EAACA32}">
          <p14:sldIdLst>
            <p14:sldId id="313"/>
            <p14:sldId id="317"/>
            <p14:sldId id="318"/>
            <p14:sldId id="319"/>
            <p14:sldId id="320"/>
            <p14:sldId id="322"/>
            <p14:sldId id="324"/>
            <p14:sldId id="326"/>
            <p14:sldId id="341"/>
            <p14:sldId id="343"/>
            <p14:sldId id="344"/>
          </p14:sldIdLst>
        </p14:section>
        <p14:section name="Strategy" id="{79910690-CB91-4656-875F-1ED84E65B8C9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31" clrIdx="0">
    <p:extLst/>
  </p:cmAuthor>
  <p:cmAuthor id="2" name="Owner" initials="O" lastIdx="13" clrIdx="1"/>
  <p:cmAuthor id="3" name="Jeff Heyl" initials="J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2185" autoAdjust="0"/>
    <p:restoredTop sz="97907" autoAdjust="0"/>
  </p:normalViewPr>
  <p:slideViewPr>
    <p:cSldViewPr snapToGrid="0" snapToObjects="1">
      <p:cViewPr varScale="1">
        <p:scale>
          <a:sx n="123" d="100"/>
          <a:sy n="123" d="100"/>
        </p:scale>
        <p:origin x="2044" y="60"/>
      </p:cViewPr>
      <p:guideLst>
        <p:guide orient="horz" pos="2144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6874349-6EFA-5543-9835-EB201C054DFB}" type="slidenum">
              <a:rPr lang="en-AU"/>
              <a:pPr/>
              <a:t>2</a:t>
            </a:fld>
            <a:endParaRPr lang="en-AU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56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1914ACC5-85D1-3242-8143-C1501D1E1A07}" type="slidenum">
              <a:rPr lang="en-AU"/>
              <a:pPr/>
              <a:t>13</a:t>
            </a:fld>
            <a:endParaRPr lang="en-AU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DA09024-5D19-8946-8932-6B975A2B65EE}" type="slidenum">
              <a:rPr lang="en-AU"/>
              <a:pPr/>
              <a:t>14</a:t>
            </a:fld>
            <a:endParaRPr lang="en-AU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8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8BFABCB-193B-9A45-871A-200FE35DB2F6}" type="slidenum">
              <a:rPr lang="en-AU"/>
              <a:pPr/>
              <a:t>15</a:t>
            </a:fld>
            <a:endParaRPr lang="en-AU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11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305B230-B6ED-1B4C-9423-251FCF7DA1FF}" type="slidenum">
              <a:rPr lang="en-AU"/>
              <a:pPr/>
              <a:t>16</a:t>
            </a:fld>
            <a:endParaRPr lang="en-AU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37D3494-A940-2D40-A839-9E515705C759}" type="slidenum">
              <a:rPr lang="en-AU"/>
              <a:pPr/>
              <a:t>17</a:t>
            </a:fld>
            <a:endParaRPr lang="en-AU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5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08EADB0C-17AB-8A40-A15B-3EA90BC33D3E}" type="slidenum">
              <a:rPr lang="en-AU"/>
              <a:pPr/>
              <a:t>18</a:t>
            </a:fld>
            <a:endParaRPr lang="en-AU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7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16DBF84-278F-9F49-854F-5F2EF1BE51C4}" type="slidenum">
              <a:rPr lang="en-AU"/>
              <a:pPr/>
              <a:t>22</a:t>
            </a:fld>
            <a:endParaRPr lang="en-AU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6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A52C7E4-0C62-064C-B04A-E39D7F53411F}" type="slidenum">
              <a:rPr lang="en-AU"/>
              <a:pPr/>
              <a:t>24</a:t>
            </a:fld>
            <a:endParaRPr lang="en-AU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6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8A49AB1-C52D-594F-B8B0-95E8B926EAC1}" type="slidenum">
              <a:rPr lang="en-AU"/>
              <a:pPr/>
              <a:t>25</a:t>
            </a:fld>
            <a:endParaRPr lang="en-AU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8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5B87064-C63F-8C4B-B0D1-BB60FE437729}" type="slidenum">
              <a:rPr lang="en-AU"/>
              <a:pPr/>
              <a:t>26</a:t>
            </a:fld>
            <a:endParaRPr lang="en-AU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8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36C2D27-19BC-9C41-98B6-CEDF46BDF066}" type="slidenum">
              <a:rPr lang="en-AU"/>
              <a:pPr/>
              <a:t>4</a:t>
            </a:fld>
            <a:endParaRPr lang="en-A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48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0412AD4-5588-C149-A32D-A06A4B3A12FC}" type="slidenum">
              <a:rPr lang="en-AU"/>
              <a:pPr/>
              <a:t>29</a:t>
            </a:fld>
            <a:endParaRPr lang="en-AU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71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85A958F5-2B79-7C40-AD2A-39F330B1C85C}" type="slidenum">
              <a:rPr lang="en-AU"/>
              <a:pPr/>
              <a:t>30</a:t>
            </a:fld>
            <a:endParaRPr lang="en-AU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71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6B23A64-3257-7444-9F23-EB012EBB2009}" type="slidenum">
              <a:rPr lang="en-AU"/>
              <a:pPr/>
              <a:t>31</a:t>
            </a:fld>
            <a:endParaRPr lang="en-AU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33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ADBA024-4162-954E-A88E-A5B0327B167A}" type="slidenum">
              <a:rPr lang="en-AU"/>
              <a:pPr/>
              <a:t>32</a:t>
            </a:fld>
            <a:endParaRPr lang="en-AU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84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D1C2C58-8996-4541-8324-4A0F46E4E2A4}" type="slidenum">
              <a:rPr lang="en-AU"/>
              <a:pPr/>
              <a:t>33</a:t>
            </a:fld>
            <a:endParaRPr lang="en-AU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43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717B8A2-60EE-4A46-9C16-C4B289D7CAA2}" type="slidenum">
              <a:rPr lang="en-AU"/>
              <a:pPr/>
              <a:t>34</a:t>
            </a:fld>
            <a:endParaRPr lang="en-AU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41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FA482DA-E054-A14C-845C-5EECDFBDAB3D}" type="slidenum">
              <a:rPr lang="en-AU"/>
              <a:pPr/>
              <a:t>35</a:t>
            </a:fld>
            <a:endParaRPr lang="en-AU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85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C9E0FEE-5FAB-444E-B784-77F9C6D487B6}" type="slidenum">
              <a:rPr lang="en-AU"/>
              <a:pPr/>
              <a:t>36</a:t>
            </a:fld>
            <a:endParaRPr lang="en-AU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A50B98D-5DAC-7348-9A61-7263303C6355}" type="slidenum">
              <a:rPr lang="en-AU"/>
              <a:pPr/>
              <a:t>5</a:t>
            </a:fld>
            <a:endParaRPr lang="en-AU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9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76CECC6-176C-E541-AEDC-70986D7AAB79}" type="slidenum">
              <a:rPr lang="en-AU"/>
              <a:pPr/>
              <a:t>6</a:t>
            </a:fld>
            <a:endParaRPr lang="en-A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5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FA19901-BEEE-AC42-80FB-4E268E40A78D}" type="slidenum">
              <a:rPr lang="en-AU"/>
              <a:pPr/>
              <a:t>7</a:t>
            </a:fld>
            <a:endParaRPr lang="en-A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7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8D866CEB-849B-D740-A43D-88B95A98351C}" type="slidenum">
              <a:rPr lang="en-AU"/>
              <a:pPr/>
              <a:t>8</a:t>
            </a:fld>
            <a:endParaRPr lang="en-AU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4173438-289F-134B-BFE1-C8B99E8AF1E6}" type="slidenum">
              <a:rPr lang="en-AU"/>
              <a:pPr/>
              <a:t>9</a:t>
            </a:fld>
            <a:endParaRPr lang="en-AU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6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9A1F1E0-D6C5-6248-8257-C7F234198B2D}" type="slidenum">
              <a:rPr lang="en-AU"/>
              <a:pPr/>
              <a:t>11</a:t>
            </a:fld>
            <a:endParaRPr lang="en-AU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F9257E8-789B-734B-8CD6-46ACEBB032FE}" type="slidenum">
              <a:rPr lang="en-AU"/>
              <a:pPr/>
              <a:t>12</a:t>
            </a:fld>
            <a:endParaRPr lang="en-AU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4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SzPct val="125000"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–"/>
              <a:defRPr/>
            </a:lvl2pPr>
            <a:lvl3pPr marL="1143000" indent="-228600">
              <a:buClrTx/>
              <a:buSzPct val="115000"/>
              <a:buFont typeface="Wingdings" panose="05000000000000000000" pitchFamily="2" charset="2"/>
              <a:buChar char="§"/>
              <a:defRPr/>
            </a:lvl3pPr>
            <a:lvl4pPr marL="1600200" indent="-228600">
              <a:buClrTx/>
              <a:buFont typeface="Courier New" panose="02070309020205020404" pitchFamily="49" charset="0"/>
              <a:buChar char="o"/>
              <a:defRPr/>
            </a:lvl4pPr>
            <a:lvl5pPr marL="2057400" indent="-228600">
              <a:buClrTx/>
              <a:buSzPct val="80000"/>
              <a:buFont typeface="Arial Unicode MS"/>
              <a:buChar char="▶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3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3A2929A9-CBCF-F84E-AF43-5F98BE338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E90C4066-B959-7048-993A-1D66F247A4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1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AC6EFCD-90AA-5148-8ABC-1BA59F88CE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3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235D4EDD-6E24-774D-A8B8-BDDB611A77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2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6462699-1AF8-664B-ADB3-A01A0E32F0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6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113" y="274638"/>
            <a:ext cx="9080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75600" y="6384925"/>
            <a:ext cx="37221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D5F6244-AF47-634E-8DBF-AF0C536FC874}" type="slidenum">
              <a:rPr lang="en-US" sz="1200" smtClean="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975600" y="6384925"/>
            <a:ext cx="5953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1 - </a:t>
            </a:r>
            <a:fld id="{DD5F6244-AF47-634E-8DBF-AF0C536FC874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5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>
          <a:schemeClr val="tx1"/>
        </a:buClr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SzPct val="80000"/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302500" y="1109663"/>
            <a:ext cx="124460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388" name="Group 32"/>
          <p:cNvGrpSpPr>
            <a:grpSpLocks/>
          </p:cNvGrpSpPr>
          <p:nvPr/>
        </p:nvGrpSpPr>
        <p:grpSpPr bwMode="auto">
          <a:xfrm>
            <a:off x="368300" y="638175"/>
            <a:ext cx="7158038" cy="2363788"/>
            <a:chOff x="0" y="1417638"/>
            <a:chExt cx="7500407" cy="1305983"/>
          </a:xfrm>
        </p:grpSpPr>
        <p:sp>
          <p:nvSpPr>
            <p:cNvPr id="34" name="Rectangle 4"/>
            <p:cNvSpPr/>
            <p:nvPr/>
          </p:nvSpPr>
          <p:spPr>
            <a:xfrm>
              <a:off x="7056271" y="1564112"/>
              <a:ext cx="44413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1417638"/>
              <a:ext cx="7207643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389" name="Title 1"/>
          <p:cNvSpPr txBox="1">
            <a:spLocks/>
          </p:cNvSpPr>
          <p:nvPr/>
        </p:nvSpPr>
        <p:spPr bwMode="auto">
          <a:xfrm>
            <a:off x="965200" y="574675"/>
            <a:ext cx="53213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</a:rPr>
              <a:t>Operations and Productivity</a:t>
            </a:r>
          </a:p>
        </p:txBody>
      </p:sp>
      <p:sp>
        <p:nvSpPr>
          <p:cNvPr id="38" name="Rectangle 6"/>
          <p:cNvSpPr txBox="1">
            <a:spLocks noChangeArrowheads="1"/>
          </p:cNvSpPr>
          <p:nvPr/>
        </p:nvSpPr>
        <p:spPr>
          <a:xfrm>
            <a:off x="706438" y="3944938"/>
            <a:ext cx="6596062" cy="1897062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buFontTx/>
              <a:buNone/>
              <a:defRPr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874713"/>
            <a:ext cx="1068388" cy="20002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02500" y="4214490"/>
            <a:ext cx="124460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68300" y="3743002"/>
            <a:ext cx="7158038" cy="2363788"/>
            <a:chOff x="0" y="1417638"/>
            <a:chExt cx="7500407" cy="1305983"/>
          </a:xfrm>
        </p:grpSpPr>
        <p:sp>
          <p:nvSpPr>
            <p:cNvPr id="12" name="Rectangle 4"/>
            <p:cNvSpPr/>
            <p:nvPr/>
          </p:nvSpPr>
          <p:spPr>
            <a:xfrm>
              <a:off x="7056271" y="1564112"/>
              <a:ext cx="44413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417638"/>
              <a:ext cx="7207643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 bwMode="auto">
          <a:xfrm>
            <a:off x="660400" y="3679502"/>
            <a:ext cx="6281738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</a:rPr>
              <a:t>Operations Strategy in a Global Environment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9500" y="3954140"/>
            <a:ext cx="1068388" cy="20002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a typeface="+mj-ea"/>
              </a:rPr>
              <a:t>Goods vs. Services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8300" y="1404938"/>
          <a:ext cx="8470900" cy="479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6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TABLE 1.3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T="45726" marB="45726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T="45726" marB="4572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42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CHARACTERISTICS OF SERVICES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CHARACTERISTICS OF GOODS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42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Intangible: Ride in an airline seat 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Tangible: The seat itself 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9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Produced and consumed simultaneously: Beauty salon produces a haircut that is consumed as it is produced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can usually be kept in inventory (beauty care products)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9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Unique: Your investments and medical care are unique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products produced (iPods) 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29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customer interaction: Often what the customer is paying for (consulting, education)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customer involvement in production 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29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Inconsistent product definition: Auto Insurance changes with age and type of car 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standardized (iPhone) 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29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Often knowledge based: Legal, education, and medical services are hard to automate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tangible product tends to make automation feasible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29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dispersed: Service may occur at retail store, local office, house call, or via internet.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typically produced at a fixed facility 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229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may be hard to evaluate: Consulting, education, and medical services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aspects of quality for tangible products are easy to evaluate (strength of a bolt) </a:t>
                      </a:r>
                      <a:endParaRPr lang="en-US" sz="1400" b="1" dirty="0" smtClean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89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Reselling is unusual: Musical concert or medical care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often has some residual value </a:t>
                      </a:r>
                      <a:endParaRPr lang="en-US" sz="1400" b="1" dirty="0"/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Productivity Challenge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898525" y="1762125"/>
            <a:ext cx="7345363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2800" dirty="0">
                <a:solidFill>
                  <a:srgbClr val="FF0000"/>
                </a:solidFill>
                <a:latin typeface="Arial" charset="0"/>
              </a:rPr>
              <a:t>Productivity</a:t>
            </a:r>
            <a:r>
              <a:rPr lang="en-AU" sz="2800" dirty="0">
                <a:solidFill>
                  <a:srgbClr val="255898"/>
                </a:solidFill>
                <a:latin typeface="Arial" charset="0"/>
              </a:rPr>
              <a:t> </a:t>
            </a:r>
            <a:r>
              <a:rPr lang="en-AU" sz="2800" dirty="0">
                <a:latin typeface="Arial" charset="0"/>
              </a:rPr>
              <a:t>is the ratio of outputs (goods and services) divided by the inputs (resources such as </a:t>
            </a:r>
            <a:r>
              <a:rPr lang="en-AU" sz="2800" dirty="0" err="1">
                <a:latin typeface="Arial" charset="0"/>
              </a:rPr>
              <a:t>labor</a:t>
            </a:r>
            <a:r>
              <a:rPr lang="en-AU" sz="2800" dirty="0">
                <a:latin typeface="Arial" charset="0"/>
              </a:rPr>
              <a:t> and capital)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963613" y="3500438"/>
            <a:ext cx="7213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2800" b="1" dirty="0">
                <a:latin typeface="Arial" charset="0"/>
              </a:rPr>
              <a:t>The objective is to </a:t>
            </a:r>
            <a:r>
              <a:rPr lang="en-AU" sz="2800" b="1" dirty="0">
                <a:solidFill>
                  <a:srgbClr val="FF0000"/>
                </a:solidFill>
                <a:latin typeface="Arial" charset="0"/>
              </a:rPr>
              <a:t>improve productivity</a:t>
            </a:r>
            <a:r>
              <a:rPr lang="en-AU" sz="2800" b="1" dirty="0">
                <a:latin typeface="Arial" charset="0"/>
              </a:rPr>
              <a:t>!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762125" y="4548188"/>
            <a:ext cx="5618163" cy="1306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26000" tIns="154800" rIns="126000" bIns="154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2400" i="1">
                <a:latin typeface="Arial" charset="0"/>
                <a:ea typeface="MS PGothic" charset="0"/>
                <a:cs typeface="MS PGothic" charset="0"/>
              </a:rPr>
              <a:t>Important Note!</a:t>
            </a:r>
          </a:p>
          <a:p>
            <a:pPr algn="ctr">
              <a:lnSpc>
                <a:spcPct val="90000"/>
              </a:lnSpc>
            </a:pPr>
            <a:r>
              <a:rPr lang="en-AU" sz="2400" i="1">
                <a:latin typeface="Arial" charset="0"/>
                <a:ea typeface="MS PGothic" charset="0"/>
                <a:cs typeface="MS PGothic" charset="0"/>
              </a:rPr>
              <a:t>Production is a measure of output only and not a measure of efficiency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749300" y="3492500"/>
            <a:ext cx="78232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8615" rIns="98967" bIns="48615"/>
          <a:lstStyle/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200" dirty="0"/>
              <a:t>Measure of process improvement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200" dirty="0"/>
              <a:t>Represents output relative to input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200" dirty="0"/>
              <a:t>Only through productivity increases can our standard of living improve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Productivity</a:t>
            </a: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4503738" y="3595688"/>
            <a:ext cx="3022600" cy="0"/>
          </a:xfrm>
          <a:prstGeom prst="line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861" name="Group 5"/>
          <p:cNvGrpSpPr>
            <a:grpSpLocks/>
          </p:cNvGrpSpPr>
          <p:nvPr/>
        </p:nvGrpSpPr>
        <p:grpSpPr bwMode="auto">
          <a:xfrm>
            <a:off x="1477963" y="1766889"/>
            <a:ext cx="6100762" cy="1328738"/>
            <a:chOff x="931" y="1113"/>
            <a:chExt cx="3843" cy="837"/>
          </a:xfrm>
        </p:grpSpPr>
        <p:sp>
          <p:nvSpPr>
            <p:cNvPr id="100357" name="Rectangle 6"/>
            <p:cNvSpPr>
              <a:spLocks noChangeArrowheads="1"/>
            </p:cNvSpPr>
            <p:nvPr/>
          </p:nvSpPr>
          <p:spPr bwMode="auto">
            <a:xfrm>
              <a:off x="931" y="1390"/>
              <a:ext cx="1685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8967" tIns="48615" rIns="98967" bIns="48615">
              <a:spAutoFit/>
            </a:bodyPr>
            <a:lstStyle/>
            <a:p>
              <a:pPr defTabSz="1000125"/>
              <a:r>
                <a:rPr lang="en-US" sz="3200"/>
                <a:t>Productivity =</a:t>
              </a:r>
            </a:p>
          </p:txBody>
        </p:sp>
        <p:grpSp>
          <p:nvGrpSpPr>
            <p:cNvPr id="100358" name="Group 7"/>
            <p:cNvGrpSpPr>
              <a:grpSpLocks/>
            </p:cNvGrpSpPr>
            <p:nvPr/>
          </p:nvGrpSpPr>
          <p:grpSpPr bwMode="auto">
            <a:xfrm>
              <a:off x="2851" y="1113"/>
              <a:ext cx="1923" cy="837"/>
              <a:chOff x="2851" y="1113"/>
              <a:chExt cx="1923" cy="837"/>
            </a:xfrm>
          </p:grpSpPr>
          <p:sp>
            <p:nvSpPr>
              <p:cNvPr id="100359" name="Rectangle 8"/>
              <p:cNvSpPr>
                <a:spLocks noChangeArrowheads="1"/>
              </p:cNvSpPr>
              <p:nvPr/>
            </p:nvSpPr>
            <p:spPr bwMode="auto">
              <a:xfrm>
                <a:off x="2881" y="1113"/>
                <a:ext cx="1862" cy="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8967" tIns="48615" rIns="98967" bIns="48615">
                <a:spAutoFit/>
              </a:bodyPr>
              <a:lstStyle/>
              <a:p>
                <a:pPr algn="ctr" defTabSz="1000125">
                  <a:lnSpc>
                    <a:spcPct val="125000"/>
                  </a:lnSpc>
                </a:pPr>
                <a:r>
                  <a:rPr lang="en-US" sz="3200" dirty="0"/>
                  <a:t>Units </a:t>
                </a:r>
                <a:r>
                  <a:rPr lang="en-US" sz="3200" dirty="0">
                    <a:solidFill>
                      <a:srgbClr val="FF0000"/>
                    </a:solidFill>
                  </a:rPr>
                  <a:t>produced</a:t>
                </a:r>
              </a:p>
              <a:p>
                <a:pPr algn="ctr" defTabSz="1000125">
                  <a:lnSpc>
                    <a:spcPct val="125000"/>
                  </a:lnSpc>
                </a:pPr>
                <a:r>
                  <a:rPr lang="en-US" sz="3200" dirty="0"/>
                  <a:t>Input </a:t>
                </a:r>
                <a:r>
                  <a:rPr lang="en-US" sz="3200" dirty="0">
                    <a:solidFill>
                      <a:srgbClr val="FF0000"/>
                    </a:solidFill>
                  </a:rPr>
                  <a:t>used</a:t>
                </a:r>
              </a:p>
            </p:txBody>
          </p:sp>
          <p:sp>
            <p:nvSpPr>
              <p:cNvPr id="100360" name="Line 9"/>
              <p:cNvSpPr>
                <a:spLocks noChangeShapeType="1"/>
              </p:cNvSpPr>
              <p:nvPr/>
            </p:nvSpPr>
            <p:spPr bwMode="auto">
              <a:xfrm>
                <a:off x="2851" y="1577"/>
                <a:ext cx="192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Productivity Calculations</a:t>
            </a:r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1038225" y="2411413"/>
            <a:ext cx="5994400" cy="1150937"/>
            <a:chOff x="614" y="1205"/>
            <a:chExt cx="3776" cy="725"/>
          </a:xfrm>
        </p:grpSpPr>
        <p:sp>
          <p:nvSpPr>
            <p:cNvPr id="102410" name="Text Box 4"/>
            <p:cNvSpPr txBox="1">
              <a:spLocks noChangeArrowheads="1"/>
            </p:cNvSpPr>
            <p:nvPr/>
          </p:nvSpPr>
          <p:spPr bwMode="auto">
            <a:xfrm>
              <a:off x="614" y="1441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800">
                  <a:latin typeface="Arial" charset="0"/>
                </a:rPr>
                <a:t>Productivity =</a:t>
              </a:r>
            </a:p>
          </p:txBody>
        </p:sp>
        <p:grpSp>
          <p:nvGrpSpPr>
            <p:cNvPr id="102411" name="Group 5"/>
            <p:cNvGrpSpPr>
              <a:grpSpLocks/>
            </p:cNvGrpSpPr>
            <p:nvPr/>
          </p:nvGrpSpPr>
          <p:grpSpPr bwMode="auto">
            <a:xfrm>
              <a:off x="2270" y="1205"/>
              <a:ext cx="2120" cy="725"/>
              <a:chOff x="2662" y="1429"/>
              <a:chExt cx="2120" cy="725"/>
            </a:xfrm>
          </p:grpSpPr>
          <p:sp>
            <p:nvSpPr>
              <p:cNvPr id="102412" name="Text Box 6"/>
              <p:cNvSpPr txBox="1">
                <a:spLocks noChangeArrowheads="1"/>
              </p:cNvSpPr>
              <p:nvPr/>
            </p:nvSpPr>
            <p:spPr bwMode="auto">
              <a:xfrm>
                <a:off x="2778" y="1429"/>
                <a:ext cx="1889" cy="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125000"/>
                  </a:lnSpc>
                </a:pPr>
                <a:r>
                  <a:rPr lang="en-AU" sz="2800" dirty="0">
                    <a:solidFill>
                      <a:srgbClr val="FF0000"/>
                    </a:solidFill>
                    <a:latin typeface="Arial" charset="0"/>
                  </a:rPr>
                  <a:t>Units</a:t>
                </a:r>
                <a:r>
                  <a:rPr lang="en-AU" sz="2800" dirty="0">
                    <a:latin typeface="Arial" charset="0"/>
                  </a:rPr>
                  <a:t> produced</a:t>
                </a:r>
              </a:p>
              <a:p>
                <a:pPr algn="ctr">
                  <a:lnSpc>
                    <a:spcPct val="125000"/>
                  </a:lnSpc>
                </a:pPr>
                <a:r>
                  <a:rPr lang="en-AU" sz="2800" dirty="0" err="1">
                    <a:solidFill>
                      <a:srgbClr val="FF0000"/>
                    </a:solidFill>
                    <a:latin typeface="Arial" charset="0"/>
                  </a:rPr>
                  <a:t>Labor</a:t>
                </a:r>
                <a:r>
                  <a:rPr lang="en-AU" sz="2800" dirty="0">
                    <a:solidFill>
                      <a:srgbClr val="FF0000"/>
                    </a:solidFill>
                    <a:latin typeface="Arial" charset="0"/>
                  </a:rPr>
                  <a:t>-hours</a:t>
                </a:r>
                <a:r>
                  <a:rPr lang="en-AU" sz="2800" dirty="0">
                    <a:latin typeface="Arial" charset="0"/>
                  </a:rPr>
                  <a:t> used</a:t>
                </a:r>
              </a:p>
            </p:txBody>
          </p:sp>
          <p:sp>
            <p:nvSpPr>
              <p:cNvPr id="102413" name="Line 7"/>
              <p:cNvSpPr>
                <a:spLocks noChangeShapeType="1"/>
              </p:cNvSpPr>
              <p:nvPr/>
            </p:nvSpPr>
            <p:spPr bwMode="auto">
              <a:xfrm>
                <a:off x="2662" y="1840"/>
                <a:ext cx="2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912" name="Group 8"/>
          <p:cNvGrpSpPr>
            <a:grpSpLocks/>
          </p:cNvGrpSpPr>
          <p:nvPr/>
        </p:nvGrpSpPr>
        <p:grpSpPr bwMode="auto">
          <a:xfrm>
            <a:off x="3205163" y="3835400"/>
            <a:ext cx="4814887" cy="1150938"/>
            <a:chOff x="2019" y="2282"/>
            <a:chExt cx="3033" cy="725"/>
          </a:xfrm>
        </p:grpSpPr>
        <p:sp>
          <p:nvSpPr>
            <p:cNvPr id="102406" name="Text Box 9"/>
            <p:cNvSpPr txBox="1">
              <a:spLocks noChangeArrowheads="1"/>
            </p:cNvSpPr>
            <p:nvPr/>
          </p:nvSpPr>
          <p:spPr bwMode="auto">
            <a:xfrm>
              <a:off x="2019" y="2505"/>
              <a:ext cx="303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800" i="1">
                  <a:latin typeface="Arial" charset="0"/>
                </a:rPr>
                <a:t>=             = </a:t>
              </a:r>
              <a:r>
                <a:rPr lang="en-AU" sz="2800">
                  <a:latin typeface="Arial" charset="0"/>
                </a:rPr>
                <a:t>4</a:t>
              </a:r>
              <a:r>
                <a:rPr lang="en-AU" sz="2800" i="1">
                  <a:latin typeface="Arial" charset="0"/>
                </a:rPr>
                <a:t> </a:t>
              </a:r>
              <a:r>
                <a:rPr lang="en-AU" sz="2800">
                  <a:latin typeface="Arial" charset="0"/>
                </a:rPr>
                <a:t>units/labor-hour</a:t>
              </a:r>
            </a:p>
          </p:txBody>
        </p:sp>
        <p:grpSp>
          <p:nvGrpSpPr>
            <p:cNvPr id="102407" name="Group 10"/>
            <p:cNvGrpSpPr>
              <a:grpSpLocks/>
            </p:cNvGrpSpPr>
            <p:nvPr/>
          </p:nvGrpSpPr>
          <p:grpSpPr bwMode="auto">
            <a:xfrm>
              <a:off x="2292" y="2282"/>
              <a:ext cx="682" cy="725"/>
              <a:chOff x="1972" y="2282"/>
              <a:chExt cx="682" cy="725"/>
            </a:xfrm>
          </p:grpSpPr>
          <p:sp>
            <p:nvSpPr>
              <p:cNvPr id="102408" name="Text Box 11"/>
              <p:cNvSpPr txBox="1">
                <a:spLocks noChangeArrowheads="1"/>
              </p:cNvSpPr>
              <p:nvPr/>
            </p:nvSpPr>
            <p:spPr bwMode="auto">
              <a:xfrm>
                <a:off x="1972" y="2282"/>
                <a:ext cx="682" cy="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125000"/>
                  </a:lnSpc>
                </a:pPr>
                <a:r>
                  <a:rPr lang="en-AU" sz="2800">
                    <a:latin typeface="Arial" charset="0"/>
                  </a:rPr>
                  <a:t>1,000</a:t>
                </a:r>
              </a:p>
              <a:p>
                <a:pPr algn="ctr">
                  <a:lnSpc>
                    <a:spcPct val="125000"/>
                  </a:lnSpc>
                </a:pPr>
                <a:r>
                  <a:rPr lang="en-AU" sz="2800">
                    <a:latin typeface="Arial" charset="0"/>
                  </a:rPr>
                  <a:t>250</a:t>
                </a:r>
              </a:p>
            </p:txBody>
          </p:sp>
          <p:sp>
            <p:nvSpPr>
              <p:cNvPr id="102409" name="Line 12"/>
              <p:cNvSpPr>
                <a:spLocks noChangeShapeType="1"/>
              </p:cNvSpPr>
              <p:nvPr/>
            </p:nvSpPr>
            <p:spPr bwMode="auto">
              <a:xfrm>
                <a:off x="2013" y="2680"/>
                <a:ext cx="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708025" y="165735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3200" b="1" dirty="0" err="1">
                <a:latin typeface="Arial" charset="0"/>
              </a:rPr>
              <a:t>Labor</a:t>
            </a:r>
            <a:r>
              <a:rPr lang="en-AU" sz="3200" b="1" dirty="0">
                <a:latin typeface="Arial" charset="0"/>
              </a:rPr>
              <a:t> Productivity</a:t>
            </a: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606425" y="5270500"/>
            <a:ext cx="7931150" cy="815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8000" tIns="190800" rIns="198000" bIns="190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800" i="1">
                <a:latin typeface="Arial" charset="0"/>
              </a:rPr>
              <a:t>One resource input </a:t>
            </a:r>
            <a:r>
              <a:rPr lang="en-US" sz="2800" i="1">
                <a:latin typeface="Arial" charset="0"/>
                <a:sym typeface="Wingdings" charset="0"/>
              </a:rPr>
              <a:t> </a:t>
            </a:r>
            <a:r>
              <a:rPr lang="en-US" sz="2800" i="1">
                <a:latin typeface="Arial" charset="0"/>
              </a:rPr>
              <a:t>single-factor productivity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Multi-Factor Productivity </a:t>
            </a:r>
          </a:p>
        </p:txBody>
      </p:sp>
      <p:grpSp>
        <p:nvGrpSpPr>
          <p:cNvPr id="125966" name="Group 14"/>
          <p:cNvGrpSpPr>
            <a:grpSpLocks/>
          </p:cNvGrpSpPr>
          <p:nvPr/>
        </p:nvGrpSpPr>
        <p:grpSpPr bwMode="auto">
          <a:xfrm>
            <a:off x="684212" y="1709738"/>
            <a:ext cx="7773988" cy="1552575"/>
            <a:chOff x="542" y="1077"/>
            <a:chExt cx="4897" cy="978"/>
          </a:xfrm>
        </p:grpSpPr>
        <p:grpSp>
          <p:nvGrpSpPr>
            <p:cNvPr id="104453" name="Group 13"/>
            <p:cNvGrpSpPr>
              <a:grpSpLocks/>
            </p:cNvGrpSpPr>
            <p:nvPr/>
          </p:nvGrpSpPr>
          <p:grpSpPr bwMode="auto">
            <a:xfrm>
              <a:off x="2088" y="1077"/>
              <a:ext cx="3351" cy="978"/>
              <a:chOff x="2088" y="1077"/>
              <a:chExt cx="3351" cy="978"/>
            </a:xfrm>
          </p:grpSpPr>
          <p:sp>
            <p:nvSpPr>
              <p:cNvPr id="104455" name="Line 5"/>
              <p:cNvSpPr>
                <a:spLocks noChangeShapeType="1"/>
              </p:cNvSpPr>
              <p:nvPr/>
            </p:nvSpPr>
            <p:spPr bwMode="auto">
              <a:xfrm>
                <a:off x="2163" y="1432"/>
                <a:ext cx="321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56" name="Text Box 6"/>
              <p:cNvSpPr txBox="1">
                <a:spLocks noChangeArrowheads="1"/>
              </p:cNvSpPr>
              <p:nvPr/>
            </p:nvSpPr>
            <p:spPr bwMode="auto">
              <a:xfrm>
                <a:off x="2088" y="1077"/>
                <a:ext cx="3351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5000"/>
                  </a:spcBef>
                </a:pPr>
                <a:r>
                  <a:rPr lang="en-US" sz="3200">
                    <a:latin typeface="Arial" charset="0"/>
                  </a:rPr>
                  <a:t>Output</a:t>
                </a:r>
              </a:p>
              <a:p>
                <a:pPr algn="ctr">
                  <a:lnSpc>
                    <a:spcPct val="90000"/>
                  </a:lnSpc>
                  <a:spcBef>
                    <a:spcPct val="25000"/>
                  </a:spcBef>
                </a:pPr>
                <a:r>
                  <a:rPr lang="en-US" sz="3200">
                    <a:latin typeface="Arial" charset="0"/>
                  </a:rPr>
                  <a:t>Labor + Material + Energy + Capital + Miscellaneous</a:t>
                </a:r>
                <a:endParaRPr lang="en-AU" sz="3200">
                  <a:latin typeface="Arial" charset="0"/>
                </a:endParaRPr>
              </a:p>
            </p:txBody>
          </p:sp>
        </p:grpSp>
        <p:sp>
          <p:nvSpPr>
            <p:cNvPr id="104454" name="Text Box 7"/>
            <p:cNvSpPr txBox="1">
              <a:spLocks noChangeArrowheads="1"/>
            </p:cNvSpPr>
            <p:nvPr/>
          </p:nvSpPr>
          <p:spPr bwMode="auto">
            <a:xfrm>
              <a:off x="542" y="1274"/>
              <a:ext cx="1531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sz="3200" dirty="0" smtClean="0">
                  <a:latin typeface="Arial" charset="0"/>
                </a:rPr>
                <a:t>Multifactor =</a:t>
              </a:r>
              <a:endParaRPr lang="en-AU" sz="3200" dirty="0">
                <a:latin typeface="Arial" charset="0"/>
              </a:endParaRPr>
            </a:p>
          </p:txBody>
        </p:sp>
      </p:grp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908050" y="3452813"/>
            <a:ext cx="73025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AU" sz="2800" dirty="0">
                <a:latin typeface="Arial" charset="0"/>
                <a:ea typeface="MS PGothic" charset="0"/>
                <a:cs typeface="MS PGothic" charset="0"/>
              </a:rPr>
              <a:t>Also known as total factor productivity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AU" sz="2800" dirty="0">
                <a:latin typeface="Arial" charset="0"/>
                <a:ea typeface="MS PGothic" charset="0"/>
                <a:cs typeface="MS PGothic" charset="0"/>
              </a:rPr>
              <a:t>Output and inputs are </a:t>
            </a:r>
            <a:r>
              <a:rPr lang="en-AU" sz="2800" dirty="0">
                <a:solidFill>
                  <a:srgbClr val="FF0000"/>
                </a:solidFill>
                <a:latin typeface="Arial" charset="0"/>
                <a:ea typeface="MS PGothic" charset="0"/>
                <a:cs typeface="MS PGothic" charset="0"/>
              </a:rPr>
              <a:t>often</a:t>
            </a:r>
            <a:r>
              <a:rPr lang="en-AU" sz="2800" dirty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latin typeface="Arial" charset="0"/>
                <a:ea typeface="MS PGothic" charset="0"/>
                <a:cs typeface="MS PGothic" charset="0"/>
              </a:rPr>
              <a:t>expressed in dollars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223838" y="5226050"/>
            <a:ext cx="8694737" cy="7286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98000" tIns="190800" rIns="198000" bIns="190800">
            <a:spAutoFit/>
          </a:bodyPr>
          <a:lstStyle>
            <a:lvl1pPr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900113" algn="ctr"/>
                <a:tab pos="1698625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2600" i="1">
                <a:latin typeface="Arial" charset="0"/>
                <a:ea typeface="MS PGothic" charset="0"/>
                <a:cs typeface="MS PGothic" charset="0"/>
              </a:rPr>
              <a:t>Multiple resource inputs </a:t>
            </a:r>
            <a:r>
              <a:rPr lang="en-US" sz="2600" i="1">
                <a:latin typeface="Arial" charset="0"/>
                <a:ea typeface="MS PGothic" charset="0"/>
                <a:cs typeface="MS PGothic" charset="0"/>
                <a:sym typeface="Wingdings" charset="0"/>
              </a:rPr>
              <a:t> multi</a:t>
            </a:r>
            <a:r>
              <a:rPr lang="en-US" sz="2600" i="1">
                <a:latin typeface="Arial" charset="0"/>
                <a:ea typeface="MS PGothic" charset="0"/>
                <a:cs typeface="MS PGothic" charset="0"/>
              </a:rPr>
              <a:t>-factor productivity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Collins Title Productivity</a:t>
            </a:r>
          </a:p>
        </p:txBody>
      </p:sp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492125" y="1462088"/>
            <a:ext cx="7750175" cy="1325562"/>
            <a:chOff x="310" y="1017"/>
            <a:chExt cx="4882" cy="835"/>
          </a:xfrm>
        </p:grpSpPr>
        <p:sp>
          <p:nvSpPr>
            <p:cNvPr id="106508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Staff of 4 works 8 hrs/day	 8 titles/day</a:t>
              </a:r>
            </a:p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Payroll cost = $640/day	 Overhead = $400/day</a:t>
              </a:r>
            </a:p>
          </p:txBody>
        </p:sp>
        <p:sp>
          <p:nvSpPr>
            <p:cNvPr id="106509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 b="1" dirty="0">
                  <a:solidFill>
                    <a:srgbClr val="D33320"/>
                  </a:solidFill>
                  <a:latin typeface="Arial" charset="0"/>
                </a:rPr>
                <a:t>Old System:</a:t>
              </a:r>
            </a:p>
          </p:txBody>
        </p:sp>
      </p:grpSp>
      <p:grpSp>
        <p:nvGrpSpPr>
          <p:cNvPr id="128006" name="Group 6"/>
          <p:cNvGrpSpPr>
            <a:grpSpLocks/>
          </p:cNvGrpSpPr>
          <p:nvPr/>
        </p:nvGrpSpPr>
        <p:grpSpPr bwMode="auto">
          <a:xfrm>
            <a:off x="1050925" y="4154488"/>
            <a:ext cx="2219325" cy="763587"/>
            <a:chOff x="662" y="2713"/>
            <a:chExt cx="1398" cy="481"/>
          </a:xfrm>
        </p:grpSpPr>
        <p:sp>
          <p:nvSpPr>
            <p:cNvPr id="106506" name="Text Box 7"/>
            <p:cNvSpPr txBox="1">
              <a:spLocks noChangeArrowheads="1"/>
            </p:cNvSpPr>
            <p:nvPr/>
          </p:nvSpPr>
          <p:spPr bwMode="auto">
            <a:xfrm>
              <a:off x="1830" y="2801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</a:rPr>
                <a:t>=</a:t>
              </a:r>
            </a:p>
          </p:txBody>
        </p:sp>
        <p:sp>
          <p:nvSpPr>
            <p:cNvPr id="106507" name="Text Box 8"/>
            <p:cNvSpPr txBox="1">
              <a:spLocks noChangeArrowheads="1"/>
            </p:cNvSpPr>
            <p:nvPr/>
          </p:nvSpPr>
          <p:spPr bwMode="auto">
            <a:xfrm>
              <a:off x="662" y="2713"/>
              <a:ext cx="122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AU" sz="2400">
                  <a:latin typeface="Arial" charset="0"/>
                </a:rPr>
                <a:t>Old labor productivity</a:t>
              </a:r>
            </a:p>
          </p:txBody>
        </p:sp>
      </p:grpSp>
      <p:grpSp>
        <p:nvGrpSpPr>
          <p:cNvPr id="106501" name="Group 10"/>
          <p:cNvGrpSpPr>
            <a:grpSpLocks/>
          </p:cNvGrpSpPr>
          <p:nvPr/>
        </p:nvGrpSpPr>
        <p:grpSpPr bwMode="auto">
          <a:xfrm>
            <a:off x="3295650" y="3978275"/>
            <a:ext cx="1841500" cy="1000125"/>
            <a:chOff x="2490" y="3298"/>
            <a:chExt cx="1160" cy="630"/>
          </a:xfrm>
        </p:grpSpPr>
        <p:sp>
          <p:nvSpPr>
            <p:cNvPr id="106504" name="Text Box 11"/>
            <p:cNvSpPr txBox="1">
              <a:spLocks noChangeArrowheads="1"/>
            </p:cNvSpPr>
            <p:nvPr/>
          </p:nvSpPr>
          <p:spPr bwMode="auto">
            <a:xfrm>
              <a:off x="2494" y="3298"/>
              <a:ext cx="1151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8 titles/day</a:t>
              </a:r>
            </a:p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32 labor-hrs</a:t>
              </a:r>
            </a:p>
          </p:txBody>
        </p:sp>
        <p:sp>
          <p:nvSpPr>
            <p:cNvPr id="106505" name="Line 12"/>
            <p:cNvSpPr>
              <a:spLocks noChangeShapeType="1"/>
            </p:cNvSpPr>
            <p:nvPr/>
          </p:nvSpPr>
          <p:spPr bwMode="auto">
            <a:xfrm>
              <a:off x="2490" y="3648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20900" y="2324100"/>
            <a:ext cx="2971800" cy="2273300"/>
            <a:chOff x="2120900" y="2324100"/>
            <a:chExt cx="2971800" cy="2273300"/>
          </a:xfrm>
        </p:grpSpPr>
        <p:sp>
          <p:nvSpPr>
            <p:cNvPr id="106502" name="Line 13"/>
            <p:cNvSpPr>
              <a:spLocks noChangeShapeType="1"/>
            </p:cNvSpPr>
            <p:nvPr/>
          </p:nvSpPr>
          <p:spPr bwMode="auto">
            <a:xfrm flipH="1">
              <a:off x="4191000" y="2349500"/>
              <a:ext cx="901700" cy="1727200"/>
            </a:xfrm>
            <a:prstGeom prst="line">
              <a:avLst/>
            </a:prstGeom>
            <a:noFill/>
            <a:ln w="57150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3" name="Line 14"/>
            <p:cNvSpPr>
              <a:spLocks noChangeShapeType="1"/>
            </p:cNvSpPr>
            <p:nvPr/>
          </p:nvSpPr>
          <p:spPr bwMode="auto">
            <a:xfrm>
              <a:off x="2120900" y="2324100"/>
              <a:ext cx="1257300" cy="22733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157788" y="4305300"/>
            <a:ext cx="2914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sz="2400" dirty="0"/>
              <a:t>= </a:t>
            </a:r>
            <a:r>
              <a:rPr lang="en-AU" sz="2400" dirty="0" smtClean="0"/>
              <a:t>0.25 </a:t>
            </a:r>
            <a:r>
              <a:rPr lang="en-AU" sz="2400" dirty="0"/>
              <a:t>titles/</a:t>
            </a:r>
            <a:r>
              <a:rPr lang="en-AU" sz="2400" dirty="0" err="1"/>
              <a:t>labor</a:t>
            </a:r>
            <a:r>
              <a:rPr lang="en-AU" sz="2400" dirty="0"/>
              <a:t>-hr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Collins Title Productivity</a:t>
            </a:r>
          </a:p>
        </p:txBody>
      </p:sp>
      <p:grpSp>
        <p:nvGrpSpPr>
          <p:cNvPr id="110594" name="Group 3"/>
          <p:cNvGrpSpPr>
            <a:grpSpLocks/>
          </p:cNvGrpSpPr>
          <p:nvPr/>
        </p:nvGrpSpPr>
        <p:grpSpPr bwMode="auto">
          <a:xfrm>
            <a:off x="492125" y="1462088"/>
            <a:ext cx="7750175" cy="1325562"/>
            <a:chOff x="310" y="1017"/>
            <a:chExt cx="4882" cy="835"/>
          </a:xfrm>
        </p:grpSpPr>
        <p:sp>
          <p:nvSpPr>
            <p:cNvPr id="110614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Staff of 4 works 8 hrs/day	 8 titles/day</a:t>
              </a:r>
            </a:p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Payroll cost = $640/day	 Overhead = $400/day</a:t>
              </a:r>
            </a:p>
          </p:txBody>
        </p:sp>
        <p:sp>
          <p:nvSpPr>
            <p:cNvPr id="110615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 b="1">
                  <a:solidFill>
                    <a:srgbClr val="D33320"/>
                  </a:solidFill>
                  <a:latin typeface="Arial" charset="0"/>
                </a:rPr>
                <a:t>Old System:</a:t>
              </a:r>
            </a:p>
          </p:txBody>
        </p:sp>
      </p:grpSp>
      <p:grpSp>
        <p:nvGrpSpPr>
          <p:cNvPr id="110595" name="Group 6"/>
          <p:cNvGrpSpPr>
            <a:grpSpLocks/>
          </p:cNvGrpSpPr>
          <p:nvPr/>
        </p:nvGrpSpPr>
        <p:grpSpPr bwMode="auto">
          <a:xfrm>
            <a:off x="492125" y="2757488"/>
            <a:ext cx="7750175" cy="957262"/>
            <a:chOff x="310" y="1833"/>
            <a:chExt cx="4882" cy="603"/>
          </a:xfrm>
        </p:grpSpPr>
        <p:sp>
          <p:nvSpPr>
            <p:cNvPr id="110612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14 titles/day	 Overhead = $800/day</a:t>
              </a:r>
            </a:p>
          </p:txBody>
        </p:sp>
        <p:sp>
          <p:nvSpPr>
            <p:cNvPr id="110613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3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 b="1">
                  <a:solidFill>
                    <a:srgbClr val="D33320"/>
                  </a:solidFill>
                  <a:latin typeface="Arial" charset="0"/>
                </a:rPr>
                <a:t>New System:</a:t>
              </a:r>
            </a:p>
          </p:txBody>
        </p:sp>
      </p:grpSp>
      <p:grpSp>
        <p:nvGrpSpPr>
          <p:cNvPr id="110596" name="Group 9"/>
          <p:cNvGrpSpPr>
            <a:grpSpLocks/>
          </p:cNvGrpSpPr>
          <p:nvPr/>
        </p:nvGrpSpPr>
        <p:grpSpPr bwMode="auto">
          <a:xfrm>
            <a:off x="3295650" y="3978275"/>
            <a:ext cx="1841500" cy="1000125"/>
            <a:chOff x="2490" y="3298"/>
            <a:chExt cx="1160" cy="630"/>
          </a:xfrm>
        </p:grpSpPr>
        <p:sp>
          <p:nvSpPr>
            <p:cNvPr id="110610" name="Text Box 10"/>
            <p:cNvSpPr txBox="1">
              <a:spLocks noChangeArrowheads="1"/>
            </p:cNvSpPr>
            <p:nvPr/>
          </p:nvSpPr>
          <p:spPr bwMode="auto">
            <a:xfrm>
              <a:off x="2494" y="3298"/>
              <a:ext cx="1151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8 titles/day</a:t>
              </a:r>
            </a:p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32 labor-hrs</a:t>
              </a:r>
            </a:p>
          </p:txBody>
        </p:sp>
        <p:sp>
          <p:nvSpPr>
            <p:cNvPr id="110611" name="Line 11"/>
            <p:cNvSpPr>
              <a:spLocks noChangeShapeType="1"/>
            </p:cNvSpPr>
            <p:nvPr/>
          </p:nvSpPr>
          <p:spPr bwMode="auto">
            <a:xfrm>
              <a:off x="2490" y="3648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597" name="Group 12"/>
          <p:cNvGrpSpPr>
            <a:grpSpLocks/>
          </p:cNvGrpSpPr>
          <p:nvPr/>
        </p:nvGrpSpPr>
        <p:grpSpPr bwMode="auto">
          <a:xfrm>
            <a:off x="1050925" y="4154488"/>
            <a:ext cx="2219325" cy="763587"/>
            <a:chOff x="662" y="2713"/>
            <a:chExt cx="1398" cy="481"/>
          </a:xfrm>
        </p:grpSpPr>
        <p:sp>
          <p:nvSpPr>
            <p:cNvPr id="110608" name="Text Box 13"/>
            <p:cNvSpPr txBox="1">
              <a:spLocks noChangeArrowheads="1"/>
            </p:cNvSpPr>
            <p:nvPr/>
          </p:nvSpPr>
          <p:spPr bwMode="auto">
            <a:xfrm>
              <a:off x="1830" y="2801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</a:rPr>
                <a:t>=</a:t>
              </a:r>
            </a:p>
          </p:txBody>
        </p:sp>
        <p:sp>
          <p:nvSpPr>
            <p:cNvPr id="110609" name="Text Box 14"/>
            <p:cNvSpPr txBox="1">
              <a:spLocks noChangeArrowheads="1"/>
            </p:cNvSpPr>
            <p:nvPr/>
          </p:nvSpPr>
          <p:spPr bwMode="auto">
            <a:xfrm>
              <a:off x="662" y="2713"/>
              <a:ext cx="122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AU" sz="2400">
                  <a:latin typeface="Arial" charset="0"/>
                </a:rPr>
                <a:t>Old labor productivity</a:t>
              </a:r>
            </a:p>
          </p:txBody>
        </p:sp>
      </p:grpSp>
      <p:grpSp>
        <p:nvGrpSpPr>
          <p:cNvPr id="132111" name="Group 15"/>
          <p:cNvGrpSpPr>
            <a:grpSpLocks/>
          </p:cNvGrpSpPr>
          <p:nvPr/>
        </p:nvGrpSpPr>
        <p:grpSpPr bwMode="auto">
          <a:xfrm>
            <a:off x="885825" y="5297488"/>
            <a:ext cx="2244725" cy="763587"/>
            <a:chOff x="558" y="3433"/>
            <a:chExt cx="1414" cy="481"/>
          </a:xfrm>
        </p:grpSpPr>
        <p:sp>
          <p:nvSpPr>
            <p:cNvPr id="110606" name="Text Box 16"/>
            <p:cNvSpPr txBox="1">
              <a:spLocks noChangeArrowheads="1"/>
            </p:cNvSpPr>
            <p:nvPr/>
          </p:nvSpPr>
          <p:spPr bwMode="auto">
            <a:xfrm>
              <a:off x="1742" y="3521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</a:rPr>
                <a:t>=</a:t>
              </a:r>
            </a:p>
          </p:txBody>
        </p:sp>
        <p:sp>
          <p:nvSpPr>
            <p:cNvPr id="110607" name="Text Box 17"/>
            <p:cNvSpPr txBox="1">
              <a:spLocks noChangeArrowheads="1"/>
            </p:cNvSpPr>
            <p:nvPr/>
          </p:nvSpPr>
          <p:spPr bwMode="auto">
            <a:xfrm>
              <a:off x="558" y="3433"/>
              <a:ext cx="124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AU" sz="2400">
                  <a:latin typeface="Arial" charset="0"/>
                </a:rPr>
                <a:t>New labor productivity</a:t>
              </a:r>
            </a:p>
          </p:txBody>
        </p:sp>
      </p:grpSp>
      <p:sp>
        <p:nvSpPr>
          <p:cNvPr id="110599" name="Rectangle 18"/>
          <p:cNvSpPr>
            <a:spLocks noChangeArrowheads="1"/>
          </p:cNvSpPr>
          <p:nvPr/>
        </p:nvSpPr>
        <p:spPr bwMode="auto">
          <a:xfrm>
            <a:off x="5157788" y="4305300"/>
            <a:ext cx="2914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sz="2400" dirty="0"/>
              <a:t>= </a:t>
            </a:r>
            <a:r>
              <a:rPr lang="en-AU" sz="2400" dirty="0" smtClean="0"/>
              <a:t>0.25 </a:t>
            </a:r>
            <a:r>
              <a:rPr lang="en-AU" sz="2400" dirty="0"/>
              <a:t>titles/</a:t>
            </a:r>
            <a:r>
              <a:rPr lang="en-AU" sz="2400" dirty="0" err="1"/>
              <a:t>labor</a:t>
            </a:r>
            <a:r>
              <a:rPr lang="en-AU" sz="2400" dirty="0"/>
              <a:t>-hr</a:t>
            </a:r>
          </a:p>
        </p:txBody>
      </p:sp>
      <p:grpSp>
        <p:nvGrpSpPr>
          <p:cNvPr id="110601" name="Group 20"/>
          <p:cNvGrpSpPr>
            <a:grpSpLocks/>
          </p:cNvGrpSpPr>
          <p:nvPr/>
        </p:nvGrpSpPr>
        <p:grpSpPr bwMode="auto">
          <a:xfrm>
            <a:off x="3155950" y="5121275"/>
            <a:ext cx="1841500" cy="1000125"/>
            <a:chOff x="2540" y="3322"/>
            <a:chExt cx="1160" cy="630"/>
          </a:xfrm>
        </p:grpSpPr>
        <p:sp>
          <p:nvSpPr>
            <p:cNvPr id="110604" name="Text Box 21"/>
            <p:cNvSpPr txBox="1">
              <a:spLocks noChangeArrowheads="1"/>
            </p:cNvSpPr>
            <p:nvPr/>
          </p:nvSpPr>
          <p:spPr bwMode="auto">
            <a:xfrm>
              <a:off x="2543" y="3322"/>
              <a:ext cx="1151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14 titles/day</a:t>
              </a:r>
            </a:p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32 labor-hrs</a:t>
              </a:r>
            </a:p>
          </p:txBody>
        </p:sp>
        <p:sp>
          <p:nvSpPr>
            <p:cNvPr id="110605" name="Line 22"/>
            <p:cNvSpPr>
              <a:spLocks noChangeShapeType="1"/>
            </p:cNvSpPr>
            <p:nvPr/>
          </p:nvSpPr>
          <p:spPr bwMode="auto">
            <a:xfrm>
              <a:off x="2540" y="3672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6588" y="2400300"/>
            <a:ext cx="2589212" cy="3479800"/>
            <a:chOff x="636588" y="2400300"/>
            <a:chExt cx="2589212" cy="3479800"/>
          </a:xfrm>
        </p:grpSpPr>
        <p:sp>
          <p:nvSpPr>
            <p:cNvPr id="110602" name="Freeform 23"/>
            <p:cNvSpPr>
              <a:spLocks/>
            </p:cNvSpPr>
            <p:nvPr/>
          </p:nvSpPr>
          <p:spPr bwMode="auto">
            <a:xfrm>
              <a:off x="636588" y="2400300"/>
              <a:ext cx="2500312" cy="3479800"/>
            </a:xfrm>
            <a:custGeom>
              <a:avLst/>
              <a:gdLst>
                <a:gd name="T0" fmla="*/ 727 w 1575"/>
                <a:gd name="T1" fmla="*/ 0 h 2192"/>
                <a:gd name="T2" fmla="*/ 79 w 1575"/>
                <a:gd name="T3" fmla="*/ 784 h 2192"/>
                <a:gd name="T4" fmla="*/ 255 w 1575"/>
                <a:gd name="T5" fmla="*/ 1808 h 2192"/>
                <a:gd name="T6" fmla="*/ 1575 w 1575"/>
                <a:gd name="T7" fmla="*/ 2192 h 2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5"/>
                <a:gd name="T13" fmla="*/ 0 h 2192"/>
                <a:gd name="T14" fmla="*/ 1575 w 1575"/>
                <a:gd name="T15" fmla="*/ 2192 h 2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5" h="2192">
                  <a:moveTo>
                    <a:pt x="727" y="0"/>
                  </a:moveTo>
                  <a:cubicBezTo>
                    <a:pt x="619" y="131"/>
                    <a:pt x="158" y="483"/>
                    <a:pt x="79" y="784"/>
                  </a:cubicBezTo>
                  <a:cubicBezTo>
                    <a:pt x="0" y="1085"/>
                    <a:pt x="6" y="1573"/>
                    <a:pt x="255" y="1808"/>
                  </a:cubicBezTo>
                  <a:cubicBezTo>
                    <a:pt x="504" y="2043"/>
                    <a:pt x="1300" y="2112"/>
                    <a:pt x="1575" y="2192"/>
                  </a:cubicBezTo>
                </a:path>
              </a:pathLst>
            </a:custGeom>
            <a:noFill/>
            <a:ln w="57150" cmpd="sng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03" name="Line 24"/>
            <p:cNvSpPr>
              <a:spLocks noChangeShapeType="1"/>
            </p:cNvSpPr>
            <p:nvPr/>
          </p:nvSpPr>
          <p:spPr bwMode="auto">
            <a:xfrm>
              <a:off x="1752600" y="3632200"/>
              <a:ext cx="1473200" cy="1612900"/>
            </a:xfrm>
            <a:prstGeom prst="line">
              <a:avLst/>
            </a:prstGeom>
            <a:noFill/>
            <a:ln w="57150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013325" y="5437188"/>
            <a:ext cx="2914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2400" dirty="0">
                <a:latin typeface="Arial" charset="0"/>
              </a:rPr>
              <a:t>= </a:t>
            </a:r>
            <a:r>
              <a:rPr lang="en-AU" sz="2400" dirty="0" smtClean="0">
                <a:latin typeface="Arial" charset="0"/>
              </a:rPr>
              <a:t>0.44 </a:t>
            </a:r>
            <a:r>
              <a:rPr lang="en-AU" sz="2400" dirty="0">
                <a:latin typeface="Arial" charset="0"/>
              </a:rPr>
              <a:t>titles/</a:t>
            </a:r>
            <a:r>
              <a:rPr lang="en-AU" sz="2400" dirty="0" err="1">
                <a:latin typeface="Arial" charset="0"/>
              </a:rPr>
              <a:t>labor</a:t>
            </a:r>
            <a:r>
              <a:rPr lang="en-AU" sz="2400" dirty="0">
                <a:latin typeface="Arial" charset="0"/>
              </a:rPr>
              <a:t>-hr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Collins Title Productivity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4690" name="Group 3"/>
          <p:cNvGrpSpPr>
            <a:grpSpLocks/>
          </p:cNvGrpSpPr>
          <p:nvPr/>
        </p:nvGrpSpPr>
        <p:grpSpPr bwMode="auto">
          <a:xfrm>
            <a:off x="492125" y="1462088"/>
            <a:ext cx="7750175" cy="1325562"/>
            <a:chOff x="310" y="1017"/>
            <a:chExt cx="4882" cy="835"/>
          </a:xfrm>
        </p:grpSpPr>
        <p:sp>
          <p:nvSpPr>
            <p:cNvPr id="114704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Staff of 4 works 8 hrs/day	 8 titles/day</a:t>
              </a:r>
            </a:p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Payroll cost = $640/day	 Overhead = $400/day</a:t>
              </a:r>
            </a:p>
          </p:txBody>
        </p:sp>
        <p:sp>
          <p:nvSpPr>
            <p:cNvPr id="114705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 b="1">
                  <a:solidFill>
                    <a:srgbClr val="D33320"/>
                  </a:solidFill>
                  <a:latin typeface="Arial" charset="0"/>
                </a:rPr>
                <a:t>Old System:</a:t>
              </a:r>
            </a:p>
          </p:txBody>
        </p:sp>
      </p:grpSp>
      <p:grpSp>
        <p:nvGrpSpPr>
          <p:cNvPr id="114691" name="Group 6"/>
          <p:cNvGrpSpPr>
            <a:grpSpLocks/>
          </p:cNvGrpSpPr>
          <p:nvPr/>
        </p:nvGrpSpPr>
        <p:grpSpPr bwMode="auto">
          <a:xfrm>
            <a:off x="492125" y="2757488"/>
            <a:ext cx="7750175" cy="957262"/>
            <a:chOff x="310" y="1833"/>
            <a:chExt cx="4882" cy="603"/>
          </a:xfrm>
        </p:grpSpPr>
        <p:sp>
          <p:nvSpPr>
            <p:cNvPr id="114702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14 titles/day	 Overhead = $800/day</a:t>
              </a:r>
            </a:p>
          </p:txBody>
        </p:sp>
        <p:sp>
          <p:nvSpPr>
            <p:cNvPr id="114703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3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 b="1">
                  <a:solidFill>
                    <a:srgbClr val="D33320"/>
                  </a:solidFill>
                  <a:latin typeface="Arial" charset="0"/>
                </a:rPr>
                <a:t>New System:</a:t>
              </a:r>
            </a:p>
          </p:txBody>
        </p:sp>
      </p:grpSp>
      <p:grpSp>
        <p:nvGrpSpPr>
          <p:cNvPr id="136201" name="Group 9"/>
          <p:cNvGrpSpPr>
            <a:grpSpLocks/>
          </p:cNvGrpSpPr>
          <p:nvPr/>
        </p:nvGrpSpPr>
        <p:grpSpPr bwMode="auto">
          <a:xfrm>
            <a:off x="847725" y="4154488"/>
            <a:ext cx="2740025" cy="763587"/>
            <a:chOff x="534" y="2713"/>
            <a:chExt cx="1726" cy="481"/>
          </a:xfrm>
        </p:grpSpPr>
        <p:sp>
          <p:nvSpPr>
            <p:cNvPr id="114700" name="Text Box 10"/>
            <p:cNvSpPr txBox="1">
              <a:spLocks noChangeArrowheads="1"/>
            </p:cNvSpPr>
            <p:nvPr/>
          </p:nvSpPr>
          <p:spPr bwMode="auto">
            <a:xfrm>
              <a:off x="2030" y="2801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</a:rPr>
                <a:t>=</a:t>
              </a:r>
            </a:p>
          </p:txBody>
        </p:sp>
        <p:sp>
          <p:nvSpPr>
            <p:cNvPr id="114701" name="Text Box 11"/>
            <p:cNvSpPr txBox="1">
              <a:spLocks noChangeArrowheads="1"/>
            </p:cNvSpPr>
            <p:nvPr/>
          </p:nvSpPr>
          <p:spPr bwMode="auto">
            <a:xfrm>
              <a:off x="534" y="2713"/>
              <a:ext cx="1551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AU" sz="2400">
                  <a:latin typeface="Arial" charset="0"/>
                </a:rPr>
                <a:t>Old multifactor productivity</a:t>
              </a:r>
            </a:p>
          </p:txBody>
        </p:sp>
      </p:grpSp>
      <p:grpSp>
        <p:nvGrpSpPr>
          <p:cNvPr id="114694" name="Group 13"/>
          <p:cNvGrpSpPr>
            <a:grpSpLocks/>
          </p:cNvGrpSpPr>
          <p:nvPr/>
        </p:nvGrpSpPr>
        <p:grpSpPr bwMode="auto">
          <a:xfrm>
            <a:off x="3600450" y="3978275"/>
            <a:ext cx="1841500" cy="1000125"/>
            <a:chOff x="2268" y="2602"/>
            <a:chExt cx="1160" cy="630"/>
          </a:xfrm>
        </p:grpSpPr>
        <p:sp>
          <p:nvSpPr>
            <p:cNvPr id="114698" name="Text Box 14"/>
            <p:cNvSpPr txBox="1">
              <a:spLocks noChangeArrowheads="1"/>
            </p:cNvSpPr>
            <p:nvPr/>
          </p:nvSpPr>
          <p:spPr bwMode="auto">
            <a:xfrm>
              <a:off x="2301" y="2602"/>
              <a:ext cx="1092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8 titles/day</a:t>
              </a:r>
            </a:p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$640 + 400</a:t>
              </a:r>
            </a:p>
          </p:txBody>
        </p:sp>
        <p:sp>
          <p:nvSpPr>
            <p:cNvPr id="114699" name="Line 15"/>
            <p:cNvSpPr>
              <a:spLocks noChangeShapeType="1"/>
            </p:cNvSpPr>
            <p:nvPr/>
          </p:nvSpPr>
          <p:spPr bwMode="auto">
            <a:xfrm>
              <a:off x="2268" y="2952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60650" y="2247900"/>
            <a:ext cx="4610100" cy="2489200"/>
            <a:chOff x="2660650" y="2247900"/>
            <a:chExt cx="4610100" cy="2489200"/>
          </a:xfrm>
        </p:grpSpPr>
        <p:sp>
          <p:nvSpPr>
            <p:cNvPr id="114695" name="Freeform 16"/>
            <p:cNvSpPr>
              <a:spLocks/>
            </p:cNvSpPr>
            <p:nvPr/>
          </p:nvSpPr>
          <p:spPr bwMode="auto">
            <a:xfrm>
              <a:off x="4483100" y="2247900"/>
              <a:ext cx="571500" cy="1828800"/>
            </a:xfrm>
            <a:custGeom>
              <a:avLst/>
              <a:gdLst>
                <a:gd name="T0" fmla="*/ 360 w 360"/>
                <a:gd name="T1" fmla="*/ 0 h 1152"/>
                <a:gd name="T2" fmla="*/ 72 w 360"/>
                <a:gd name="T3" fmla="*/ 320 h 1152"/>
                <a:gd name="T4" fmla="*/ 0 w 360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60"/>
                <a:gd name="T10" fmla="*/ 0 h 1152"/>
                <a:gd name="T11" fmla="*/ 360 w 360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152">
                  <a:moveTo>
                    <a:pt x="360" y="0"/>
                  </a:moveTo>
                  <a:cubicBezTo>
                    <a:pt x="246" y="64"/>
                    <a:pt x="132" y="128"/>
                    <a:pt x="72" y="320"/>
                  </a:cubicBezTo>
                  <a:cubicBezTo>
                    <a:pt x="12" y="512"/>
                    <a:pt x="6" y="832"/>
                    <a:pt x="0" y="1152"/>
                  </a:cubicBezTo>
                </a:path>
              </a:pathLst>
            </a:custGeom>
            <a:noFill/>
            <a:ln w="57150" cmpd="sng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96" name="Freeform 17"/>
            <p:cNvSpPr>
              <a:spLocks/>
            </p:cNvSpPr>
            <p:nvPr/>
          </p:nvSpPr>
          <p:spPr bwMode="auto">
            <a:xfrm>
              <a:off x="2660650" y="2730500"/>
              <a:ext cx="984250" cy="1993900"/>
            </a:xfrm>
            <a:custGeom>
              <a:avLst/>
              <a:gdLst>
                <a:gd name="T0" fmla="*/ 364 w 620"/>
                <a:gd name="T1" fmla="*/ 0 h 1256"/>
                <a:gd name="T2" fmla="*/ 68 w 620"/>
                <a:gd name="T3" fmla="*/ 464 h 1256"/>
                <a:gd name="T4" fmla="*/ 92 w 620"/>
                <a:gd name="T5" fmla="*/ 1016 h 1256"/>
                <a:gd name="T6" fmla="*/ 620 w 620"/>
                <a:gd name="T7" fmla="*/ 1256 h 1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0"/>
                <a:gd name="T13" fmla="*/ 0 h 1256"/>
                <a:gd name="T14" fmla="*/ 620 w 620"/>
                <a:gd name="T15" fmla="*/ 1256 h 1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0" h="1256">
                  <a:moveTo>
                    <a:pt x="364" y="0"/>
                  </a:moveTo>
                  <a:cubicBezTo>
                    <a:pt x="230" y="142"/>
                    <a:pt x="113" y="295"/>
                    <a:pt x="68" y="464"/>
                  </a:cubicBezTo>
                  <a:cubicBezTo>
                    <a:pt x="23" y="633"/>
                    <a:pt x="0" y="884"/>
                    <a:pt x="92" y="1016"/>
                  </a:cubicBezTo>
                  <a:cubicBezTo>
                    <a:pt x="184" y="1148"/>
                    <a:pt x="510" y="1206"/>
                    <a:pt x="620" y="1256"/>
                  </a:cubicBezTo>
                </a:path>
              </a:pathLst>
            </a:custGeom>
            <a:noFill/>
            <a:ln w="57150" cmpd="sng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97" name="Freeform 18"/>
            <p:cNvSpPr>
              <a:spLocks/>
            </p:cNvSpPr>
            <p:nvPr/>
          </p:nvSpPr>
          <p:spPr bwMode="auto">
            <a:xfrm>
              <a:off x="5511800" y="2806700"/>
              <a:ext cx="1758950" cy="1930400"/>
            </a:xfrm>
            <a:custGeom>
              <a:avLst/>
              <a:gdLst>
                <a:gd name="T0" fmla="*/ 1108 w 1108"/>
                <a:gd name="T1" fmla="*/ 0 h 1216"/>
                <a:gd name="T2" fmla="*/ 992 w 1108"/>
                <a:gd name="T3" fmla="*/ 512 h 1216"/>
                <a:gd name="T4" fmla="*/ 664 w 1108"/>
                <a:gd name="T5" fmla="*/ 952 h 1216"/>
                <a:gd name="T6" fmla="*/ 0 w 1108"/>
                <a:gd name="T7" fmla="*/ 1216 h 1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8"/>
                <a:gd name="T13" fmla="*/ 0 h 1216"/>
                <a:gd name="T14" fmla="*/ 1108 w 1108"/>
                <a:gd name="T15" fmla="*/ 1216 h 1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8" h="1216">
                  <a:moveTo>
                    <a:pt x="1108" y="0"/>
                  </a:moveTo>
                  <a:cubicBezTo>
                    <a:pt x="1089" y="85"/>
                    <a:pt x="1066" y="353"/>
                    <a:pt x="992" y="512"/>
                  </a:cubicBezTo>
                  <a:cubicBezTo>
                    <a:pt x="918" y="671"/>
                    <a:pt x="829" y="835"/>
                    <a:pt x="664" y="952"/>
                  </a:cubicBezTo>
                  <a:cubicBezTo>
                    <a:pt x="499" y="1069"/>
                    <a:pt x="138" y="1161"/>
                    <a:pt x="0" y="1216"/>
                  </a:cubicBezTo>
                </a:path>
              </a:pathLst>
            </a:custGeom>
            <a:noFill/>
            <a:ln w="57150" cmpd="sng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419725" y="4294188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2400" dirty="0">
                <a:latin typeface="Arial" charset="0"/>
              </a:rPr>
              <a:t>= </a:t>
            </a:r>
            <a:r>
              <a:rPr lang="en-AU" sz="2400" dirty="0" smtClean="0">
                <a:latin typeface="Arial" charset="0"/>
              </a:rPr>
              <a:t>0.0077 </a:t>
            </a:r>
            <a:r>
              <a:rPr lang="en-AU" sz="2400" dirty="0">
                <a:latin typeface="Arial" charset="0"/>
              </a:rPr>
              <a:t>titles/dollar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Collins Title Productivity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8786" name="Group 3"/>
          <p:cNvGrpSpPr>
            <a:grpSpLocks/>
          </p:cNvGrpSpPr>
          <p:nvPr/>
        </p:nvGrpSpPr>
        <p:grpSpPr bwMode="auto">
          <a:xfrm>
            <a:off x="492125" y="1462088"/>
            <a:ext cx="7750175" cy="1325562"/>
            <a:chOff x="310" y="1017"/>
            <a:chExt cx="4882" cy="835"/>
          </a:xfrm>
        </p:grpSpPr>
        <p:sp>
          <p:nvSpPr>
            <p:cNvPr id="118807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Staff of 4 works 8 hrs/day	 8 titles/day</a:t>
              </a:r>
            </a:p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Payroll cost = $640/day	 Overhead = $400/day</a:t>
              </a:r>
            </a:p>
          </p:txBody>
        </p:sp>
        <p:sp>
          <p:nvSpPr>
            <p:cNvPr id="118808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 b="1">
                  <a:solidFill>
                    <a:srgbClr val="D33320"/>
                  </a:solidFill>
                  <a:latin typeface="Arial" charset="0"/>
                </a:rPr>
                <a:t>Old System:</a:t>
              </a:r>
            </a:p>
          </p:txBody>
        </p:sp>
      </p:grpSp>
      <p:grpSp>
        <p:nvGrpSpPr>
          <p:cNvPr id="118787" name="Group 6"/>
          <p:cNvGrpSpPr>
            <a:grpSpLocks/>
          </p:cNvGrpSpPr>
          <p:nvPr/>
        </p:nvGrpSpPr>
        <p:grpSpPr bwMode="auto">
          <a:xfrm>
            <a:off x="492125" y="2757488"/>
            <a:ext cx="7750175" cy="957262"/>
            <a:chOff x="310" y="1833"/>
            <a:chExt cx="4882" cy="603"/>
          </a:xfrm>
        </p:grpSpPr>
        <p:sp>
          <p:nvSpPr>
            <p:cNvPr id="118805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  <a:ea typeface="MS PGothic" charset="0"/>
                  <a:cs typeface="MS PGothic" charset="0"/>
                </a:rPr>
                <a:t>14 titles/day	 Overhead = $800/day</a:t>
              </a:r>
            </a:p>
          </p:txBody>
        </p:sp>
        <p:sp>
          <p:nvSpPr>
            <p:cNvPr id="118806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3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 b="1">
                  <a:solidFill>
                    <a:srgbClr val="D33320"/>
                  </a:solidFill>
                  <a:latin typeface="Arial" charset="0"/>
                </a:rPr>
                <a:t>New System:</a:t>
              </a:r>
            </a:p>
          </p:txBody>
        </p:sp>
      </p:grpSp>
      <p:grpSp>
        <p:nvGrpSpPr>
          <p:cNvPr id="118788" name="Group 9"/>
          <p:cNvGrpSpPr>
            <a:grpSpLocks/>
          </p:cNvGrpSpPr>
          <p:nvPr/>
        </p:nvGrpSpPr>
        <p:grpSpPr bwMode="auto">
          <a:xfrm>
            <a:off x="3600450" y="3978275"/>
            <a:ext cx="1841500" cy="1000125"/>
            <a:chOff x="2268" y="2602"/>
            <a:chExt cx="1160" cy="630"/>
          </a:xfrm>
        </p:grpSpPr>
        <p:sp>
          <p:nvSpPr>
            <p:cNvPr id="118803" name="Text Box 10"/>
            <p:cNvSpPr txBox="1">
              <a:spLocks noChangeArrowheads="1"/>
            </p:cNvSpPr>
            <p:nvPr/>
          </p:nvSpPr>
          <p:spPr bwMode="auto">
            <a:xfrm>
              <a:off x="2301" y="2602"/>
              <a:ext cx="1092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8 titles/day</a:t>
              </a:r>
            </a:p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$640 + 400</a:t>
              </a:r>
            </a:p>
          </p:txBody>
        </p:sp>
        <p:sp>
          <p:nvSpPr>
            <p:cNvPr id="118804" name="Line 11"/>
            <p:cNvSpPr>
              <a:spLocks noChangeShapeType="1"/>
            </p:cNvSpPr>
            <p:nvPr/>
          </p:nvSpPr>
          <p:spPr bwMode="auto">
            <a:xfrm>
              <a:off x="2268" y="2952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89" name="Group 12"/>
          <p:cNvGrpSpPr>
            <a:grpSpLocks/>
          </p:cNvGrpSpPr>
          <p:nvPr/>
        </p:nvGrpSpPr>
        <p:grpSpPr bwMode="auto">
          <a:xfrm>
            <a:off x="847725" y="4154488"/>
            <a:ext cx="2738438" cy="763587"/>
            <a:chOff x="534" y="2713"/>
            <a:chExt cx="1725" cy="481"/>
          </a:xfrm>
        </p:grpSpPr>
        <p:sp>
          <p:nvSpPr>
            <p:cNvPr id="118801" name="Text Box 13"/>
            <p:cNvSpPr txBox="1">
              <a:spLocks noChangeArrowheads="1"/>
            </p:cNvSpPr>
            <p:nvPr/>
          </p:nvSpPr>
          <p:spPr bwMode="auto">
            <a:xfrm>
              <a:off x="2030" y="2801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</a:rPr>
                <a:t>=</a:t>
              </a:r>
            </a:p>
          </p:txBody>
        </p:sp>
        <p:sp>
          <p:nvSpPr>
            <p:cNvPr id="118802" name="Text Box 14"/>
            <p:cNvSpPr txBox="1">
              <a:spLocks noChangeArrowheads="1"/>
            </p:cNvSpPr>
            <p:nvPr/>
          </p:nvSpPr>
          <p:spPr bwMode="auto">
            <a:xfrm>
              <a:off x="534" y="2713"/>
              <a:ext cx="1551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AU" sz="2400">
                  <a:latin typeface="Arial" charset="0"/>
                </a:rPr>
                <a:t>Old multifactor productivity</a:t>
              </a:r>
            </a:p>
          </p:txBody>
        </p:sp>
      </p:grpSp>
      <p:grpSp>
        <p:nvGrpSpPr>
          <p:cNvPr id="118790" name="Group 15"/>
          <p:cNvGrpSpPr>
            <a:grpSpLocks/>
          </p:cNvGrpSpPr>
          <p:nvPr/>
        </p:nvGrpSpPr>
        <p:grpSpPr bwMode="auto">
          <a:xfrm>
            <a:off x="809625" y="5284788"/>
            <a:ext cx="2827338" cy="763587"/>
            <a:chOff x="510" y="3425"/>
            <a:chExt cx="1781" cy="481"/>
          </a:xfrm>
        </p:grpSpPr>
        <p:sp>
          <p:nvSpPr>
            <p:cNvPr id="118799" name="Text Box 16"/>
            <p:cNvSpPr txBox="1">
              <a:spLocks noChangeArrowheads="1"/>
            </p:cNvSpPr>
            <p:nvPr/>
          </p:nvSpPr>
          <p:spPr bwMode="auto">
            <a:xfrm>
              <a:off x="2062" y="3513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400">
                  <a:latin typeface="Arial" charset="0"/>
                </a:rPr>
                <a:t>=</a:t>
              </a:r>
            </a:p>
          </p:txBody>
        </p:sp>
        <p:sp>
          <p:nvSpPr>
            <p:cNvPr id="118800" name="Text Box 17"/>
            <p:cNvSpPr txBox="1">
              <a:spLocks noChangeArrowheads="1"/>
            </p:cNvSpPr>
            <p:nvPr/>
          </p:nvSpPr>
          <p:spPr bwMode="auto">
            <a:xfrm>
              <a:off x="510" y="3425"/>
              <a:ext cx="1603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AU" sz="2400">
                  <a:latin typeface="Arial" charset="0"/>
                </a:rPr>
                <a:t>New multifactor productivity</a:t>
              </a:r>
            </a:p>
          </p:txBody>
        </p:sp>
      </p:grpSp>
      <p:sp>
        <p:nvSpPr>
          <p:cNvPr id="118791" name="Text Box 18"/>
          <p:cNvSpPr txBox="1">
            <a:spLocks noChangeArrowheads="1"/>
          </p:cNvSpPr>
          <p:nvPr/>
        </p:nvSpPr>
        <p:spPr bwMode="auto">
          <a:xfrm>
            <a:off x="5419725" y="4294188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2400" dirty="0">
                <a:latin typeface="Arial" charset="0"/>
              </a:rPr>
              <a:t>= </a:t>
            </a:r>
            <a:r>
              <a:rPr lang="en-AU" sz="2400" dirty="0" smtClean="0">
                <a:latin typeface="Arial" charset="0"/>
              </a:rPr>
              <a:t>0.0077 </a:t>
            </a:r>
            <a:r>
              <a:rPr lang="en-AU" sz="2400" dirty="0">
                <a:latin typeface="Arial" charset="0"/>
              </a:rPr>
              <a:t>titles/dollar</a:t>
            </a:r>
          </a:p>
        </p:txBody>
      </p:sp>
      <p:grpSp>
        <p:nvGrpSpPr>
          <p:cNvPr id="118793" name="Group 20"/>
          <p:cNvGrpSpPr>
            <a:grpSpLocks/>
          </p:cNvGrpSpPr>
          <p:nvPr/>
        </p:nvGrpSpPr>
        <p:grpSpPr bwMode="auto">
          <a:xfrm>
            <a:off x="3638550" y="5108575"/>
            <a:ext cx="1841500" cy="1000125"/>
            <a:chOff x="3596" y="3322"/>
            <a:chExt cx="1160" cy="630"/>
          </a:xfrm>
        </p:grpSpPr>
        <p:sp>
          <p:nvSpPr>
            <p:cNvPr id="118797" name="Text Box 21"/>
            <p:cNvSpPr txBox="1">
              <a:spLocks noChangeArrowheads="1"/>
            </p:cNvSpPr>
            <p:nvPr/>
          </p:nvSpPr>
          <p:spPr bwMode="auto">
            <a:xfrm>
              <a:off x="3601" y="3322"/>
              <a:ext cx="1151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14 titles/day</a:t>
              </a:r>
            </a:p>
            <a:p>
              <a:pPr algn="ctr">
                <a:lnSpc>
                  <a:spcPct val="125000"/>
                </a:lnSpc>
              </a:pPr>
              <a:r>
                <a:rPr lang="en-AU" sz="2400">
                  <a:latin typeface="Arial" charset="0"/>
                </a:rPr>
                <a:t>$640 + 800</a:t>
              </a:r>
            </a:p>
          </p:txBody>
        </p:sp>
        <p:sp>
          <p:nvSpPr>
            <p:cNvPr id="118798" name="Line 22"/>
            <p:cNvSpPr>
              <a:spLocks noChangeShapeType="1"/>
            </p:cNvSpPr>
            <p:nvPr/>
          </p:nvSpPr>
          <p:spPr bwMode="auto">
            <a:xfrm>
              <a:off x="3596" y="3672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3238" y="2806700"/>
            <a:ext cx="6729412" cy="3048000"/>
            <a:chOff x="503238" y="2806700"/>
            <a:chExt cx="6729412" cy="3048000"/>
          </a:xfrm>
        </p:grpSpPr>
        <p:sp>
          <p:nvSpPr>
            <p:cNvPr id="118794" name="Freeform 23"/>
            <p:cNvSpPr>
              <a:spLocks/>
            </p:cNvSpPr>
            <p:nvPr/>
          </p:nvSpPr>
          <p:spPr bwMode="auto">
            <a:xfrm>
              <a:off x="2794000" y="3543300"/>
              <a:ext cx="1092200" cy="1651000"/>
            </a:xfrm>
            <a:custGeom>
              <a:avLst/>
              <a:gdLst>
                <a:gd name="T0" fmla="*/ 0 w 688"/>
                <a:gd name="T1" fmla="*/ 0 h 1040"/>
                <a:gd name="T2" fmla="*/ 384 w 688"/>
                <a:gd name="T3" fmla="*/ 392 h 1040"/>
                <a:gd name="T4" fmla="*/ 688 w 688"/>
                <a:gd name="T5" fmla="*/ 1040 h 1040"/>
                <a:gd name="T6" fmla="*/ 0 60000 65536"/>
                <a:gd name="T7" fmla="*/ 0 60000 65536"/>
                <a:gd name="T8" fmla="*/ 0 60000 65536"/>
                <a:gd name="T9" fmla="*/ 0 w 688"/>
                <a:gd name="T10" fmla="*/ 0 h 1040"/>
                <a:gd name="T11" fmla="*/ 688 w 688"/>
                <a:gd name="T12" fmla="*/ 1040 h 10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8" h="1040">
                  <a:moveTo>
                    <a:pt x="0" y="0"/>
                  </a:moveTo>
                  <a:cubicBezTo>
                    <a:pt x="64" y="65"/>
                    <a:pt x="269" y="219"/>
                    <a:pt x="384" y="392"/>
                  </a:cubicBezTo>
                  <a:cubicBezTo>
                    <a:pt x="499" y="565"/>
                    <a:pt x="625" y="905"/>
                    <a:pt x="688" y="1040"/>
                  </a:cubicBezTo>
                </a:path>
              </a:pathLst>
            </a:custGeom>
            <a:noFill/>
            <a:ln w="57150" cmpd="sng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5" name="Freeform 24"/>
            <p:cNvSpPr>
              <a:spLocks/>
            </p:cNvSpPr>
            <p:nvPr/>
          </p:nvSpPr>
          <p:spPr bwMode="auto">
            <a:xfrm>
              <a:off x="503238" y="2806700"/>
              <a:ext cx="3192462" cy="3048000"/>
            </a:xfrm>
            <a:custGeom>
              <a:avLst/>
              <a:gdLst>
                <a:gd name="T0" fmla="*/ 299 w 2011"/>
                <a:gd name="T1" fmla="*/ 0 h 1920"/>
                <a:gd name="T2" fmla="*/ 51 w 2011"/>
                <a:gd name="T3" fmla="*/ 544 h 1920"/>
                <a:gd name="T4" fmla="*/ 99 w 2011"/>
                <a:gd name="T5" fmla="*/ 1160 h 1920"/>
                <a:gd name="T6" fmla="*/ 643 w 2011"/>
                <a:gd name="T7" fmla="*/ 1752 h 1920"/>
                <a:gd name="T8" fmla="*/ 2011 w 2011"/>
                <a:gd name="T9" fmla="*/ 1920 h 19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1"/>
                <a:gd name="T16" fmla="*/ 0 h 1920"/>
                <a:gd name="T17" fmla="*/ 2011 w 2011"/>
                <a:gd name="T18" fmla="*/ 1920 h 19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1" h="1920">
                  <a:moveTo>
                    <a:pt x="299" y="0"/>
                  </a:moveTo>
                  <a:cubicBezTo>
                    <a:pt x="258" y="91"/>
                    <a:pt x="84" y="351"/>
                    <a:pt x="51" y="544"/>
                  </a:cubicBezTo>
                  <a:cubicBezTo>
                    <a:pt x="18" y="737"/>
                    <a:pt x="0" y="959"/>
                    <a:pt x="99" y="1160"/>
                  </a:cubicBezTo>
                  <a:cubicBezTo>
                    <a:pt x="198" y="1361"/>
                    <a:pt x="324" y="1625"/>
                    <a:pt x="643" y="1752"/>
                  </a:cubicBezTo>
                  <a:cubicBezTo>
                    <a:pt x="962" y="1879"/>
                    <a:pt x="1726" y="1885"/>
                    <a:pt x="2011" y="1920"/>
                  </a:cubicBezTo>
                </a:path>
              </a:pathLst>
            </a:custGeom>
            <a:noFill/>
            <a:ln w="57150" cmpd="sng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Freeform 25"/>
            <p:cNvSpPr>
              <a:spLocks/>
            </p:cNvSpPr>
            <p:nvPr/>
          </p:nvSpPr>
          <p:spPr bwMode="auto">
            <a:xfrm>
              <a:off x="5473700" y="3708400"/>
              <a:ext cx="1758950" cy="2146300"/>
            </a:xfrm>
            <a:custGeom>
              <a:avLst/>
              <a:gdLst>
                <a:gd name="T0" fmla="*/ 1108 w 1108"/>
                <a:gd name="T1" fmla="*/ 0 h 1216"/>
                <a:gd name="T2" fmla="*/ 992 w 1108"/>
                <a:gd name="T3" fmla="*/ 569 h 1216"/>
                <a:gd name="T4" fmla="*/ 664 w 1108"/>
                <a:gd name="T5" fmla="*/ 1058 h 1216"/>
                <a:gd name="T6" fmla="*/ 0 w 1108"/>
                <a:gd name="T7" fmla="*/ 1352 h 1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8"/>
                <a:gd name="T13" fmla="*/ 0 h 1216"/>
                <a:gd name="T14" fmla="*/ 1108 w 1108"/>
                <a:gd name="T15" fmla="*/ 1216 h 1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8" h="1216">
                  <a:moveTo>
                    <a:pt x="1108" y="0"/>
                  </a:moveTo>
                  <a:cubicBezTo>
                    <a:pt x="1089" y="85"/>
                    <a:pt x="1066" y="353"/>
                    <a:pt x="992" y="512"/>
                  </a:cubicBezTo>
                  <a:cubicBezTo>
                    <a:pt x="918" y="671"/>
                    <a:pt x="829" y="835"/>
                    <a:pt x="664" y="952"/>
                  </a:cubicBezTo>
                  <a:cubicBezTo>
                    <a:pt x="499" y="1069"/>
                    <a:pt x="138" y="1161"/>
                    <a:pt x="0" y="1216"/>
                  </a:cubicBezTo>
                </a:path>
              </a:pathLst>
            </a:custGeom>
            <a:noFill/>
            <a:ln w="57150" cmpd="sng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470525" y="5424488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2400" dirty="0">
                <a:latin typeface="Arial" charset="0"/>
              </a:rPr>
              <a:t>= </a:t>
            </a:r>
            <a:r>
              <a:rPr lang="en-AU" sz="2400" dirty="0" smtClean="0">
                <a:latin typeface="Arial" charset="0"/>
              </a:rPr>
              <a:t>0.0097 </a:t>
            </a:r>
            <a:r>
              <a:rPr lang="en-AU" sz="2400" dirty="0">
                <a:latin typeface="Arial" charset="0"/>
              </a:rPr>
              <a:t>titles/dollar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Measurement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Quality</a:t>
            </a:r>
            <a:r>
              <a:rPr lang="en-US" dirty="0" smtClean="0"/>
              <a:t> </a:t>
            </a:r>
            <a:r>
              <a:rPr lang="en-US" dirty="0"/>
              <a:t>may change while the quantity of inputs and outputs remains constant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External</a:t>
            </a:r>
            <a:r>
              <a:rPr lang="en-US" dirty="0" smtClean="0"/>
              <a:t> </a:t>
            </a:r>
            <a:r>
              <a:rPr lang="en-US" dirty="0"/>
              <a:t>elements may cause an increase or decrease in productivity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Precise</a:t>
            </a:r>
            <a:r>
              <a:rPr lang="en-US" dirty="0" smtClean="0"/>
              <a:t> </a:t>
            </a:r>
            <a:r>
              <a:rPr lang="en-US" dirty="0"/>
              <a:t>units of measure may be </a:t>
            </a:r>
            <a:r>
              <a:rPr lang="en-US" dirty="0" smtClean="0"/>
              <a:t>lacking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Operations Management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836613"/>
            <a:r>
              <a:rPr lang="en-US" dirty="0" smtClean="0">
                <a:latin typeface="Arial" charset="0"/>
                <a:cs typeface="Arial" charset="0"/>
              </a:rPr>
              <a:t>Production</a:t>
            </a:r>
          </a:p>
          <a:p>
            <a:pPr lvl="1" defTabSz="836613"/>
            <a:r>
              <a:rPr lang="en-US" dirty="0" smtClean="0">
                <a:latin typeface="Arial" charset="0"/>
                <a:cs typeface="Arial" charset="0"/>
              </a:rPr>
              <a:t>Creation </a:t>
            </a:r>
            <a:r>
              <a:rPr lang="en-US" dirty="0">
                <a:latin typeface="Arial" charset="0"/>
                <a:cs typeface="Arial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goods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services</a:t>
            </a:r>
          </a:p>
          <a:p>
            <a:pPr defTabSz="836613"/>
            <a:endParaRPr lang="en-US" dirty="0" smtClean="0"/>
          </a:p>
          <a:p>
            <a:pPr defTabSz="836613"/>
            <a:r>
              <a:rPr lang="en-US" dirty="0" smtClean="0"/>
              <a:t>Operations </a:t>
            </a:r>
            <a:r>
              <a:rPr lang="en-US" dirty="0"/>
              <a:t>management (OM</a:t>
            </a:r>
            <a:r>
              <a:rPr lang="en-US" dirty="0" smtClean="0"/>
              <a:t>)</a:t>
            </a:r>
          </a:p>
          <a:p>
            <a:pPr lvl="1" defTabSz="836613"/>
            <a:r>
              <a:rPr lang="en-US" dirty="0" smtClean="0"/>
              <a:t> Set </a:t>
            </a:r>
            <a:r>
              <a:rPr lang="en-US" dirty="0"/>
              <a:t>of activities that create value in the form of goods and services by </a:t>
            </a:r>
            <a:r>
              <a:rPr lang="en-US" dirty="0">
                <a:solidFill>
                  <a:srgbClr val="FF0000"/>
                </a:solidFill>
              </a:rPr>
              <a:t>transforming</a:t>
            </a:r>
            <a:r>
              <a:rPr lang="en-US" dirty="0"/>
              <a:t> inputs into </a:t>
            </a:r>
            <a:r>
              <a:rPr lang="en-US" dirty="0" smtClean="0"/>
              <a:t>outputs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Chuck Sox makes wooden boxes in which to ship motorcycles. Chuck and his three employees invest a total of 30 hours per day making the 400 boxes.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​Their productivity​ = __.__ ​boxes/hour ​(round your response to two decimal​ places).</a:t>
            </a:r>
          </a:p>
          <a:p>
            <a:pPr marL="0" indent="0">
              <a:buSzPct val="100000"/>
              <a:buNone/>
            </a:pPr>
            <a:r>
              <a:rPr lang="en-US" dirty="0" smtClean="0"/>
              <a:t>Chuck </a:t>
            </a:r>
            <a:r>
              <a:rPr lang="en-US" dirty="0"/>
              <a:t>and his employees have discussed redesigning the process to improve efficiency. Suppose they can increase the rate to 500 boxes per </a:t>
            </a:r>
            <a:r>
              <a:rPr lang="en-US" dirty="0" smtClean="0"/>
              <a:t>day.</a:t>
            </a:r>
          </a:p>
          <a:p>
            <a:pPr marL="514350" indent="-514350">
              <a:buSzPct val="100000"/>
              <a:buFont typeface="+mj-lt"/>
              <a:buAutoNum type="arabicPeriod" startAt="2"/>
            </a:pPr>
            <a:r>
              <a:rPr lang="en-US" dirty="0" smtClean="0"/>
              <a:t>Their </a:t>
            </a:r>
            <a:r>
              <a:rPr lang="en-US" dirty="0"/>
              <a:t>new productivity​ = </a:t>
            </a:r>
            <a:r>
              <a:rPr lang="en-US" dirty="0" smtClean="0"/>
              <a:t>__.__ </a:t>
            </a:r>
            <a:r>
              <a:rPr lang="en-US" dirty="0"/>
              <a:t>​boxes/hour ​(round your response to two decimal​ places</a:t>
            </a:r>
            <a:r>
              <a:rPr lang="en-US" dirty="0" smtClean="0"/>
              <a:t>).</a:t>
            </a:r>
          </a:p>
          <a:p>
            <a:pPr marL="514350" indent="-514350">
              <a:buSzPct val="100000"/>
              <a:buFont typeface="+mj-lt"/>
              <a:buAutoNum type="arabicPeriod" startAt="2"/>
            </a:pPr>
            <a:r>
              <a:rPr lang="en-US" dirty="0" smtClean="0"/>
              <a:t>​The </a:t>
            </a:r>
            <a:r>
              <a:rPr lang="en-US" dirty="0"/>
              <a:t>unit increase in productivity is </a:t>
            </a:r>
            <a:r>
              <a:rPr lang="en-US" dirty="0" smtClean="0"/>
              <a:t>__.__ </a:t>
            </a:r>
            <a:r>
              <a:rPr lang="en-US" dirty="0"/>
              <a:t>​boxes/hour ​(round your </a:t>
            </a:r>
            <a:r>
              <a:rPr lang="en-US" dirty="0" smtClean="0"/>
              <a:t>response </a:t>
            </a:r>
            <a:r>
              <a:rPr lang="en-US" dirty="0"/>
              <a:t>to two decimal​ places</a:t>
            </a:r>
            <a:r>
              <a:rPr lang="en-US" dirty="0" smtClean="0"/>
              <a:t>).</a:t>
            </a:r>
          </a:p>
          <a:p>
            <a:pPr marL="514350" indent="-514350">
              <a:buSzPct val="100000"/>
              <a:buFont typeface="+mj-lt"/>
              <a:buAutoNum type="arabicPeriod" startAt="2"/>
            </a:pPr>
            <a:r>
              <a:rPr lang="en-US" dirty="0" smtClean="0"/>
              <a:t>​The </a:t>
            </a:r>
            <a:r>
              <a:rPr lang="en-US" dirty="0"/>
              <a:t>percentage LOADING... increase in productivity is </a:t>
            </a:r>
            <a:r>
              <a:rPr lang="en-US" dirty="0" smtClean="0"/>
              <a:t>__.__​</a:t>
            </a:r>
            <a:r>
              <a:rPr lang="en-US" dirty="0"/>
              <a:t>% ​(enter your response as a percentage rounded to two decimal​ places).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Practice Problem - 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Chuck Sox makes wooden boxes in which to ship motorcycles. Chuck and his three employees invest a total of 30 hours per day making the 400 boxes.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​Their productivity​ = </a:t>
            </a:r>
            <a:r>
              <a:rPr lang="en-US" b="1" dirty="0" smtClean="0">
                <a:solidFill>
                  <a:srgbClr val="FF0000"/>
                </a:solidFill>
              </a:rPr>
              <a:t>13.33 ​boxes/hour </a:t>
            </a:r>
            <a:r>
              <a:rPr lang="en-US" dirty="0" smtClean="0"/>
              <a:t>​(round your response to two decimal​ places).</a:t>
            </a:r>
          </a:p>
          <a:p>
            <a:pPr marL="0" indent="0">
              <a:buSzPct val="100000"/>
              <a:buNone/>
            </a:pPr>
            <a:r>
              <a:rPr lang="en-US" dirty="0" smtClean="0"/>
              <a:t>Chuck </a:t>
            </a:r>
            <a:r>
              <a:rPr lang="en-US" dirty="0"/>
              <a:t>and his employees have discussed redesigning the process to improve efficiency. Suppose they can increase the rate to </a:t>
            </a:r>
            <a:r>
              <a:rPr lang="en-US" b="1" dirty="0">
                <a:solidFill>
                  <a:srgbClr val="FF0000"/>
                </a:solidFill>
              </a:rPr>
              <a:t>500 boxes per </a:t>
            </a:r>
            <a:r>
              <a:rPr lang="en-US" b="1" dirty="0" smtClean="0">
                <a:solidFill>
                  <a:srgbClr val="FF0000"/>
                </a:solidFill>
              </a:rPr>
              <a:t>day</a:t>
            </a:r>
            <a:r>
              <a:rPr lang="en-US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 startAt="2"/>
            </a:pPr>
            <a:r>
              <a:rPr lang="en-US" dirty="0" smtClean="0"/>
              <a:t>Their </a:t>
            </a:r>
            <a:r>
              <a:rPr lang="en-US" dirty="0"/>
              <a:t>new productivity​ = </a:t>
            </a:r>
            <a:r>
              <a:rPr lang="en-US" b="1" dirty="0" smtClean="0">
                <a:solidFill>
                  <a:srgbClr val="FF0000"/>
                </a:solidFill>
              </a:rPr>
              <a:t>16.67 </a:t>
            </a:r>
            <a:r>
              <a:rPr lang="en-US" b="1" dirty="0">
                <a:solidFill>
                  <a:srgbClr val="FF0000"/>
                </a:solidFill>
              </a:rPr>
              <a:t>​boxes/hour </a:t>
            </a:r>
            <a:r>
              <a:rPr lang="en-US" dirty="0"/>
              <a:t>​(round your response to two decimal​ places</a:t>
            </a:r>
            <a:r>
              <a:rPr lang="en-US" dirty="0" smtClean="0"/>
              <a:t>).</a:t>
            </a:r>
          </a:p>
          <a:p>
            <a:pPr marL="514350" indent="-514350">
              <a:buSzPct val="100000"/>
              <a:buFont typeface="+mj-lt"/>
              <a:buAutoNum type="arabicPeriod" startAt="2"/>
            </a:pPr>
            <a:r>
              <a:rPr lang="en-US" dirty="0" smtClean="0"/>
              <a:t>​The </a:t>
            </a:r>
            <a:r>
              <a:rPr lang="en-US" dirty="0"/>
              <a:t>unit increase in productivity is </a:t>
            </a:r>
            <a:r>
              <a:rPr lang="en-US" b="1" dirty="0" smtClean="0">
                <a:solidFill>
                  <a:srgbClr val="FF0000"/>
                </a:solidFill>
              </a:rPr>
              <a:t>3.33 </a:t>
            </a:r>
            <a:r>
              <a:rPr lang="en-US" b="1" dirty="0">
                <a:solidFill>
                  <a:srgbClr val="FF0000"/>
                </a:solidFill>
              </a:rPr>
              <a:t>​boxes/hour </a:t>
            </a:r>
            <a:r>
              <a:rPr lang="en-US" dirty="0"/>
              <a:t>​(round your </a:t>
            </a:r>
            <a:r>
              <a:rPr lang="en-US" dirty="0" smtClean="0"/>
              <a:t>response </a:t>
            </a:r>
            <a:r>
              <a:rPr lang="en-US" dirty="0"/>
              <a:t>to two decimal​ places</a:t>
            </a:r>
            <a:r>
              <a:rPr lang="en-US" dirty="0" smtClean="0"/>
              <a:t>).</a:t>
            </a:r>
          </a:p>
          <a:p>
            <a:pPr marL="514350" indent="-514350">
              <a:buSzPct val="100000"/>
              <a:buFont typeface="+mj-lt"/>
              <a:buAutoNum type="arabicPeriod" startAt="2"/>
            </a:pPr>
            <a:r>
              <a:rPr lang="en-US" dirty="0" smtClean="0"/>
              <a:t>​The </a:t>
            </a:r>
            <a:r>
              <a:rPr lang="en-US" dirty="0"/>
              <a:t>percentage LOADING... increase in productivity is </a:t>
            </a:r>
            <a:r>
              <a:rPr lang="en-US" b="1" dirty="0" smtClean="0">
                <a:solidFill>
                  <a:srgbClr val="FF0000"/>
                </a:solidFill>
              </a:rPr>
              <a:t>25​</a:t>
            </a:r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dirty="0"/>
              <a:t> ​(enter your response as a percentage rounded to </a:t>
            </a:r>
            <a:r>
              <a:rPr lang="en-US" smtClean="0"/>
              <a:t>nearest whole number).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Developing Missions and Strategies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Mission</a:t>
            </a:r>
            <a:r>
              <a:rPr lang="en-AU" dirty="0"/>
              <a:t> </a:t>
            </a:r>
            <a:r>
              <a:rPr lang="en-AU" dirty="0" smtClean="0"/>
              <a:t>statements</a:t>
            </a:r>
          </a:p>
          <a:p>
            <a:pPr lvl="1"/>
            <a:r>
              <a:rPr lang="en-AU" dirty="0" smtClean="0"/>
              <a:t>Tell </a:t>
            </a:r>
            <a:r>
              <a:rPr lang="en-AU" dirty="0"/>
              <a:t>an organization where it is </a:t>
            </a:r>
            <a:r>
              <a:rPr lang="en-AU" dirty="0" smtClean="0"/>
              <a:t>going</a:t>
            </a:r>
          </a:p>
          <a:p>
            <a:endParaRPr lang="en-AU" b="1" dirty="0" smtClean="0"/>
          </a:p>
          <a:p>
            <a:endParaRPr lang="en-AU" b="1" dirty="0"/>
          </a:p>
          <a:p>
            <a:r>
              <a:rPr lang="en-AU" b="1" dirty="0" smtClean="0">
                <a:solidFill>
                  <a:srgbClr val="FF0000"/>
                </a:solidFill>
              </a:rPr>
              <a:t>Strategy</a:t>
            </a:r>
          </a:p>
          <a:p>
            <a:pPr lvl="1"/>
            <a:r>
              <a:rPr lang="en-AU" dirty="0" smtClean="0"/>
              <a:t>Tells </a:t>
            </a:r>
            <a:r>
              <a:rPr lang="en-AU" dirty="0"/>
              <a:t>the organization how to get </a:t>
            </a:r>
            <a:r>
              <a:rPr lang="en-AU" dirty="0" smtClean="0"/>
              <a:t>there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09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is the organization going?</a:t>
            </a:r>
          </a:p>
          <a:p>
            <a:r>
              <a:rPr lang="en-US" dirty="0"/>
              <a:t>Organization’s </a:t>
            </a:r>
            <a:r>
              <a:rPr lang="en-US" dirty="0">
                <a:solidFill>
                  <a:srgbClr val="FF0000"/>
                </a:solidFill>
              </a:rPr>
              <a:t>purpose</a:t>
            </a:r>
            <a:r>
              <a:rPr lang="en-US" dirty="0"/>
              <a:t> for being</a:t>
            </a:r>
          </a:p>
          <a:p>
            <a:r>
              <a:rPr lang="en-US" dirty="0" smtClean="0"/>
              <a:t>Provides </a:t>
            </a:r>
            <a:r>
              <a:rPr lang="en-US" dirty="0">
                <a:solidFill>
                  <a:srgbClr val="FF0000"/>
                </a:solidFill>
              </a:rPr>
              <a:t>boundaries and </a:t>
            </a:r>
            <a:r>
              <a:rPr lang="en-US" dirty="0" smtClean="0">
                <a:solidFill>
                  <a:srgbClr val="FF0000"/>
                </a:solidFill>
              </a:rPr>
              <a:t>focus</a:t>
            </a:r>
          </a:p>
          <a:p>
            <a:r>
              <a:rPr lang="en-US" dirty="0"/>
              <a:t>Answers</a:t>
            </a:r>
          </a:p>
          <a:p>
            <a:pPr lvl="1"/>
            <a:r>
              <a:rPr lang="en-US" dirty="0"/>
              <a:t>“What do we contribute to society?”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98" name="Group 2"/>
          <p:cNvGrpSpPr>
            <a:grpSpLocks/>
          </p:cNvGrpSpPr>
          <p:nvPr/>
        </p:nvGrpSpPr>
        <p:grpSpPr bwMode="auto">
          <a:xfrm>
            <a:off x="3697288" y="4076700"/>
            <a:ext cx="1760537" cy="1841500"/>
            <a:chOff x="2321" y="2800"/>
            <a:chExt cx="1109" cy="1160"/>
          </a:xfrm>
        </p:grpSpPr>
        <p:sp>
          <p:nvSpPr>
            <p:cNvPr id="234499" name="Rectangle 3"/>
            <p:cNvSpPr>
              <a:spLocks noChangeArrowheads="1"/>
            </p:cNvSpPr>
            <p:nvPr/>
          </p:nvSpPr>
          <p:spPr bwMode="auto">
            <a:xfrm>
              <a:off x="2321" y="3382"/>
              <a:ext cx="1109" cy="57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44000" tIns="180000" rIns="144000" bIns="180000">
              <a:spAutoFit/>
            </a:bodyPr>
            <a:lstStyle/>
            <a:p>
              <a:pPr algn="ctr" defTabSz="1000125" fontAlgn="auto">
                <a:spcBef>
                  <a:spcPct val="40000"/>
                </a:spcBef>
                <a:spcAft>
                  <a:spcPts val="0"/>
                </a:spcAft>
                <a:defRPr/>
              </a:pPr>
              <a:r>
                <a:rPr lang="en-US" b="1" dirty="0">
                  <a:latin typeface="Arial"/>
                  <a:ea typeface="+mn-ea"/>
                  <a:cs typeface="Arial"/>
                </a:rPr>
                <a:t>Benefit to Society</a:t>
              </a:r>
            </a:p>
          </p:txBody>
        </p:sp>
        <p:sp>
          <p:nvSpPr>
            <p:cNvPr id="72721" name="Line 4"/>
            <p:cNvSpPr>
              <a:spLocks noChangeShapeType="1"/>
            </p:cNvSpPr>
            <p:nvPr/>
          </p:nvSpPr>
          <p:spPr bwMode="auto">
            <a:xfrm>
              <a:off x="2872" y="2800"/>
              <a:ext cx="0" cy="576"/>
            </a:xfrm>
            <a:prstGeom prst="line">
              <a:avLst/>
            </a:prstGeom>
            <a:noFill/>
            <a:ln w="101600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34501" name="Group 5"/>
          <p:cNvGrpSpPr>
            <a:grpSpLocks/>
          </p:cNvGrpSpPr>
          <p:nvPr/>
        </p:nvGrpSpPr>
        <p:grpSpPr bwMode="auto">
          <a:xfrm>
            <a:off x="2698750" y="2514600"/>
            <a:ext cx="3473450" cy="1949450"/>
            <a:chOff x="1700" y="1792"/>
            <a:chExt cx="2188" cy="1228"/>
          </a:xfrm>
        </p:grpSpPr>
        <p:sp>
          <p:nvSpPr>
            <p:cNvPr id="72714" name="Rectangle 6"/>
            <p:cNvSpPr>
              <a:spLocks noChangeArrowheads="1"/>
            </p:cNvSpPr>
            <p:nvPr/>
          </p:nvSpPr>
          <p:spPr bwMode="auto">
            <a:xfrm>
              <a:off x="2444" y="2376"/>
              <a:ext cx="862" cy="40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252000" tIns="180000" rIns="252000" bIns="180000">
              <a:spAutoFit/>
            </a:bodyPr>
            <a:lstStyle/>
            <a:p>
              <a:pPr algn="ctr" defTabSz="1000125">
                <a:spcBef>
                  <a:spcPct val="400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Mission</a:t>
              </a:r>
            </a:p>
          </p:txBody>
        </p:sp>
        <p:sp>
          <p:nvSpPr>
            <p:cNvPr id="72715" name="Line 7"/>
            <p:cNvSpPr>
              <a:spLocks noChangeShapeType="1"/>
            </p:cNvSpPr>
            <p:nvPr/>
          </p:nvSpPr>
          <p:spPr bwMode="auto">
            <a:xfrm>
              <a:off x="2880" y="1792"/>
              <a:ext cx="0" cy="576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16" name="Line 8"/>
            <p:cNvSpPr>
              <a:spLocks noChangeShapeType="1"/>
            </p:cNvSpPr>
            <p:nvPr/>
          </p:nvSpPr>
          <p:spPr bwMode="auto">
            <a:xfrm>
              <a:off x="1768" y="2160"/>
              <a:ext cx="648" cy="32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17" name="Line 9"/>
            <p:cNvSpPr>
              <a:spLocks noChangeShapeType="1"/>
            </p:cNvSpPr>
            <p:nvPr/>
          </p:nvSpPr>
          <p:spPr bwMode="auto">
            <a:xfrm flipH="1">
              <a:off x="3328" y="2176"/>
              <a:ext cx="560" cy="296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18" name="Line 10"/>
            <p:cNvSpPr>
              <a:spLocks noChangeShapeType="1"/>
            </p:cNvSpPr>
            <p:nvPr/>
          </p:nvSpPr>
          <p:spPr bwMode="auto">
            <a:xfrm rot="-5400000">
              <a:off x="1908" y="2500"/>
              <a:ext cx="312" cy="728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19" name="Line 11"/>
            <p:cNvSpPr>
              <a:spLocks noChangeShapeType="1"/>
            </p:cNvSpPr>
            <p:nvPr/>
          </p:nvSpPr>
          <p:spPr bwMode="auto">
            <a:xfrm rot="5400000" flipH="1">
              <a:off x="3440" y="2584"/>
              <a:ext cx="288" cy="536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70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Factors Affecting Mission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34509" name="Group 13"/>
          <p:cNvGrpSpPr>
            <a:grpSpLocks/>
          </p:cNvGrpSpPr>
          <p:nvPr/>
        </p:nvGrpSpPr>
        <p:grpSpPr bwMode="auto">
          <a:xfrm>
            <a:off x="1143000" y="1598613"/>
            <a:ext cx="7038975" cy="3136900"/>
            <a:chOff x="720" y="1215"/>
            <a:chExt cx="4434" cy="1976"/>
          </a:xfrm>
        </p:grpSpPr>
        <p:sp>
          <p:nvSpPr>
            <p:cNvPr id="72709" name="Rectangle 14"/>
            <p:cNvSpPr>
              <a:spLocks noChangeArrowheads="1"/>
            </p:cNvSpPr>
            <p:nvPr/>
          </p:nvSpPr>
          <p:spPr bwMode="auto">
            <a:xfrm>
              <a:off x="2257" y="1215"/>
              <a:ext cx="1235" cy="5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44000" tIns="180000" rIns="144000" bIns="180000">
              <a:spAutoFit/>
            </a:bodyPr>
            <a:lstStyle/>
            <a:p>
              <a:pPr algn="ctr" defTabSz="1000125">
                <a:spcBef>
                  <a:spcPct val="40000"/>
                </a:spcBef>
              </a:pPr>
              <a:r>
                <a:rPr lang="en-US" b="1" dirty="0">
                  <a:solidFill>
                    <a:srgbClr val="000000"/>
                  </a:solidFill>
                </a:rPr>
                <a:t>Philosophy and Values</a:t>
              </a:r>
              <a:endParaRPr lang="en-US" b="1" dirty="0"/>
            </a:p>
          </p:txBody>
        </p:sp>
        <p:sp>
          <p:nvSpPr>
            <p:cNvPr id="72710" name="Rectangle 15"/>
            <p:cNvSpPr>
              <a:spLocks noChangeArrowheads="1"/>
            </p:cNvSpPr>
            <p:nvPr/>
          </p:nvSpPr>
          <p:spPr bwMode="auto">
            <a:xfrm>
              <a:off x="3845" y="1832"/>
              <a:ext cx="1309" cy="5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44000" tIns="180000" rIns="144000" bIns="180000">
              <a:spAutoFit/>
            </a:bodyPr>
            <a:lstStyle/>
            <a:p>
              <a:pPr algn="ctr" defTabSz="1000125">
                <a:spcBef>
                  <a:spcPct val="40000"/>
                </a:spcBef>
              </a:pPr>
              <a:r>
                <a:rPr lang="en-US" b="1" dirty="0">
                  <a:solidFill>
                    <a:srgbClr val="000000"/>
                  </a:solidFill>
                </a:rPr>
                <a:t>Profitability and Growth</a:t>
              </a:r>
              <a:endParaRPr lang="en-US" b="1" dirty="0"/>
            </a:p>
          </p:txBody>
        </p:sp>
        <p:sp>
          <p:nvSpPr>
            <p:cNvPr id="72711" name="Rectangle 16"/>
            <p:cNvSpPr>
              <a:spLocks noChangeArrowheads="1"/>
            </p:cNvSpPr>
            <p:nvPr/>
          </p:nvSpPr>
          <p:spPr bwMode="auto">
            <a:xfrm>
              <a:off x="720" y="1935"/>
              <a:ext cx="1072" cy="4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180000" rIns="144000" bIns="180000">
              <a:spAutoFit/>
            </a:bodyPr>
            <a:lstStyle/>
            <a:p>
              <a:pPr algn="ctr" defTabSz="1000125">
                <a:spcBef>
                  <a:spcPct val="40000"/>
                </a:spcBef>
              </a:pPr>
              <a:r>
                <a:rPr lang="en-US" b="1" dirty="0">
                  <a:solidFill>
                    <a:srgbClr val="000000"/>
                  </a:solidFill>
                </a:rPr>
                <a:t>Environment</a:t>
              </a:r>
              <a:endParaRPr lang="en-US" b="1" dirty="0"/>
            </a:p>
          </p:txBody>
        </p:sp>
        <p:sp>
          <p:nvSpPr>
            <p:cNvPr id="72712" name="Rectangle 17"/>
            <p:cNvSpPr>
              <a:spLocks noChangeArrowheads="1"/>
            </p:cNvSpPr>
            <p:nvPr/>
          </p:nvSpPr>
          <p:spPr bwMode="auto">
            <a:xfrm>
              <a:off x="769" y="2788"/>
              <a:ext cx="943" cy="4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180000" rIns="144000" bIns="180000">
              <a:spAutoFit/>
            </a:bodyPr>
            <a:lstStyle/>
            <a:p>
              <a:pPr algn="ctr" defTabSz="1000125">
                <a:spcBef>
                  <a:spcPct val="40000"/>
                </a:spcBef>
              </a:pPr>
              <a:r>
                <a:rPr lang="en-US" b="1" dirty="0">
                  <a:solidFill>
                    <a:srgbClr val="000000"/>
                  </a:solidFill>
                </a:rPr>
                <a:t>Customers</a:t>
              </a:r>
              <a:endParaRPr lang="en-US" b="1" dirty="0"/>
            </a:p>
          </p:txBody>
        </p:sp>
        <p:sp>
          <p:nvSpPr>
            <p:cNvPr id="72713" name="Rectangle 18"/>
            <p:cNvSpPr>
              <a:spLocks noChangeArrowheads="1"/>
            </p:cNvSpPr>
            <p:nvPr/>
          </p:nvSpPr>
          <p:spPr bwMode="auto">
            <a:xfrm>
              <a:off x="3839" y="2788"/>
              <a:ext cx="1080" cy="4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180000" rIns="144000" bIns="180000">
              <a:spAutoFit/>
            </a:bodyPr>
            <a:lstStyle/>
            <a:p>
              <a:pPr algn="ctr" defTabSz="1000125">
                <a:spcBef>
                  <a:spcPct val="40000"/>
                </a:spcBef>
              </a:pPr>
              <a:r>
                <a:rPr lang="en-US" b="1" dirty="0">
                  <a:solidFill>
                    <a:srgbClr val="000000"/>
                  </a:solidFill>
                </a:rPr>
                <a:t>Public Image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660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 plan to achieve mission</a:t>
            </a:r>
          </a:p>
          <a:p>
            <a:r>
              <a:rPr lang="en-US" dirty="0">
                <a:solidFill>
                  <a:srgbClr val="FF0000"/>
                </a:solidFill>
              </a:rPr>
              <a:t>Functional</a:t>
            </a:r>
            <a:r>
              <a:rPr lang="en-US" dirty="0"/>
              <a:t> areas have strategies</a:t>
            </a:r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Exploit</a:t>
            </a:r>
            <a:r>
              <a:rPr lang="en-US" dirty="0" smtClean="0"/>
              <a:t> </a:t>
            </a:r>
            <a:r>
              <a:rPr lang="en-US" dirty="0"/>
              <a:t>opportunities and </a:t>
            </a:r>
            <a:r>
              <a:rPr lang="en-US" dirty="0" smtClean="0"/>
              <a:t>strengths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Neutralize</a:t>
            </a:r>
            <a:r>
              <a:rPr lang="en-US" dirty="0" smtClean="0"/>
              <a:t> threats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weaknesses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528638" y="1727200"/>
            <a:ext cx="7573962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8615" rIns="98967" bIns="48615"/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9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Competitive Advantage </a:t>
            </a:r>
            <a:r>
              <a:rPr lang="en-US" dirty="0" smtClean="0"/>
              <a:t>Strategies</a:t>
            </a:r>
            <a:endParaRPr lang="en-US" dirty="0">
              <a:ea typeface="+mj-ea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836613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Differentiation</a:t>
            </a:r>
          </a:p>
          <a:p>
            <a:pPr lvl="1" defTabSz="836613">
              <a:buClr>
                <a:schemeClr val="tx1"/>
              </a:buClr>
            </a:pPr>
            <a:r>
              <a:rPr lang="en-US" dirty="0" smtClean="0">
                <a:latin typeface="Arial" charset="0"/>
                <a:cs typeface="Arial" charset="0"/>
              </a:rPr>
              <a:t>Better</a:t>
            </a:r>
            <a:r>
              <a:rPr lang="en-US" dirty="0">
                <a:latin typeface="Arial" charset="0"/>
                <a:cs typeface="Arial" charset="0"/>
              </a:rPr>
              <a:t>, or at least different</a:t>
            </a:r>
          </a:p>
          <a:p>
            <a:pPr defTabSz="836613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Cost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leadership</a:t>
            </a:r>
          </a:p>
          <a:p>
            <a:pPr lvl="1" defTabSz="836613">
              <a:buClr>
                <a:schemeClr val="tx1"/>
              </a:buClr>
            </a:pPr>
            <a:r>
              <a:rPr lang="en-US" dirty="0" smtClean="0">
                <a:latin typeface="Arial" charset="0"/>
                <a:cs typeface="Arial" charset="0"/>
              </a:rPr>
              <a:t>Cheaper</a:t>
            </a:r>
            <a:endParaRPr lang="en-US" dirty="0">
              <a:latin typeface="Arial" charset="0"/>
              <a:cs typeface="Arial" charset="0"/>
            </a:endParaRPr>
          </a:p>
          <a:p>
            <a:pPr defTabSz="836613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Response</a:t>
            </a:r>
          </a:p>
          <a:p>
            <a:pPr lvl="1" defTabSz="836613">
              <a:buClr>
                <a:schemeClr val="tx1"/>
              </a:buClr>
            </a:pPr>
            <a:r>
              <a:rPr lang="en-US" dirty="0" smtClean="0">
                <a:latin typeface="Arial" charset="0"/>
                <a:cs typeface="Arial" charset="0"/>
              </a:rPr>
              <a:t>More </a:t>
            </a:r>
            <a:r>
              <a:rPr lang="en-US" dirty="0">
                <a:latin typeface="Arial" charset="0"/>
                <a:cs typeface="Arial" charset="0"/>
              </a:rPr>
              <a:t>responsive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on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 can go beyond both the physical characteristics and service attributes to encompass </a:t>
            </a:r>
            <a:r>
              <a:rPr lang="en-US" dirty="0">
                <a:solidFill>
                  <a:srgbClr val="FF0000"/>
                </a:solidFill>
              </a:rPr>
              <a:t>everything that impacts customer's perception of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en-US" dirty="0" err="1"/>
              <a:t>Safeskin</a:t>
            </a:r>
            <a:r>
              <a:rPr lang="en-US" dirty="0"/>
              <a:t> gloves – leading edge products</a:t>
            </a:r>
          </a:p>
          <a:p>
            <a:pPr lvl="1"/>
            <a:r>
              <a:rPr lang="en-US" dirty="0"/>
              <a:t>Walt Disney Magic Kingdom – experience differentiation</a:t>
            </a:r>
          </a:p>
          <a:p>
            <a:pPr lvl="1"/>
            <a:r>
              <a:rPr lang="en-US" dirty="0"/>
              <a:t>Hard Rock Cafe – dining </a:t>
            </a:r>
            <a:r>
              <a:rPr lang="en-US" dirty="0" smtClean="0"/>
              <a:t>experience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Engaging a customer with a product through imaginative use of the </a:t>
            </a:r>
            <a:r>
              <a:rPr lang="en-US" dirty="0">
                <a:solidFill>
                  <a:srgbClr val="FF0000"/>
                </a:solidFill>
              </a:rPr>
              <a:t>five senses</a:t>
            </a:r>
            <a:r>
              <a:rPr lang="en-US" dirty="0"/>
              <a:t>, so the customer “experiences” the </a:t>
            </a:r>
            <a:r>
              <a:rPr lang="en-US" dirty="0" smtClean="0"/>
              <a:t>product</a:t>
            </a:r>
          </a:p>
          <a:p>
            <a:pPr lvl="1"/>
            <a:r>
              <a:rPr lang="en-US" dirty="0"/>
              <a:t>Theme parks use sight, sound, smell, and participation</a:t>
            </a:r>
          </a:p>
          <a:p>
            <a:pPr lvl="1"/>
            <a:r>
              <a:rPr lang="en-US" dirty="0"/>
              <a:t>Movie theatres use sight, sound, moving seats, smells, and mists of rain</a:t>
            </a:r>
          </a:p>
          <a:p>
            <a:pPr lvl="1"/>
            <a:r>
              <a:rPr lang="en-US" dirty="0"/>
              <a:t>Restaurants use music, smell, and open </a:t>
            </a:r>
            <a:r>
              <a:rPr lang="en-US" dirty="0" smtClean="0"/>
              <a:t>kitchens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Competing on Cost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Provide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maximum value </a:t>
            </a:r>
            <a:r>
              <a:rPr lang="en-US" dirty="0">
                <a:latin typeface="Arial" charset="0"/>
                <a:cs typeface="Arial" charset="0"/>
              </a:rPr>
              <a:t>as perceived by </a:t>
            </a:r>
            <a:r>
              <a:rPr lang="en-US" dirty="0" smtClean="0">
                <a:latin typeface="Arial" charset="0"/>
                <a:cs typeface="Arial" charset="0"/>
              </a:rPr>
              <a:t>customer</a:t>
            </a:r>
            <a:endParaRPr lang="en-US" b="1" dirty="0" smtClean="0">
              <a:latin typeface="Arial" charset="0"/>
              <a:cs typeface="Arial" charset="0"/>
            </a:endParaRPr>
          </a:p>
          <a:p>
            <a:r>
              <a:rPr lang="en-US" b="1" u="sng" dirty="0" smtClean="0">
                <a:latin typeface="Arial" charset="0"/>
                <a:cs typeface="Arial" charset="0"/>
              </a:rPr>
              <a:t>Does </a:t>
            </a:r>
            <a:r>
              <a:rPr lang="en-US" b="1" u="sng" dirty="0">
                <a:latin typeface="Arial" charset="0"/>
                <a:cs typeface="Arial" charset="0"/>
              </a:rPr>
              <a:t>not imply low </a:t>
            </a:r>
            <a:r>
              <a:rPr lang="en-US" b="1" u="sng" dirty="0" smtClean="0">
                <a:latin typeface="Arial" charset="0"/>
                <a:cs typeface="Arial" charset="0"/>
              </a:rPr>
              <a:t>quality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Southwest Airlines – secondary airports, no frills service, efficient utilization of equipment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Walmart – small overhead, shrinkage, and distribution costs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Franz </a:t>
            </a:r>
            <a:r>
              <a:rPr lang="en-US" dirty="0" err="1">
                <a:latin typeface="Arial" charset="0"/>
                <a:cs typeface="Arial" charset="0"/>
              </a:rPr>
              <a:t>Colruyt</a:t>
            </a:r>
            <a:r>
              <a:rPr lang="en-US" dirty="0">
                <a:latin typeface="Arial" charset="0"/>
                <a:cs typeface="Arial" charset="0"/>
              </a:rPr>
              <a:t> – no bags, no bright lights, no music, and doors on </a:t>
            </a:r>
            <a:r>
              <a:rPr lang="en-US" dirty="0" smtClean="0">
                <a:latin typeface="Arial" charset="0"/>
                <a:cs typeface="Arial" charset="0"/>
              </a:rPr>
              <a:t>freezers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Management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Ops</a:t>
            </a:r>
          </a:p>
          <a:p>
            <a:pPr lvl="1"/>
            <a:r>
              <a:rPr lang="en-US" dirty="0" smtClean="0"/>
              <a:t>Op Man</a:t>
            </a:r>
          </a:p>
          <a:p>
            <a:pPr lvl="1"/>
            <a:r>
              <a:rPr lang="en-US" dirty="0"/>
              <a:t>Warehouse guys</a:t>
            </a:r>
          </a:p>
          <a:p>
            <a:pPr lvl="1"/>
            <a:r>
              <a:rPr lang="en-US" dirty="0" smtClean="0"/>
              <a:t>Construction Management</a:t>
            </a:r>
          </a:p>
          <a:p>
            <a:pPr lvl="1"/>
            <a:r>
              <a:rPr lang="en-US" dirty="0" smtClean="0"/>
              <a:t>Etc…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Competing 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Flexibility</a:t>
            </a:r>
            <a:r>
              <a:rPr lang="en-US" dirty="0"/>
              <a:t> is matching market changes in design innovation and volumes</a:t>
            </a:r>
          </a:p>
          <a:p>
            <a:pPr lvl="1"/>
            <a:r>
              <a:rPr lang="en-US" dirty="0"/>
              <a:t>A way of life at Hewlett-Packard</a:t>
            </a:r>
          </a:p>
          <a:p>
            <a:r>
              <a:rPr lang="en-US" dirty="0">
                <a:solidFill>
                  <a:srgbClr val="FF0000"/>
                </a:solidFill>
              </a:rPr>
              <a:t>Reliability</a:t>
            </a:r>
            <a:r>
              <a:rPr lang="en-US" dirty="0"/>
              <a:t> is meeting schedules</a:t>
            </a:r>
          </a:p>
          <a:p>
            <a:pPr lvl="1"/>
            <a:r>
              <a:rPr lang="en-US" dirty="0"/>
              <a:t>German machine industry</a:t>
            </a:r>
          </a:p>
          <a:p>
            <a:r>
              <a:rPr lang="en-US" dirty="0">
                <a:solidFill>
                  <a:srgbClr val="FF0000"/>
                </a:solidFill>
              </a:rPr>
              <a:t>Quickness</a:t>
            </a:r>
            <a:r>
              <a:rPr lang="en-US" dirty="0"/>
              <a:t> in design, </a:t>
            </a:r>
            <a:r>
              <a:rPr lang="en-US" dirty="0" smtClean="0"/>
              <a:t>production</a:t>
            </a:r>
            <a:r>
              <a:rPr lang="en-US" dirty="0"/>
              <a:t>, and delivery</a:t>
            </a:r>
          </a:p>
          <a:p>
            <a:pPr lvl="1"/>
            <a:r>
              <a:rPr lang="en-US" dirty="0" smtClean="0"/>
              <a:t>Pizza </a:t>
            </a:r>
            <a:r>
              <a:rPr lang="en-US" dirty="0"/>
              <a:t>Hut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4000" dirty="0" smtClean="0">
                <a:latin typeface="Arial" charset="0"/>
                <a:cs typeface="Arial" charset="0"/>
              </a:rPr>
              <a:t>OM</a:t>
            </a:r>
            <a:r>
              <a:rPr lang="en-NZ" sz="4000" dirty="0" smtClean="0">
                <a:latin typeface="Arial" charset="0"/>
                <a:cs typeface="Arial" charset="0"/>
              </a:rPr>
              <a:t>’</a:t>
            </a:r>
            <a:r>
              <a:rPr lang="en-US" sz="4000" dirty="0" smtClean="0">
                <a:latin typeface="Arial" charset="0"/>
                <a:cs typeface="Arial" charset="0"/>
              </a:rPr>
              <a:t>s </a:t>
            </a:r>
            <a:r>
              <a:rPr lang="en-US" sz="4000" dirty="0">
                <a:latin typeface="Arial" charset="0"/>
                <a:cs typeface="Arial" charset="0"/>
              </a:rPr>
              <a:t>Contribution to Strategy</a:t>
            </a:r>
            <a:endParaRPr lang="en-US" sz="2800" dirty="0">
              <a:solidFill>
                <a:srgbClr val="33CC33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52931" name="Group 3"/>
          <p:cNvGrpSpPr>
            <a:grpSpLocks/>
          </p:cNvGrpSpPr>
          <p:nvPr/>
        </p:nvGrpSpPr>
        <p:grpSpPr bwMode="auto">
          <a:xfrm>
            <a:off x="228600" y="1733602"/>
            <a:ext cx="1646238" cy="4835525"/>
            <a:chOff x="160" y="1075"/>
            <a:chExt cx="1037" cy="3046"/>
          </a:xfrm>
        </p:grpSpPr>
        <p:sp>
          <p:nvSpPr>
            <p:cNvPr id="252932" name="AutoShape 4"/>
            <p:cNvSpPr>
              <a:spLocks noChangeArrowheads="1"/>
            </p:cNvSpPr>
            <p:nvPr/>
          </p:nvSpPr>
          <p:spPr bwMode="auto">
            <a:xfrm>
              <a:off x="160" y="1075"/>
              <a:ext cx="1037" cy="3046"/>
            </a:xfrm>
            <a:prstGeom prst="homePlate">
              <a:avLst>
                <a:gd name="adj" fmla="val 25000"/>
              </a:avLst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1152" name="Text Box 5"/>
            <p:cNvSpPr txBox="1">
              <a:spLocks noChangeArrowheads="1"/>
            </p:cNvSpPr>
            <p:nvPr/>
          </p:nvSpPr>
          <p:spPr bwMode="auto">
            <a:xfrm>
              <a:off x="168" y="1148"/>
              <a:ext cx="973" cy="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Product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Quality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Process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Location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Layout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Human</a:t>
              </a:r>
              <a:br>
                <a:rPr lang="en-AU" sz="1400" b="1" dirty="0">
                  <a:latin typeface="Arial" charset="0"/>
                </a:rPr>
              </a:br>
              <a:r>
                <a:rPr lang="en-AU" sz="1400" b="1" dirty="0">
                  <a:latin typeface="Arial" charset="0"/>
                </a:rPr>
                <a:t>  resource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Supply chain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Inventory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Scheduling</a:t>
              </a:r>
            </a:p>
            <a:p>
              <a:pPr>
                <a:lnSpc>
                  <a:spcPct val="80000"/>
                </a:lnSpc>
                <a:spcBef>
                  <a:spcPct val="140000"/>
                </a:spcBef>
              </a:pPr>
              <a:r>
                <a:rPr lang="en-AU" sz="1400" b="1" dirty="0">
                  <a:latin typeface="Arial" charset="0"/>
                </a:rPr>
                <a:t>Maintenance</a:t>
              </a:r>
            </a:p>
          </p:txBody>
        </p:sp>
      </p:grpSp>
      <p:grpSp>
        <p:nvGrpSpPr>
          <p:cNvPr id="252945" name="Group 17"/>
          <p:cNvGrpSpPr>
            <a:grpSpLocks/>
          </p:cNvGrpSpPr>
          <p:nvPr/>
        </p:nvGrpSpPr>
        <p:grpSpPr bwMode="auto">
          <a:xfrm>
            <a:off x="1549400" y="1733602"/>
            <a:ext cx="5791200" cy="4916488"/>
            <a:chOff x="976" y="931"/>
            <a:chExt cx="3648" cy="3097"/>
          </a:xfrm>
        </p:grpSpPr>
        <p:sp>
          <p:nvSpPr>
            <p:cNvPr id="91149" name="Freeform 6"/>
            <p:cNvSpPr>
              <a:spLocks/>
            </p:cNvSpPr>
            <p:nvPr/>
          </p:nvSpPr>
          <p:spPr bwMode="auto">
            <a:xfrm>
              <a:off x="976" y="931"/>
              <a:ext cx="3648" cy="3046"/>
            </a:xfrm>
            <a:custGeom>
              <a:avLst/>
              <a:gdLst>
                <a:gd name="T0" fmla="*/ 0 w 3197"/>
                <a:gd name="T1" fmla="*/ 3046 h 2592"/>
                <a:gd name="T2" fmla="*/ 254 w 3197"/>
                <a:gd name="T3" fmla="*/ 1536 h 2592"/>
                <a:gd name="T4" fmla="*/ 0 w 3197"/>
                <a:gd name="T5" fmla="*/ 0 h 2592"/>
                <a:gd name="T6" fmla="*/ 3157 w 3197"/>
                <a:gd name="T7" fmla="*/ 0 h 2592"/>
                <a:gd name="T8" fmla="*/ 3648 w 3197"/>
                <a:gd name="T9" fmla="*/ 1523 h 2592"/>
                <a:gd name="T10" fmla="*/ 3157 w 3197"/>
                <a:gd name="T11" fmla="*/ 3046 h 2592"/>
                <a:gd name="T12" fmla="*/ 0 w 3197"/>
                <a:gd name="T13" fmla="*/ 3046 h 25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7"/>
                <a:gd name="T22" fmla="*/ 0 h 2592"/>
                <a:gd name="T23" fmla="*/ 3197 w 3197"/>
                <a:gd name="T24" fmla="*/ 2592 h 25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7" h="2592">
                  <a:moveTo>
                    <a:pt x="0" y="2592"/>
                  </a:moveTo>
                  <a:lnTo>
                    <a:pt x="223" y="1307"/>
                  </a:lnTo>
                  <a:lnTo>
                    <a:pt x="0" y="0"/>
                  </a:lnTo>
                  <a:lnTo>
                    <a:pt x="2767" y="0"/>
                  </a:lnTo>
                  <a:lnTo>
                    <a:pt x="3197" y="1296"/>
                  </a:lnTo>
                  <a:lnTo>
                    <a:pt x="2767" y="2592"/>
                  </a:lnTo>
                  <a:lnTo>
                    <a:pt x="0" y="25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150" name="Text Box 7"/>
            <p:cNvSpPr txBox="1">
              <a:spLocks noChangeArrowheads="1"/>
            </p:cNvSpPr>
            <p:nvPr/>
          </p:nvSpPr>
          <p:spPr bwMode="auto">
            <a:xfrm>
              <a:off x="1016" y="962"/>
              <a:ext cx="3317" cy="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marL="2425700" indent="-2425700" defTabSz="1000125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rPr>
                <a:t>DIFFERENTIATION: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Innovative </a:t>
              </a:r>
              <a:r>
                <a:rPr lang="en-US" sz="1400" b="1" dirty="0" smtClean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design 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………...	</a:t>
              </a:r>
              <a:r>
                <a:rPr lang="en-US" sz="1400" b="1" dirty="0" err="1" smtClean="0">
                  <a:latin typeface="Arial" charset="0"/>
                  <a:ea typeface="MS PGothic" charset="0"/>
                  <a:cs typeface="MS PGothic" charset="0"/>
                </a:rPr>
                <a:t>Safeskin’s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 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innovative gloves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</a:t>
              </a: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Broad product </a:t>
              </a:r>
              <a:r>
                <a:rPr lang="en-US" sz="1400" b="1" dirty="0" smtClean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line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 ………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Fidelity 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Security’s 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mutual funds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</a:t>
              </a: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After-sales </a:t>
              </a:r>
              <a:r>
                <a:rPr lang="en-US" sz="1400" b="1" dirty="0" smtClean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service 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……..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Caterpillar’s 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heavy equipment service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  </a:t>
              </a:r>
              <a:r>
                <a:rPr lang="en-US" sz="1400" b="1" dirty="0" smtClean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Experience 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……………..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Hard Rock 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Café’s 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dining experience</a:t>
              </a:r>
            </a:p>
            <a:p>
              <a:pPr>
                <a:lnSpc>
                  <a:spcPct val="85000"/>
                </a:lnSpc>
              </a:pPr>
              <a:endParaRPr lang="en-US" sz="1400" b="1" dirty="0">
                <a:latin typeface="Arial" charset="0"/>
                <a:ea typeface="MS PGothic" charset="0"/>
                <a:cs typeface="MS PGothic" charset="0"/>
              </a:endParaRP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    </a:t>
              </a: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COST LEADERSHIP: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      </a:t>
              </a: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Low </a:t>
              </a:r>
              <a:r>
                <a:rPr lang="en-US" sz="1400" b="1" dirty="0" smtClean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overhead 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………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Franz-</a:t>
              </a:r>
              <a:r>
                <a:rPr lang="en-US" sz="1400" b="1" dirty="0" err="1" smtClean="0">
                  <a:latin typeface="Arial" charset="0"/>
                  <a:ea typeface="MS PGothic" charset="0"/>
                  <a:cs typeface="MS PGothic" charset="0"/>
                </a:rPr>
                <a:t>Colruyt’s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 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warehouse-type stores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       </a:t>
              </a: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Effective capacity 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…</a:t>
              </a: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	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Southwest 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Airline’s</a:t>
              </a:r>
              <a:endParaRPr lang="en-US" sz="1400" b="1" dirty="0">
                <a:solidFill>
                  <a:srgbClr val="FFFFFF"/>
                </a:solidFill>
                <a:latin typeface="Arial" charset="0"/>
                <a:ea typeface="MS PGothic" charset="0"/>
                <a:cs typeface="MS PGothic" charset="0"/>
              </a:endParaRP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            use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	aircraft utilization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	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         Inventory 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…………….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</a:t>
              </a:r>
              <a:r>
                <a:rPr lang="en-US" sz="1400" b="1" dirty="0" err="1" smtClean="0">
                  <a:latin typeface="Arial" charset="0"/>
                  <a:ea typeface="MS PGothic" charset="0"/>
                  <a:cs typeface="MS PGothic" charset="0"/>
                </a:rPr>
                <a:t>Walmart’s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 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sophisticated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        </a:t>
              </a:r>
              <a:r>
                <a:rPr lang="en-US" sz="1400" b="1" dirty="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rPr>
                <a:t>management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	distribution system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	</a:t>
              </a:r>
            </a:p>
            <a:p>
              <a:pPr>
                <a:lnSpc>
                  <a:spcPct val="85000"/>
                </a:lnSpc>
              </a:pPr>
              <a:endParaRPr lang="en-US" sz="1400" b="1" dirty="0">
                <a:latin typeface="Arial" charset="0"/>
                <a:ea typeface="MS PGothic" charset="0"/>
                <a:cs typeface="MS PGothic" charset="0"/>
              </a:endParaRP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    </a:t>
              </a:r>
              <a:r>
                <a:rPr lang="en-US" sz="1400" b="1" dirty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RESPONSE: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    </a:t>
              </a:r>
              <a:r>
                <a:rPr lang="en-US" sz="1400" b="1" dirty="0" smtClean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Flexibility 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……………..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	Hewlett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-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Packard’s 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response to volatile world market</a:t>
              </a: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  </a:t>
              </a:r>
              <a:r>
                <a:rPr lang="en-US" sz="1400" b="1" dirty="0" smtClean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Reliability 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………………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FedEx’s “absolutely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, positively, on 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time”</a:t>
              </a:r>
              <a:endParaRPr lang="en-US" sz="1400" b="1" dirty="0">
                <a:latin typeface="Arial" charset="0"/>
                <a:ea typeface="MS PGothic" charset="0"/>
                <a:cs typeface="MS PGothic" charset="0"/>
              </a:endParaRPr>
            </a:p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   </a:t>
              </a:r>
              <a:r>
                <a:rPr lang="en-US" sz="1400" b="1" dirty="0" smtClean="0">
                  <a:solidFill>
                    <a:srgbClr val="FFFFFF"/>
                  </a:solidFill>
                  <a:latin typeface="Arial" charset="0"/>
                  <a:ea typeface="MS PGothic" charset="0"/>
                  <a:cs typeface="MS PGothic" charset="0"/>
                </a:rPr>
                <a:t>Quickness </a:t>
              </a: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MS PGothic" charset="0"/>
                </a:rPr>
                <a:t>……………….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	Pizza </a:t>
              </a:r>
              <a:r>
                <a:rPr lang="en-US" sz="1400" b="1" dirty="0" smtClean="0">
                  <a:latin typeface="Arial" charset="0"/>
                  <a:ea typeface="MS PGothic" charset="0"/>
                  <a:cs typeface="MS PGothic" charset="0"/>
                </a:rPr>
                <a:t>Hut’s </a:t>
              </a: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5-minute guarantee </a:t>
              </a:r>
              <a:b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</a:br>
              <a:r>
                <a:rPr lang="en-US" sz="1400" b="1" dirty="0">
                  <a:latin typeface="Arial" charset="0"/>
                  <a:ea typeface="MS PGothic" charset="0"/>
                  <a:cs typeface="MS PGothic" charset="0"/>
                </a:rPr>
                <a:t>at lunchtime</a:t>
              </a:r>
            </a:p>
          </p:txBody>
        </p:sp>
      </p:grp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7191375" y="5961012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600" dirty="0">
                <a:latin typeface="Arial" charset="0"/>
              </a:rPr>
              <a:t>Figure </a:t>
            </a:r>
            <a:r>
              <a:rPr lang="en-AU" sz="1600" dirty="0">
                <a:solidFill>
                  <a:schemeClr val="tx2"/>
                </a:solidFill>
                <a:latin typeface="Arial" charset="0"/>
              </a:rPr>
              <a:t>2.4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225425" y="1270052"/>
            <a:ext cx="8613775" cy="463550"/>
          </a:xfrm>
          <a:prstGeom prst="rect">
            <a:avLst/>
          </a:prstGeom>
          <a:solidFill>
            <a:srgbClr val="1750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33400" algn="ctr"/>
                <a:tab pos="2057400" algn="ctr"/>
                <a:tab pos="4927600" algn="ctr"/>
                <a:tab pos="7531100" algn="ct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AU" sz="1400" b="1" dirty="0">
                <a:solidFill>
                  <a:srgbClr val="F9F9F9"/>
                </a:solidFill>
                <a:latin typeface="Arial" charset="0"/>
                <a:ea typeface="MS PGothic" charset="0"/>
                <a:cs typeface="MS PGothic" charset="0"/>
              </a:rPr>
              <a:t>	10 Operations			Competitive</a:t>
            </a:r>
          </a:p>
          <a:p>
            <a:pPr>
              <a:lnSpc>
                <a:spcPct val="85000"/>
              </a:lnSpc>
            </a:pPr>
            <a:r>
              <a:rPr lang="en-AU" sz="1400" b="1" dirty="0">
                <a:solidFill>
                  <a:srgbClr val="F9F9F9"/>
                </a:solidFill>
                <a:latin typeface="Arial" charset="0"/>
                <a:ea typeface="MS PGothic" charset="0"/>
                <a:cs typeface="MS PGothic" charset="0"/>
              </a:rPr>
              <a:t>	Decisions	Strategy	Example	Advantage</a:t>
            </a:r>
          </a:p>
        </p:txBody>
      </p:sp>
      <p:grpSp>
        <p:nvGrpSpPr>
          <p:cNvPr id="252938" name="Group 10"/>
          <p:cNvGrpSpPr>
            <a:grpSpLocks/>
          </p:cNvGrpSpPr>
          <p:nvPr/>
        </p:nvGrpSpPr>
        <p:grpSpPr bwMode="auto">
          <a:xfrm>
            <a:off x="6584657" y="2732140"/>
            <a:ext cx="2470151" cy="2427288"/>
            <a:chOff x="4109" y="1864"/>
            <a:chExt cx="1556" cy="1529"/>
          </a:xfrm>
        </p:grpSpPr>
        <p:sp>
          <p:nvSpPr>
            <p:cNvPr id="252939" name="Oval 11"/>
            <p:cNvSpPr>
              <a:spLocks noChangeArrowheads="1"/>
            </p:cNvSpPr>
            <p:nvPr/>
          </p:nvSpPr>
          <p:spPr bwMode="auto">
            <a:xfrm>
              <a:off x="4109" y="2489"/>
              <a:ext cx="904" cy="9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52940" name="Oval 12"/>
            <p:cNvSpPr>
              <a:spLocks noChangeArrowheads="1"/>
            </p:cNvSpPr>
            <p:nvPr/>
          </p:nvSpPr>
          <p:spPr bwMode="auto">
            <a:xfrm>
              <a:off x="4761" y="2369"/>
              <a:ext cx="904" cy="904"/>
            </a:xfrm>
            <a:prstGeom prst="ellipse">
              <a:avLst/>
            </a:prstGeom>
            <a:solidFill>
              <a:schemeClr val="accent4">
                <a:lumMod val="7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1145" name="Oval 13"/>
            <p:cNvSpPr>
              <a:spLocks noChangeArrowheads="1"/>
            </p:cNvSpPr>
            <p:nvPr/>
          </p:nvSpPr>
          <p:spPr bwMode="auto">
            <a:xfrm>
              <a:off x="4368" y="1864"/>
              <a:ext cx="904" cy="904"/>
            </a:xfrm>
            <a:prstGeom prst="ellipse">
              <a:avLst/>
            </a:prstGeom>
            <a:solidFill>
              <a:schemeClr val="bg2">
                <a:lumMod val="90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146" name="Text Box 14"/>
            <p:cNvSpPr txBox="1">
              <a:spLocks noChangeArrowheads="1"/>
            </p:cNvSpPr>
            <p:nvPr/>
          </p:nvSpPr>
          <p:spPr bwMode="auto">
            <a:xfrm>
              <a:off x="4923" y="2712"/>
              <a:ext cx="67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300" b="1" dirty="0">
                  <a:latin typeface="Arial" charset="0"/>
                  <a:ea typeface="MS PGothic" charset="0"/>
                  <a:cs typeface="MS PGothic" charset="0"/>
                </a:rPr>
                <a:t>Response</a:t>
              </a:r>
            </a:p>
            <a:p>
              <a:pPr algn="ctr"/>
              <a:r>
                <a:rPr lang="en-US" sz="1300" b="1" dirty="0">
                  <a:latin typeface="Arial" charset="0"/>
                  <a:ea typeface="MS PGothic" charset="0"/>
                  <a:cs typeface="MS PGothic" charset="0"/>
                </a:rPr>
                <a:t>(faster)</a:t>
              </a:r>
            </a:p>
          </p:txBody>
        </p:sp>
        <p:sp>
          <p:nvSpPr>
            <p:cNvPr id="91147" name="Text Box 15"/>
            <p:cNvSpPr txBox="1">
              <a:spLocks noChangeArrowheads="1"/>
            </p:cNvSpPr>
            <p:nvPr/>
          </p:nvSpPr>
          <p:spPr bwMode="auto">
            <a:xfrm>
              <a:off x="4146" y="2767"/>
              <a:ext cx="7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300" b="1" dirty="0">
                  <a:latin typeface="Arial" charset="0"/>
                  <a:ea typeface="MS PGothic" charset="0"/>
                  <a:cs typeface="MS PGothic" charset="0"/>
                </a:rPr>
                <a:t>Cost leadership</a:t>
              </a:r>
            </a:p>
            <a:p>
              <a:pPr algn="ctr"/>
              <a:r>
                <a:rPr lang="en-US" sz="1300" b="1" dirty="0">
                  <a:latin typeface="Arial" charset="0"/>
                  <a:ea typeface="MS PGothic" charset="0"/>
                  <a:cs typeface="MS PGothic" charset="0"/>
                </a:rPr>
                <a:t>(cheaper)</a:t>
              </a:r>
            </a:p>
          </p:txBody>
        </p:sp>
        <p:sp>
          <p:nvSpPr>
            <p:cNvPr id="91148" name="Text Box 16"/>
            <p:cNvSpPr txBox="1">
              <a:spLocks noChangeArrowheads="1"/>
            </p:cNvSpPr>
            <p:nvPr/>
          </p:nvSpPr>
          <p:spPr bwMode="auto">
            <a:xfrm>
              <a:off x="4400" y="2172"/>
              <a:ext cx="85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300" b="1" dirty="0">
                  <a:latin typeface="Arial" charset="0"/>
                  <a:ea typeface="MS PGothic" charset="0"/>
                  <a:cs typeface="MS PGothic" charset="0"/>
                </a:rPr>
                <a:t>Differentiation</a:t>
              </a:r>
            </a:p>
            <a:p>
              <a:pPr algn="ctr"/>
              <a:r>
                <a:rPr lang="en-US" sz="1300" b="1" dirty="0">
                  <a:latin typeface="Arial" charset="0"/>
                  <a:ea typeface="MS PGothic" charset="0"/>
                  <a:cs typeface="MS PGothic" charset="0"/>
                </a:rPr>
                <a:t>(better)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6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Product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280579" name="Group 3"/>
          <p:cNvGrpSpPr>
            <a:grpSpLocks/>
          </p:cNvGrpSpPr>
          <p:nvPr/>
        </p:nvGrpSpPr>
        <p:grpSpPr bwMode="auto">
          <a:xfrm>
            <a:off x="1177925" y="1887075"/>
            <a:ext cx="7239000" cy="1816100"/>
            <a:chOff x="742" y="1358"/>
            <a:chExt cx="4560" cy="1144"/>
          </a:xfrm>
        </p:grpSpPr>
        <p:sp>
          <p:nvSpPr>
            <p:cNvPr id="94256" name="Text Box 4"/>
            <p:cNvSpPr txBox="1">
              <a:spLocks noChangeArrowheads="1"/>
            </p:cNvSpPr>
            <p:nvPr/>
          </p:nvSpPr>
          <p:spPr bwMode="auto">
            <a:xfrm>
              <a:off x="742" y="1358"/>
              <a:ext cx="1157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1400" b="1" dirty="0">
                  <a:latin typeface="Arial" charset="0"/>
                </a:rPr>
                <a:t>Best period to increase market share</a:t>
              </a:r>
            </a:p>
            <a:p>
              <a:endParaRPr lang="en-AU" sz="1400" b="1" dirty="0">
                <a:latin typeface="Arial" charset="0"/>
              </a:endParaRPr>
            </a:p>
            <a:p>
              <a:r>
                <a:rPr lang="en-AU" sz="1400" b="1" dirty="0">
                  <a:latin typeface="Arial" charset="0"/>
                </a:rPr>
                <a:t>R&amp;D engineering is critical</a:t>
              </a:r>
            </a:p>
          </p:txBody>
        </p:sp>
        <p:sp>
          <p:nvSpPr>
            <p:cNvPr id="94257" name="Text Box 5"/>
            <p:cNvSpPr txBox="1">
              <a:spLocks noChangeArrowheads="1"/>
            </p:cNvSpPr>
            <p:nvPr/>
          </p:nvSpPr>
          <p:spPr bwMode="auto">
            <a:xfrm>
              <a:off x="1926" y="1358"/>
              <a:ext cx="1171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1400" b="1" dirty="0">
                  <a:latin typeface="Arial" charset="0"/>
                </a:rPr>
                <a:t>Practical to change price or quality image</a:t>
              </a:r>
            </a:p>
            <a:p>
              <a:endParaRPr lang="en-AU" sz="1400" b="1" dirty="0">
                <a:latin typeface="Arial" charset="0"/>
              </a:endParaRPr>
            </a:p>
            <a:p>
              <a:r>
                <a:rPr lang="en-AU" sz="1400" b="1" dirty="0">
                  <a:latin typeface="Arial" charset="0"/>
                </a:rPr>
                <a:t>Strengthen niche</a:t>
              </a:r>
            </a:p>
          </p:txBody>
        </p:sp>
        <p:sp>
          <p:nvSpPr>
            <p:cNvPr id="94258" name="Text Box 6"/>
            <p:cNvSpPr txBox="1">
              <a:spLocks noChangeArrowheads="1"/>
            </p:cNvSpPr>
            <p:nvPr/>
          </p:nvSpPr>
          <p:spPr bwMode="auto">
            <a:xfrm>
              <a:off x="3110" y="1358"/>
              <a:ext cx="118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1400" b="1" dirty="0">
                  <a:latin typeface="Arial" charset="0"/>
                </a:rPr>
                <a:t>Poor time to change image, price, or quality</a:t>
              </a:r>
            </a:p>
            <a:p>
              <a:endParaRPr lang="en-AU" sz="1400" b="1" dirty="0">
                <a:latin typeface="Arial" charset="0"/>
              </a:endParaRPr>
            </a:p>
            <a:p>
              <a:r>
                <a:rPr lang="en-AU" sz="1400" b="1" dirty="0">
                  <a:latin typeface="Arial" charset="0"/>
                </a:rPr>
                <a:t>Competitive costs become critical</a:t>
              </a:r>
            </a:p>
            <a:p>
              <a:r>
                <a:rPr lang="en-AU" sz="1400" b="1" dirty="0">
                  <a:latin typeface="Arial" charset="0"/>
                </a:rPr>
                <a:t>Defend market position</a:t>
              </a:r>
            </a:p>
          </p:txBody>
        </p:sp>
        <p:sp>
          <p:nvSpPr>
            <p:cNvPr id="94259" name="Text Box 7"/>
            <p:cNvSpPr txBox="1">
              <a:spLocks noChangeArrowheads="1"/>
            </p:cNvSpPr>
            <p:nvPr/>
          </p:nvSpPr>
          <p:spPr bwMode="auto">
            <a:xfrm>
              <a:off x="4294" y="1358"/>
              <a:ext cx="10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1400" b="1" dirty="0">
                  <a:latin typeface="Arial" charset="0"/>
                </a:rPr>
                <a:t>Cost control critical</a:t>
              </a:r>
            </a:p>
          </p:txBody>
        </p:sp>
      </p:grpSp>
      <p:grpSp>
        <p:nvGrpSpPr>
          <p:cNvPr id="280584" name="Group 8"/>
          <p:cNvGrpSpPr>
            <a:grpSpLocks/>
          </p:cNvGrpSpPr>
          <p:nvPr/>
        </p:nvGrpSpPr>
        <p:grpSpPr bwMode="auto">
          <a:xfrm>
            <a:off x="709613" y="1409238"/>
            <a:ext cx="7710487" cy="4849812"/>
            <a:chOff x="447" y="1057"/>
            <a:chExt cx="4857" cy="2903"/>
          </a:xfrm>
        </p:grpSpPr>
        <p:grpSp>
          <p:nvGrpSpPr>
            <p:cNvPr id="94241" name="Group 9"/>
            <p:cNvGrpSpPr>
              <a:grpSpLocks/>
            </p:cNvGrpSpPr>
            <p:nvPr/>
          </p:nvGrpSpPr>
          <p:grpSpPr bwMode="auto">
            <a:xfrm>
              <a:off x="447" y="1057"/>
              <a:ext cx="4857" cy="2903"/>
              <a:chOff x="447" y="1057"/>
              <a:chExt cx="4857" cy="2903"/>
            </a:xfrm>
          </p:grpSpPr>
          <p:grpSp>
            <p:nvGrpSpPr>
              <p:cNvPr id="94243" name="Group 10"/>
              <p:cNvGrpSpPr>
                <a:grpSpLocks/>
              </p:cNvGrpSpPr>
              <p:nvPr/>
            </p:nvGrpSpPr>
            <p:grpSpPr bwMode="auto">
              <a:xfrm>
                <a:off x="728" y="1360"/>
                <a:ext cx="4576" cy="2593"/>
                <a:chOff x="576" y="1728"/>
                <a:chExt cx="4576" cy="2176"/>
              </a:xfrm>
            </p:grpSpPr>
            <p:sp>
              <p:nvSpPr>
                <p:cNvPr id="94251" name="Line 11"/>
                <p:cNvSpPr>
                  <a:spLocks noChangeShapeType="1"/>
                </p:cNvSpPr>
                <p:nvPr/>
              </p:nvSpPr>
              <p:spPr bwMode="auto">
                <a:xfrm>
                  <a:off x="57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2" name="Line 12"/>
                <p:cNvSpPr>
                  <a:spLocks noChangeShapeType="1"/>
                </p:cNvSpPr>
                <p:nvPr/>
              </p:nvSpPr>
              <p:spPr bwMode="auto">
                <a:xfrm>
                  <a:off x="176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3" name="Line 13"/>
                <p:cNvSpPr>
                  <a:spLocks noChangeShapeType="1"/>
                </p:cNvSpPr>
                <p:nvPr/>
              </p:nvSpPr>
              <p:spPr bwMode="auto">
                <a:xfrm>
                  <a:off x="2949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4" name="Line 14"/>
                <p:cNvSpPr>
                  <a:spLocks noChangeShapeType="1"/>
                </p:cNvSpPr>
                <p:nvPr/>
              </p:nvSpPr>
              <p:spPr bwMode="auto">
                <a:xfrm>
                  <a:off x="413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5" name="Line 15"/>
                <p:cNvSpPr>
                  <a:spLocks noChangeShapeType="1"/>
                </p:cNvSpPr>
                <p:nvPr/>
              </p:nvSpPr>
              <p:spPr bwMode="auto">
                <a:xfrm>
                  <a:off x="515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4244" name="Group 16"/>
              <p:cNvGrpSpPr>
                <a:grpSpLocks/>
              </p:cNvGrpSpPr>
              <p:nvPr/>
            </p:nvGrpSpPr>
            <p:grpSpPr bwMode="auto">
              <a:xfrm>
                <a:off x="728" y="1059"/>
                <a:ext cx="4568" cy="300"/>
                <a:chOff x="576" y="1235"/>
                <a:chExt cx="4568" cy="300"/>
              </a:xfrm>
            </p:grpSpPr>
            <p:sp>
              <p:nvSpPr>
                <p:cNvPr id="94246" name="Rectangle 17"/>
                <p:cNvSpPr>
                  <a:spLocks noChangeArrowheads="1"/>
                </p:cNvSpPr>
                <p:nvPr/>
              </p:nvSpPr>
              <p:spPr bwMode="auto">
                <a:xfrm>
                  <a:off x="576" y="1239"/>
                  <a:ext cx="4568" cy="29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 dirty="0"/>
                </a:p>
              </p:txBody>
            </p:sp>
            <p:sp>
              <p:nvSpPr>
                <p:cNvPr id="942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38" y="1254"/>
                  <a:ext cx="4337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AU" sz="1600" b="1" dirty="0">
                      <a:solidFill>
                        <a:schemeClr val="bg1"/>
                      </a:solidFill>
                      <a:latin typeface="Arial" charset="0"/>
                      <a:ea typeface="MS PGothic" charset="0"/>
                      <a:cs typeface="MS PGothic" charset="0"/>
                    </a:rPr>
                    <a:t>Introduction	Growth	Maturity	Decline</a:t>
                  </a:r>
                </a:p>
              </p:txBody>
            </p:sp>
            <p:sp>
              <p:nvSpPr>
                <p:cNvPr id="94248" name="Line 19"/>
                <p:cNvSpPr>
                  <a:spLocks noChangeShapeType="1"/>
                </p:cNvSpPr>
                <p:nvPr/>
              </p:nvSpPr>
              <p:spPr bwMode="auto">
                <a:xfrm>
                  <a:off x="1764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49" name="Line 20"/>
                <p:cNvSpPr>
                  <a:spLocks noChangeShapeType="1"/>
                </p:cNvSpPr>
                <p:nvPr/>
              </p:nvSpPr>
              <p:spPr bwMode="auto">
                <a:xfrm>
                  <a:off x="4135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0" name="Line 21"/>
                <p:cNvSpPr>
                  <a:spLocks noChangeShapeType="1"/>
                </p:cNvSpPr>
                <p:nvPr/>
              </p:nvSpPr>
              <p:spPr bwMode="auto">
                <a:xfrm>
                  <a:off x="2948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4245" name="Text Box 22"/>
              <p:cNvSpPr txBox="1">
                <a:spLocks noChangeArrowheads="1"/>
              </p:cNvSpPr>
              <p:nvPr/>
            </p:nvSpPr>
            <p:spPr bwMode="auto">
              <a:xfrm rot="-5400000">
                <a:off x="-875" y="2379"/>
                <a:ext cx="2903" cy="2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82800" bIns="82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AU" sz="1600" b="1" dirty="0">
                    <a:solidFill>
                      <a:schemeClr val="bg1"/>
                    </a:solidFill>
                    <a:latin typeface="Arial" charset="0"/>
                  </a:rPr>
                  <a:t>Company Strategy/Issues</a:t>
                </a:r>
              </a:p>
            </p:txBody>
          </p:sp>
        </p:grpSp>
        <p:sp>
          <p:nvSpPr>
            <p:cNvPr id="94242" name="Line 23"/>
            <p:cNvSpPr>
              <a:spLocks noChangeShapeType="1"/>
            </p:cNvSpPr>
            <p:nvPr/>
          </p:nvSpPr>
          <p:spPr bwMode="auto">
            <a:xfrm>
              <a:off x="728" y="3952"/>
              <a:ext cx="4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6880225" y="620507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600" dirty="0">
                <a:latin typeface="Arial" charset="0"/>
              </a:rPr>
              <a:t>Figure </a:t>
            </a:r>
            <a:r>
              <a:rPr lang="en-AU" sz="1600" dirty="0">
                <a:solidFill>
                  <a:schemeClr val="tx2"/>
                </a:solidFill>
                <a:latin typeface="Arial" charset="0"/>
              </a:rPr>
              <a:t>2.5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7600" y="4938250"/>
            <a:ext cx="1749425" cy="830263"/>
            <a:chOff x="1117600" y="4800600"/>
            <a:chExt cx="1749425" cy="830263"/>
          </a:xfrm>
        </p:grpSpPr>
        <p:sp>
          <p:nvSpPr>
            <p:cNvPr id="94217" name="Text Box 27"/>
            <p:cNvSpPr txBox="1">
              <a:spLocks noChangeArrowheads="1"/>
            </p:cNvSpPr>
            <p:nvPr/>
          </p:nvSpPr>
          <p:spPr bwMode="auto">
            <a:xfrm>
              <a:off x="1117600" y="4800600"/>
              <a:ext cx="17494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 smtClean="0">
                  <a:solidFill>
                    <a:schemeClr val="accent1"/>
                  </a:solidFill>
                  <a:latin typeface="Arial" charset="0"/>
                </a:rPr>
                <a:t>Life Cycle Curve</a:t>
              </a:r>
              <a:endParaRPr lang="en-AU" sz="1400" b="1" dirty="0">
                <a:solidFill>
                  <a:schemeClr val="accent1"/>
                </a:solidFill>
                <a:latin typeface="Arial" charset="0"/>
              </a:endParaRPr>
            </a:p>
          </p:txBody>
        </p:sp>
        <p:sp>
          <p:nvSpPr>
            <p:cNvPr id="94221" name="Line 32"/>
            <p:cNvSpPr>
              <a:spLocks noChangeShapeType="1"/>
            </p:cNvSpPr>
            <p:nvPr/>
          </p:nvSpPr>
          <p:spPr bwMode="auto">
            <a:xfrm>
              <a:off x="1839913" y="5078413"/>
              <a:ext cx="685800" cy="5524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85850" y="3719050"/>
            <a:ext cx="7642225" cy="2509838"/>
            <a:chOff x="1085850" y="3581400"/>
            <a:chExt cx="7642225" cy="2509838"/>
          </a:xfrm>
        </p:grpSpPr>
        <p:sp>
          <p:nvSpPr>
            <p:cNvPr id="280601" name="Freeform 25"/>
            <p:cNvSpPr>
              <a:spLocks/>
            </p:cNvSpPr>
            <p:nvPr/>
          </p:nvSpPr>
          <p:spPr bwMode="auto">
            <a:xfrm>
              <a:off x="1085850" y="3848100"/>
              <a:ext cx="7334250" cy="2243138"/>
            </a:xfrm>
            <a:custGeom>
              <a:avLst/>
              <a:gdLst>
                <a:gd name="T0" fmla="*/ 0 w 4620"/>
                <a:gd name="T1" fmla="*/ 1413 h 1413"/>
                <a:gd name="T2" fmla="*/ 27 w 4620"/>
                <a:gd name="T3" fmla="*/ 1377 h 1413"/>
                <a:gd name="T4" fmla="*/ 471 w 4620"/>
                <a:gd name="T5" fmla="*/ 1335 h 1413"/>
                <a:gd name="T6" fmla="*/ 660 w 4620"/>
                <a:gd name="T7" fmla="*/ 1302 h 1413"/>
                <a:gd name="T8" fmla="*/ 984 w 4620"/>
                <a:gd name="T9" fmla="*/ 1167 h 1413"/>
                <a:gd name="T10" fmla="*/ 1311 w 4620"/>
                <a:gd name="T11" fmla="*/ 972 h 1413"/>
                <a:gd name="T12" fmla="*/ 1614 w 4620"/>
                <a:gd name="T13" fmla="*/ 723 h 1413"/>
                <a:gd name="T14" fmla="*/ 1902 w 4620"/>
                <a:gd name="T15" fmla="*/ 477 h 1413"/>
                <a:gd name="T16" fmla="*/ 2145 w 4620"/>
                <a:gd name="T17" fmla="*/ 279 h 1413"/>
                <a:gd name="T18" fmla="*/ 2346 w 4620"/>
                <a:gd name="T19" fmla="*/ 141 h 1413"/>
                <a:gd name="T20" fmla="*/ 2754 w 4620"/>
                <a:gd name="T21" fmla="*/ 12 h 1413"/>
                <a:gd name="T22" fmla="*/ 3066 w 4620"/>
                <a:gd name="T23" fmla="*/ 0 h 1413"/>
                <a:gd name="T24" fmla="*/ 3390 w 4620"/>
                <a:gd name="T25" fmla="*/ 60 h 1413"/>
                <a:gd name="T26" fmla="*/ 3723 w 4620"/>
                <a:gd name="T27" fmla="*/ 225 h 1413"/>
                <a:gd name="T28" fmla="*/ 3978 w 4620"/>
                <a:gd name="T29" fmla="*/ 468 h 1413"/>
                <a:gd name="T30" fmla="*/ 4149 w 4620"/>
                <a:gd name="T31" fmla="*/ 708 h 1413"/>
                <a:gd name="T32" fmla="*/ 4311 w 4620"/>
                <a:gd name="T33" fmla="*/ 1017 h 1413"/>
                <a:gd name="T34" fmla="*/ 4452 w 4620"/>
                <a:gd name="T35" fmla="*/ 1209 h 1413"/>
                <a:gd name="T36" fmla="*/ 4548 w 4620"/>
                <a:gd name="T37" fmla="*/ 1254 h 1413"/>
                <a:gd name="T38" fmla="*/ 4620 w 4620"/>
                <a:gd name="T39" fmla="*/ 1269 h 1413"/>
                <a:gd name="T40" fmla="*/ 4620 w 4620"/>
                <a:gd name="T41" fmla="*/ 1404 h 1413"/>
                <a:gd name="T42" fmla="*/ 0 w 4620"/>
                <a:gd name="T43" fmla="*/ 1413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20" h="1413">
                  <a:moveTo>
                    <a:pt x="0" y="1413"/>
                  </a:moveTo>
                  <a:lnTo>
                    <a:pt x="27" y="1377"/>
                  </a:lnTo>
                  <a:lnTo>
                    <a:pt x="471" y="1335"/>
                  </a:lnTo>
                  <a:lnTo>
                    <a:pt x="660" y="1302"/>
                  </a:lnTo>
                  <a:lnTo>
                    <a:pt x="984" y="1167"/>
                  </a:lnTo>
                  <a:lnTo>
                    <a:pt x="1311" y="972"/>
                  </a:lnTo>
                  <a:lnTo>
                    <a:pt x="1614" y="723"/>
                  </a:lnTo>
                  <a:lnTo>
                    <a:pt x="1902" y="477"/>
                  </a:lnTo>
                  <a:lnTo>
                    <a:pt x="2145" y="279"/>
                  </a:lnTo>
                  <a:lnTo>
                    <a:pt x="2346" y="141"/>
                  </a:lnTo>
                  <a:lnTo>
                    <a:pt x="2754" y="12"/>
                  </a:lnTo>
                  <a:lnTo>
                    <a:pt x="3066" y="0"/>
                  </a:lnTo>
                  <a:lnTo>
                    <a:pt x="3390" y="60"/>
                  </a:lnTo>
                  <a:lnTo>
                    <a:pt x="3723" y="225"/>
                  </a:lnTo>
                  <a:lnTo>
                    <a:pt x="3978" y="468"/>
                  </a:lnTo>
                  <a:lnTo>
                    <a:pt x="4149" y="708"/>
                  </a:lnTo>
                  <a:lnTo>
                    <a:pt x="4311" y="1017"/>
                  </a:lnTo>
                  <a:lnTo>
                    <a:pt x="4452" y="1209"/>
                  </a:lnTo>
                  <a:lnTo>
                    <a:pt x="4548" y="1254"/>
                  </a:lnTo>
                  <a:lnTo>
                    <a:pt x="4620" y="1269"/>
                  </a:lnTo>
                  <a:lnTo>
                    <a:pt x="4620" y="1404"/>
                  </a:lnTo>
                  <a:lnTo>
                    <a:pt x="0" y="1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4215" name="Line 41"/>
            <p:cNvSpPr>
              <a:spLocks noChangeShapeType="1"/>
            </p:cNvSpPr>
            <p:nvPr/>
          </p:nvSpPr>
          <p:spPr bwMode="auto">
            <a:xfrm>
              <a:off x="3038475" y="5548313"/>
              <a:ext cx="0" cy="538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Text Box 26"/>
            <p:cNvSpPr txBox="1">
              <a:spLocks noChangeArrowheads="1"/>
            </p:cNvSpPr>
            <p:nvPr/>
          </p:nvSpPr>
          <p:spPr bwMode="auto">
            <a:xfrm>
              <a:off x="3136900" y="3582988"/>
              <a:ext cx="2235200" cy="28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AU" sz="1400" b="1" dirty="0" smtClean="0">
                  <a:latin typeface="Arial" charset="0"/>
                </a:rPr>
                <a:t>Hybrid engine vehicles</a:t>
              </a:r>
              <a:endParaRPr lang="en-AU" sz="1400" b="1" dirty="0">
                <a:latin typeface="Arial" charset="0"/>
              </a:endParaRPr>
            </a:p>
          </p:txBody>
        </p:sp>
        <p:sp>
          <p:nvSpPr>
            <p:cNvPr id="94218" name="Text Box 29"/>
            <p:cNvSpPr txBox="1">
              <a:spLocks noChangeArrowheads="1"/>
            </p:cNvSpPr>
            <p:nvPr/>
          </p:nvSpPr>
          <p:spPr bwMode="auto">
            <a:xfrm>
              <a:off x="6456362" y="3581400"/>
              <a:ext cx="1873251" cy="28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 smtClean="0">
                  <a:latin typeface="Arial" charset="0"/>
                </a:rPr>
                <a:t>Laptop computers</a:t>
              </a:r>
              <a:endParaRPr lang="en-AU" sz="1400" b="1" dirty="0">
                <a:latin typeface="Arial" charset="0"/>
              </a:endParaRPr>
            </a:p>
          </p:txBody>
        </p:sp>
        <p:sp>
          <p:nvSpPr>
            <p:cNvPr id="94219" name="Text Box 30"/>
            <p:cNvSpPr txBox="1">
              <a:spLocks noChangeArrowheads="1"/>
            </p:cNvSpPr>
            <p:nvPr/>
          </p:nvSpPr>
          <p:spPr bwMode="auto">
            <a:xfrm>
              <a:off x="7515225" y="4296569"/>
              <a:ext cx="1212850" cy="2809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>
                  <a:latin typeface="Arial" charset="0"/>
                </a:rPr>
                <a:t>DVDs</a:t>
              </a:r>
            </a:p>
          </p:txBody>
        </p:sp>
        <p:sp>
          <p:nvSpPr>
            <p:cNvPr id="94220" name="Text Box 31"/>
            <p:cNvSpPr txBox="1">
              <a:spLocks noChangeArrowheads="1"/>
            </p:cNvSpPr>
            <p:nvPr/>
          </p:nvSpPr>
          <p:spPr bwMode="auto">
            <a:xfrm>
              <a:off x="6962775" y="5359400"/>
              <a:ext cx="9906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AU" sz="1400" b="1" dirty="0" smtClean="0">
                  <a:latin typeface="Arial" charset="0"/>
                </a:rPr>
                <a:t>Video physical rentals</a:t>
              </a:r>
              <a:endParaRPr lang="en-AU" sz="1400" b="1" dirty="0">
                <a:latin typeface="Arial" charset="0"/>
              </a:endParaRPr>
            </a:p>
          </p:txBody>
        </p:sp>
        <p:sp>
          <p:nvSpPr>
            <p:cNvPr id="94222" name="Oval 35"/>
            <p:cNvSpPr>
              <a:spLocks noChangeArrowheads="1"/>
            </p:cNvSpPr>
            <p:nvPr/>
          </p:nvSpPr>
          <p:spPr bwMode="auto">
            <a:xfrm>
              <a:off x="2206625" y="5764213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23" name="Oval 36"/>
            <p:cNvSpPr>
              <a:spLocks noChangeArrowheads="1"/>
            </p:cNvSpPr>
            <p:nvPr/>
          </p:nvSpPr>
          <p:spPr bwMode="auto">
            <a:xfrm>
              <a:off x="2957513" y="5399088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24" name="Oval 37"/>
            <p:cNvSpPr>
              <a:spLocks noChangeArrowheads="1"/>
            </p:cNvSpPr>
            <p:nvPr/>
          </p:nvSpPr>
          <p:spPr bwMode="auto">
            <a:xfrm>
              <a:off x="4384675" y="4184650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25" name="Oval 38"/>
            <p:cNvSpPr>
              <a:spLocks noChangeArrowheads="1"/>
            </p:cNvSpPr>
            <p:nvPr/>
          </p:nvSpPr>
          <p:spPr bwMode="auto">
            <a:xfrm>
              <a:off x="5334000" y="3784600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26" name="Oval 39"/>
            <p:cNvSpPr>
              <a:spLocks noChangeArrowheads="1"/>
            </p:cNvSpPr>
            <p:nvPr/>
          </p:nvSpPr>
          <p:spPr bwMode="auto">
            <a:xfrm>
              <a:off x="6375400" y="3848100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27" name="Oval 40"/>
            <p:cNvSpPr>
              <a:spLocks noChangeArrowheads="1"/>
            </p:cNvSpPr>
            <p:nvPr/>
          </p:nvSpPr>
          <p:spPr bwMode="auto">
            <a:xfrm>
              <a:off x="7918450" y="5513388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28" name="Line 42"/>
            <p:cNvSpPr>
              <a:spLocks noChangeShapeType="1"/>
            </p:cNvSpPr>
            <p:nvPr/>
          </p:nvSpPr>
          <p:spPr bwMode="auto">
            <a:xfrm>
              <a:off x="4918075" y="4083050"/>
              <a:ext cx="17463" cy="2000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9" name="Line 43"/>
            <p:cNvSpPr>
              <a:spLocks noChangeShapeType="1"/>
            </p:cNvSpPr>
            <p:nvPr/>
          </p:nvSpPr>
          <p:spPr bwMode="auto">
            <a:xfrm>
              <a:off x="6808788" y="4137025"/>
              <a:ext cx="0" cy="1938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0" name="Oval 44"/>
            <p:cNvSpPr>
              <a:spLocks noChangeArrowheads="1"/>
            </p:cNvSpPr>
            <p:nvPr/>
          </p:nvSpPr>
          <p:spPr bwMode="auto">
            <a:xfrm>
              <a:off x="7277100" y="4437063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31" name="Oval 45"/>
            <p:cNvSpPr>
              <a:spLocks noChangeArrowheads="1"/>
            </p:cNvSpPr>
            <p:nvPr/>
          </p:nvSpPr>
          <p:spPr bwMode="auto">
            <a:xfrm>
              <a:off x="3481388" y="4959350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32" name="Text Box 46"/>
            <p:cNvSpPr txBox="1">
              <a:spLocks noChangeArrowheads="1"/>
            </p:cNvSpPr>
            <p:nvPr/>
          </p:nvSpPr>
          <p:spPr bwMode="auto">
            <a:xfrm>
              <a:off x="2716213" y="4398963"/>
              <a:ext cx="1131888" cy="280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>
                  <a:latin typeface="Arial" charset="0"/>
                </a:rPr>
                <a:t>3D printers</a:t>
              </a:r>
            </a:p>
          </p:txBody>
        </p:sp>
        <p:sp>
          <p:nvSpPr>
            <p:cNvPr id="94233" name="Text Box 47"/>
            <p:cNvSpPr txBox="1">
              <a:spLocks noChangeArrowheads="1"/>
            </p:cNvSpPr>
            <p:nvPr/>
          </p:nvSpPr>
          <p:spPr bwMode="auto">
            <a:xfrm>
              <a:off x="3152775" y="5472113"/>
              <a:ext cx="1600200" cy="463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 smtClean="0">
                  <a:latin typeface="Arial" charset="0"/>
                </a:rPr>
                <a:t>3-D game players</a:t>
              </a:r>
              <a:endParaRPr lang="en-AU" sz="1400" b="1" dirty="0">
                <a:latin typeface="Arial" charset="0"/>
              </a:endParaRPr>
            </a:p>
          </p:txBody>
        </p:sp>
        <p:sp>
          <p:nvSpPr>
            <p:cNvPr id="94234" name="Oval 48"/>
            <p:cNvSpPr>
              <a:spLocks noChangeArrowheads="1"/>
            </p:cNvSpPr>
            <p:nvPr/>
          </p:nvSpPr>
          <p:spPr bwMode="auto">
            <a:xfrm>
              <a:off x="4740275" y="3968750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4235" name="Text Box 33"/>
            <p:cNvSpPr txBox="1">
              <a:spLocks noChangeArrowheads="1"/>
            </p:cNvSpPr>
            <p:nvPr/>
          </p:nvSpPr>
          <p:spPr bwMode="auto">
            <a:xfrm>
              <a:off x="4905375" y="4073525"/>
              <a:ext cx="1371600" cy="2809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 smtClean="0">
                  <a:latin typeface="Arial" charset="0"/>
                </a:rPr>
                <a:t>Xbox One</a:t>
              </a:r>
              <a:endParaRPr lang="en-AU" sz="1400" b="1" dirty="0">
                <a:latin typeface="Arial" charset="0"/>
              </a:endParaRP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1238250" y="5337175"/>
              <a:ext cx="145256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 smtClean="0">
                  <a:latin typeface="Arial" charset="0"/>
                </a:rPr>
                <a:t>Apple SmartWatch</a:t>
              </a:r>
              <a:endParaRPr lang="en-AU" sz="1400" b="1" dirty="0">
                <a:latin typeface="Arial" charset="0"/>
              </a:endParaRPr>
            </a:p>
          </p:txBody>
        </p:sp>
        <p:sp>
          <p:nvSpPr>
            <p:cNvPr id="94237" name="Text Box 49"/>
            <p:cNvSpPr txBox="1">
              <a:spLocks noChangeArrowheads="1"/>
            </p:cNvSpPr>
            <p:nvPr/>
          </p:nvSpPr>
          <p:spPr bwMode="auto">
            <a:xfrm>
              <a:off x="3673475" y="4976813"/>
              <a:ext cx="124301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 smtClean="0">
                  <a:latin typeface="Arial" charset="0"/>
                </a:rPr>
                <a:t>Electric vehicles</a:t>
              </a:r>
              <a:endParaRPr lang="en-AU" sz="1400" b="1" dirty="0">
                <a:latin typeface="Arial" charset="0"/>
              </a:endParaRPr>
            </a:p>
          </p:txBody>
        </p:sp>
        <p:sp>
          <p:nvSpPr>
            <p:cNvPr id="94238" name="Freeform 34"/>
            <p:cNvSpPr>
              <a:spLocks/>
            </p:cNvSpPr>
            <p:nvPr/>
          </p:nvSpPr>
          <p:spPr bwMode="auto">
            <a:xfrm>
              <a:off x="1143000" y="3848100"/>
              <a:ext cx="7277100" cy="2184400"/>
            </a:xfrm>
            <a:custGeom>
              <a:avLst/>
              <a:gdLst>
                <a:gd name="T0" fmla="*/ 0 w 4584"/>
                <a:gd name="T1" fmla="*/ 1376 h 1376"/>
                <a:gd name="T2" fmla="*/ 688 w 4584"/>
                <a:gd name="T3" fmla="*/ 1280 h 1376"/>
                <a:gd name="T4" fmla="*/ 1320 w 4584"/>
                <a:gd name="T5" fmla="*/ 952 h 1376"/>
                <a:gd name="T6" fmla="*/ 1972 w 4584"/>
                <a:gd name="T7" fmla="*/ 384 h 1376"/>
                <a:gd name="T8" fmla="*/ 2372 w 4584"/>
                <a:gd name="T9" fmla="*/ 124 h 1376"/>
                <a:gd name="T10" fmla="*/ 2968 w 4584"/>
                <a:gd name="T11" fmla="*/ 0 h 1376"/>
                <a:gd name="T12" fmla="*/ 3560 w 4584"/>
                <a:gd name="T13" fmla="*/ 144 h 1376"/>
                <a:gd name="T14" fmla="*/ 3928 w 4584"/>
                <a:gd name="T15" fmla="*/ 440 h 1376"/>
                <a:gd name="T16" fmla="*/ 4148 w 4584"/>
                <a:gd name="T17" fmla="*/ 780 h 1376"/>
                <a:gd name="T18" fmla="*/ 4420 w 4584"/>
                <a:gd name="T19" fmla="*/ 1208 h 1376"/>
                <a:gd name="T20" fmla="*/ 4584 w 4584"/>
                <a:gd name="T21" fmla="*/ 1264 h 13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84"/>
                <a:gd name="T34" fmla="*/ 0 h 1376"/>
                <a:gd name="T35" fmla="*/ 4584 w 4584"/>
                <a:gd name="T36" fmla="*/ 1376 h 13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84" h="1376">
                  <a:moveTo>
                    <a:pt x="0" y="1376"/>
                  </a:moveTo>
                  <a:cubicBezTo>
                    <a:pt x="115" y="1360"/>
                    <a:pt x="468" y="1351"/>
                    <a:pt x="688" y="1280"/>
                  </a:cubicBezTo>
                  <a:cubicBezTo>
                    <a:pt x="908" y="1209"/>
                    <a:pt x="1106" y="1101"/>
                    <a:pt x="1320" y="952"/>
                  </a:cubicBezTo>
                  <a:cubicBezTo>
                    <a:pt x="1534" y="803"/>
                    <a:pt x="1797" y="522"/>
                    <a:pt x="1972" y="384"/>
                  </a:cubicBezTo>
                  <a:cubicBezTo>
                    <a:pt x="2147" y="246"/>
                    <a:pt x="2228" y="192"/>
                    <a:pt x="2372" y="124"/>
                  </a:cubicBezTo>
                  <a:cubicBezTo>
                    <a:pt x="2516" y="56"/>
                    <a:pt x="2748" y="0"/>
                    <a:pt x="2968" y="0"/>
                  </a:cubicBezTo>
                  <a:cubicBezTo>
                    <a:pt x="3188" y="0"/>
                    <a:pt x="3416" y="68"/>
                    <a:pt x="3560" y="144"/>
                  </a:cubicBezTo>
                  <a:cubicBezTo>
                    <a:pt x="3714" y="221"/>
                    <a:pt x="3864" y="368"/>
                    <a:pt x="3928" y="440"/>
                  </a:cubicBezTo>
                  <a:cubicBezTo>
                    <a:pt x="3992" y="512"/>
                    <a:pt x="4088" y="672"/>
                    <a:pt x="4148" y="780"/>
                  </a:cubicBezTo>
                  <a:cubicBezTo>
                    <a:pt x="4208" y="888"/>
                    <a:pt x="4348" y="1148"/>
                    <a:pt x="4420" y="1208"/>
                  </a:cubicBezTo>
                  <a:cubicBezTo>
                    <a:pt x="4492" y="1268"/>
                    <a:pt x="4550" y="1252"/>
                    <a:pt x="4584" y="1264"/>
                  </a:cubicBezTo>
                </a:path>
              </a:pathLst>
            </a:custGeom>
            <a:noFill/>
            <a:ln w="101600">
              <a:solidFill>
                <a:srgbClr val="17509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0"/>
            <p:cNvSpPr txBox="1">
              <a:spLocks noChangeArrowheads="1"/>
            </p:cNvSpPr>
            <p:nvPr/>
          </p:nvSpPr>
          <p:spPr bwMode="auto">
            <a:xfrm>
              <a:off x="3222625" y="4038600"/>
              <a:ext cx="114248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b="1" dirty="0" smtClean="0">
                  <a:latin typeface="Arial" charset="0"/>
                </a:rPr>
                <a:t>Boeing 787</a:t>
              </a:r>
              <a:endParaRPr lang="en-US" sz="1400" b="1" dirty="0">
                <a:latin typeface="Arial" charset="0"/>
              </a:endParaRPr>
            </a:p>
          </p:txBody>
        </p:sp>
        <p:sp>
          <p:nvSpPr>
            <p:cNvPr id="94240" name="Oval 51"/>
            <p:cNvSpPr>
              <a:spLocks noChangeArrowheads="1"/>
            </p:cNvSpPr>
            <p:nvPr/>
          </p:nvSpPr>
          <p:spPr bwMode="auto">
            <a:xfrm>
              <a:off x="4002088" y="4502150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0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5"/>
          <p:cNvSpPr>
            <a:spLocks/>
          </p:cNvSpPr>
          <p:nvPr/>
        </p:nvSpPr>
        <p:spPr bwMode="auto">
          <a:xfrm>
            <a:off x="1085850" y="3907093"/>
            <a:ext cx="7334250" cy="2243138"/>
          </a:xfrm>
          <a:custGeom>
            <a:avLst/>
            <a:gdLst>
              <a:gd name="T0" fmla="*/ 0 w 4620"/>
              <a:gd name="T1" fmla="*/ 1413 h 1413"/>
              <a:gd name="T2" fmla="*/ 27 w 4620"/>
              <a:gd name="T3" fmla="*/ 1377 h 1413"/>
              <a:gd name="T4" fmla="*/ 471 w 4620"/>
              <a:gd name="T5" fmla="*/ 1335 h 1413"/>
              <a:gd name="T6" fmla="*/ 660 w 4620"/>
              <a:gd name="T7" fmla="*/ 1302 h 1413"/>
              <a:gd name="T8" fmla="*/ 984 w 4620"/>
              <a:gd name="T9" fmla="*/ 1167 h 1413"/>
              <a:gd name="T10" fmla="*/ 1311 w 4620"/>
              <a:gd name="T11" fmla="*/ 972 h 1413"/>
              <a:gd name="T12" fmla="*/ 1614 w 4620"/>
              <a:gd name="T13" fmla="*/ 723 h 1413"/>
              <a:gd name="T14" fmla="*/ 1902 w 4620"/>
              <a:gd name="T15" fmla="*/ 477 h 1413"/>
              <a:gd name="T16" fmla="*/ 2145 w 4620"/>
              <a:gd name="T17" fmla="*/ 279 h 1413"/>
              <a:gd name="T18" fmla="*/ 2346 w 4620"/>
              <a:gd name="T19" fmla="*/ 141 h 1413"/>
              <a:gd name="T20" fmla="*/ 2754 w 4620"/>
              <a:gd name="T21" fmla="*/ 12 h 1413"/>
              <a:gd name="T22" fmla="*/ 3066 w 4620"/>
              <a:gd name="T23" fmla="*/ 0 h 1413"/>
              <a:gd name="T24" fmla="*/ 3390 w 4620"/>
              <a:gd name="T25" fmla="*/ 60 h 1413"/>
              <a:gd name="T26" fmla="*/ 3723 w 4620"/>
              <a:gd name="T27" fmla="*/ 225 h 1413"/>
              <a:gd name="T28" fmla="*/ 3978 w 4620"/>
              <a:gd name="T29" fmla="*/ 468 h 1413"/>
              <a:gd name="T30" fmla="*/ 4149 w 4620"/>
              <a:gd name="T31" fmla="*/ 708 h 1413"/>
              <a:gd name="T32" fmla="*/ 4311 w 4620"/>
              <a:gd name="T33" fmla="*/ 1017 h 1413"/>
              <a:gd name="T34" fmla="*/ 4452 w 4620"/>
              <a:gd name="T35" fmla="*/ 1209 h 1413"/>
              <a:gd name="T36" fmla="*/ 4548 w 4620"/>
              <a:gd name="T37" fmla="*/ 1254 h 1413"/>
              <a:gd name="T38" fmla="*/ 4620 w 4620"/>
              <a:gd name="T39" fmla="*/ 1269 h 1413"/>
              <a:gd name="T40" fmla="*/ 4620 w 4620"/>
              <a:gd name="T41" fmla="*/ 1404 h 1413"/>
              <a:gd name="T42" fmla="*/ 0 w 4620"/>
              <a:gd name="T43" fmla="*/ 1413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20" h="1413">
                <a:moveTo>
                  <a:pt x="0" y="1413"/>
                </a:moveTo>
                <a:lnTo>
                  <a:pt x="27" y="1377"/>
                </a:lnTo>
                <a:lnTo>
                  <a:pt x="471" y="1335"/>
                </a:lnTo>
                <a:lnTo>
                  <a:pt x="660" y="1302"/>
                </a:lnTo>
                <a:lnTo>
                  <a:pt x="984" y="1167"/>
                </a:lnTo>
                <a:lnTo>
                  <a:pt x="1311" y="972"/>
                </a:lnTo>
                <a:lnTo>
                  <a:pt x="1614" y="723"/>
                </a:lnTo>
                <a:lnTo>
                  <a:pt x="1902" y="477"/>
                </a:lnTo>
                <a:lnTo>
                  <a:pt x="2145" y="279"/>
                </a:lnTo>
                <a:lnTo>
                  <a:pt x="2346" y="141"/>
                </a:lnTo>
                <a:lnTo>
                  <a:pt x="2754" y="12"/>
                </a:lnTo>
                <a:lnTo>
                  <a:pt x="3066" y="0"/>
                </a:lnTo>
                <a:lnTo>
                  <a:pt x="3390" y="60"/>
                </a:lnTo>
                <a:lnTo>
                  <a:pt x="3723" y="225"/>
                </a:lnTo>
                <a:lnTo>
                  <a:pt x="3978" y="468"/>
                </a:lnTo>
                <a:lnTo>
                  <a:pt x="4149" y="708"/>
                </a:lnTo>
                <a:lnTo>
                  <a:pt x="4311" y="1017"/>
                </a:lnTo>
                <a:lnTo>
                  <a:pt x="4452" y="1209"/>
                </a:lnTo>
                <a:lnTo>
                  <a:pt x="4548" y="1254"/>
                </a:lnTo>
                <a:lnTo>
                  <a:pt x="4620" y="1269"/>
                </a:lnTo>
                <a:lnTo>
                  <a:pt x="4620" y="1404"/>
                </a:lnTo>
                <a:lnTo>
                  <a:pt x="0" y="14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Arial"/>
              <a:ea typeface="+mn-ea"/>
              <a:cs typeface="Arial"/>
            </a:endParaRPr>
          </a:p>
        </p:txBody>
      </p:sp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Product Life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1152525" y="1825881"/>
            <a:ext cx="1839913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Product design and development critical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Frequent product and process design changes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Short production runs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High production costs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Limited models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Attention to quality</a:t>
            </a:r>
            <a:endParaRPr lang="en-AU" sz="1400" b="1" dirty="0">
              <a:latin typeface="Arial" charset="0"/>
            </a:endParaRPr>
          </a:p>
        </p:txBody>
      </p:sp>
      <p:grpSp>
        <p:nvGrpSpPr>
          <p:cNvPr id="96260" name="Group 8"/>
          <p:cNvGrpSpPr>
            <a:grpSpLocks/>
          </p:cNvGrpSpPr>
          <p:nvPr/>
        </p:nvGrpSpPr>
        <p:grpSpPr bwMode="auto">
          <a:xfrm>
            <a:off x="709613" y="1330581"/>
            <a:ext cx="7710487" cy="4608512"/>
            <a:chOff x="447" y="1057"/>
            <a:chExt cx="4857" cy="2903"/>
          </a:xfrm>
        </p:grpSpPr>
        <p:grpSp>
          <p:nvGrpSpPr>
            <p:cNvPr id="96265" name="Group 9"/>
            <p:cNvGrpSpPr>
              <a:grpSpLocks/>
            </p:cNvGrpSpPr>
            <p:nvPr/>
          </p:nvGrpSpPr>
          <p:grpSpPr bwMode="auto">
            <a:xfrm>
              <a:off x="728" y="1360"/>
              <a:ext cx="4576" cy="2593"/>
              <a:chOff x="576" y="1728"/>
              <a:chExt cx="4576" cy="2176"/>
            </a:xfrm>
          </p:grpSpPr>
          <p:sp>
            <p:nvSpPr>
              <p:cNvPr id="96273" name="Line 10"/>
              <p:cNvSpPr>
                <a:spLocks noChangeShapeType="1"/>
              </p:cNvSpPr>
              <p:nvPr/>
            </p:nvSpPr>
            <p:spPr bwMode="auto">
              <a:xfrm>
                <a:off x="576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4" name="Line 11"/>
              <p:cNvSpPr>
                <a:spLocks noChangeShapeType="1"/>
              </p:cNvSpPr>
              <p:nvPr/>
            </p:nvSpPr>
            <p:spPr bwMode="auto">
              <a:xfrm>
                <a:off x="1762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5" name="Line 12"/>
              <p:cNvSpPr>
                <a:spLocks noChangeShapeType="1"/>
              </p:cNvSpPr>
              <p:nvPr/>
            </p:nvSpPr>
            <p:spPr bwMode="auto">
              <a:xfrm>
                <a:off x="2949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6" name="Line 13"/>
              <p:cNvSpPr>
                <a:spLocks noChangeShapeType="1"/>
              </p:cNvSpPr>
              <p:nvPr/>
            </p:nvSpPr>
            <p:spPr bwMode="auto">
              <a:xfrm>
                <a:off x="4136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7" name="Line 14"/>
              <p:cNvSpPr>
                <a:spLocks noChangeShapeType="1"/>
              </p:cNvSpPr>
              <p:nvPr/>
            </p:nvSpPr>
            <p:spPr bwMode="auto">
              <a:xfrm>
                <a:off x="5152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6266" name="Group 15"/>
            <p:cNvGrpSpPr>
              <a:grpSpLocks/>
            </p:cNvGrpSpPr>
            <p:nvPr/>
          </p:nvGrpSpPr>
          <p:grpSpPr bwMode="auto">
            <a:xfrm>
              <a:off x="728" y="1059"/>
              <a:ext cx="4568" cy="300"/>
              <a:chOff x="576" y="1235"/>
              <a:chExt cx="4568" cy="300"/>
            </a:xfrm>
          </p:grpSpPr>
          <p:sp>
            <p:nvSpPr>
              <p:cNvPr id="96268" name="Rectangle 16"/>
              <p:cNvSpPr>
                <a:spLocks noChangeArrowheads="1"/>
              </p:cNvSpPr>
              <p:nvPr/>
            </p:nvSpPr>
            <p:spPr bwMode="auto">
              <a:xfrm>
                <a:off x="576" y="1239"/>
                <a:ext cx="4568" cy="29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6269" name="Text Box 17"/>
              <p:cNvSpPr txBox="1">
                <a:spLocks noChangeArrowheads="1"/>
              </p:cNvSpPr>
              <p:nvPr/>
            </p:nvSpPr>
            <p:spPr bwMode="auto">
              <a:xfrm>
                <a:off x="638" y="1254"/>
                <a:ext cx="4337" cy="2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AU" sz="1600" b="1" dirty="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rPr>
                  <a:t>Introduction	Growth	Maturity	Decline</a:t>
                </a:r>
              </a:p>
            </p:txBody>
          </p:sp>
          <p:sp>
            <p:nvSpPr>
              <p:cNvPr id="96270" name="Line 18"/>
              <p:cNvSpPr>
                <a:spLocks noChangeShapeType="1"/>
              </p:cNvSpPr>
              <p:nvPr/>
            </p:nvSpPr>
            <p:spPr bwMode="auto">
              <a:xfrm>
                <a:off x="1764" y="1235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1" name="Line 19"/>
              <p:cNvSpPr>
                <a:spLocks noChangeShapeType="1"/>
              </p:cNvSpPr>
              <p:nvPr/>
            </p:nvSpPr>
            <p:spPr bwMode="auto">
              <a:xfrm>
                <a:off x="4135" y="1235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2" name="Line 20"/>
              <p:cNvSpPr>
                <a:spLocks noChangeShapeType="1"/>
              </p:cNvSpPr>
              <p:nvPr/>
            </p:nvSpPr>
            <p:spPr bwMode="auto">
              <a:xfrm>
                <a:off x="2948" y="1235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6267" name="Text Box 21"/>
            <p:cNvSpPr txBox="1">
              <a:spLocks noChangeArrowheads="1"/>
            </p:cNvSpPr>
            <p:nvPr/>
          </p:nvSpPr>
          <p:spPr bwMode="auto">
            <a:xfrm rot="-5400000">
              <a:off x="-875" y="2379"/>
              <a:ext cx="2903" cy="2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2800" bIns="82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AU" sz="1600" b="1" dirty="0">
                  <a:solidFill>
                    <a:schemeClr val="bg1"/>
                  </a:solidFill>
                  <a:latin typeface="Arial" charset="0"/>
                </a:rPr>
                <a:t>OM Strategy/Issues</a:t>
              </a:r>
            </a:p>
          </p:txBody>
        </p:sp>
      </p:grpSp>
      <p:sp>
        <p:nvSpPr>
          <p:cNvPr id="96261" name="Text Box 22"/>
          <p:cNvSpPr txBox="1">
            <a:spLocks noChangeArrowheads="1"/>
          </p:cNvSpPr>
          <p:nvPr/>
        </p:nvSpPr>
        <p:spPr bwMode="auto">
          <a:xfrm>
            <a:off x="3032125" y="1825881"/>
            <a:ext cx="1893888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Forecasting critical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Product and process reliability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Competitive product improvements and options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Increase capacity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Shift toward product focus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Enhance distribution</a:t>
            </a:r>
            <a:endParaRPr lang="en-AU" sz="1400" b="1" dirty="0">
              <a:latin typeface="Arial" charset="0"/>
            </a:endParaRPr>
          </a:p>
        </p:txBody>
      </p:sp>
      <p:sp>
        <p:nvSpPr>
          <p:cNvPr id="96263" name="Text Box 24"/>
          <p:cNvSpPr txBox="1">
            <a:spLocks noChangeArrowheads="1"/>
          </p:cNvSpPr>
          <p:nvPr/>
        </p:nvSpPr>
        <p:spPr bwMode="auto">
          <a:xfrm>
            <a:off x="6804025" y="1825881"/>
            <a:ext cx="1541463" cy="272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Little product differentiation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Cost minimization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Overcapacity in the industry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Prune line to eliminate items not returning good margin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 smtClean="0">
                <a:latin typeface="Arial" charset="0"/>
              </a:rPr>
              <a:t> Reduce</a:t>
            </a:r>
            <a:br>
              <a:rPr lang="en-US" sz="1400" b="1" dirty="0" smtClean="0">
                <a:latin typeface="Arial" charset="0"/>
              </a:rPr>
            </a:br>
            <a:r>
              <a:rPr lang="en-US" sz="1400" b="1" dirty="0" smtClean="0">
                <a:latin typeface="Arial" charset="0"/>
              </a:rPr>
              <a:t>       capacity</a:t>
            </a:r>
            <a:endParaRPr lang="en-AU" sz="1400" b="1" dirty="0">
              <a:latin typeface="Arial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709613" y="1330581"/>
            <a:ext cx="7710487" cy="4849812"/>
            <a:chOff x="447" y="1057"/>
            <a:chExt cx="4857" cy="2903"/>
          </a:xfrm>
        </p:grpSpPr>
        <p:grpSp>
          <p:nvGrpSpPr>
            <p:cNvPr id="27" name="Group 9"/>
            <p:cNvGrpSpPr>
              <a:grpSpLocks/>
            </p:cNvGrpSpPr>
            <p:nvPr/>
          </p:nvGrpSpPr>
          <p:grpSpPr bwMode="auto">
            <a:xfrm>
              <a:off x="447" y="1057"/>
              <a:ext cx="4857" cy="2903"/>
              <a:chOff x="447" y="1057"/>
              <a:chExt cx="4857" cy="2903"/>
            </a:xfrm>
          </p:grpSpPr>
          <p:grpSp>
            <p:nvGrpSpPr>
              <p:cNvPr id="29" name="Group 10"/>
              <p:cNvGrpSpPr>
                <a:grpSpLocks/>
              </p:cNvGrpSpPr>
              <p:nvPr/>
            </p:nvGrpSpPr>
            <p:grpSpPr bwMode="auto">
              <a:xfrm>
                <a:off x="728" y="1360"/>
                <a:ext cx="4576" cy="2593"/>
                <a:chOff x="576" y="1728"/>
                <a:chExt cx="4576" cy="2176"/>
              </a:xfrm>
            </p:grpSpPr>
            <p:sp>
              <p:nvSpPr>
                <p:cNvPr id="37" name="Line 11"/>
                <p:cNvSpPr>
                  <a:spLocks noChangeShapeType="1"/>
                </p:cNvSpPr>
                <p:nvPr/>
              </p:nvSpPr>
              <p:spPr bwMode="auto">
                <a:xfrm>
                  <a:off x="57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8" name="Line 12"/>
                <p:cNvSpPr>
                  <a:spLocks noChangeShapeType="1"/>
                </p:cNvSpPr>
                <p:nvPr/>
              </p:nvSpPr>
              <p:spPr bwMode="auto">
                <a:xfrm>
                  <a:off x="176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" name="Line 13"/>
                <p:cNvSpPr>
                  <a:spLocks noChangeShapeType="1"/>
                </p:cNvSpPr>
                <p:nvPr/>
              </p:nvSpPr>
              <p:spPr bwMode="auto">
                <a:xfrm>
                  <a:off x="2949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413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515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0" name="Group 16"/>
              <p:cNvGrpSpPr>
                <a:grpSpLocks/>
              </p:cNvGrpSpPr>
              <p:nvPr/>
            </p:nvGrpSpPr>
            <p:grpSpPr bwMode="auto">
              <a:xfrm>
                <a:off x="728" y="1059"/>
                <a:ext cx="4568" cy="300"/>
                <a:chOff x="576" y="1235"/>
                <a:chExt cx="4568" cy="300"/>
              </a:xfrm>
            </p:grpSpPr>
            <p:sp>
              <p:nvSpPr>
                <p:cNvPr id="32" name="Rectangle 17"/>
                <p:cNvSpPr>
                  <a:spLocks noChangeArrowheads="1"/>
                </p:cNvSpPr>
                <p:nvPr/>
              </p:nvSpPr>
              <p:spPr bwMode="auto">
                <a:xfrm>
                  <a:off x="576" y="1239"/>
                  <a:ext cx="4568" cy="29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 dirty="0"/>
                </a:p>
              </p:txBody>
            </p:sp>
            <p:sp>
              <p:nvSpPr>
                <p:cNvPr id="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38" y="1254"/>
                  <a:ext cx="4337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AU" sz="1600" b="1" dirty="0">
                      <a:solidFill>
                        <a:schemeClr val="bg1"/>
                      </a:solidFill>
                      <a:latin typeface="Arial" charset="0"/>
                      <a:ea typeface="MS PGothic" charset="0"/>
                      <a:cs typeface="MS PGothic" charset="0"/>
                    </a:rPr>
                    <a:t>Introduction	Growth	Maturity	Decline</a:t>
                  </a:r>
                </a:p>
              </p:txBody>
            </p:sp>
            <p:sp>
              <p:nvSpPr>
                <p:cNvPr id="34" name="Line 19"/>
                <p:cNvSpPr>
                  <a:spLocks noChangeShapeType="1"/>
                </p:cNvSpPr>
                <p:nvPr/>
              </p:nvSpPr>
              <p:spPr bwMode="auto">
                <a:xfrm>
                  <a:off x="1764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" name="Line 20"/>
                <p:cNvSpPr>
                  <a:spLocks noChangeShapeType="1"/>
                </p:cNvSpPr>
                <p:nvPr/>
              </p:nvSpPr>
              <p:spPr bwMode="auto">
                <a:xfrm>
                  <a:off x="4135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" name="Line 21"/>
                <p:cNvSpPr>
                  <a:spLocks noChangeShapeType="1"/>
                </p:cNvSpPr>
                <p:nvPr/>
              </p:nvSpPr>
              <p:spPr bwMode="auto">
                <a:xfrm>
                  <a:off x="2948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 rot="-5400000">
                <a:off x="-875" y="2379"/>
                <a:ext cx="2903" cy="2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82800" bIns="82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AU" sz="1600" b="1" dirty="0" smtClean="0">
                    <a:solidFill>
                      <a:schemeClr val="bg1"/>
                    </a:solidFill>
                    <a:latin typeface="Arial" charset="0"/>
                  </a:rPr>
                  <a:t>OM Strategy</a:t>
                </a:r>
                <a:r>
                  <a:rPr lang="en-AU" sz="1600" b="1" dirty="0">
                    <a:solidFill>
                      <a:schemeClr val="bg1"/>
                    </a:solidFill>
                    <a:latin typeface="Arial" charset="0"/>
                  </a:rPr>
                  <a:t>/Issues</a:t>
                </a:r>
              </a:p>
            </p:txBody>
          </p:sp>
        </p:grp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728" y="3952"/>
              <a:ext cx="4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2" name="Freeform 34"/>
          <p:cNvSpPr>
            <a:spLocks/>
          </p:cNvSpPr>
          <p:nvPr/>
        </p:nvSpPr>
        <p:spPr bwMode="auto">
          <a:xfrm>
            <a:off x="1143000" y="3907093"/>
            <a:ext cx="7277100" cy="2184400"/>
          </a:xfrm>
          <a:custGeom>
            <a:avLst/>
            <a:gdLst>
              <a:gd name="T0" fmla="*/ 0 w 4584"/>
              <a:gd name="T1" fmla="*/ 1376 h 1376"/>
              <a:gd name="T2" fmla="*/ 688 w 4584"/>
              <a:gd name="T3" fmla="*/ 1280 h 1376"/>
              <a:gd name="T4" fmla="*/ 1320 w 4584"/>
              <a:gd name="T5" fmla="*/ 952 h 1376"/>
              <a:gd name="T6" fmla="*/ 1972 w 4584"/>
              <a:gd name="T7" fmla="*/ 384 h 1376"/>
              <a:gd name="T8" fmla="*/ 2372 w 4584"/>
              <a:gd name="T9" fmla="*/ 124 h 1376"/>
              <a:gd name="T10" fmla="*/ 2968 w 4584"/>
              <a:gd name="T11" fmla="*/ 0 h 1376"/>
              <a:gd name="T12" fmla="*/ 3560 w 4584"/>
              <a:gd name="T13" fmla="*/ 144 h 1376"/>
              <a:gd name="T14" fmla="*/ 3928 w 4584"/>
              <a:gd name="T15" fmla="*/ 440 h 1376"/>
              <a:gd name="T16" fmla="*/ 4148 w 4584"/>
              <a:gd name="T17" fmla="*/ 780 h 1376"/>
              <a:gd name="T18" fmla="*/ 4420 w 4584"/>
              <a:gd name="T19" fmla="*/ 1208 h 1376"/>
              <a:gd name="T20" fmla="*/ 4584 w 4584"/>
              <a:gd name="T21" fmla="*/ 1264 h 13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584"/>
              <a:gd name="T34" fmla="*/ 0 h 1376"/>
              <a:gd name="T35" fmla="*/ 4584 w 4584"/>
              <a:gd name="T36" fmla="*/ 1376 h 13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584" h="1376">
                <a:moveTo>
                  <a:pt x="0" y="1376"/>
                </a:moveTo>
                <a:cubicBezTo>
                  <a:pt x="115" y="1360"/>
                  <a:pt x="468" y="1351"/>
                  <a:pt x="688" y="1280"/>
                </a:cubicBezTo>
                <a:cubicBezTo>
                  <a:pt x="908" y="1209"/>
                  <a:pt x="1106" y="1101"/>
                  <a:pt x="1320" y="952"/>
                </a:cubicBezTo>
                <a:cubicBezTo>
                  <a:pt x="1534" y="803"/>
                  <a:pt x="1797" y="522"/>
                  <a:pt x="1972" y="384"/>
                </a:cubicBezTo>
                <a:cubicBezTo>
                  <a:pt x="2147" y="246"/>
                  <a:pt x="2228" y="192"/>
                  <a:pt x="2372" y="124"/>
                </a:cubicBezTo>
                <a:cubicBezTo>
                  <a:pt x="2516" y="56"/>
                  <a:pt x="2748" y="0"/>
                  <a:pt x="2968" y="0"/>
                </a:cubicBezTo>
                <a:cubicBezTo>
                  <a:pt x="3188" y="0"/>
                  <a:pt x="3416" y="68"/>
                  <a:pt x="3560" y="144"/>
                </a:cubicBezTo>
                <a:cubicBezTo>
                  <a:pt x="3714" y="221"/>
                  <a:pt x="3864" y="368"/>
                  <a:pt x="3928" y="440"/>
                </a:cubicBezTo>
                <a:cubicBezTo>
                  <a:pt x="3992" y="512"/>
                  <a:pt x="4088" y="672"/>
                  <a:pt x="4148" y="780"/>
                </a:cubicBezTo>
                <a:cubicBezTo>
                  <a:pt x="4208" y="888"/>
                  <a:pt x="4348" y="1148"/>
                  <a:pt x="4420" y="1208"/>
                </a:cubicBezTo>
                <a:cubicBezTo>
                  <a:pt x="4492" y="1268"/>
                  <a:pt x="4550" y="1252"/>
                  <a:pt x="4584" y="1264"/>
                </a:cubicBezTo>
              </a:path>
            </a:pathLst>
          </a:custGeom>
          <a:noFill/>
          <a:ln w="101600">
            <a:solidFill>
              <a:srgbClr val="175097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6880225" y="612641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600" dirty="0">
                <a:latin typeface="Arial" charset="0"/>
              </a:rPr>
              <a:t>Figure </a:t>
            </a:r>
            <a:r>
              <a:rPr lang="en-AU" sz="1600" dirty="0">
                <a:solidFill>
                  <a:schemeClr val="tx2"/>
                </a:solidFill>
                <a:latin typeface="Arial" charset="0"/>
              </a:rPr>
              <a:t>2.5</a:t>
            </a:r>
          </a:p>
        </p:txBody>
      </p:sp>
      <p:sp>
        <p:nvSpPr>
          <p:cNvPr id="96262" name="Text Box 23"/>
          <p:cNvSpPr txBox="1">
            <a:spLocks noChangeArrowheads="1"/>
          </p:cNvSpPr>
          <p:nvPr/>
        </p:nvSpPr>
        <p:spPr bwMode="auto">
          <a:xfrm>
            <a:off x="4924425" y="1825881"/>
            <a:ext cx="1866900" cy="344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Standardization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Fewer </a:t>
            </a:r>
            <a:r>
              <a:rPr lang="en-US" sz="1400" b="1" dirty="0" smtClean="0">
                <a:latin typeface="Arial" charset="0"/>
              </a:rPr>
              <a:t>rapid product </a:t>
            </a:r>
            <a:r>
              <a:rPr lang="en-US" sz="1400" b="1" dirty="0">
                <a:latin typeface="Arial" charset="0"/>
              </a:rPr>
              <a:t>changes, more minor changes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Optimum capacity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Increasing stability of process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1400" b="1" dirty="0" smtClean="0"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1400" b="1" dirty="0"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 smtClean="0">
                <a:latin typeface="Arial" charset="0"/>
              </a:rPr>
              <a:t>Long </a:t>
            </a:r>
            <a:r>
              <a:rPr lang="en-US" sz="1400" b="1" dirty="0">
                <a:latin typeface="Arial" charset="0"/>
              </a:rPr>
              <a:t>production </a:t>
            </a:r>
            <a:r>
              <a:rPr lang="en-US" sz="1400" b="1" dirty="0" smtClean="0">
                <a:latin typeface="Arial" charset="0"/>
              </a:rPr>
              <a:t>runs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 smtClean="0">
                <a:latin typeface="Arial" charset="0"/>
              </a:rPr>
              <a:t>Product </a:t>
            </a:r>
            <a:r>
              <a:rPr lang="en-US" sz="1400" b="1" dirty="0">
                <a:latin typeface="Arial" charset="0"/>
              </a:rPr>
              <a:t>improvement and cost cutting</a:t>
            </a:r>
            <a:endParaRPr lang="en-AU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674" name="Group 2"/>
          <p:cNvGrpSpPr>
            <a:grpSpLocks/>
          </p:cNvGrpSpPr>
          <p:nvPr/>
        </p:nvGrpSpPr>
        <p:grpSpPr bwMode="auto">
          <a:xfrm>
            <a:off x="3660775" y="4038600"/>
            <a:ext cx="1820863" cy="1592263"/>
            <a:chOff x="2306" y="2744"/>
            <a:chExt cx="1147" cy="1003"/>
          </a:xfrm>
        </p:grpSpPr>
        <p:sp>
          <p:nvSpPr>
            <p:cNvPr id="98332" name="Line 3"/>
            <p:cNvSpPr>
              <a:spLocks noChangeShapeType="1"/>
            </p:cNvSpPr>
            <p:nvPr/>
          </p:nvSpPr>
          <p:spPr bwMode="auto">
            <a:xfrm>
              <a:off x="2880" y="2744"/>
              <a:ext cx="0" cy="56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8333" name="Group 4"/>
            <p:cNvGrpSpPr>
              <a:grpSpLocks/>
            </p:cNvGrpSpPr>
            <p:nvPr/>
          </p:nvGrpSpPr>
          <p:grpSpPr bwMode="auto">
            <a:xfrm>
              <a:off x="2306" y="3304"/>
              <a:ext cx="1147" cy="443"/>
              <a:chOff x="2306" y="3304"/>
              <a:chExt cx="1147" cy="443"/>
            </a:xfrm>
          </p:grpSpPr>
          <p:sp>
            <p:nvSpPr>
              <p:cNvPr id="284677" name="Rectangle 5"/>
              <p:cNvSpPr>
                <a:spLocks noChangeArrowheads="1"/>
              </p:cNvSpPr>
              <p:nvPr/>
            </p:nvSpPr>
            <p:spPr bwMode="auto">
              <a:xfrm>
                <a:off x="2306" y="3304"/>
                <a:ext cx="1147" cy="443"/>
              </a:xfrm>
              <a:prstGeom prst="rect">
                <a:avLst/>
              </a:prstGeom>
              <a:solidFill>
                <a:schemeClr val="accent4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98335" name="Rectangle 6"/>
              <p:cNvSpPr>
                <a:spLocks noChangeArrowheads="1"/>
              </p:cNvSpPr>
              <p:nvPr/>
            </p:nvSpPr>
            <p:spPr bwMode="auto">
              <a:xfrm>
                <a:off x="2581" y="3410"/>
                <a:ext cx="59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1000125"/>
                <a:r>
                  <a:rPr lang="en-US" b="1" dirty="0"/>
                  <a:t>Strategy</a:t>
                </a:r>
                <a:endParaRPr lang="en-US" sz="2600" b="1" dirty="0"/>
              </a:p>
            </p:txBody>
          </p:sp>
        </p:grpSp>
      </p:grpSp>
      <p:grpSp>
        <p:nvGrpSpPr>
          <p:cNvPr id="284679" name="Group 7"/>
          <p:cNvGrpSpPr>
            <a:grpSpLocks/>
          </p:cNvGrpSpPr>
          <p:nvPr/>
        </p:nvGrpSpPr>
        <p:grpSpPr bwMode="auto">
          <a:xfrm>
            <a:off x="2870200" y="2476500"/>
            <a:ext cx="3390900" cy="2057400"/>
            <a:chOff x="1808" y="1760"/>
            <a:chExt cx="2136" cy="1296"/>
          </a:xfrm>
        </p:grpSpPr>
        <p:sp>
          <p:nvSpPr>
            <p:cNvPr id="98324" name="Line 8"/>
            <p:cNvSpPr>
              <a:spLocks noChangeShapeType="1"/>
            </p:cNvSpPr>
            <p:nvPr/>
          </p:nvSpPr>
          <p:spPr bwMode="auto">
            <a:xfrm flipV="1">
              <a:off x="1808" y="2656"/>
              <a:ext cx="480" cy="40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9"/>
            <p:cNvSpPr>
              <a:spLocks noChangeShapeType="1"/>
            </p:cNvSpPr>
            <p:nvPr/>
          </p:nvSpPr>
          <p:spPr bwMode="auto">
            <a:xfrm>
              <a:off x="1808" y="2056"/>
              <a:ext cx="480" cy="40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6" name="Line 10"/>
            <p:cNvSpPr>
              <a:spLocks noChangeShapeType="1"/>
            </p:cNvSpPr>
            <p:nvPr/>
          </p:nvSpPr>
          <p:spPr bwMode="auto">
            <a:xfrm flipH="1" flipV="1">
              <a:off x="3464" y="2656"/>
              <a:ext cx="480" cy="40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7" name="Line 11"/>
            <p:cNvSpPr>
              <a:spLocks noChangeShapeType="1"/>
            </p:cNvSpPr>
            <p:nvPr/>
          </p:nvSpPr>
          <p:spPr bwMode="auto">
            <a:xfrm flipH="1">
              <a:off x="3464" y="2072"/>
              <a:ext cx="480" cy="40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8" name="Line 12"/>
            <p:cNvSpPr>
              <a:spLocks noChangeShapeType="1"/>
            </p:cNvSpPr>
            <p:nvPr/>
          </p:nvSpPr>
          <p:spPr bwMode="auto">
            <a:xfrm>
              <a:off x="2880" y="1760"/>
              <a:ext cx="0" cy="56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8329" name="Group 13"/>
            <p:cNvGrpSpPr>
              <a:grpSpLocks/>
            </p:cNvGrpSpPr>
            <p:nvPr/>
          </p:nvGrpSpPr>
          <p:grpSpPr bwMode="auto">
            <a:xfrm>
              <a:off x="2306" y="2335"/>
              <a:ext cx="1147" cy="443"/>
              <a:chOff x="2306" y="2408"/>
              <a:chExt cx="1147" cy="443"/>
            </a:xfrm>
          </p:grpSpPr>
          <p:sp>
            <p:nvSpPr>
              <p:cNvPr id="98330" name="Rectangle 14"/>
              <p:cNvSpPr>
                <a:spLocks noChangeArrowheads="1"/>
              </p:cNvSpPr>
              <p:nvPr/>
            </p:nvSpPr>
            <p:spPr bwMode="auto">
              <a:xfrm>
                <a:off x="2306" y="2408"/>
                <a:ext cx="1147" cy="443"/>
              </a:xfrm>
              <a:prstGeom prst="rect">
                <a:avLst/>
              </a:prstGeom>
              <a:solidFill>
                <a:schemeClr val="tx2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331" name="Text Box 15"/>
              <p:cNvSpPr txBox="1">
                <a:spLocks noChangeArrowheads="1"/>
              </p:cNvSpPr>
              <p:nvPr/>
            </p:nvSpPr>
            <p:spPr bwMode="auto">
              <a:xfrm>
                <a:off x="2523" y="2485"/>
                <a:ext cx="7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AU" b="1" dirty="0">
                    <a:solidFill>
                      <a:schemeClr val="bg1"/>
                    </a:solidFill>
                    <a:latin typeface="Arial" charset="0"/>
                  </a:rPr>
                  <a:t>Analysis</a:t>
                </a:r>
              </a:p>
            </p:txBody>
          </p:sp>
        </p:grpSp>
      </p:grpSp>
      <p:sp>
        <p:nvSpPr>
          <p:cNvPr id="98307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SWOT Analysis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284689" name="Group 17"/>
          <p:cNvGrpSpPr>
            <a:grpSpLocks/>
          </p:cNvGrpSpPr>
          <p:nvPr/>
        </p:nvGrpSpPr>
        <p:grpSpPr bwMode="auto">
          <a:xfrm>
            <a:off x="758825" y="1851025"/>
            <a:ext cx="7670800" cy="3206750"/>
            <a:chOff x="478" y="1366"/>
            <a:chExt cx="4832" cy="2020"/>
          </a:xfrm>
        </p:grpSpPr>
        <p:grpSp>
          <p:nvGrpSpPr>
            <p:cNvPr id="98309" name="Group 18"/>
            <p:cNvGrpSpPr>
              <a:grpSpLocks/>
            </p:cNvGrpSpPr>
            <p:nvPr/>
          </p:nvGrpSpPr>
          <p:grpSpPr bwMode="auto">
            <a:xfrm>
              <a:off x="478" y="1867"/>
              <a:ext cx="1436" cy="553"/>
              <a:chOff x="512" y="1635"/>
              <a:chExt cx="1436" cy="553"/>
            </a:xfrm>
          </p:grpSpPr>
          <p:sp>
            <p:nvSpPr>
              <p:cNvPr id="98322" name="Rectangle 19"/>
              <p:cNvSpPr>
                <a:spLocks noChangeArrowheads="1"/>
              </p:cNvSpPr>
              <p:nvPr/>
            </p:nvSpPr>
            <p:spPr bwMode="auto">
              <a:xfrm>
                <a:off x="512" y="1635"/>
                <a:ext cx="1436" cy="553"/>
              </a:xfrm>
              <a:prstGeom prst="rect">
                <a:avLst/>
              </a:prstGeom>
              <a:solidFill>
                <a:schemeClr val="accent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323" name="Rectangle 20"/>
              <p:cNvSpPr>
                <a:spLocks noChangeArrowheads="1"/>
              </p:cNvSpPr>
              <p:nvPr/>
            </p:nvSpPr>
            <p:spPr bwMode="auto">
              <a:xfrm>
                <a:off x="728" y="1729"/>
                <a:ext cx="100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1000125"/>
                <a:r>
                  <a:rPr lang="en-US" b="1" dirty="0">
                    <a:solidFill>
                      <a:schemeClr val="bg1"/>
                    </a:solidFill>
                  </a:rPr>
                  <a:t>Internal Strengths</a:t>
                </a:r>
                <a:endParaRPr lang="en-US" sz="2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8310" name="Group 21"/>
            <p:cNvGrpSpPr>
              <a:grpSpLocks/>
            </p:cNvGrpSpPr>
            <p:nvPr/>
          </p:nvGrpSpPr>
          <p:grpSpPr bwMode="auto">
            <a:xfrm>
              <a:off x="478" y="2833"/>
              <a:ext cx="1436" cy="553"/>
              <a:chOff x="564" y="2929"/>
              <a:chExt cx="1436" cy="553"/>
            </a:xfrm>
          </p:grpSpPr>
          <p:sp>
            <p:nvSpPr>
              <p:cNvPr id="98320" name="Rectangle 22"/>
              <p:cNvSpPr>
                <a:spLocks noChangeArrowheads="1"/>
              </p:cNvSpPr>
              <p:nvPr/>
            </p:nvSpPr>
            <p:spPr bwMode="auto">
              <a:xfrm>
                <a:off x="564" y="2929"/>
                <a:ext cx="1436" cy="553"/>
              </a:xfrm>
              <a:prstGeom prst="rect">
                <a:avLst/>
              </a:prstGeom>
              <a:solidFill>
                <a:schemeClr val="accent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321" name="Rectangle 23"/>
              <p:cNvSpPr>
                <a:spLocks noChangeArrowheads="1"/>
              </p:cNvSpPr>
              <p:nvPr/>
            </p:nvSpPr>
            <p:spPr bwMode="auto">
              <a:xfrm>
                <a:off x="698" y="3016"/>
                <a:ext cx="117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1000125"/>
                <a:r>
                  <a:rPr lang="en-US" b="1" dirty="0">
                    <a:solidFill>
                      <a:schemeClr val="bg1"/>
                    </a:solidFill>
                  </a:rPr>
                  <a:t>Internal Weaknesses</a:t>
                </a:r>
                <a:endParaRPr lang="en-US" sz="2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8311" name="Group 24"/>
            <p:cNvGrpSpPr>
              <a:grpSpLocks/>
            </p:cNvGrpSpPr>
            <p:nvPr/>
          </p:nvGrpSpPr>
          <p:grpSpPr bwMode="auto">
            <a:xfrm>
              <a:off x="3874" y="1867"/>
              <a:ext cx="1436" cy="553"/>
              <a:chOff x="3960" y="1906"/>
              <a:chExt cx="1436" cy="553"/>
            </a:xfrm>
          </p:grpSpPr>
          <p:sp>
            <p:nvSpPr>
              <p:cNvPr id="98318" name="Rectangle 25"/>
              <p:cNvSpPr>
                <a:spLocks noChangeArrowheads="1"/>
              </p:cNvSpPr>
              <p:nvPr/>
            </p:nvSpPr>
            <p:spPr bwMode="auto">
              <a:xfrm>
                <a:off x="3960" y="1906"/>
                <a:ext cx="1436" cy="553"/>
              </a:xfrm>
              <a:prstGeom prst="rect">
                <a:avLst/>
              </a:prstGeom>
              <a:solidFill>
                <a:schemeClr val="accent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319" name="Rectangle 26"/>
              <p:cNvSpPr>
                <a:spLocks noChangeArrowheads="1"/>
              </p:cNvSpPr>
              <p:nvPr/>
            </p:nvSpPr>
            <p:spPr bwMode="auto">
              <a:xfrm>
                <a:off x="3982" y="2001"/>
                <a:ext cx="1393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1000125"/>
                <a:r>
                  <a:rPr lang="en-US" b="1" dirty="0">
                    <a:solidFill>
                      <a:schemeClr val="bg1"/>
                    </a:solidFill>
                  </a:rPr>
                  <a:t>External Opportunities</a:t>
                </a:r>
                <a:endParaRPr lang="en-US" sz="2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8312" name="Group 27"/>
            <p:cNvGrpSpPr>
              <a:grpSpLocks/>
            </p:cNvGrpSpPr>
            <p:nvPr/>
          </p:nvGrpSpPr>
          <p:grpSpPr bwMode="auto">
            <a:xfrm>
              <a:off x="3874" y="2833"/>
              <a:ext cx="1436" cy="553"/>
              <a:chOff x="3812" y="2929"/>
              <a:chExt cx="1436" cy="553"/>
            </a:xfrm>
          </p:grpSpPr>
          <p:sp>
            <p:nvSpPr>
              <p:cNvPr id="98316" name="Rectangle 28"/>
              <p:cNvSpPr>
                <a:spLocks noChangeArrowheads="1"/>
              </p:cNvSpPr>
              <p:nvPr/>
            </p:nvSpPr>
            <p:spPr bwMode="auto">
              <a:xfrm>
                <a:off x="3812" y="2929"/>
                <a:ext cx="1436" cy="553"/>
              </a:xfrm>
              <a:prstGeom prst="rect">
                <a:avLst/>
              </a:prstGeom>
              <a:solidFill>
                <a:schemeClr val="accent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317" name="Rectangle 29"/>
              <p:cNvSpPr>
                <a:spLocks noChangeArrowheads="1"/>
              </p:cNvSpPr>
              <p:nvPr/>
            </p:nvSpPr>
            <p:spPr bwMode="auto">
              <a:xfrm>
                <a:off x="4046" y="3024"/>
                <a:ext cx="96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1000125"/>
                <a:r>
                  <a:rPr lang="en-US" b="1" dirty="0">
                    <a:solidFill>
                      <a:schemeClr val="bg1"/>
                    </a:solidFill>
                  </a:rPr>
                  <a:t>External Threats</a:t>
                </a:r>
                <a:endParaRPr lang="en-US" sz="2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8313" name="Group 30"/>
            <p:cNvGrpSpPr>
              <a:grpSpLocks/>
            </p:cNvGrpSpPr>
            <p:nvPr/>
          </p:nvGrpSpPr>
          <p:grpSpPr bwMode="auto">
            <a:xfrm>
              <a:off x="2307" y="1366"/>
              <a:ext cx="1147" cy="443"/>
              <a:chOff x="2307" y="1366"/>
              <a:chExt cx="1147" cy="443"/>
            </a:xfrm>
          </p:grpSpPr>
          <p:sp>
            <p:nvSpPr>
              <p:cNvPr id="98314" name="Rectangle 31"/>
              <p:cNvSpPr>
                <a:spLocks noChangeArrowheads="1"/>
              </p:cNvSpPr>
              <p:nvPr/>
            </p:nvSpPr>
            <p:spPr bwMode="auto">
              <a:xfrm>
                <a:off x="2307" y="1366"/>
                <a:ext cx="1147" cy="443"/>
              </a:xfrm>
              <a:prstGeom prst="rect">
                <a:avLst/>
              </a:prstGeom>
              <a:solidFill>
                <a:schemeClr val="accent1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315" name="Rectangle 32"/>
              <p:cNvSpPr>
                <a:spLocks noChangeArrowheads="1"/>
              </p:cNvSpPr>
              <p:nvPr/>
            </p:nvSpPr>
            <p:spPr bwMode="auto">
              <a:xfrm>
                <a:off x="2610" y="1504"/>
                <a:ext cx="54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1000125"/>
                <a:r>
                  <a:rPr lang="en-US" b="1" dirty="0">
                    <a:solidFill>
                      <a:schemeClr val="bg1"/>
                    </a:solidFill>
                  </a:rPr>
                  <a:t>Mission</a:t>
                </a:r>
                <a:endParaRPr lang="en-US" sz="2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7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Strategy Development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677863" y="2508250"/>
            <a:ext cx="7788275" cy="1704975"/>
            <a:chOff x="427" y="1844"/>
            <a:chExt cx="4906" cy="1074"/>
          </a:xfrm>
        </p:grpSpPr>
        <p:sp>
          <p:nvSpPr>
            <p:cNvPr id="100364" name="AutoShape 4"/>
            <p:cNvSpPr>
              <a:spLocks noChangeArrowheads="1"/>
            </p:cNvSpPr>
            <p:nvPr/>
          </p:nvSpPr>
          <p:spPr bwMode="auto">
            <a:xfrm rot="5400000">
              <a:off x="2700" y="1531"/>
              <a:ext cx="360" cy="986"/>
            </a:xfrm>
            <a:prstGeom prst="rightArrow">
              <a:avLst>
                <a:gd name="adj1" fmla="val 48278"/>
                <a:gd name="adj2" fmla="val 62778"/>
              </a:avLst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0365" name="Group 5"/>
            <p:cNvGrpSpPr>
              <a:grpSpLocks/>
            </p:cNvGrpSpPr>
            <p:nvPr/>
          </p:nvGrpSpPr>
          <p:grpSpPr bwMode="auto">
            <a:xfrm>
              <a:off x="427" y="2213"/>
              <a:ext cx="4906" cy="705"/>
              <a:chOff x="427" y="2168"/>
              <a:chExt cx="4906" cy="705"/>
            </a:xfrm>
          </p:grpSpPr>
          <p:sp>
            <p:nvSpPr>
              <p:cNvPr id="100366" name="Rectangle 6"/>
              <p:cNvSpPr>
                <a:spLocks noChangeArrowheads="1"/>
              </p:cNvSpPr>
              <p:nvPr/>
            </p:nvSpPr>
            <p:spPr bwMode="auto">
              <a:xfrm>
                <a:off x="427" y="2168"/>
                <a:ext cx="4906" cy="705"/>
              </a:xfrm>
              <a:prstGeom prst="rect">
                <a:avLst/>
              </a:prstGeom>
              <a:solidFill>
                <a:srgbClr val="FFDF76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008" tIns="50004" rIns="100008" bIns="50004" anchor="ctr"/>
              <a:lstStyle/>
              <a:p>
                <a:pPr algn="ctr" defTabSz="1000125"/>
                <a:endParaRPr lang="en-US" sz="2600" dirty="0">
                  <a:solidFill>
                    <a:srgbClr val="003300"/>
                  </a:solidFill>
                </a:endParaRPr>
              </a:p>
            </p:txBody>
          </p:sp>
          <p:sp>
            <p:nvSpPr>
              <p:cNvPr id="100367" name="Rectangle 7"/>
              <p:cNvSpPr>
                <a:spLocks noChangeArrowheads="1"/>
              </p:cNvSpPr>
              <p:nvPr/>
            </p:nvSpPr>
            <p:spPr bwMode="auto">
              <a:xfrm>
                <a:off x="988" y="2249"/>
                <a:ext cx="3784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7" tIns="45713" rIns="91427" bIns="45713"/>
              <a:lstStyle/>
              <a:p>
                <a:pPr marL="342900" indent="-342900" algn="ctr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F0922"/>
                  </a:buClr>
                  <a:buFont typeface="Wingdings" charset="0"/>
                  <a:buNone/>
                </a:pPr>
                <a:r>
                  <a:rPr lang="en-US" b="1" dirty="0"/>
                  <a:t>Determine the Corporate Mission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F0922"/>
                  </a:buClr>
                  <a:buFont typeface="Wingdings" charset="0"/>
                  <a:buNone/>
                </a:pPr>
                <a:r>
                  <a:rPr lang="en-US" sz="1600" dirty="0"/>
                  <a:t>State the reason for the firm</a:t>
                </a:r>
                <a:r>
                  <a:rPr lang="ja-JP" altLang="en-US" sz="1600" dirty="0"/>
                  <a:t>’</a:t>
                </a:r>
                <a:r>
                  <a:rPr lang="en-US" sz="1600" dirty="0"/>
                  <a:t>s existence and identify the value it wishes to create.</a:t>
                </a:r>
              </a:p>
            </p:txBody>
          </p:sp>
        </p:grpSp>
      </p:grpSp>
      <p:grpSp>
        <p:nvGrpSpPr>
          <p:cNvPr id="286728" name="Group 8"/>
          <p:cNvGrpSpPr>
            <a:grpSpLocks/>
          </p:cNvGrpSpPr>
          <p:nvPr/>
        </p:nvGrpSpPr>
        <p:grpSpPr bwMode="auto">
          <a:xfrm>
            <a:off x="677863" y="4202113"/>
            <a:ext cx="7788275" cy="1844675"/>
            <a:chOff x="427" y="2911"/>
            <a:chExt cx="4906" cy="1162"/>
          </a:xfrm>
        </p:grpSpPr>
        <p:sp>
          <p:nvSpPr>
            <p:cNvPr id="100360" name="AutoShape 9"/>
            <p:cNvSpPr>
              <a:spLocks noChangeArrowheads="1"/>
            </p:cNvSpPr>
            <p:nvPr/>
          </p:nvSpPr>
          <p:spPr bwMode="auto">
            <a:xfrm rot="5400000">
              <a:off x="2700" y="2598"/>
              <a:ext cx="360" cy="986"/>
            </a:xfrm>
            <a:prstGeom prst="rightArrow">
              <a:avLst>
                <a:gd name="adj1" fmla="val 48278"/>
                <a:gd name="adj2" fmla="val 62778"/>
              </a:avLst>
            </a:prstGeom>
            <a:solidFill>
              <a:srgbClr val="2558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0361" name="Group 10"/>
            <p:cNvGrpSpPr>
              <a:grpSpLocks/>
            </p:cNvGrpSpPr>
            <p:nvPr/>
          </p:nvGrpSpPr>
          <p:grpSpPr bwMode="auto">
            <a:xfrm>
              <a:off x="427" y="3280"/>
              <a:ext cx="4906" cy="793"/>
              <a:chOff x="427" y="3280"/>
              <a:chExt cx="4906" cy="793"/>
            </a:xfrm>
          </p:grpSpPr>
          <p:sp>
            <p:nvSpPr>
              <p:cNvPr id="100362" name="Rectangle 11"/>
              <p:cNvSpPr>
                <a:spLocks noChangeArrowheads="1"/>
              </p:cNvSpPr>
              <p:nvPr/>
            </p:nvSpPr>
            <p:spPr bwMode="auto">
              <a:xfrm>
                <a:off x="427" y="3280"/>
                <a:ext cx="4906" cy="793"/>
              </a:xfrm>
              <a:prstGeom prst="rect">
                <a:avLst/>
              </a:prstGeom>
              <a:solidFill>
                <a:srgbClr val="FFDF76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363" name="Rectangle 12"/>
              <p:cNvSpPr>
                <a:spLocks noChangeArrowheads="1"/>
              </p:cNvSpPr>
              <p:nvPr/>
            </p:nvSpPr>
            <p:spPr bwMode="auto">
              <a:xfrm>
                <a:off x="828" y="3317"/>
                <a:ext cx="4104" cy="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7" tIns="45713" rIns="91427" bIns="45713"/>
              <a:lstStyle/>
              <a:p>
                <a:pPr marL="342900" indent="-342900" algn="ctr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F0922"/>
                  </a:buClr>
                  <a:buFont typeface="Wingdings" charset="0"/>
                  <a:buNone/>
                </a:pPr>
                <a:r>
                  <a:rPr lang="en-US" b="1" dirty="0"/>
                  <a:t>Form a Strategy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F0922"/>
                  </a:buClr>
                  <a:buFont typeface="Wingdings" charset="0"/>
                  <a:buNone/>
                </a:pPr>
                <a:r>
                  <a:rPr lang="en-US" sz="1600" dirty="0"/>
                  <a:t>Build a competitive advantage, such as low price, design, or volume flexibility, quality, quick delivery, dependability, after-sale service, broad product lines.</a:t>
                </a:r>
              </a:p>
            </p:txBody>
          </p:sp>
        </p:grpSp>
      </p:grpSp>
      <p:grpSp>
        <p:nvGrpSpPr>
          <p:cNvPr id="286733" name="Group 13"/>
          <p:cNvGrpSpPr>
            <a:grpSpLocks/>
          </p:cNvGrpSpPr>
          <p:nvPr/>
        </p:nvGrpSpPr>
        <p:grpSpPr bwMode="auto">
          <a:xfrm>
            <a:off x="677863" y="1400175"/>
            <a:ext cx="7788275" cy="1119188"/>
            <a:chOff x="427" y="1146"/>
            <a:chExt cx="4906" cy="705"/>
          </a:xfrm>
        </p:grpSpPr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427" y="1146"/>
              <a:ext cx="4906" cy="70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59" name="Text Box 15"/>
            <p:cNvSpPr txBox="1">
              <a:spLocks noChangeArrowheads="1"/>
            </p:cNvSpPr>
            <p:nvPr/>
          </p:nvSpPr>
          <p:spPr bwMode="auto">
            <a:xfrm>
              <a:off x="746" y="1199"/>
              <a:ext cx="4268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5000"/>
                </a:spcBef>
                <a:spcAft>
                  <a:spcPts val="600"/>
                </a:spcAft>
              </a:pPr>
              <a:r>
                <a:rPr lang="en-US" b="1" dirty="0">
                  <a:latin typeface="Arial" charset="0"/>
                </a:rPr>
                <a:t>Analyze the Environment</a:t>
              </a:r>
            </a:p>
            <a:p>
              <a:pPr>
                <a:lnSpc>
                  <a:spcPct val="90000"/>
                </a:lnSpc>
                <a:spcBef>
                  <a:spcPct val="25000"/>
                </a:spcBef>
                <a:spcAft>
                  <a:spcPts val="600"/>
                </a:spcAft>
              </a:pPr>
              <a:r>
                <a:rPr lang="en-US" sz="1600" dirty="0">
                  <a:latin typeface="Arial" charset="0"/>
                </a:rPr>
                <a:t>Identify the strengths, weaknesses, opportunities, and threats. Understand the environment, customers, industry, and competitors.</a:t>
              </a:r>
              <a:endParaRPr lang="en-AU" sz="1600" dirty="0">
                <a:latin typeface="Arial" charset="0"/>
              </a:endParaRPr>
            </a:p>
          </p:txBody>
        </p:sp>
      </p:grpSp>
      <p:sp>
        <p:nvSpPr>
          <p:cNvPr id="286736" name="Text Box 16"/>
          <p:cNvSpPr txBox="1">
            <a:spLocks noChangeArrowheads="1"/>
          </p:cNvSpPr>
          <p:nvPr/>
        </p:nvSpPr>
        <p:spPr bwMode="auto">
          <a:xfrm>
            <a:off x="7439025" y="6076950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600" dirty="0">
                <a:latin typeface="Arial" charset="0"/>
              </a:rPr>
              <a:t>Figure </a:t>
            </a:r>
            <a:r>
              <a:rPr lang="en-AU" sz="1600" dirty="0">
                <a:solidFill>
                  <a:schemeClr val="tx2"/>
                </a:solidFill>
                <a:latin typeface="Arial" charset="0"/>
              </a:rPr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30556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Strategy Development and Implementation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Identify key success factors</a:t>
            </a:r>
          </a:p>
          <a:p>
            <a:r>
              <a:rPr lang="en-US" dirty="0">
                <a:latin typeface="Arial" charset="0"/>
                <a:cs typeface="Arial" charset="0"/>
              </a:rPr>
              <a:t>Integrate OM with other activities</a:t>
            </a:r>
          </a:p>
          <a:p>
            <a:r>
              <a:rPr lang="en-US" dirty="0">
                <a:latin typeface="Arial" charset="0"/>
                <a:cs typeface="Arial" charset="0"/>
              </a:rPr>
              <a:t>Build and staff the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477838" y="4294188"/>
            <a:ext cx="8161337" cy="14760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0" tIns="154800" rIns="360000" bIns="154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2800" dirty="0">
                <a:solidFill>
                  <a:srgbClr val="FF0000"/>
                </a:solidFill>
                <a:latin typeface="Arial" charset="0"/>
              </a:rPr>
              <a:t>The operations </a:t>
            </a:r>
            <a:r>
              <a:rPr lang="en-AU" sz="2800" dirty="0" smtClean="0">
                <a:solidFill>
                  <a:srgbClr val="FF0000"/>
                </a:solidFill>
                <a:latin typeface="Arial" charset="0"/>
              </a:rPr>
              <a:t>manager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MS PGothic" charset="0"/>
                <a:cs typeface="MS PGothic" charset="0"/>
              </a:rPr>
              <a:t>’</a:t>
            </a:r>
            <a:r>
              <a:rPr lang="en-AU" sz="2800" dirty="0" smtClean="0">
                <a:solidFill>
                  <a:srgbClr val="FF0000"/>
                </a:solidFill>
                <a:latin typeface="Arial" charset="0"/>
              </a:rPr>
              <a:t>s </a:t>
            </a:r>
            <a:r>
              <a:rPr lang="en-AU" sz="2800" dirty="0">
                <a:solidFill>
                  <a:srgbClr val="FF0000"/>
                </a:solidFill>
                <a:latin typeface="Arial" charset="0"/>
              </a:rPr>
              <a:t>job is to implement an OM strategy, provide competitive advantage, and increase productivity</a:t>
            </a:r>
          </a:p>
        </p:txBody>
      </p:sp>
    </p:spTree>
    <p:extLst>
      <p:ext uri="{BB962C8B-B14F-4D97-AF65-F5344CB8AC3E}">
        <p14:creationId xmlns:p14="http://schemas.microsoft.com/office/powerpoint/2010/main" val="18214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Why Study OM?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000" dirty="0" smtClean="0">
                <a:latin typeface="Arial" charset="0"/>
                <a:cs typeface="Arial" charset="0"/>
              </a:rPr>
              <a:t>OM is one of three major functions of any organization</a:t>
            </a:r>
          </a:p>
          <a:p>
            <a:pPr lvl="1">
              <a:buClr>
                <a:schemeClr val="tx1"/>
              </a:buClr>
            </a:pPr>
            <a:r>
              <a:rPr lang="en-US" sz="2600" dirty="0" smtClean="0">
                <a:latin typeface="Arial" charset="0"/>
                <a:cs typeface="Arial" charset="0"/>
              </a:rPr>
              <a:t>How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people organize</a:t>
            </a:r>
            <a:r>
              <a:rPr lang="en-US" sz="2600" dirty="0" smtClean="0">
                <a:latin typeface="Arial" charset="0"/>
                <a:cs typeface="Arial" charset="0"/>
              </a:rPr>
              <a:t> themselves for a productive enterprise</a:t>
            </a:r>
          </a:p>
          <a:p>
            <a:pPr lvl="1">
              <a:buClr>
                <a:schemeClr val="tx1"/>
              </a:buClr>
            </a:pPr>
            <a:r>
              <a:rPr lang="en-US" sz="2600" dirty="0">
                <a:latin typeface="Arial" charset="0"/>
                <a:cs typeface="Arial" charset="0"/>
              </a:rPr>
              <a:t>Understand how OM fits in with these functions</a:t>
            </a:r>
          </a:p>
          <a:p>
            <a:pPr lvl="2">
              <a:buClr>
                <a:schemeClr val="tx1"/>
              </a:buClr>
            </a:pPr>
            <a:r>
              <a:rPr lang="en-US" sz="2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How it relates to your major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dirty="0" smtClean="0"/>
              <a:t>Learn </a:t>
            </a:r>
            <a:r>
              <a:rPr lang="en-US" sz="3000" dirty="0"/>
              <a:t>how goods and services are produced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u="sng" dirty="0" smtClean="0">
                <a:solidFill>
                  <a:srgbClr val="FF0000"/>
                </a:solidFill>
              </a:rPr>
              <a:t>Understand </a:t>
            </a:r>
            <a:r>
              <a:rPr lang="en-US" sz="3000" u="sng" dirty="0">
                <a:solidFill>
                  <a:srgbClr val="FF0000"/>
                </a:solidFill>
              </a:rPr>
              <a:t>what operations managers do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dirty="0"/>
              <a:t>OM is such a </a:t>
            </a:r>
            <a:r>
              <a:rPr lang="en-US" sz="3000" dirty="0">
                <a:solidFill>
                  <a:srgbClr val="FF0000"/>
                </a:solidFill>
              </a:rPr>
              <a:t>costly</a:t>
            </a:r>
            <a:r>
              <a:rPr lang="en-US" sz="3000" dirty="0"/>
              <a:t> part of an </a:t>
            </a:r>
            <a:r>
              <a:rPr lang="en-US" sz="3000" dirty="0" smtClean="0"/>
              <a:t>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Three Major Functions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2650" indent="-44450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1.	</a:t>
            </a:r>
            <a:r>
              <a:rPr lang="en-US" b="1" i="1" dirty="0" smtClean="0">
                <a:latin typeface="Arial" charset="0"/>
                <a:cs typeface="Arial" charset="0"/>
              </a:rPr>
              <a:t>Marketing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generates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82650" indent="-444500">
              <a:buNone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	</a:t>
            </a:r>
            <a:r>
              <a:rPr lang="en-US" b="1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creates the product</a:t>
            </a:r>
          </a:p>
          <a:p>
            <a:pPr marL="882650" indent="-444500">
              <a:buNone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	</a:t>
            </a:r>
            <a:r>
              <a:rPr lang="en-US" b="1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/accounting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– tracks how well the organization is doing, pays bills, collects the money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Ten Strategic Decisions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03895"/>
              </p:ext>
            </p:extLst>
          </p:nvPr>
        </p:nvGraphicFramePr>
        <p:xfrm>
          <a:off x="717356" y="1662815"/>
          <a:ext cx="7772400" cy="4449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TABLE 1.2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17" marB="45717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DECISION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CHAPTER(S)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1.   </a:t>
                      </a:r>
                      <a:r>
                        <a:rPr lang="en-US" sz="1800" b="1" i="1" dirty="0" smtClean="0"/>
                        <a:t>Design of goods and services</a:t>
                      </a:r>
                      <a:endParaRPr lang="en-US" sz="1800" b="1" i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/>
                        <a:t>5, Supplement 5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2.   </a:t>
                      </a:r>
                      <a:r>
                        <a:rPr lang="en-US" sz="1800" b="1" i="1" dirty="0" smtClean="0"/>
                        <a:t>Managing quality</a:t>
                      </a:r>
                      <a:endParaRPr lang="en-US" sz="1800" b="1" i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/>
                        <a:t>6, Supplement 6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3.   </a:t>
                      </a:r>
                      <a:r>
                        <a:rPr lang="en-US" sz="1800" b="1" i="1" dirty="0" smtClean="0"/>
                        <a:t>Process and capacity</a:t>
                      </a:r>
                      <a:r>
                        <a:rPr lang="en-US" sz="1800" b="1" i="1" baseline="0" dirty="0" smtClean="0"/>
                        <a:t> strategy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/>
                        <a:t>7, Supplement 7</a:t>
                      </a:r>
                      <a:endParaRPr lang="en-US" sz="1800" b="1" dirty="0" smtClean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4.   </a:t>
                      </a:r>
                      <a:r>
                        <a:rPr lang="en-US" sz="1800" b="1" i="1" dirty="0" smtClean="0"/>
                        <a:t>Location strategy</a:t>
                      </a:r>
                      <a:endParaRPr lang="en-US" sz="1800" b="1" i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/>
                        <a:t>8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5.   </a:t>
                      </a:r>
                      <a:r>
                        <a:rPr lang="en-US" sz="1800" b="1" i="1" dirty="0" smtClean="0"/>
                        <a:t>Layout strategy</a:t>
                      </a:r>
                      <a:endParaRPr lang="en-US" sz="1800" b="1" i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/>
                        <a:t>9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6.   </a:t>
                      </a:r>
                      <a:r>
                        <a:rPr lang="en-US" sz="1800" b="1" i="1" dirty="0" smtClean="0"/>
                        <a:t>Human resources and</a:t>
                      </a:r>
                      <a:r>
                        <a:rPr lang="en-US" sz="1800" b="1" i="1" baseline="0" dirty="0" smtClean="0"/>
                        <a:t> </a:t>
                      </a:r>
                      <a:r>
                        <a:rPr lang="en-US" sz="1800" b="1" i="1" dirty="0" smtClean="0"/>
                        <a:t>job design </a:t>
                      </a:r>
                      <a:endParaRPr lang="en-US" sz="1800" b="1" i="1" dirty="0" smtClean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/>
                        <a:t>10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7.   </a:t>
                      </a:r>
                      <a:r>
                        <a:rPr lang="en-US" sz="1800" b="1" i="1" dirty="0" smtClean="0"/>
                        <a:t>Supply-chain management</a:t>
                      </a:r>
                      <a:endParaRPr lang="en-US" sz="1800" b="1" i="1" dirty="0" smtClean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11, Supplement 11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8.   </a:t>
                      </a:r>
                      <a:r>
                        <a:rPr lang="en-US" sz="1800" b="1" i="1" dirty="0" smtClean="0"/>
                        <a:t>Inventory</a:t>
                      </a:r>
                      <a:r>
                        <a:rPr lang="en-US" sz="1800" b="1" i="1" baseline="0" dirty="0" smtClean="0"/>
                        <a:t> management</a:t>
                      </a:r>
                      <a:endParaRPr lang="en-US" sz="1800" b="1" i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/>
                        <a:t>12, 14, 16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9.</a:t>
                      </a:r>
                      <a:r>
                        <a:rPr lang="en-US" sz="1800" b="1" baseline="0" dirty="0" smtClean="0"/>
                        <a:t>   </a:t>
                      </a:r>
                      <a:r>
                        <a:rPr lang="en-US" sz="1800" b="1" i="1" dirty="0" smtClean="0"/>
                        <a:t>Scheduling</a:t>
                      </a:r>
                      <a:endParaRPr lang="en-US" sz="1800" b="1" i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/>
                        <a:t>13, 15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10. </a:t>
                      </a:r>
                      <a:r>
                        <a:rPr lang="en-US" sz="1800" b="1" i="1" dirty="0" smtClean="0"/>
                        <a:t>Maintenance</a:t>
                      </a:r>
                      <a:endParaRPr lang="en-US" sz="1800" b="1" i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17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 1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6" y="1257726"/>
            <a:ext cx="7418324" cy="5017662"/>
          </a:xfrm>
          <a:prstGeom prst="rect">
            <a:avLst/>
          </a:prstGeom>
        </p:spPr>
      </p:pic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Significant </a:t>
            </a:r>
            <a:r>
              <a:rPr lang="en-US" dirty="0" smtClean="0">
                <a:latin typeface="Arial" charset="0"/>
                <a:cs typeface="Arial" charset="0"/>
              </a:rPr>
              <a:t>Events</a:t>
            </a:r>
            <a:endParaRPr lang="en-US" sz="3200" dirty="0">
              <a:solidFill>
                <a:srgbClr val="33CC33"/>
              </a:solidFill>
              <a:latin typeface="Arial" charset="0"/>
              <a:cs typeface="Arial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9055" y="6314568"/>
            <a:ext cx="1154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600" b="1" dirty="0">
                <a:latin typeface="Arial" charset="0"/>
              </a:rPr>
              <a:t>Figure </a:t>
            </a:r>
            <a:r>
              <a:rPr lang="en-AU" sz="1600" b="1" dirty="0">
                <a:solidFill>
                  <a:schemeClr val="tx2"/>
                </a:solidFill>
                <a:latin typeface="Arial" charset="0"/>
              </a:rPr>
              <a:t>1.4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848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27" tIns="45713" rIns="91427" bIns="45713"/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Very Brief History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3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Division of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labor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Adam 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Smith 1776; Charles Babbage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1852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Standardized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parts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Whitney 1800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Scientific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Management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Taylor 1881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Coordinated assembly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line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Ford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/ Sorenson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1913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Gantt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charts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Gantt 1916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Motion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study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Frank 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and Lillian Gilbreth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1922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Quality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control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Shewhart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1924; Deming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1950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016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Current Challenges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0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Globalization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Supply-chain partnering</a:t>
            </a:r>
          </a:p>
          <a:p>
            <a:r>
              <a:rPr lang="en-US" dirty="0">
                <a:latin typeface="Arial" charset="0"/>
                <a:cs typeface="Arial" charset="0"/>
              </a:rPr>
              <a:t>Sustainability</a:t>
            </a:r>
          </a:p>
          <a:p>
            <a:r>
              <a:rPr lang="en-US" dirty="0">
                <a:latin typeface="Arial" charset="0"/>
                <a:cs typeface="Arial" charset="0"/>
              </a:rPr>
              <a:t>Rapid product development</a:t>
            </a:r>
          </a:p>
          <a:p>
            <a:r>
              <a:rPr lang="en-US" dirty="0">
                <a:latin typeface="Arial" charset="0"/>
                <a:cs typeface="Arial" charset="0"/>
              </a:rPr>
              <a:t>Mass customization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Lean operations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onn OPIM 3104">
  <a:themeElements>
    <a:clrScheme name="HR11">
      <a:dk1>
        <a:srgbClr val="000000"/>
      </a:dk1>
      <a:lt1>
        <a:srgbClr val="FFFFFF"/>
      </a:lt1>
      <a:dk2>
        <a:srgbClr val="255898"/>
      </a:dk2>
      <a:lt2>
        <a:srgbClr val="FFFCF2"/>
      </a:lt2>
      <a:accent1>
        <a:srgbClr val="D33320"/>
      </a:accent1>
      <a:accent2>
        <a:srgbClr val="9FACC7"/>
      </a:accent2>
      <a:accent3>
        <a:srgbClr val="F7D7AC"/>
      </a:accent3>
      <a:accent4>
        <a:srgbClr val="BDD6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 OPIM 3104" id="{0B4794C5-D837-46D8-BEB8-9C271EE7E96C}" vid="{0866CCA7-6FDF-45C7-A136-9218988A4D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UConn OPIM 3104</Template>
  <TotalTime>3498</TotalTime>
  <Words>2001</Words>
  <Application>Microsoft Office PowerPoint</Application>
  <PresentationFormat>On-screen Show (4:3)</PresentationFormat>
  <Paragraphs>435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Helvetica Neue</vt:lpstr>
      <vt:lpstr>Lucida Grande</vt:lpstr>
      <vt:lpstr>Wingdings</vt:lpstr>
      <vt:lpstr>UConn OPIM 3104</vt:lpstr>
      <vt:lpstr>PowerPoint Presentation</vt:lpstr>
      <vt:lpstr>Operations Management</vt:lpstr>
      <vt:lpstr>Terminology</vt:lpstr>
      <vt:lpstr>Why Study OM?</vt:lpstr>
      <vt:lpstr>Three Major Functions</vt:lpstr>
      <vt:lpstr>Ten Strategic Decisions</vt:lpstr>
      <vt:lpstr>Significant Events</vt:lpstr>
      <vt:lpstr>Very Brief History</vt:lpstr>
      <vt:lpstr>Current Challenges</vt:lpstr>
      <vt:lpstr>Goods vs. Services</vt:lpstr>
      <vt:lpstr>Productivity Challenge</vt:lpstr>
      <vt:lpstr>Productivity</vt:lpstr>
      <vt:lpstr>Productivity Calculations</vt:lpstr>
      <vt:lpstr>Multi-Factor Productivity </vt:lpstr>
      <vt:lpstr>Collins Title Productivity</vt:lpstr>
      <vt:lpstr>Collins Title Productivity</vt:lpstr>
      <vt:lpstr>Collins Title Productivity</vt:lpstr>
      <vt:lpstr>Collins Title Productivity</vt:lpstr>
      <vt:lpstr>Measurement Problems</vt:lpstr>
      <vt:lpstr>Practice Problem</vt:lpstr>
      <vt:lpstr>Practice Problem - SOL</vt:lpstr>
      <vt:lpstr>Developing Missions and Strategies</vt:lpstr>
      <vt:lpstr>Mission</vt:lpstr>
      <vt:lpstr>Factors Affecting Mission</vt:lpstr>
      <vt:lpstr>Strategy</vt:lpstr>
      <vt:lpstr>Competitive Advantage Strategies</vt:lpstr>
      <vt:lpstr>Competing on Differentiation</vt:lpstr>
      <vt:lpstr>Experience Differentiation</vt:lpstr>
      <vt:lpstr>Competing on Cost</vt:lpstr>
      <vt:lpstr>Competing on Response</vt:lpstr>
      <vt:lpstr>OM’s Contribution to Strategy</vt:lpstr>
      <vt:lpstr>Product Life Cycle</vt:lpstr>
      <vt:lpstr>Product Life Cycle</vt:lpstr>
      <vt:lpstr>SWOT Analysis </vt:lpstr>
      <vt:lpstr>Strategy Development Process</vt:lpstr>
      <vt:lpstr>Strategy Development and Implementation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12e</dc:title>
  <dc:subject>Chapter 1 - Operations and Productivity</dc:subject>
  <dc:creator>Jeff Heyl</dc:creator>
  <cp:lastModifiedBy>Craig Calvert</cp:lastModifiedBy>
  <cp:revision>230</cp:revision>
  <dcterms:created xsi:type="dcterms:W3CDTF">2012-09-28T10:33:31Z</dcterms:created>
  <dcterms:modified xsi:type="dcterms:W3CDTF">2021-08-23T17:24:04Z</dcterms:modified>
</cp:coreProperties>
</file>