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33"/>
  </p:notesMasterIdLst>
  <p:sldIdLst>
    <p:sldId id="257" r:id="rId2"/>
    <p:sldId id="351" r:id="rId3"/>
    <p:sldId id="352" r:id="rId4"/>
    <p:sldId id="408" r:id="rId5"/>
    <p:sldId id="424" r:id="rId6"/>
    <p:sldId id="425" r:id="rId7"/>
    <p:sldId id="423" r:id="rId8"/>
    <p:sldId id="468" r:id="rId9"/>
    <p:sldId id="354" r:id="rId10"/>
    <p:sldId id="353" r:id="rId11"/>
    <p:sldId id="356" r:id="rId12"/>
    <p:sldId id="358" r:id="rId13"/>
    <p:sldId id="360" r:id="rId14"/>
    <p:sldId id="406" r:id="rId15"/>
    <p:sldId id="362" r:id="rId16"/>
    <p:sldId id="365" r:id="rId17"/>
    <p:sldId id="366" r:id="rId18"/>
    <p:sldId id="367" r:id="rId19"/>
    <p:sldId id="368" r:id="rId20"/>
    <p:sldId id="453" r:id="rId21"/>
    <p:sldId id="376" r:id="rId22"/>
    <p:sldId id="467" r:id="rId23"/>
    <p:sldId id="378" r:id="rId24"/>
    <p:sldId id="383" r:id="rId25"/>
    <p:sldId id="469" r:id="rId26"/>
    <p:sldId id="445" r:id="rId27"/>
    <p:sldId id="446" r:id="rId28"/>
    <p:sldId id="454" r:id="rId29"/>
    <p:sldId id="379" r:id="rId30"/>
    <p:sldId id="380" r:id="rId31"/>
    <p:sldId id="382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73C8DB01-4E72-4F1A-BBFB-88A980CF89EF}">
          <p14:sldIdLst>
            <p14:sldId id="257"/>
            <p14:sldId id="351"/>
            <p14:sldId id="352"/>
            <p14:sldId id="408"/>
            <p14:sldId id="424"/>
            <p14:sldId id="425"/>
            <p14:sldId id="423"/>
            <p14:sldId id="468"/>
          </p14:sldIdLst>
        </p14:section>
        <p14:section name="Process Strategies" id="{D7E27EC7-84B8-4DE5-9669-BAA41E531026}">
          <p14:sldIdLst>
            <p14:sldId id="354"/>
            <p14:sldId id="353"/>
            <p14:sldId id="356"/>
            <p14:sldId id="358"/>
            <p14:sldId id="360"/>
            <p14:sldId id="406"/>
            <p14:sldId id="362"/>
            <p14:sldId id="365"/>
            <p14:sldId id="366"/>
            <p14:sldId id="367"/>
            <p14:sldId id="368"/>
            <p14:sldId id="453"/>
          </p14:sldIdLst>
        </p14:section>
        <p14:section name="Flowcharts" id="{98668E6A-D9C5-4A02-B921-4083FA7D8790}">
          <p14:sldIdLst>
            <p14:sldId id="376"/>
            <p14:sldId id="467"/>
            <p14:sldId id="378"/>
            <p14:sldId id="383"/>
            <p14:sldId id="469"/>
            <p14:sldId id="445"/>
            <p14:sldId id="446"/>
            <p14:sldId id="454"/>
          </p14:sldIdLst>
        </p14:section>
        <p14:section name="Value Streams" id="{7ACD51FD-3A12-42A5-B82C-B4FB50ACCD7A}">
          <p14:sldIdLst>
            <p14:sldId id="379"/>
            <p14:sldId id="380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LB" initials="JLB" lastIdx="1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2185" autoAdjust="0"/>
    <p:restoredTop sz="99837" autoAdjust="0"/>
  </p:normalViewPr>
  <p:slideViewPr>
    <p:cSldViewPr snapToGrid="0" snapToObjects="1">
      <p:cViewPr>
        <p:scale>
          <a:sx n="58" d="100"/>
          <a:sy n="58" d="100"/>
        </p:scale>
        <p:origin x="80" y="308"/>
      </p:cViewPr>
      <p:guideLst>
        <p:guide orient="horz" pos="2144"/>
        <p:guide pos="28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E0611E1-B028-2443-BED6-15B43C61F054}" type="datetimeFigureOut">
              <a:rPr lang="en-US"/>
              <a:pPr/>
              <a:t>8/22/2019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570E3B-8CB0-CD44-872C-98256F01E6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12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1941E8-7510-8A47-9569-4E8F39F9CAA0}" type="slidenum">
              <a:rPr lang="en-AU">
                <a:latin typeface="Calibri" charset="0"/>
              </a:rPr>
              <a:pPr/>
              <a:t>2</a:t>
            </a:fld>
            <a:endParaRPr lang="en-AU" dirty="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37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8B2AC5E-D572-DD42-A3CD-D54CD385D4C2}" type="slidenum">
              <a:rPr lang="en-AU">
                <a:latin typeface="Calibri" charset="0"/>
              </a:rPr>
              <a:pPr/>
              <a:t>15</a:t>
            </a:fld>
            <a:endParaRPr lang="en-AU" dirty="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8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D29C5D-93AB-C44F-A676-6C3A22E45858}" type="slidenum">
              <a:rPr lang="en-AU">
                <a:latin typeface="Calibri" charset="0"/>
              </a:rPr>
              <a:pPr/>
              <a:t>21</a:t>
            </a:fld>
            <a:endParaRPr lang="en-AU" dirty="0">
              <a:latin typeface="Calibri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51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5178A2-50A8-EE40-9843-85CF1B2BF4B2}" type="slidenum">
              <a:rPr lang="en-AU">
                <a:latin typeface="Calibri" charset="0"/>
              </a:rPr>
              <a:pPr/>
              <a:t>22</a:t>
            </a:fld>
            <a:endParaRPr lang="en-AU" dirty="0">
              <a:latin typeface="Calibri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4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0E3CF5-972A-9749-98BF-D83D898CE84B}" type="slidenum">
              <a:rPr lang="en-AU">
                <a:latin typeface="Calibri" charset="0"/>
              </a:rPr>
              <a:pPr/>
              <a:t>23</a:t>
            </a:fld>
            <a:endParaRPr lang="en-AU" dirty="0">
              <a:latin typeface="Calibri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8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EE0945D-E982-134C-852A-9F0DF07A7254}" type="slidenum">
              <a:rPr lang="en-AU">
                <a:latin typeface="Calibri" charset="0"/>
              </a:rPr>
              <a:pPr/>
              <a:t>26</a:t>
            </a:fld>
            <a:endParaRPr lang="en-AU" dirty="0">
              <a:latin typeface="Calibri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01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2C5B58-7D29-8D40-91FF-E9B05AE93D4F}" type="slidenum">
              <a:rPr lang="en-AU">
                <a:latin typeface="Calibri" charset="0"/>
              </a:rPr>
              <a:pPr/>
              <a:t>27</a:t>
            </a:fld>
            <a:endParaRPr lang="en-AU" dirty="0">
              <a:latin typeface="Calibri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63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962ACA-5958-A242-964F-2722B33BF7C1}" type="slidenum">
              <a:rPr lang="en-AU">
                <a:latin typeface="Calibri" charset="0"/>
              </a:rPr>
              <a:pPr/>
              <a:t>28</a:t>
            </a:fld>
            <a:endParaRPr lang="en-AU" dirty="0">
              <a:latin typeface="Calibri" charset="0"/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37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448358-8D59-654C-9C48-44844C42FD88}" type="slidenum">
              <a:rPr lang="en-AU">
                <a:latin typeface="Calibri" charset="0"/>
              </a:rPr>
              <a:pPr/>
              <a:t>29</a:t>
            </a:fld>
            <a:endParaRPr lang="en-AU" dirty="0">
              <a:latin typeface="Calibri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8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E930B96-F89A-E44C-B210-6E0F9C44BAA4}" type="slidenum">
              <a:rPr lang="en-AU">
                <a:latin typeface="Calibri" charset="0"/>
              </a:rPr>
              <a:pPr/>
              <a:t>3</a:t>
            </a:fld>
            <a:endParaRPr lang="en-AU" dirty="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A1DFDF-2A10-4CC5-AB69-94919A23EC57}" type="slidenum">
              <a:rPr lang="en-US" altLang="en-US" sz="1200" b="0">
                <a:latin typeface="Arial Narrow" panose="020B0606020202030204" pitchFamily="34" charset="0"/>
              </a:rPr>
              <a:pPr/>
              <a:t>4</a:t>
            </a:fld>
            <a:endParaRPr lang="en-US" altLang="en-US" sz="1200" b="0">
              <a:latin typeface="Arial Narrow" panose="020B060602020203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62" tIns="47625" rIns="93662" bIns="47625" anchor="t"/>
          <a:lstStyle/>
          <a:p>
            <a:endParaRPr lang="en-AU" altLang="en-US" smtClean="0"/>
          </a:p>
        </p:txBody>
      </p:sp>
      <p:sp>
        <p:nvSpPr>
          <p:cNvPr id="204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4421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15FB07-D20B-1D46-BBF3-43A9432F73DA}" type="slidenum">
              <a:rPr lang="en-AU">
                <a:latin typeface="Calibri" charset="0"/>
              </a:rPr>
              <a:pPr/>
              <a:t>9</a:t>
            </a:fld>
            <a:endParaRPr lang="en-AU" dirty="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4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ED77E-E04C-7A4C-A72A-8A9A8C16FDAC}" type="slidenum">
              <a:rPr lang="en-AU">
                <a:latin typeface="Calibri" charset="0"/>
              </a:rPr>
              <a:pPr/>
              <a:t>10</a:t>
            </a:fld>
            <a:endParaRPr lang="en-AU" dirty="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4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A329CC-5B9C-654D-B209-80CCAF494931}" type="slidenum">
              <a:rPr lang="en-AU">
                <a:latin typeface="Calibri" charset="0"/>
              </a:rPr>
              <a:pPr/>
              <a:t>11</a:t>
            </a:fld>
            <a:endParaRPr lang="en-AU" dirty="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2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268E73-AECF-014E-AF65-44F4716869EB}" type="slidenum">
              <a:rPr lang="en-AU">
                <a:latin typeface="Calibri" charset="0"/>
              </a:rPr>
              <a:pPr/>
              <a:t>12</a:t>
            </a:fld>
            <a:endParaRPr lang="en-AU" dirty="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0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24DE3F2-F403-0D45-AD42-55BAE944BF5F}" type="slidenum">
              <a:rPr lang="en-AU">
                <a:latin typeface="Calibri" charset="0"/>
              </a:rPr>
              <a:pPr/>
              <a:t>13</a:t>
            </a:fld>
            <a:endParaRPr lang="en-AU" dirty="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06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268E73-AECF-014E-AF65-44F4716869EB}" type="slidenum">
              <a:rPr lang="en-AU">
                <a:latin typeface="Calibri" charset="0"/>
              </a:rPr>
              <a:pPr/>
              <a:t>14</a:t>
            </a:fld>
            <a:endParaRPr lang="en-AU" dirty="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4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8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SzPct val="125000"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–"/>
              <a:defRPr/>
            </a:lvl2pPr>
            <a:lvl3pPr marL="1143000" indent="-228600" algn="just">
              <a:buClrTx/>
              <a:buSzPct val="115000"/>
              <a:buFont typeface="Wingdings" panose="05000000000000000000" pitchFamily="2" charset="2"/>
              <a:buChar char="§"/>
              <a:defRPr/>
            </a:lvl3pPr>
            <a:lvl4pPr marL="1600200" indent="-228600">
              <a:buClrTx/>
              <a:buFont typeface="Courier New" panose="02070309020205020404" pitchFamily="49" charset="0"/>
              <a:buChar char="o"/>
              <a:defRPr/>
            </a:lvl4pPr>
            <a:lvl5pPr marL="2057400" indent="-228600">
              <a:buClrTx/>
              <a:buSzPct val="80000"/>
              <a:buFont typeface="Arial Unicode MS"/>
              <a:buChar char="▶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719C0A48-53B8-C64F-AFE6-ECE23F1129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1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3A2929A9-CBCF-F84E-AF43-5F98BE338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9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E90C4066-B959-7048-993A-1D66F247A4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8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AC6EFCD-90AA-5148-8ABC-1BA59F88CE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6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235D4EDD-6E24-774D-A8B8-BDDB611A77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2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6462699-1AF8-664B-ADB3-A01A0E32F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4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113" y="274638"/>
            <a:ext cx="9080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6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>
          <a:schemeClr val="tx1"/>
        </a:buClr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just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SzPct val="80000"/>
        <a:buFont typeface="Arial Unicode MS" charset="0"/>
        <a:buChar char="▶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302500" y="1109663"/>
            <a:ext cx="124460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388" name="Group 32"/>
          <p:cNvGrpSpPr>
            <a:grpSpLocks/>
          </p:cNvGrpSpPr>
          <p:nvPr/>
        </p:nvGrpSpPr>
        <p:grpSpPr bwMode="auto">
          <a:xfrm>
            <a:off x="368300" y="638175"/>
            <a:ext cx="7158038" cy="2363788"/>
            <a:chOff x="0" y="1417638"/>
            <a:chExt cx="7500407" cy="1305983"/>
          </a:xfrm>
        </p:grpSpPr>
        <p:sp>
          <p:nvSpPr>
            <p:cNvPr id="34" name="Rectangle 4"/>
            <p:cNvSpPr/>
            <p:nvPr/>
          </p:nvSpPr>
          <p:spPr>
            <a:xfrm>
              <a:off x="7056271" y="1564112"/>
              <a:ext cx="44413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1417638"/>
              <a:ext cx="7207643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6389" name="Title 1"/>
          <p:cNvSpPr txBox="1">
            <a:spLocks/>
          </p:cNvSpPr>
          <p:nvPr/>
        </p:nvSpPr>
        <p:spPr bwMode="auto">
          <a:xfrm>
            <a:off x="965200" y="574675"/>
            <a:ext cx="53213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  <a:latin typeface="Arial" charset="0"/>
              </a:rPr>
              <a:t>Process Strategy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42200" y="874713"/>
            <a:ext cx="1069048" cy="200054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7</a:t>
            </a:r>
            <a:endParaRPr lang="en-US" sz="124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16393" name="TextBox 3"/>
          <p:cNvSpPr txBox="1">
            <a:spLocks noChangeArrowheads="1"/>
          </p:cNvSpPr>
          <p:nvPr/>
        </p:nvSpPr>
        <p:spPr bwMode="auto">
          <a:xfrm>
            <a:off x="-1079500" y="31877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3"/>
          <p:cNvSpPr>
            <a:spLocks/>
          </p:cNvSpPr>
          <p:nvPr/>
        </p:nvSpPr>
        <p:spPr bwMode="auto">
          <a:xfrm>
            <a:off x="2492375" y="2053932"/>
            <a:ext cx="6226175" cy="4403725"/>
          </a:xfrm>
          <a:custGeom>
            <a:avLst/>
            <a:gdLst>
              <a:gd name="T0" fmla="*/ 200025 w 3922"/>
              <a:gd name="T1" fmla="*/ 134938 h 2774"/>
              <a:gd name="T2" fmla="*/ 533400 w 3922"/>
              <a:gd name="T3" fmla="*/ 23812 h 2774"/>
              <a:gd name="T4" fmla="*/ 1716088 w 3922"/>
              <a:gd name="T5" fmla="*/ 23812 h 2774"/>
              <a:gd name="T6" fmla="*/ 5727700 w 3922"/>
              <a:gd name="T7" fmla="*/ 23812 h 2774"/>
              <a:gd name="T8" fmla="*/ 6088063 w 3922"/>
              <a:gd name="T9" fmla="*/ 169862 h 2774"/>
              <a:gd name="T10" fmla="*/ 6207125 w 3922"/>
              <a:gd name="T11" fmla="*/ 514350 h 2774"/>
              <a:gd name="T12" fmla="*/ 6207125 w 3922"/>
              <a:gd name="T13" fmla="*/ 3962400 h 2774"/>
              <a:gd name="T14" fmla="*/ 6062663 w 3922"/>
              <a:gd name="T15" fmla="*/ 4275138 h 2774"/>
              <a:gd name="T16" fmla="*/ 5727700 w 3922"/>
              <a:gd name="T17" fmla="*/ 4403725 h 2774"/>
              <a:gd name="T18" fmla="*/ 3960813 w 3922"/>
              <a:gd name="T19" fmla="*/ 4403725 h 2774"/>
              <a:gd name="T20" fmla="*/ 28575 w 3922"/>
              <a:gd name="T21" fmla="*/ 1717675 h 2774"/>
              <a:gd name="T22" fmla="*/ 28575 w 3922"/>
              <a:gd name="T23" fmla="*/ 481013 h 2774"/>
              <a:gd name="T24" fmla="*/ 200025 w 3922"/>
              <a:gd name="T25" fmla="*/ 134938 h 27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922"/>
              <a:gd name="T40" fmla="*/ 0 h 2774"/>
              <a:gd name="T41" fmla="*/ 3922 w 3922"/>
              <a:gd name="T42" fmla="*/ 2774 h 27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922" h="2774">
                <a:moveTo>
                  <a:pt x="126" y="85"/>
                </a:moveTo>
                <a:cubicBezTo>
                  <a:pt x="155" y="59"/>
                  <a:pt x="227" y="27"/>
                  <a:pt x="336" y="15"/>
                </a:cubicBezTo>
                <a:cubicBezTo>
                  <a:pt x="708" y="15"/>
                  <a:pt x="1081" y="15"/>
                  <a:pt x="1081" y="15"/>
                </a:cubicBezTo>
                <a:cubicBezTo>
                  <a:pt x="1081" y="15"/>
                  <a:pt x="3149" y="0"/>
                  <a:pt x="3608" y="15"/>
                </a:cubicBezTo>
                <a:cubicBezTo>
                  <a:pt x="3721" y="16"/>
                  <a:pt x="3803" y="62"/>
                  <a:pt x="3835" y="107"/>
                </a:cubicBezTo>
                <a:cubicBezTo>
                  <a:pt x="3867" y="152"/>
                  <a:pt x="3883" y="163"/>
                  <a:pt x="3910" y="324"/>
                </a:cubicBezTo>
                <a:cubicBezTo>
                  <a:pt x="3922" y="722"/>
                  <a:pt x="3910" y="2088"/>
                  <a:pt x="3910" y="2496"/>
                </a:cubicBezTo>
                <a:cubicBezTo>
                  <a:pt x="3907" y="2589"/>
                  <a:pt x="3851" y="2660"/>
                  <a:pt x="3819" y="2693"/>
                </a:cubicBezTo>
                <a:cubicBezTo>
                  <a:pt x="3787" y="2726"/>
                  <a:pt x="3702" y="2763"/>
                  <a:pt x="3608" y="2774"/>
                </a:cubicBezTo>
                <a:cubicBezTo>
                  <a:pt x="3051" y="2774"/>
                  <a:pt x="2495" y="2774"/>
                  <a:pt x="2495" y="2774"/>
                </a:cubicBezTo>
                <a:lnTo>
                  <a:pt x="18" y="1082"/>
                </a:lnTo>
                <a:cubicBezTo>
                  <a:pt x="18" y="1082"/>
                  <a:pt x="0" y="469"/>
                  <a:pt x="18" y="303"/>
                </a:cubicBezTo>
                <a:cubicBezTo>
                  <a:pt x="49" y="176"/>
                  <a:pt x="97" y="111"/>
                  <a:pt x="126" y="85"/>
                </a:cubicBezTo>
                <a:close/>
              </a:path>
            </a:pathLst>
          </a:custGeom>
          <a:solidFill>
            <a:srgbClr val="F7D7AC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63500" dist="91581" dir="8778596" algn="ctr" rotWithShape="0">
              <a:srgbClr val="000000"/>
            </a:outerShdw>
          </a:effectLst>
        </p:spPr>
        <p:txBody>
          <a:bodyPr lIns="244914" tIns="122456" rIns="244914" bIns="122456">
            <a:spAutoFit/>
          </a:bodyPr>
          <a:lstStyle/>
          <a:p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Process, Volume, and Variety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641600" y="2241257"/>
            <a:ext cx="2024063" cy="154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36000" tIns="36000" rIns="36000" bIns="36000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/>
                <a:cs typeface="Arial"/>
              </a:rPr>
              <a:t>Process Focus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Arial"/>
                <a:cs typeface="Arial"/>
              </a:rPr>
              <a:t>projects, job shops (machine, print, hospitals, restaurants)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Arial"/>
                <a:cs typeface="Arial"/>
              </a:rPr>
              <a:t>Arnold Palmer Hospital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086225" y="4089107"/>
            <a:ext cx="2200275" cy="915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36000" tIns="36000" rIns="36000" bIns="36000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/>
                <a:cs typeface="Arial"/>
              </a:rPr>
              <a:t>Repetitive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Arial"/>
                <a:cs typeface="Arial"/>
              </a:rPr>
              <a:t>(autos, motorcycles, home appliances)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Arial"/>
                <a:cs typeface="Arial"/>
              </a:rPr>
              <a:t>Harley-Davidson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065838" y="5468645"/>
            <a:ext cx="2549525" cy="915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000" tIns="36000" rIns="36000" bIns="36000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/>
                <a:cs typeface="Arial"/>
              </a:rPr>
              <a:t>Product Focus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Arial"/>
                <a:cs typeface="Arial"/>
              </a:rPr>
              <a:t>(commercial baked goods, steel, glass, beer)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Arial"/>
                <a:cs typeface="Arial"/>
              </a:rPr>
              <a:t>Frito-Lay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60388" y="2025357"/>
            <a:ext cx="2143125" cy="13001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244914" tIns="122456" rIns="244914" bIns="122456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/>
                <a:cs typeface="Arial"/>
              </a:rPr>
              <a:t>High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Variety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Arial"/>
                <a:cs typeface="Arial"/>
              </a:rPr>
              <a:t>one or few units per run,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Arial"/>
                <a:cs typeface="Arial"/>
              </a:rPr>
              <a:t>(allows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 customization</a:t>
            </a:r>
            <a:r>
              <a:rPr lang="en-US" sz="1600" dirty="0">
                <a:latin typeface="Arial"/>
                <a:cs typeface="Arial"/>
              </a:rPr>
              <a:t>)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60388" y="3539832"/>
            <a:ext cx="1990725" cy="13001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244914" tIns="122456" rIns="244914" bIns="122456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/>
                <a:cs typeface="Arial"/>
              </a:rPr>
              <a:t>Changes in Modules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Arial"/>
                <a:cs typeface="Arial"/>
              </a:rPr>
              <a:t>modest runs, 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standardized</a:t>
            </a:r>
            <a:r>
              <a:rPr lang="en-US" sz="1600" dirty="0">
                <a:latin typeface="Arial"/>
                <a:cs typeface="Arial"/>
              </a:rPr>
              <a:t> modules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60387" y="5054307"/>
            <a:ext cx="2357437" cy="1712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244914" tIns="122456" rIns="244914" bIns="122456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/>
                <a:cs typeface="Arial"/>
              </a:rPr>
              <a:t>Changes in Attributes </a:t>
            </a:r>
            <a:r>
              <a:rPr lang="en-US" sz="1600" dirty="0">
                <a:latin typeface="Arial"/>
                <a:cs typeface="Arial"/>
              </a:rPr>
              <a:t>(such as grade, quality, size, thickness, etc.) 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Arial"/>
                <a:cs typeface="Arial"/>
              </a:rPr>
              <a:t>high </a:t>
            </a: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throughput</a:t>
            </a:r>
            <a:r>
              <a:rPr lang="en-US" sz="1600" dirty="0" smtClean="0">
                <a:latin typeface="Arial"/>
                <a:cs typeface="Arial"/>
              </a:rPr>
              <a:t> and/or long runs only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103939" y="2241257"/>
            <a:ext cx="2341562" cy="915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36000" tIns="36000" rIns="36000" bIns="36000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/>
                <a:cs typeface="Arial"/>
              </a:rPr>
              <a:t>Mass Customization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Arial"/>
                <a:cs typeface="Arial"/>
              </a:rPr>
              <a:t>(difficult to achieve, but huge rewards)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Arial"/>
                <a:cs typeface="Arial"/>
              </a:rPr>
              <a:t>Dell Computer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778125" y="5341645"/>
            <a:ext cx="1908175" cy="1090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244914" tIns="122456" rIns="244914" bIns="122456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/>
                <a:cs typeface="Arial"/>
              </a:rPr>
              <a:t>Poor Strategy </a:t>
            </a:r>
            <a:r>
              <a:rPr lang="en-US" sz="1600" dirty="0">
                <a:latin typeface="Arial"/>
                <a:cs typeface="Arial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Both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Arial"/>
                <a:cs typeface="Arial"/>
              </a:rPr>
              <a:t>fixed</a:t>
            </a:r>
            <a:r>
              <a:rPr lang="en-US" sz="1600" dirty="0">
                <a:latin typeface="Arial"/>
                <a:cs typeface="Arial"/>
              </a:rPr>
              <a:t> and </a:t>
            </a:r>
            <a:r>
              <a:rPr lang="en-US" sz="1600" i="1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lang="en-US" sz="1600" dirty="0">
                <a:latin typeface="Arial"/>
                <a:cs typeface="Arial"/>
              </a:rPr>
              <a:t> costs are high)</a:t>
            </a:r>
          </a:p>
        </p:txBody>
      </p: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2457450" y="1112545"/>
            <a:ext cx="6310313" cy="979487"/>
            <a:chOff x="1508" y="687"/>
            <a:chExt cx="3975" cy="617"/>
          </a:xfrm>
        </p:grpSpPr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1508" y="881"/>
              <a:ext cx="875" cy="4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244914" tIns="122456" rIns="244914" bIns="122456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4574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146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718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290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latin typeface="Arial"/>
                  <a:cs typeface="Arial"/>
                </a:rPr>
                <a:t>Low Volume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2835" y="881"/>
              <a:ext cx="1316" cy="4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244914" tIns="122456" rIns="244914" bIns="122456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4574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146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718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290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latin typeface="Arial"/>
                  <a:cs typeface="Arial"/>
                </a:rPr>
                <a:t>Repetitive Process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4603" y="881"/>
              <a:ext cx="880" cy="4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244914" tIns="122456" rIns="244914" bIns="122456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4574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146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718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290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latin typeface="Arial"/>
                  <a:cs typeface="Arial"/>
                </a:rPr>
                <a:t>High Volume</a:t>
              </a:r>
            </a:p>
          </p:txBody>
        </p:sp>
        <p:grpSp>
          <p:nvGrpSpPr>
            <p:cNvPr id="30736" name="Group 16"/>
            <p:cNvGrpSpPr>
              <a:grpSpLocks/>
            </p:cNvGrpSpPr>
            <p:nvPr/>
          </p:nvGrpSpPr>
          <p:grpSpPr bwMode="auto">
            <a:xfrm>
              <a:off x="1533" y="687"/>
              <a:ext cx="3886" cy="235"/>
              <a:chOff x="1533" y="687"/>
              <a:chExt cx="3886" cy="235"/>
            </a:xfrm>
          </p:grpSpPr>
          <p:sp>
            <p:nvSpPr>
              <p:cNvPr id="30737" name="Line 17"/>
              <p:cNvSpPr>
                <a:spLocks noChangeShapeType="1"/>
              </p:cNvSpPr>
              <p:nvPr/>
            </p:nvSpPr>
            <p:spPr bwMode="auto">
              <a:xfrm>
                <a:off x="1533" y="922"/>
                <a:ext cx="388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244914" tIns="122456" rIns="244914" bIns="122456">
                <a:spAutoFit/>
              </a:bodyPr>
              <a:lstStyle/>
              <a:p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30738" name="Rectangle 18"/>
              <p:cNvSpPr>
                <a:spLocks noChangeArrowheads="1"/>
              </p:cNvSpPr>
              <p:nvPr/>
            </p:nvSpPr>
            <p:spPr bwMode="auto">
              <a:xfrm>
                <a:off x="3158" y="687"/>
                <a:ext cx="58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latin typeface="Arial"/>
                    <a:cs typeface="Arial"/>
                  </a:rPr>
                  <a:t>Volume</a:t>
                </a:r>
              </a:p>
            </p:txBody>
          </p:sp>
        </p:grpSp>
      </p:grp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41325" y="1199857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7.1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463168" y="3750935"/>
            <a:ext cx="183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Variety</a:t>
            </a:r>
            <a:r>
              <a:rPr lang="en-US" sz="1600" dirty="0" smtClean="0"/>
              <a:t> (flexibility)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98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utoUpdateAnimBg="0"/>
      <p:bldP spid="32774" grpId="0" autoUpdateAnimBg="0"/>
      <p:bldP spid="32775" grpId="0" autoUpdateAnimBg="0"/>
      <p:bldP spid="32776" grpId="0" autoUpdateAnimBg="0"/>
      <p:bldP spid="32777" grpId="0" autoUpdateAnimBg="0"/>
      <p:bldP spid="32778" grpId="0" autoUpdateAnimBg="0"/>
      <p:bldP spid="32779" grpId="0" autoUpdateAnimBg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279400"/>
            <a:ext cx="4279900" cy="838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Process Focus</a:t>
            </a:r>
          </a:p>
        </p:txBody>
      </p:sp>
      <p:grpSp>
        <p:nvGrpSpPr>
          <p:cNvPr id="41039" name="Group 79"/>
          <p:cNvGrpSpPr>
            <a:grpSpLocks/>
          </p:cNvGrpSpPr>
          <p:nvPr/>
        </p:nvGrpSpPr>
        <p:grpSpPr bwMode="auto">
          <a:xfrm>
            <a:off x="4668838" y="423863"/>
            <a:ext cx="3659187" cy="5895975"/>
            <a:chOff x="2941" y="267"/>
            <a:chExt cx="2305" cy="3714"/>
          </a:xfrm>
        </p:grpSpPr>
        <p:grpSp>
          <p:nvGrpSpPr>
            <p:cNvPr id="36873" name="Group 63"/>
            <p:cNvGrpSpPr>
              <a:grpSpLocks/>
            </p:cNvGrpSpPr>
            <p:nvPr/>
          </p:nvGrpSpPr>
          <p:grpSpPr bwMode="auto">
            <a:xfrm>
              <a:off x="3309" y="873"/>
              <a:ext cx="1560" cy="393"/>
              <a:chOff x="3245" y="593"/>
              <a:chExt cx="1560" cy="633"/>
            </a:xfrm>
          </p:grpSpPr>
          <p:sp>
            <p:nvSpPr>
              <p:cNvPr id="36919" name="Line 5"/>
              <p:cNvSpPr>
                <a:spLocks noChangeShapeType="1"/>
              </p:cNvSpPr>
              <p:nvPr/>
            </p:nvSpPr>
            <p:spPr bwMode="auto">
              <a:xfrm rot="5400000">
                <a:off x="4489" y="908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920" name="Line 6"/>
              <p:cNvSpPr>
                <a:spLocks noChangeShapeType="1"/>
              </p:cNvSpPr>
              <p:nvPr/>
            </p:nvSpPr>
            <p:spPr bwMode="auto">
              <a:xfrm rot="5400000">
                <a:off x="4193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921" name="Line 7"/>
              <p:cNvSpPr>
                <a:spLocks noChangeShapeType="1"/>
              </p:cNvSpPr>
              <p:nvPr/>
            </p:nvSpPr>
            <p:spPr bwMode="auto">
              <a:xfrm rot="5400000">
                <a:off x="3889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922" name="Line 8"/>
              <p:cNvSpPr>
                <a:spLocks noChangeShapeType="1"/>
              </p:cNvSpPr>
              <p:nvPr/>
            </p:nvSpPr>
            <p:spPr bwMode="auto">
              <a:xfrm rot="5400000">
                <a:off x="3553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923" name="Line 9"/>
              <p:cNvSpPr>
                <a:spLocks noChangeShapeType="1"/>
              </p:cNvSpPr>
              <p:nvPr/>
            </p:nvSpPr>
            <p:spPr bwMode="auto">
              <a:xfrm rot="5400000">
                <a:off x="3241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924" name="Line 10"/>
              <p:cNvSpPr>
                <a:spLocks noChangeShapeType="1"/>
              </p:cNvSpPr>
              <p:nvPr/>
            </p:nvSpPr>
            <p:spPr bwMode="auto">
              <a:xfrm rot="5400000">
                <a:off x="2930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6874" name="Rectangle 11"/>
            <p:cNvSpPr>
              <a:spLocks noChangeArrowheads="1"/>
            </p:cNvSpPr>
            <p:nvPr/>
          </p:nvSpPr>
          <p:spPr bwMode="auto">
            <a:xfrm>
              <a:off x="2941" y="267"/>
              <a:ext cx="230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dirty="0"/>
                <a:t>Many inputs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dirty="0"/>
                <a:t>(surgeries, sick patients, </a:t>
              </a:r>
              <a:br>
                <a:rPr lang="en-US" dirty="0"/>
              </a:br>
              <a:r>
                <a:rPr lang="en-US" dirty="0"/>
                <a:t>baby deliveries, emergencies)</a:t>
              </a:r>
            </a:p>
          </p:txBody>
        </p:sp>
        <p:sp>
          <p:nvSpPr>
            <p:cNvPr id="36875" name="Rectangle 20"/>
            <p:cNvSpPr>
              <a:spLocks noChangeArrowheads="1"/>
            </p:cNvSpPr>
            <p:nvPr/>
          </p:nvSpPr>
          <p:spPr bwMode="auto">
            <a:xfrm>
              <a:off x="3113" y="3606"/>
              <a:ext cx="195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Many different outputs</a:t>
              </a:r>
              <a:br>
                <a:rPr lang="en-US" dirty="0"/>
              </a:br>
              <a:r>
                <a:rPr lang="en-US" dirty="0"/>
                <a:t>(</a:t>
              </a:r>
              <a:r>
                <a:rPr lang="en-US" dirty="0">
                  <a:solidFill>
                    <a:srgbClr val="FF0000"/>
                  </a:solidFill>
                </a:rPr>
                <a:t>uniquely</a:t>
              </a:r>
              <a:r>
                <a:rPr lang="en-US" dirty="0"/>
                <a:t> treated patients)</a:t>
              </a:r>
            </a:p>
          </p:txBody>
        </p:sp>
        <p:grpSp>
          <p:nvGrpSpPr>
            <p:cNvPr id="36876" name="Group 73"/>
            <p:cNvGrpSpPr>
              <a:grpSpLocks/>
            </p:cNvGrpSpPr>
            <p:nvPr/>
          </p:nvGrpSpPr>
          <p:grpSpPr bwMode="auto">
            <a:xfrm>
              <a:off x="3135" y="1362"/>
              <a:ext cx="1920" cy="1776"/>
              <a:chOff x="3071" y="1322"/>
              <a:chExt cx="1920" cy="1776"/>
            </a:xfrm>
          </p:grpSpPr>
          <p:sp>
            <p:nvSpPr>
              <p:cNvPr id="40984" name="Rectangle 24"/>
              <p:cNvSpPr>
                <a:spLocks noChangeArrowheads="1"/>
              </p:cNvSpPr>
              <p:nvPr/>
            </p:nvSpPr>
            <p:spPr bwMode="auto">
              <a:xfrm rot="5400000">
                <a:off x="3155" y="1246"/>
                <a:ext cx="1752" cy="192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886" name="Line 25"/>
              <p:cNvSpPr>
                <a:spLocks noChangeShapeType="1"/>
              </p:cNvSpPr>
              <p:nvPr/>
            </p:nvSpPr>
            <p:spPr bwMode="auto">
              <a:xfrm rot="5400000">
                <a:off x="3923" y="2206"/>
                <a:ext cx="17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87" name="Line 27"/>
              <p:cNvSpPr>
                <a:spLocks noChangeShapeType="1"/>
              </p:cNvSpPr>
              <p:nvPr/>
            </p:nvSpPr>
            <p:spPr bwMode="auto">
              <a:xfrm rot="5400000">
                <a:off x="4373" y="1460"/>
                <a:ext cx="2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88" name="Line 28"/>
              <p:cNvSpPr>
                <a:spLocks noChangeShapeType="1"/>
              </p:cNvSpPr>
              <p:nvPr/>
            </p:nvSpPr>
            <p:spPr bwMode="auto">
              <a:xfrm rot="5400000">
                <a:off x="3417" y="1464"/>
                <a:ext cx="27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89" name="Line 29"/>
              <p:cNvSpPr>
                <a:spLocks noChangeShapeType="1"/>
              </p:cNvSpPr>
              <p:nvPr/>
            </p:nvSpPr>
            <p:spPr bwMode="auto">
              <a:xfrm rot="5400000">
                <a:off x="4507" y="1134"/>
                <a:ext cx="0" cy="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0" name="Line 30"/>
              <p:cNvSpPr>
                <a:spLocks noChangeShapeType="1"/>
              </p:cNvSpPr>
              <p:nvPr/>
            </p:nvSpPr>
            <p:spPr bwMode="auto">
              <a:xfrm rot="5400000">
                <a:off x="3555" y="1514"/>
                <a:ext cx="0" cy="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1" name="Line 31"/>
              <p:cNvSpPr>
                <a:spLocks noChangeShapeType="1"/>
              </p:cNvSpPr>
              <p:nvPr/>
            </p:nvSpPr>
            <p:spPr bwMode="auto">
              <a:xfrm rot="5400000">
                <a:off x="3555" y="1126"/>
                <a:ext cx="0" cy="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2" name="Line 32"/>
              <p:cNvSpPr>
                <a:spLocks noChangeShapeType="1"/>
              </p:cNvSpPr>
              <p:nvPr/>
            </p:nvSpPr>
            <p:spPr bwMode="auto">
              <a:xfrm rot="5400000">
                <a:off x="4499" y="1538"/>
                <a:ext cx="0" cy="5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3" name="Line 33"/>
              <p:cNvSpPr>
                <a:spLocks noChangeShapeType="1"/>
              </p:cNvSpPr>
              <p:nvPr/>
            </p:nvSpPr>
            <p:spPr bwMode="auto">
              <a:xfrm rot="5400000">
                <a:off x="4025" y="2645"/>
                <a:ext cx="0" cy="5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4" name="Freeform 34"/>
              <p:cNvSpPr>
                <a:spLocks/>
              </p:cNvSpPr>
              <p:nvPr/>
            </p:nvSpPr>
            <p:spPr bwMode="auto">
              <a:xfrm rot="5400000">
                <a:off x="4075" y="1462"/>
                <a:ext cx="864" cy="584"/>
              </a:xfrm>
              <a:custGeom>
                <a:avLst/>
                <a:gdLst>
                  <a:gd name="T0" fmla="*/ 0 w 1392"/>
                  <a:gd name="T1" fmla="*/ 584 h 720"/>
                  <a:gd name="T2" fmla="*/ 864 w 1392"/>
                  <a:gd name="T3" fmla="*/ 584 h 720"/>
                  <a:gd name="T4" fmla="*/ 864 w 1392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392"/>
                  <a:gd name="T10" fmla="*/ 0 h 720"/>
                  <a:gd name="T11" fmla="*/ 1392 w 1392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92" h="720">
                    <a:moveTo>
                      <a:pt x="0" y="720"/>
                    </a:moveTo>
                    <a:lnTo>
                      <a:pt x="1392" y="720"/>
                    </a:lnTo>
                    <a:lnTo>
                      <a:pt x="139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5" name="Freeform 35"/>
              <p:cNvSpPr>
                <a:spLocks/>
              </p:cNvSpPr>
              <p:nvPr/>
            </p:nvSpPr>
            <p:spPr bwMode="auto">
              <a:xfrm rot="5400000" flipV="1">
                <a:off x="3127" y="1450"/>
                <a:ext cx="864" cy="608"/>
              </a:xfrm>
              <a:custGeom>
                <a:avLst/>
                <a:gdLst>
                  <a:gd name="T0" fmla="*/ 0 w 1392"/>
                  <a:gd name="T1" fmla="*/ 608 h 720"/>
                  <a:gd name="T2" fmla="*/ 864 w 1392"/>
                  <a:gd name="T3" fmla="*/ 608 h 720"/>
                  <a:gd name="T4" fmla="*/ 864 w 1392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392"/>
                  <a:gd name="T10" fmla="*/ 0 h 720"/>
                  <a:gd name="T11" fmla="*/ 1392 w 1392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92" h="720">
                    <a:moveTo>
                      <a:pt x="0" y="720"/>
                    </a:moveTo>
                    <a:lnTo>
                      <a:pt x="1392" y="720"/>
                    </a:lnTo>
                    <a:lnTo>
                      <a:pt x="139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6" name="Line 36"/>
              <p:cNvSpPr>
                <a:spLocks noChangeShapeType="1"/>
              </p:cNvSpPr>
              <p:nvPr/>
            </p:nvSpPr>
            <p:spPr bwMode="auto">
              <a:xfrm rot="5400000">
                <a:off x="3943" y="2455"/>
                <a:ext cx="1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7" name="Line 37"/>
              <p:cNvSpPr>
                <a:spLocks noChangeShapeType="1"/>
              </p:cNvSpPr>
              <p:nvPr/>
            </p:nvSpPr>
            <p:spPr bwMode="auto">
              <a:xfrm rot="5400000">
                <a:off x="3297" y="2632"/>
                <a:ext cx="8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8" name="Line 38"/>
              <p:cNvSpPr>
                <a:spLocks noChangeShapeType="1"/>
              </p:cNvSpPr>
              <p:nvPr/>
            </p:nvSpPr>
            <p:spPr bwMode="auto">
              <a:xfrm rot="5400000">
                <a:off x="3875" y="2642"/>
                <a:ext cx="8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99" name="Line 39"/>
              <p:cNvSpPr>
                <a:spLocks noChangeShapeType="1"/>
              </p:cNvSpPr>
              <p:nvPr/>
            </p:nvSpPr>
            <p:spPr bwMode="auto">
              <a:xfrm rot="5400000">
                <a:off x="2827" y="2458"/>
                <a:ext cx="12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900" name="Line 40"/>
              <p:cNvSpPr>
                <a:spLocks noChangeShapeType="1"/>
              </p:cNvSpPr>
              <p:nvPr/>
            </p:nvSpPr>
            <p:spPr bwMode="auto">
              <a:xfrm rot="5400000">
                <a:off x="3958" y="3014"/>
                <a:ext cx="1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002" name="Oval 42"/>
              <p:cNvSpPr>
                <a:spLocks noChangeAspect="1" noChangeArrowheads="1"/>
              </p:cNvSpPr>
              <p:nvPr/>
            </p:nvSpPr>
            <p:spPr bwMode="auto">
              <a:xfrm rot="5400000">
                <a:off x="4719" y="153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03" name="Oval 43"/>
              <p:cNvSpPr>
                <a:spLocks noChangeAspect="1" noChangeArrowheads="1"/>
              </p:cNvSpPr>
              <p:nvPr/>
            </p:nvSpPr>
            <p:spPr bwMode="auto">
              <a:xfrm rot="5400000">
                <a:off x="4127" y="153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04" name="Oval 44"/>
              <p:cNvSpPr>
                <a:spLocks noChangeAspect="1" noChangeArrowheads="1"/>
              </p:cNvSpPr>
              <p:nvPr/>
            </p:nvSpPr>
            <p:spPr bwMode="auto">
              <a:xfrm rot="5400000">
                <a:off x="4423" y="153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06" name="Oval 46"/>
              <p:cNvSpPr>
                <a:spLocks noChangeAspect="1" noChangeArrowheads="1"/>
              </p:cNvSpPr>
              <p:nvPr/>
            </p:nvSpPr>
            <p:spPr bwMode="auto">
              <a:xfrm rot="5400000">
                <a:off x="3463" y="153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07" name="Oval 47"/>
              <p:cNvSpPr>
                <a:spLocks noChangeAspect="1" noChangeArrowheads="1"/>
              </p:cNvSpPr>
              <p:nvPr/>
            </p:nvSpPr>
            <p:spPr bwMode="auto">
              <a:xfrm rot="5400000">
                <a:off x="3767" y="153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08" name="Oval 48"/>
              <p:cNvSpPr>
                <a:spLocks noChangeAspect="1" noChangeArrowheads="1"/>
              </p:cNvSpPr>
              <p:nvPr/>
            </p:nvSpPr>
            <p:spPr bwMode="auto">
              <a:xfrm rot="5400000">
                <a:off x="4119" y="1913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09" name="Oval 49"/>
              <p:cNvSpPr>
                <a:spLocks noChangeAspect="1" noChangeArrowheads="1"/>
              </p:cNvSpPr>
              <p:nvPr/>
            </p:nvSpPr>
            <p:spPr bwMode="auto">
              <a:xfrm rot="5400000">
                <a:off x="4495" y="1913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10" name="Oval 50"/>
              <p:cNvSpPr>
                <a:spLocks noChangeAspect="1" noChangeArrowheads="1"/>
              </p:cNvSpPr>
              <p:nvPr/>
            </p:nvSpPr>
            <p:spPr bwMode="auto">
              <a:xfrm rot="5400000">
                <a:off x="3775" y="1913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11" name="Oval 51"/>
              <p:cNvSpPr>
                <a:spLocks noChangeAspect="1" noChangeArrowheads="1"/>
              </p:cNvSpPr>
              <p:nvPr/>
            </p:nvSpPr>
            <p:spPr bwMode="auto">
              <a:xfrm rot="5400000">
                <a:off x="3391" y="1913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13" name="Oval 53"/>
              <p:cNvSpPr>
                <a:spLocks noChangeAspect="1" noChangeArrowheads="1"/>
              </p:cNvSpPr>
              <p:nvPr/>
            </p:nvSpPr>
            <p:spPr bwMode="auto">
              <a:xfrm rot="5400000">
                <a:off x="4719" y="268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14" name="Oval 54"/>
              <p:cNvSpPr>
                <a:spLocks noChangeAspect="1" noChangeArrowheads="1"/>
              </p:cNvSpPr>
              <p:nvPr/>
            </p:nvSpPr>
            <p:spPr bwMode="auto">
              <a:xfrm rot="5400000">
                <a:off x="4495" y="268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15" name="Oval 55"/>
              <p:cNvSpPr>
                <a:spLocks noChangeAspect="1" noChangeArrowheads="1"/>
              </p:cNvSpPr>
              <p:nvPr/>
            </p:nvSpPr>
            <p:spPr bwMode="auto">
              <a:xfrm rot="5400000">
                <a:off x="4239" y="268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16" name="Oval 56"/>
              <p:cNvSpPr>
                <a:spLocks noChangeAspect="1" noChangeArrowheads="1"/>
              </p:cNvSpPr>
              <p:nvPr/>
            </p:nvSpPr>
            <p:spPr bwMode="auto">
              <a:xfrm rot="5400000">
                <a:off x="3647" y="268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17" name="Oval 57"/>
              <p:cNvSpPr>
                <a:spLocks noChangeAspect="1" noChangeArrowheads="1"/>
              </p:cNvSpPr>
              <p:nvPr/>
            </p:nvSpPr>
            <p:spPr bwMode="auto">
              <a:xfrm rot="5400000">
                <a:off x="3383" y="268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915" name="Line 62"/>
              <p:cNvSpPr>
                <a:spLocks noChangeShapeType="1"/>
              </p:cNvSpPr>
              <p:nvPr/>
            </p:nvSpPr>
            <p:spPr bwMode="auto">
              <a:xfrm rot="5400000">
                <a:off x="2363" y="2206"/>
                <a:ext cx="1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916" name="Text Box 59"/>
              <p:cNvSpPr txBox="1">
                <a:spLocks noChangeArrowheads="1"/>
              </p:cNvSpPr>
              <p:nvPr/>
            </p:nvSpPr>
            <p:spPr bwMode="auto">
              <a:xfrm>
                <a:off x="3144" y="2273"/>
                <a:ext cx="1740" cy="359"/>
              </a:xfrm>
              <a:prstGeom prst="rect">
                <a:avLst/>
              </a:prstGeom>
              <a:solidFill>
                <a:srgbClr val="FF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/>
                  <a:t>Many departments and many routings</a:t>
                </a:r>
              </a:p>
            </p:txBody>
          </p:sp>
          <p:sp>
            <p:nvSpPr>
              <p:cNvPr id="41005" name="Oval 45"/>
              <p:cNvSpPr>
                <a:spLocks noChangeAspect="1" noChangeArrowheads="1"/>
              </p:cNvSpPr>
              <p:nvPr/>
            </p:nvSpPr>
            <p:spPr bwMode="auto">
              <a:xfrm rot="5400000">
                <a:off x="3167" y="153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018" name="Oval 58"/>
              <p:cNvSpPr>
                <a:spLocks noChangeAspect="1" noChangeArrowheads="1"/>
              </p:cNvSpPr>
              <p:nvPr/>
            </p:nvSpPr>
            <p:spPr bwMode="auto">
              <a:xfrm rot="5400000">
                <a:off x="3167" y="2687"/>
                <a:ext cx="168" cy="16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6877" name="Group 72"/>
            <p:cNvGrpSpPr>
              <a:grpSpLocks/>
            </p:cNvGrpSpPr>
            <p:nvPr/>
          </p:nvGrpSpPr>
          <p:grpSpPr bwMode="auto">
            <a:xfrm>
              <a:off x="3309" y="3209"/>
              <a:ext cx="1560" cy="393"/>
              <a:chOff x="3245" y="3169"/>
              <a:chExt cx="1560" cy="393"/>
            </a:xfrm>
          </p:grpSpPr>
          <p:sp>
            <p:nvSpPr>
              <p:cNvPr id="36878" name="Line 65"/>
              <p:cNvSpPr>
                <a:spLocks noChangeShapeType="1"/>
              </p:cNvSpPr>
              <p:nvPr/>
            </p:nvSpPr>
            <p:spPr bwMode="auto">
              <a:xfrm rot="5400000">
                <a:off x="4609" y="3364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79" name="Line 66"/>
              <p:cNvSpPr>
                <a:spLocks noChangeShapeType="1"/>
              </p:cNvSpPr>
              <p:nvPr/>
            </p:nvSpPr>
            <p:spPr bwMode="auto">
              <a:xfrm rot="5400000">
                <a:off x="4385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80" name="Line 67"/>
              <p:cNvSpPr>
                <a:spLocks noChangeShapeType="1"/>
              </p:cNvSpPr>
              <p:nvPr/>
            </p:nvSpPr>
            <p:spPr bwMode="auto">
              <a:xfrm rot="5400000">
                <a:off x="4121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81" name="Line 68"/>
              <p:cNvSpPr>
                <a:spLocks noChangeShapeType="1"/>
              </p:cNvSpPr>
              <p:nvPr/>
            </p:nvSpPr>
            <p:spPr bwMode="auto">
              <a:xfrm rot="5400000">
                <a:off x="3833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82" name="Line 69"/>
              <p:cNvSpPr>
                <a:spLocks noChangeShapeType="1"/>
              </p:cNvSpPr>
              <p:nvPr/>
            </p:nvSpPr>
            <p:spPr bwMode="auto">
              <a:xfrm rot="5400000">
                <a:off x="3281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83" name="Line 70"/>
              <p:cNvSpPr>
                <a:spLocks noChangeShapeType="1"/>
              </p:cNvSpPr>
              <p:nvPr/>
            </p:nvSpPr>
            <p:spPr bwMode="auto">
              <a:xfrm rot="5400000">
                <a:off x="3050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884" name="Line 71"/>
              <p:cNvSpPr>
                <a:spLocks noChangeShapeType="1"/>
              </p:cNvSpPr>
              <p:nvPr/>
            </p:nvSpPr>
            <p:spPr bwMode="auto">
              <a:xfrm rot="5400000">
                <a:off x="3545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987425" y="5686425"/>
            <a:ext cx="1392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7.2(a)</a:t>
            </a:r>
          </a:p>
        </p:txBody>
      </p:sp>
      <p:grpSp>
        <p:nvGrpSpPr>
          <p:cNvPr id="41040" name="Group 80"/>
          <p:cNvGrpSpPr>
            <a:grpSpLocks/>
          </p:cNvGrpSpPr>
          <p:nvPr/>
        </p:nvGrpSpPr>
        <p:grpSpPr bwMode="auto">
          <a:xfrm>
            <a:off x="830263" y="3378200"/>
            <a:ext cx="3414712" cy="1295400"/>
            <a:chOff x="523" y="2056"/>
            <a:chExt cx="2151" cy="816"/>
          </a:xfrm>
        </p:grpSpPr>
        <p:sp>
          <p:nvSpPr>
            <p:cNvPr id="36870" name="Rectangle 22"/>
            <p:cNvSpPr>
              <a:spLocks noChangeArrowheads="1"/>
            </p:cNvSpPr>
            <p:nvPr/>
          </p:nvSpPr>
          <p:spPr bwMode="auto">
            <a:xfrm>
              <a:off x="523" y="2127"/>
              <a:ext cx="2151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dirty="0"/>
                <a:t>(low-volume, high-variety, intermittent processes)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dirty="0"/>
                <a:t>Arnold Palmer Hospital</a:t>
              </a:r>
            </a:p>
          </p:txBody>
        </p:sp>
        <p:sp>
          <p:nvSpPr>
            <p:cNvPr id="36871" name="Line 76"/>
            <p:cNvSpPr>
              <a:spLocks noChangeShapeType="1"/>
            </p:cNvSpPr>
            <p:nvPr/>
          </p:nvSpPr>
          <p:spPr bwMode="auto">
            <a:xfrm>
              <a:off x="559" y="2056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72" name="Line 77"/>
            <p:cNvSpPr>
              <a:spLocks noChangeShapeType="1"/>
            </p:cNvSpPr>
            <p:nvPr/>
          </p:nvSpPr>
          <p:spPr bwMode="auto">
            <a:xfrm>
              <a:off x="575" y="2872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41041" name="Picture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157288"/>
            <a:ext cx="16256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03200"/>
            <a:ext cx="3492500" cy="1600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Repetitive Focus</a:t>
            </a:r>
          </a:p>
        </p:txBody>
      </p:sp>
      <p:grpSp>
        <p:nvGrpSpPr>
          <p:cNvPr id="47146" name="Group 42"/>
          <p:cNvGrpSpPr>
            <a:grpSpLocks/>
          </p:cNvGrpSpPr>
          <p:nvPr/>
        </p:nvGrpSpPr>
        <p:grpSpPr bwMode="auto">
          <a:xfrm>
            <a:off x="4246563" y="214313"/>
            <a:ext cx="4256087" cy="6284912"/>
            <a:chOff x="2675" y="151"/>
            <a:chExt cx="2681" cy="3959"/>
          </a:xfrm>
        </p:grpSpPr>
        <p:grpSp>
          <p:nvGrpSpPr>
            <p:cNvPr id="40969" name="Group 3"/>
            <p:cNvGrpSpPr>
              <a:grpSpLocks/>
            </p:cNvGrpSpPr>
            <p:nvPr/>
          </p:nvGrpSpPr>
          <p:grpSpPr bwMode="auto">
            <a:xfrm rot="5400000">
              <a:off x="3075" y="1252"/>
              <a:ext cx="1929" cy="2008"/>
              <a:chOff x="1602" y="1297"/>
              <a:chExt cx="2201" cy="2288"/>
            </a:xfrm>
          </p:grpSpPr>
          <p:sp>
            <p:nvSpPr>
              <p:cNvPr id="40989" name="Rectangle 4"/>
              <p:cNvSpPr>
                <a:spLocks noChangeArrowheads="1"/>
              </p:cNvSpPr>
              <p:nvPr/>
            </p:nvSpPr>
            <p:spPr bwMode="auto">
              <a:xfrm>
                <a:off x="2859" y="1920"/>
                <a:ext cx="296" cy="102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109" name="AutoShape 5"/>
              <p:cNvSpPr>
                <a:spLocks noChangeArrowheads="1"/>
              </p:cNvSpPr>
              <p:nvPr/>
            </p:nvSpPr>
            <p:spPr bwMode="auto">
              <a:xfrm rot="16200000">
                <a:off x="1086" y="1813"/>
                <a:ext cx="2288" cy="1256"/>
              </a:xfrm>
              <a:custGeom>
                <a:avLst/>
                <a:gdLst>
                  <a:gd name="G0" fmla="+- 6013 0 0"/>
                  <a:gd name="G1" fmla="+- 21600 0 6013"/>
                  <a:gd name="G2" fmla="*/ 6013 1 2"/>
                  <a:gd name="G3" fmla="+- 21600 0 G2"/>
                  <a:gd name="G4" fmla="+/ 6013 21600 2"/>
                  <a:gd name="G5" fmla="+/ G1 0 2"/>
                  <a:gd name="G6" fmla="*/ 21600 21600 6013"/>
                  <a:gd name="G7" fmla="*/ G6 1 2"/>
                  <a:gd name="G8" fmla="+- 21600 0 G7"/>
                  <a:gd name="G9" fmla="*/ 21600 1 2"/>
                  <a:gd name="G10" fmla="+- 6013 0 G9"/>
                  <a:gd name="G11" fmla="?: G10 G8 0"/>
                  <a:gd name="G12" fmla="?: G10 G7 21600"/>
                  <a:gd name="T0" fmla="*/ 18593 w 21600"/>
                  <a:gd name="T1" fmla="*/ 10800 h 21600"/>
                  <a:gd name="T2" fmla="*/ 10800 w 21600"/>
                  <a:gd name="T3" fmla="*/ 21600 h 21600"/>
                  <a:gd name="T4" fmla="*/ 3007 w 21600"/>
                  <a:gd name="T5" fmla="*/ 10800 h 21600"/>
                  <a:gd name="T6" fmla="*/ 10800 w 21600"/>
                  <a:gd name="T7" fmla="*/ 0 h 21600"/>
                  <a:gd name="T8" fmla="*/ 4807 w 21600"/>
                  <a:gd name="T9" fmla="*/ 4807 h 21600"/>
                  <a:gd name="T10" fmla="*/ 16793 w 21600"/>
                  <a:gd name="T11" fmla="*/ 1679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013" y="21600"/>
                    </a:lnTo>
                    <a:lnTo>
                      <a:pt x="1558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991" name="AutoShape 6"/>
              <p:cNvSpPr>
                <a:spLocks noChangeArrowheads="1"/>
              </p:cNvSpPr>
              <p:nvPr/>
            </p:nvSpPr>
            <p:spPr bwMode="auto">
              <a:xfrm rot="5400000" flipH="1">
                <a:off x="2487" y="2116"/>
                <a:ext cx="1984" cy="648"/>
              </a:xfrm>
              <a:custGeom>
                <a:avLst/>
                <a:gdLst>
                  <a:gd name="T0" fmla="*/ 1744 w 21600"/>
                  <a:gd name="T1" fmla="*/ 324 h 21600"/>
                  <a:gd name="T2" fmla="*/ 992 w 21600"/>
                  <a:gd name="T3" fmla="*/ 648 h 21600"/>
                  <a:gd name="T4" fmla="*/ 240 w 21600"/>
                  <a:gd name="T5" fmla="*/ 324 h 21600"/>
                  <a:gd name="T6" fmla="*/ 99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20 w 21600"/>
                  <a:gd name="T13" fmla="*/ 4433 h 21600"/>
                  <a:gd name="T14" fmla="*/ 17180 w 21600"/>
                  <a:gd name="T15" fmla="*/ 1716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36" y="21600"/>
                    </a:lnTo>
                    <a:lnTo>
                      <a:pt x="1636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7D7A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0970" name="Rectangle 8"/>
            <p:cNvSpPr>
              <a:spLocks noChangeArrowheads="1"/>
            </p:cNvSpPr>
            <p:nvPr/>
          </p:nvSpPr>
          <p:spPr bwMode="auto">
            <a:xfrm>
              <a:off x="3204" y="151"/>
              <a:ext cx="168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Raw materials and module inputs</a:t>
              </a:r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 rot="5400000">
              <a:off x="4441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2" name="Line 11"/>
            <p:cNvSpPr>
              <a:spLocks noChangeShapeType="1"/>
            </p:cNvSpPr>
            <p:nvPr/>
          </p:nvSpPr>
          <p:spPr bwMode="auto">
            <a:xfrm rot="5400000">
              <a:off x="4150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 rot="5400000">
              <a:off x="3867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rot="5400000">
              <a:off x="3569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5" name="Line 14"/>
            <p:cNvSpPr>
              <a:spLocks noChangeShapeType="1"/>
            </p:cNvSpPr>
            <p:nvPr/>
          </p:nvSpPr>
          <p:spPr bwMode="auto">
            <a:xfrm rot="5400000">
              <a:off x="3278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6" name="Line 15"/>
            <p:cNvSpPr>
              <a:spLocks noChangeShapeType="1"/>
            </p:cNvSpPr>
            <p:nvPr/>
          </p:nvSpPr>
          <p:spPr bwMode="auto">
            <a:xfrm rot="5400000">
              <a:off x="2995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7" name="Line 16"/>
            <p:cNvSpPr>
              <a:spLocks noChangeShapeType="1"/>
            </p:cNvSpPr>
            <p:nvPr/>
          </p:nvSpPr>
          <p:spPr bwMode="auto">
            <a:xfrm rot="5400000">
              <a:off x="4723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2675" y="3578"/>
              <a:ext cx="2681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FF0000"/>
                  </a:solidFill>
                </a:rPr>
                <a:t>Modules</a:t>
              </a:r>
              <a:r>
                <a:rPr lang="en-US" dirty="0"/>
                <a:t> combined for many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/>
                <a:t>Output options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/>
                <a:t>(many combinations of motorcycles)</a:t>
              </a:r>
            </a:p>
          </p:txBody>
        </p:sp>
        <p:sp>
          <p:nvSpPr>
            <p:cNvPr id="40979" name="Line 20"/>
            <p:cNvSpPr>
              <a:spLocks noChangeShapeType="1"/>
            </p:cNvSpPr>
            <p:nvPr/>
          </p:nvSpPr>
          <p:spPr bwMode="auto">
            <a:xfrm rot="5400000">
              <a:off x="4694" y="342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0" name="Line 21"/>
            <p:cNvSpPr>
              <a:spLocks noChangeShapeType="1"/>
            </p:cNvSpPr>
            <p:nvPr/>
          </p:nvSpPr>
          <p:spPr bwMode="auto">
            <a:xfrm rot="5400000">
              <a:off x="4412" y="342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1" name="Line 22"/>
            <p:cNvSpPr>
              <a:spLocks noChangeShapeType="1"/>
            </p:cNvSpPr>
            <p:nvPr/>
          </p:nvSpPr>
          <p:spPr bwMode="auto">
            <a:xfrm rot="5400000">
              <a:off x="4154" y="342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2" name="Line 23"/>
            <p:cNvSpPr>
              <a:spLocks noChangeShapeType="1"/>
            </p:cNvSpPr>
            <p:nvPr/>
          </p:nvSpPr>
          <p:spPr bwMode="auto">
            <a:xfrm rot="5400000">
              <a:off x="3622" y="342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3" name="Line 24"/>
            <p:cNvSpPr>
              <a:spLocks noChangeShapeType="1"/>
            </p:cNvSpPr>
            <p:nvPr/>
          </p:nvSpPr>
          <p:spPr bwMode="auto">
            <a:xfrm rot="5400000">
              <a:off x="3340" y="342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4" name="Line 25"/>
            <p:cNvSpPr>
              <a:spLocks noChangeShapeType="1"/>
            </p:cNvSpPr>
            <p:nvPr/>
          </p:nvSpPr>
          <p:spPr bwMode="auto">
            <a:xfrm rot="5400000">
              <a:off x="3058" y="342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5" name="Line 26"/>
            <p:cNvSpPr>
              <a:spLocks noChangeShapeType="1"/>
            </p:cNvSpPr>
            <p:nvPr/>
          </p:nvSpPr>
          <p:spPr bwMode="auto">
            <a:xfrm rot="5400000">
              <a:off x="3880" y="342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6" name="Rectangle 28"/>
            <p:cNvSpPr>
              <a:spLocks noChangeArrowheads="1"/>
            </p:cNvSpPr>
            <p:nvPr/>
          </p:nvSpPr>
          <p:spPr bwMode="auto">
            <a:xfrm>
              <a:off x="3754" y="1799"/>
              <a:ext cx="73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Few modules</a:t>
              </a:r>
            </a:p>
          </p:txBody>
        </p:sp>
        <p:sp>
          <p:nvSpPr>
            <p:cNvPr id="40987" name="Freeform 29"/>
            <p:cNvSpPr>
              <a:spLocks/>
            </p:cNvSpPr>
            <p:nvPr/>
          </p:nvSpPr>
          <p:spPr bwMode="auto">
            <a:xfrm>
              <a:off x="4224" y="2159"/>
              <a:ext cx="89" cy="228"/>
            </a:xfrm>
            <a:custGeom>
              <a:avLst/>
              <a:gdLst>
                <a:gd name="T0" fmla="*/ 0 w 89"/>
                <a:gd name="T1" fmla="*/ 0 h 228"/>
                <a:gd name="T2" fmla="*/ 75 w 89"/>
                <a:gd name="T3" fmla="*/ 84 h 228"/>
                <a:gd name="T4" fmla="*/ 84 w 89"/>
                <a:gd name="T5" fmla="*/ 228 h 228"/>
                <a:gd name="T6" fmla="*/ 0 60000 65536"/>
                <a:gd name="T7" fmla="*/ 0 60000 65536"/>
                <a:gd name="T8" fmla="*/ 0 60000 65536"/>
                <a:gd name="T9" fmla="*/ 0 w 89"/>
                <a:gd name="T10" fmla="*/ 0 h 228"/>
                <a:gd name="T11" fmla="*/ 89 w 89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228">
                  <a:moveTo>
                    <a:pt x="0" y="0"/>
                  </a:moveTo>
                  <a:cubicBezTo>
                    <a:pt x="12" y="14"/>
                    <a:pt x="61" y="46"/>
                    <a:pt x="75" y="84"/>
                  </a:cubicBezTo>
                  <a:cubicBezTo>
                    <a:pt x="89" y="122"/>
                    <a:pt x="82" y="198"/>
                    <a:pt x="84" y="228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8" name="Text Box 35"/>
            <p:cNvSpPr txBox="1">
              <a:spLocks noChangeArrowheads="1"/>
            </p:cNvSpPr>
            <p:nvPr/>
          </p:nvSpPr>
          <p:spPr bwMode="auto">
            <a:xfrm>
              <a:off x="3038" y="519"/>
              <a:ext cx="197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dirty="0"/>
                <a:t>(multiple engine models, wheel modules)</a:t>
              </a:r>
            </a:p>
          </p:txBody>
        </p:sp>
      </p:grp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987425" y="5686425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7.2(b)</a:t>
            </a:r>
          </a:p>
        </p:txBody>
      </p:sp>
      <p:grpSp>
        <p:nvGrpSpPr>
          <p:cNvPr id="47145" name="Group 41"/>
          <p:cNvGrpSpPr>
            <a:grpSpLocks/>
          </p:cNvGrpSpPr>
          <p:nvPr/>
        </p:nvGrpSpPr>
        <p:grpSpPr bwMode="auto">
          <a:xfrm>
            <a:off x="830263" y="3886200"/>
            <a:ext cx="3414712" cy="990600"/>
            <a:chOff x="523" y="2304"/>
            <a:chExt cx="2151" cy="624"/>
          </a:xfrm>
        </p:grpSpPr>
        <p:sp>
          <p:nvSpPr>
            <p:cNvPr id="40966" name="Rectangle 38"/>
            <p:cNvSpPr>
              <a:spLocks noChangeArrowheads="1"/>
            </p:cNvSpPr>
            <p:nvPr/>
          </p:nvSpPr>
          <p:spPr bwMode="auto">
            <a:xfrm>
              <a:off x="523" y="2375"/>
              <a:ext cx="2151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dirty="0"/>
                <a:t>(modular)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dirty="0"/>
                <a:t>Harley Davidson</a:t>
              </a:r>
            </a:p>
          </p:txBody>
        </p:sp>
        <p:sp>
          <p:nvSpPr>
            <p:cNvPr id="40967" name="Line 39"/>
            <p:cNvSpPr>
              <a:spLocks noChangeShapeType="1"/>
            </p:cNvSpPr>
            <p:nvPr/>
          </p:nvSpPr>
          <p:spPr bwMode="auto">
            <a:xfrm>
              <a:off x="559" y="2304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68" name="Line 40"/>
            <p:cNvSpPr>
              <a:spLocks noChangeShapeType="1"/>
            </p:cNvSpPr>
            <p:nvPr/>
          </p:nvSpPr>
          <p:spPr bwMode="auto">
            <a:xfrm>
              <a:off x="575" y="2928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47148" name="Picture 44" descr="F7-2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931988"/>
            <a:ext cx="203835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193675"/>
            <a:ext cx="4305300" cy="1143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Product Focus</a:t>
            </a:r>
          </a:p>
        </p:txBody>
      </p:sp>
      <p:grpSp>
        <p:nvGrpSpPr>
          <p:cNvPr id="53279" name="Group 31"/>
          <p:cNvGrpSpPr>
            <a:grpSpLocks/>
          </p:cNvGrpSpPr>
          <p:nvPr/>
        </p:nvGrpSpPr>
        <p:grpSpPr bwMode="auto">
          <a:xfrm>
            <a:off x="5005388" y="492125"/>
            <a:ext cx="3430587" cy="5948363"/>
            <a:chOff x="3153" y="310"/>
            <a:chExt cx="2161" cy="3747"/>
          </a:xfrm>
        </p:grpSpPr>
        <p:sp>
          <p:nvSpPr>
            <p:cNvPr id="53263" name="Freeform 15"/>
            <p:cNvSpPr>
              <a:spLocks/>
            </p:cNvSpPr>
            <p:nvPr/>
          </p:nvSpPr>
          <p:spPr bwMode="auto">
            <a:xfrm rot="5400000">
              <a:off x="3345" y="1165"/>
              <a:ext cx="1776" cy="2016"/>
            </a:xfrm>
            <a:custGeom>
              <a:avLst/>
              <a:gdLst>
                <a:gd name="T0" fmla="*/ 0 w 2344"/>
                <a:gd name="T1" fmla="*/ 624 h 2080"/>
                <a:gd name="T2" fmla="*/ 1504 w 2344"/>
                <a:gd name="T3" fmla="*/ 624 h 2080"/>
                <a:gd name="T4" fmla="*/ 2344 w 2344"/>
                <a:gd name="T5" fmla="*/ 0 h 2080"/>
                <a:gd name="T6" fmla="*/ 2344 w 2344"/>
                <a:gd name="T7" fmla="*/ 2080 h 2080"/>
                <a:gd name="T8" fmla="*/ 1536 w 2344"/>
                <a:gd name="T9" fmla="*/ 1368 h 2080"/>
                <a:gd name="T10" fmla="*/ 0 w 2344"/>
                <a:gd name="T11" fmla="*/ 1368 h 2080"/>
                <a:gd name="T12" fmla="*/ 0 w 2344"/>
                <a:gd name="T13" fmla="*/ 624 h 2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4" h="2080">
                  <a:moveTo>
                    <a:pt x="0" y="624"/>
                  </a:moveTo>
                  <a:lnTo>
                    <a:pt x="1504" y="624"/>
                  </a:lnTo>
                  <a:lnTo>
                    <a:pt x="2344" y="0"/>
                  </a:lnTo>
                  <a:lnTo>
                    <a:pt x="2344" y="2080"/>
                  </a:lnTo>
                  <a:lnTo>
                    <a:pt x="1536" y="1368"/>
                  </a:lnTo>
                  <a:lnTo>
                    <a:pt x="0" y="1368"/>
                  </a:lnTo>
                  <a:lnTo>
                    <a:pt x="0" y="624"/>
                  </a:lnTo>
                  <a:close/>
                </a:path>
              </a:pathLst>
            </a:custGeom>
            <a:solidFill>
              <a:schemeClr val="accent3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6" name="Line 4"/>
            <p:cNvSpPr>
              <a:spLocks noChangeShapeType="1"/>
            </p:cNvSpPr>
            <p:nvPr/>
          </p:nvSpPr>
          <p:spPr bwMode="auto">
            <a:xfrm rot="5400000">
              <a:off x="4121" y="1081"/>
              <a:ext cx="304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067" name="Rectangle 5"/>
            <p:cNvSpPr>
              <a:spLocks noChangeArrowheads="1"/>
            </p:cNvSpPr>
            <p:nvPr/>
          </p:nvSpPr>
          <p:spPr bwMode="auto">
            <a:xfrm>
              <a:off x="3424" y="310"/>
              <a:ext cx="1681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dirty="0"/>
                <a:t>Few </a:t>
              </a:r>
              <a:r>
                <a:rPr lang="en-US" dirty="0" smtClean="0"/>
                <a:t>inputs</a:t>
              </a:r>
              <a:endParaRPr lang="en-US" dirty="0"/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dirty="0"/>
                <a:t>(corn, potatoes, water, seasoning)</a:t>
              </a:r>
            </a:p>
          </p:txBody>
        </p:sp>
        <p:grpSp>
          <p:nvGrpSpPr>
            <p:cNvPr id="45068" name="Group 30"/>
            <p:cNvGrpSpPr>
              <a:grpSpLocks/>
            </p:cNvGrpSpPr>
            <p:nvPr/>
          </p:nvGrpSpPr>
          <p:grpSpPr bwMode="auto">
            <a:xfrm>
              <a:off x="3765" y="3108"/>
              <a:ext cx="1016" cy="265"/>
              <a:chOff x="3703" y="3236"/>
              <a:chExt cx="1016" cy="265"/>
            </a:xfrm>
          </p:grpSpPr>
          <p:sp>
            <p:nvSpPr>
              <p:cNvPr id="45079" name="Line 8"/>
              <p:cNvSpPr>
                <a:spLocks noChangeShapeType="1"/>
              </p:cNvSpPr>
              <p:nvPr/>
            </p:nvSpPr>
            <p:spPr bwMode="auto">
              <a:xfrm rot="5400000">
                <a:off x="4586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080" name="Line 9"/>
              <p:cNvSpPr>
                <a:spLocks noChangeShapeType="1"/>
              </p:cNvSpPr>
              <p:nvPr/>
            </p:nvSpPr>
            <p:spPr bwMode="auto">
              <a:xfrm rot="5400000">
                <a:off x="4330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081" name="Line 10"/>
              <p:cNvSpPr>
                <a:spLocks noChangeShapeType="1"/>
              </p:cNvSpPr>
              <p:nvPr/>
            </p:nvSpPr>
            <p:spPr bwMode="auto">
              <a:xfrm rot="5400000">
                <a:off x="4078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082" name="Line 11"/>
              <p:cNvSpPr>
                <a:spLocks noChangeShapeType="1"/>
              </p:cNvSpPr>
              <p:nvPr/>
            </p:nvSpPr>
            <p:spPr bwMode="auto">
              <a:xfrm rot="5400000">
                <a:off x="3822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083" name="Line 12"/>
              <p:cNvSpPr>
                <a:spLocks noChangeShapeType="1"/>
              </p:cNvSpPr>
              <p:nvPr/>
            </p:nvSpPr>
            <p:spPr bwMode="auto">
              <a:xfrm rot="5400000">
                <a:off x="3570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153" y="3368"/>
              <a:ext cx="2161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FF0000"/>
                  </a:solidFill>
                </a:rPr>
                <a:t>Output</a:t>
              </a:r>
              <a:r>
                <a:rPr lang="en-US" dirty="0"/>
                <a:t> variations in size, shape, and packaging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/>
                <a:t>(3-oz, 5-oz, 24-oz package labeled for each material)</a:t>
              </a:r>
            </a:p>
          </p:txBody>
        </p:sp>
        <p:sp>
          <p:nvSpPr>
            <p:cNvPr id="45070" name="Line 16"/>
            <p:cNvSpPr>
              <a:spLocks noChangeShapeType="1"/>
            </p:cNvSpPr>
            <p:nvPr/>
          </p:nvSpPr>
          <p:spPr bwMode="auto">
            <a:xfrm rot="5400000">
              <a:off x="3389" y="2173"/>
              <a:ext cx="1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071" name="Line 17"/>
            <p:cNvSpPr>
              <a:spLocks noChangeShapeType="1"/>
            </p:cNvSpPr>
            <p:nvPr/>
          </p:nvSpPr>
          <p:spPr bwMode="auto">
            <a:xfrm rot="5400000">
              <a:off x="4423" y="2889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072" name="Line 18"/>
            <p:cNvSpPr>
              <a:spLocks noChangeShapeType="1"/>
            </p:cNvSpPr>
            <p:nvPr/>
          </p:nvSpPr>
          <p:spPr bwMode="auto">
            <a:xfrm rot="5400000" flipV="1">
              <a:off x="4211" y="2353"/>
              <a:ext cx="760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073" name="Line 19"/>
            <p:cNvSpPr>
              <a:spLocks noChangeShapeType="1"/>
            </p:cNvSpPr>
            <p:nvPr/>
          </p:nvSpPr>
          <p:spPr bwMode="auto">
            <a:xfrm rot="5400000">
              <a:off x="3775" y="2901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074" name="Line 20"/>
            <p:cNvSpPr>
              <a:spLocks noChangeShapeType="1"/>
            </p:cNvSpPr>
            <p:nvPr/>
          </p:nvSpPr>
          <p:spPr bwMode="auto">
            <a:xfrm rot="5400000">
              <a:off x="3539" y="2343"/>
              <a:ext cx="762" cy="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69" name="Oval 21"/>
            <p:cNvSpPr>
              <a:spLocks noChangeAspect="1" noChangeArrowheads="1"/>
            </p:cNvSpPr>
            <p:nvPr/>
          </p:nvSpPr>
          <p:spPr bwMode="auto">
            <a:xfrm rot="5400000">
              <a:off x="3843" y="2587"/>
              <a:ext cx="168" cy="16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270" name="Oval 22"/>
            <p:cNvSpPr>
              <a:spLocks noChangeAspect="1" noChangeArrowheads="1"/>
            </p:cNvSpPr>
            <p:nvPr/>
          </p:nvSpPr>
          <p:spPr bwMode="auto">
            <a:xfrm rot="5400000">
              <a:off x="4189" y="2587"/>
              <a:ext cx="168" cy="16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271" name="Oval 23"/>
            <p:cNvSpPr>
              <a:spLocks noChangeAspect="1" noChangeArrowheads="1"/>
            </p:cNvSpPr>
            <p:nvPr/>
          </p:nvSpPr>
          <p:spPr bwMode="auto">
            <a:xfrm rot="5400000">
              <a:off x="4511" y="2587"/>
              <a:ext cx="168" cy="16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272" name="Oval 24"/>
            <p:cNvSpPr>
              <a:spLocks noChangeAspect="1" noChangeArrowheads="1"/>
            </p:cNvSpPr>
            <p:nvPr/>
          </p:nvSpPr>
          <p:spPr bwMode="auto">
            <a:xfrm rot="5400000">
              <a:off x="4189" y="2209"/>
              <a:ext cx="168" cy="16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987425" y="5686425"/>
            <a:ext cx="1392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7.2(c)</a:t>
            </a:r>
          </a:p>
        </p:txBody>
      </p:sp>
      <p:grpSp>
        <p:nvGrpSpPr>
          <p:cNvPr id="53285" name="Group 37"/>
          <p:cNvGrpSpPr>
            <a:grpSpLocks/>
          </p:cNvGrpSpPr>
          <p:nvPr/>
        </p:nvGrpSpPr>
        <p:grpSpPr bwMode="auto">
          <a:xfrm>
            <a:off x="830263" y="3505200"/>
            <a:ext cx="3414712" cy="1282700"/>
            <a:chOff x="523" y="2448"/>
            <a:chExt cx="2151" cy="808"/>
          </a:xfrm>
        </p:grpSpPr>
        <p:sp>
          <p:nvSpPr>
            <p:cNvPr id="45062" name="Rectangle 34"/>
            <p:cNvSpPr>
              <a:spLocks noChangeArrowheads="1"/>
            </p:cNvSpPr>
            <p:nvPr/>
          </p:nvSpPr>
          <p:spPr bwMode="auto">
            <a:xfrm>
              <a:off x="523" y="2519"/>
              <a:ext cx="2151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dirty="0"/>
                <a:t>(high-volume, low-variety, continuous process)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dirty="0"/>
                <a:t>Frito-Lay</a:t>
              </a:r>
            </a:p>
          </p:txBody>
        </p:sp>
        <p:sp>
          <p:nvSpPr>
            <p:cNvPr id="45063" name="Line 35"/>
            <p:cNvSpPr>
              <a:spLocks noChangeShapeType="1"/>
            </p:cNvSpPr>
            <p:nvPr/>
          </p:nvSpPr>
          <p:spPr bwMode="auto">
            <a:xfrm>
              <a:off x="559" y="2448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4" name="Line 36"/>
            <p:cNvSpPr>
              <a:spLocks noChangeShapeType="1"/>
            </p:cNvSpPr>
            <p:nvPr/>
          </p:nvSpPr>
          <p:spPr bwMode="auto">
            <a:xfrm>
              <a:off x="575" y="3256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87" name="Picture 39" descr="F7-2 ch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346200"/>
            <a:ext cx="2038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68299" y="203200"/>
            <a:ext cx="4449957" cy="1600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Mass Customization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987425" y="5686425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7.2(b)</a:t>
            </a:r>
          </a:p>
        </p:txBody>
      </p:sp>
      <p:grpSp>
        <p:nvGrpSpPr>
          <p:cNvPr id="47145" name="Group 41"/>
          <p:cNvGrpSpPr>
            <a:grpSpLocks/>
          </p:cNvGrpSpPr>
          <p:nvPr/>
        </p:nvGrpSpPr>
        <p:grpSpPr bwMode="auto">
          <a:xfrm>
            <a:off x="830263" y="3886200"/>
            <a:ext cx="3414712" cy="990600"/>
            <a:chOff x="523" y="2304"/>
            <a:chExt cx="2151" cy="624"/>
          </a:xfrm>
        </p:grpSpPr>
        <p:sp>
          <p:nvSpPr>
            <p:cNvPr id="40966" name="Rectangle 38"/>
            <p:cNvSpPr>
              <a:spLocks noChangeArrowheads="1"/>
            </p:cNvSpPr>
            <p:nvPr/>
          </p:nvSpPr>
          <p:spPr bwMode="auto">
            <a:xfrm>
              <a:off x="523" y="2375"/>
              <a:ext cx="2151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dirty="0" smtClean="0"/>
                <a:t>(high-volume, high-variety)</a:t>
              </a:r>
              <a:endParaRPr lang="en-US" sz="2000" dirty="0"/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dirty="0" smtClean="0"/>
                <a:t>Dell Computer</a:t>
              </a:r>
              <a:endParaRPr lang="en-US" sz="2000" dirty="0"/>
            </a:p>
          </p:txBody>
        </p:sp>
        <p:sp>
          <p:nvSpPr>
            <p:cNvPr id="40967" name="Line 39"/>
            <p:cNvSpPr>
              <a:spLocks noChangeShapeType="1"/>
            </p:cNvSpPr>
            <p:nvPr/>
          </p:nvSpPr>
          <p:spPr bwMode="auto">
            <a:xfrm>
              <a:off x="559" y="2304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68" name="Line 40"/>
            <p:cNvSpPr>
              <a:spLocks noChangeShapeType="1"/>
            </p:cNvSpPr>
            <p:nvPr/>
          </p:nvSpPr>
          <p:spPr bwMode="auto">
            <a:xfrm>
              <a:off x="575" y="2928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60863" y="277813"/>
            <a:ext cx="4256087" cy="6099410"/>
            <a:chOff x="4246563" y="239713"/>
            <a:chExt cx="4256087" cy="6099410"/>
          </a:xfrm>
        </p:grpSpPr>
        <p:sp>
          <p:nvSpPr>
            <p:cNvPr id="40970" name="Rectangle 8"/>
            <p:cNvSpPr>
              <a:spLocks noChangeArrowheads="1"/>
            </p:cNvSpPr>
            <p:nvPr/>
          </p:nvSpPr>
          <p:spPr bwMode="auto">
            <a:xfrm>
              <a:off x="5086350" y="239713"/>
              <a:ext cx="268128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/>
                <a:t>Many parts and component inputs</a:t>
              </a:r>
              <a:endParaRPr lang="en-US" dirty="0"/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 rot="5400000">
              <a:off x="7050088" y="1704975"/>
              <a:ext cx="5842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2" name="Line 11"/>
            <p:cNvSpPr>
              <a:spLocks noChangeShapeType="1"/>
            </p:cNvSpPr>
            <p:nvPr/>
          </p:nvSpPr>
          <p:spPr bwMode="auto">
            <a:xfrm rot="5400000">
              <a:off x="6588125" y="1704975"/>
              <a:ext cx="5842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 rot="5400000">
              <a:off x="6138863" y="1704975"/>
              <a:ext cx="5842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rot="5400000">
              <a:off x="5665788" y="1704975"/>
              <a:ext cx="5842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5" name="Line 14"/>
            <p:cNvSpPr>
              <a:spLocks noChangeShapeType="1"/>
            </p:cNvSpPr>
            <p:nvPr/>
          </p:nvSpPr>
          <p:spPr bwMode="auto">
            <a:xfrm rot="5400000">
              <a:off x="5203825" y="1704975"/>
              <a:ext cx="5842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6" name="Line 15"/>
            <p:cNvSpPr>
              <a:spLocks noChangeShapeType="1"/>
            </p:cNvSpPr>
            <p:nvPr/>
          </p:nvSpPr>
          <p:spPr bwMode="auto">
            <a:xfrm rot="5400000">
              <a:off x="4754563" y="1704975"/>
              <a:ext cx="5842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7" name="Line 16"/>
            <p:cNvSpPr>
              <a:spLocks noChangeShapeType="1"/>
            </p:cNvSpPr>
            <p:nvPr/>
          </p:nvSpPr>
          <p:spPr bwMode="auto">
            <a:xfrm rot="5400000">
              <a:off x="7497763" y="1704975"/>
              <a:ext cx="5842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4246563" y="5743575"/>
              <a:ext cx="425608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/>
                <a:t>Many output </a:t>
              </a:r>
              <a:r>
                <a:rPr lang="en-US" dirty="0" smtClean="0">
                  <a:solidFill>
                    <a:srgbClr val="FF0000"/>
                  </a:solidFill>
                </a:rPr>
                <a:t>versions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dirty="0" smtClean="0"/>
                <a:t>(custom PCs and notebooks)</a:t>
              </a:r>
              <a:endParaRPr lang="en-US" dirty="0"/>
            </a:p>
          </p:txBody>
        </p:sp>
        <p:sp>
          <p:nvSpPr>
            <p:cNvPr id="40979" name="Line 20"/>
            <p:cNvSpPr>
              <a:spLocks noChangeShapeType="1"/>
            </p:cNvSpPr>
            <p:nvPr/>
          </p:nvSpPr>
          <p:spPr bwMode="auto">
            <a:xfrm rot="5400000">
              <a:off x="7451725" y="5507038"/>
              <a:ext cx="4953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0" name="Line 21"/>
            <p:cNvSpPr>
              <a:spLocks noChangeShapeType="1"/>
            </p:cNvSpPr>
            <p:nvPr/>
          </p:nvSpPr>
          <p:spPr bwMode="auto">
            <a:xfrm rot="5400000">
              <a:off x="7004050" y="5507038"/>
              <a:ext cx="4953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1" name="Line 22"/>
            <p:cNvSpPr>
              <a:spLocks noChangeShapeType="1"/>
            </p:cNvSpPr>
            <p:nvPr/>
          </p:nvSpPr>
          <p:spPr bwMode="auto">
            <a:xfrm rot="5400000">
              <a:off x="6594475" y="5507038"/>
              <a:ext cx="4953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2" name="Line 23"/>
            <p:cNvSpPr>
              <a:spLocks noChangeShapeType="1"/>
            </p:cNvSpPr>
            <p:nvPr/>
          </p:nvSpPr>
          <p:spPr bwMode="auto">
            <a:xfrm rot="5400000">
              <a:off x="5749925" y="5507038"/>
              <a:ext cx="4953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3" name="Line 24"/>
            <p:cNvSpPr>
              <a:spLocks noChangeShapeType="1"/>
            </p:cNvSpPr>
            <p:nvPr/>
          </p:nvSpPr>
          <p:spPr bwMode="auto">
            <a:xfrm rot="5400000">
              <a:off x="5302250" y="5507038"/>
              <a:ext cx="4953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4" name="Line 25"/>
            <p:cNvSpPr>
              <a:spLocks noChangeShapeType="1"/>
            </p:cNvSpPr>
            <p:nvPr/>
          </p:nvSpPr>
          <p:spPr bwMode="auto">
            <a:xfrm rot="5400000">
              <a:off x="4854575" y="5507038"/>
              <a:ext cx="4953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5" name="Line 26"/>
            <p:cNvSpPr>
              <a:spLocks noChangeShapeType="1"/>
            </p:cNvSpPr>
            <p:nvPr/>
          </p:nvSpPr>
          <p:spPr bwMode="auto">
            <a:xfrm rot="5400000">
              <a:off x="6159500" y="5507038"/>
              <a:ext cx="495300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8" name="Text Box 35"/>
            <p:cNvSpPr txBox="1">
              <a:spLocks noChangeArrowheads="1"/>
            </p:cNvSpPr>
            <p:nvPr/>
          </p:nvSpPr>
          <p:spPr bwMode="auto">
            <a:xfrm>
              <a:off x="4992688" y="823913"/>
              <a:ext cx="2876550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dirty="0" smtClean="0"/>
                <a:t>(chips, hard drives, software, cases)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810319" y="2144538"/>
              <a:ext cx="3302794" cy="2949273"/>
              <a:chOff x="4810319" y="2144538"/>
              <a:chExt cx="3302794" cy="2949273"/>
            </a:xfrm>
          </p:grpSpPr>
          <p:sp>
            <p:nvSpPr>
              <p:cNvPr id="2" name="Trapezoid 1"/>
              <p:cNvSpPr/>
              <p:nvPr/>
            </p:nvSpPr>
            <p:spPr>
              <a:xfrm flipV="1">
                <a:off x="4810319" y="2144538"/>
                <a:ext cx="3294857" cy="1303543"/>
              </a:xfrm>
              <a:prstGeom prst="trapezoid">
                <a:avLst>
                  <a:gd name="adj" fmla="val 35878"/>
                </a:avLst>
              </a:prstGeom>
              <a:solidFill>
                <a:schemeClr val="accent3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89" name="Rectangle 4"/>
              <p:cNvSpPr>
                <a:spLocks noChangeArrowheads="1"/>
              </p:cNvSpPr>
              <p:nvPr/>
            </p:nvSpPr>
            <p:spPr bwMode="auto">
              <a:xfrm rot="5400000">
                <a:off x="6252200" y="2465281"/>
                <a:ext cx="410400" cy="2376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986" name="Rectangle 28"/>
              <p:cNvSpPr>
                <a:spLocks noChangeArrowheads="1"/>
              </p:cNvSpPr>
              <p:nvPr/>
            </p:nvSpPr>
            <p:spPr bwMode="auto">
              <a:xfrm>
                <a:off x="5235039" y="3475243"/>
                <a:ext cx="2477037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/>
                  <a:t>Many modules</a:t>
                </a:r>
                <a:endParaRPr lang="en-US" dirty="0"/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4818256" y="3821492"/>
                <a:ext cx="3294857" cy="1272319"/>
              </a:xfrm>
              <a:prstGeom prst="trapezoid">
                <a:avLst>
                  <a:gd name="adj" fmla="val 35878"/>
                </a:avLst>
              </a:prstGeom>
              <a:solidFill>
                <a:schemeClr val="accent3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 descr="dell lapt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51" y="1980740"/>
            <a:ext cx="1781048" cy="14673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2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Mass Customization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44367"/>
              </p:ext>
            </p:extLst>
          </p:nvPr>
        </p:nvGraphicFramePr>
        <p:xfrm>
          <a:off x="685800" y="1574800"/>
          <a:ext cx="7772400" cy="435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TABLE 7.1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Mass Customization Provides More Choices Than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Ever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 OF CHOICES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1970s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21ST</a:t>
                      </a: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CENTURY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Vehicle styles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1,212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Bicycle types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211,000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iPhone mobile game apps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1,200,000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Web sites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634,000,000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Movie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releases per year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267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1551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New book titles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40,530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300,000+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Houston TV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channels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5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185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Breakfast cereals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160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340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Items (SKUs) in supermarkets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14,000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150,000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High-definition TVs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7018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102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Comparison of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356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2326"/>
              </p:ext>
            </p:extLst>
          </p:nvPr>
        </p:nvGraphicFramePr>
        <p:xfrm>
          <a:off x="296863" y="1544638"/>
          <a:ext cx="8550276" cy="40067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9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TABLE 7.2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Comparison of the Characteristics of Four Types of Processes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98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PROCESS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(LOW-VOLUME, HIGH-VARIETY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ARNOLD PALMER HOSPITAL)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REPETITIVE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(MODULAR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HARLEY-DAVIDSON)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PRODUCT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(HIGH-VOLUME, LOW-VARIETY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FRITO-LAY)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MASS CUSTOMIZATION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(HIGH-VOLUME, HIGH-VARIETY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DELL COMPUTER)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184"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Small quantity and large variety of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products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Long runs,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standardized product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from 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modules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Large quantity and small variety of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products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Large quantity and large variety of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products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258"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Broadly skilled operators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Moderately trained employees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Less broadly skilled operators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Flexible operators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4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Comparison of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356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438757"/>
              </p:ext>
            </p:extLst>
          </p:nvPr>
        </p:nvGraphicFramePr>
        <p:xfrm>
          <a:off x="296863" y="1544638"/>
          <a:ext cx="8550276" cy="412424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9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TABLE 7.2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Comparison of the Characteristics of Four Types of Processes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9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PROCESS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(LOW-VOLUME, HIGH-VARIETY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ARNOLD PALMER HOSPITAL)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REPETITIVE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(MODULAR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HARLEY-DAVIDSON)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PRODUCT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(HIGH-VOLUME, LOW-VARIETY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FRITO-LAY)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MASS CUSTOMIZATION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(HIGH-VOLUME, HIGH-VARIETY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DELL COMPUTER)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209"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Instructions for each job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Few changes in the instructions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Standardized job instructions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Custom orders requiring many job instructions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5715"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High inventory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Low inventory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Low inventory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Low inventory relative to the value of the product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9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Comparison of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356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35625"/>
              </p:ext>
            </p:extLst>
          </p:nvPr>
        </p:nvGraphicFramePr>
        <p:xfrm>
          <a:off x="296863" y="1544638"/>
          <a:ext cx="8550276" cy="42260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9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TABLE 7.2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Comparison of the Characteristics of Four Types of Processes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PROCESS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(LOW-VOLUME, HIGH-VARIETY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ARNOLD PALMER HOSPITAL)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REPETITIVE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(MODULAR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HARLEY-DAVIDSON)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PRODUCT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(HIGH-VOLUME, LOW-VARIETY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FRITO-LAY)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MASS CUSTOMIZATION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(HIGH-VOLUME, HIGH-VARIETY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DELL COMPUTER)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052"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Finished goods are made to order and not stored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Finished goods are made to frequent forecasts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Finished goods are made to a forecast and stored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Finished goods are build-to-order (BTO)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5610"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Scheduling is complex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Scheduling is routine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Scheduling is routine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Sophisticated scheduling accommodates custom orders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21" marB="13392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14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Comparison of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356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384"/>
              </p:ext>
            </p:extLst>
          </p:nvPr>
        </p:nvGraphicFramePr>
        <p:xfrm>
          <a:off x="296863" y="1544638"/>
          <a:ext cx="8550276" cy="28609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9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TABLE 7.2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11" marB="133911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Comparison of the Characteristics of Four Types of Processes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11" marB="133911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67862" marR="267862" marT="133930" marB="13393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PROCESS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(LOW-VOLUME, HIGH-VARIETY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ARNOLD PALMER HOSPITAL)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REPETITIVE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(MODULAR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HARLEY-DAVIDSON)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PRODUCT FOCUS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(HIGH-VOLUME, LOW-VARIETY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FRITO-LAY)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MASS CUSTOMIZATION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(HIGH-VOLUME, HIGH-VARIETY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DELL COMPUTER)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34" marB="133934"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26"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Fixed costs are low and variable costs 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11" marB="13391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Fixed costs are dependent on flexibility of the facility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11" marB="13391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Fixed costs are high and variable costs low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11" marB="13391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Fixed costs tend to be high and variable costs low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267862" marR="267862" marT="133911" marB="133911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is to create a process to produce offerings that meet customer requirements within cost and other managerial constraints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Production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/>
              <a:t>Machine technology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/>
              <a:t>Automatic identification systems (AISs) 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/>
              <a:t>Process control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/>
              <a:t>Vision systems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/>
              <a:t>Robots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/>
              <a:t>Automated storage and retrieval systems (ASRSs)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/>
              <a:t>Automated guided vehicles (AGVs)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/>
              <a:t>Flexible manufacturing systems (FMSs)</a:t>
            </a:r>
          </a:p>
          <a:p>
            <a:pPr marL="514350" indent="-51435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/>
              <a:t>Computer-integrated manufacturing (CIM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Flowchart</a:t>
            </a:r>
          </a:p>
          <a:p>
            <a:pPr lvl="1"/>
            <a:r>
              <a:rPr lang="en-US" smtClean="0"/>
              <a:t>Shows the movement of materials</a:t>
            </a:r>
          </a:p>
          <a:p>
            <a:pPr lvl="1"/>
            <a:r>
              <a:rPr lang="en-US" smtClean="0"/>
              <a:t>Harley-Davidson flowchart</a:t>
            </a:r>
          </a:p>
          <a:p>
            <a:r>
              <a:rPr lang="en-US" smtClean="0"/>
              <a:t>Time-Function Mapping</a:t>
            </a:r>
          </a:p>
          <a:p>
            <a:pPr lvl="1"/>
            <a:r>
              <a:rPr lang="en-US" smtClean="0"/>
              <a:t>Shows flows and time frame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sz="4000" dirty="0">
                <a:latin typeface="Arial" charset="0"/>
                <a:cs typeface="Arial" charset="0"/>
              </a:rPr>
              <a:t>"</a:t>
            </a:r>
            <a:r>
              <a:rPr lang="en-US" sz="4000" dirty="0" smtClean="0">
                <a:latin typeface="Arial" charset="0"/>
                <a:cs typeface="Arial" charset="0"/>
              </a:rPr>
              <a:t>Baseline</a:t>
            </a:r>
            <a:r>
              <a:rPr lang="en-AU" sz="4000" dirty="0">
                <a:latin typeface="Arial" charset="0"/>
                <a:cs typeface="Arial" charset="0"/>
              </a:rPr>
              <a:t>"</a:t>
            </a:r>
            <a:r>
              <a:rPr lang="en-US" sz="4000" dirty="0" smtClean="0">
                <a:latin typeface="Arial" charset="0"/>
                <a:cs typeface="Arial" charset="0"/>
              </a:rPr>
              <a:t> </a:t>
            </a:r>
            <a:r>
              <a:rPr lang="en-US" sz="4000" dirty="0">
                <a:latin typeface="Arial" charset="0"/>
                <a:cs typeface="Arial" charset="0"/>
              </a:rPr>
              <a:t>Time-Function Map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254000" y="1259604"/>
            <a:ext cx="8636000" cy="5029200"/>
            <a:chOff x="160" y="832"/>
            <a:chExt cx="5440" cy="3168"/>
          </a:xfrm>
        </p:grpSpPr>
        <p:grpSp>
          <p:nvGrpSpPr>
            <p:cNvPr id="132174" name="Group 4"/>
            <p:cNvGrpSpPr>
              <a:grpSpLocks/>
            </p:cNvGrpSpPr>
            <p:nvPr/>
          </p:nvGrpSpPr>
          <p:grpSpPr bwMode="auto">
            <a:xfrm>
              <a:off x="176" y="832"/>
              <a:ext cx="5424" cy="3168"/>
              <a:chOff x="176" y="832"/>
              <a:chExt cx="5424" cy="3168"/>
            </a:xfrm>
          </p:grpSpPr>
          <p:grpSp>
            <p:nvGrpSpPr>
              <p:cNvPr id="132183" name="Group 5"/>
              <p:cNvGrpSpPr>
                <a:grpSpLocks/>
              </p:cNvGrpSpPr>
              <p:nvPr/>
            </p:nvGrpSpPr>
            <p:grpSpPr bwMode="auto">
              <a:xfrm>
                <a:off x="176" y="832"/>
                <a:ext cx="5424" cy="3000"/>
                <a:chOff x="176" y="832"/>
                <a:chExt cx="5424" cy="3000"/>
              </a:xfrm>
            </p:grpSpPr>
            <p:sp>
              <p:nvSpPr>
                <p:cNvPr id="132196" name="Line 6"/>
                <p:cNvSpPr>
                  <a:spLocks noChangeShapeType="1"/>
                </p:cNvSpPr>
                <p:nvPr/>
              </p:nvSpPr>
              <p:spPr bwMode="auto">
                <a:xfrm>
                  <a:off x="176" y="1259"/>
                  <a:ext cx="5424" cy="0"/>
                </a:xfrm>
                <a:prstGeom prst="line">
                  <a:avLst/>
                </a:prstGeom>
                <a:noFill/>
                <a:ln w="38100">
                  <a:solidFill>
                    <a:srgbClr val="17509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97" name="Line 7"/>
                <p:cNvSpPr>
                  <a:spLocks noChangeShapeType="1"/>
                </p:cNvSpPr>
                <p:nvPr/>
              </p:nvSpPr>
              <p:spPr bwMode="auto">
                <a:xfrm>
                  <a:off x="176" y="1678"/>
                  <a:ext cx="5424" cy="0"/>
                </a:xfrm>
                <a:prstGeom prst="line">
                  <a:avLst/>
                </a:prstGeom>
                <a:noFill/>
                <a:ln w="38100">
                  <a:solidFill>
                    <a:srgbClr val="17509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98" name="Line 8"/>
                <p:cNvSpPr>
                  <a:spLocks noChangeShapeType="1"/>
                </p:cNvSpPr>
                <p:nvPr/>
              </p:nvSpPr>
              <p:spPr bwMode="auto">
                <a:xfrm>
                  <a:off x="176" y="2106"/>
                  <a:ext cx="5424" cy="0"/>
                </a:xfrm>
                <a:prstGeom prst="line">
                  <a:avLst/>
                </a:prstGeom>
                <a:noFill/>
                <a:ln w="38100">
                  <a:solidFill>
                    <a:srgbClr val="17509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99" name="Line 9"/>
                <p:cNvSpPr>
                  <a:spLocks noChangeShapeType="1"/>
                </p:cNvSpPr>
                <p:nvPr/>
              </p:nvSpPr>
              <p:spPr bwMode="auto">
                <a:xfrm>
                  <a:off x="176" y="2533"/>
                  <a:ext cx="5424" cy="0"/>
                </a:xfrm>
                <a:prstGeom prst="line">
                  <a:avLst/>
                </a:prstGeom>
                <a:noFill/>
                <a:ln w="38100">
                  <a:solidFill>
                    <a:srgbClr val="17509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200" name="Line 10"/>
                <p:cNvSpPr>
                  <a:spLocks noChangeShapeType="1"/>
                </p:cNvSpPr>
                <p:nvPr/>
              </p:nvSpPr>
              <p:spPr bwMode="auto">
                <a:xfrm>
                  <a:off x="176" y="2961"/>
                  <a:ext cx="5424" cy="0"/>
                </a:xfrm>
                <a:prstGeom prst="line">
                  <a:avLst/>
                </a:prstGeom>
                <a:noFill/>
                <a:ln w="38100">
                  <a:solidFill>
                    <a:srgbClr val="17509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201" name="Line 11"/>
                <p:cNvSpPr>
                  <a:spLocks noChangeShapeType="1"/>
                </p:cNvSpPr>
                <p:nvPr/>
              </p:nvSpPr>
              <p:spPr bwMode="auto">
                <a:xfrm>
                  <a:off x="176" y="3388"/>
                  <a:ext cx="5424" cy="0"/>
                </a:xfrm>
                <a:prstGeom prst="line">
                  <a:avLst/>
                </a:prstGeom>
                <a:noFill/>
                <a:ln w="38100">
                  <a:solidFill>
                    <a:srgbClr val="17509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20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6" y="832"/>
                  <a:ext cx="5424" cy="3000"/>
                </a:xfrm>
                <a:prstGeom prst="rect">
                  <a:avLst/>
                </a:prstGeom>
                <a:noFill/>
                <a:ln w="38100">
                  <a:solidFill>
                    <a:srgbClr val="17509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32184" name="Group 13"/>
              <p:cNvGrpSpPr>
                <a:grpSpLocks/>
              </p:cNvGrpSpPr>
              <p:nvPr/>
            </p:nvGrpSpPr>
            <p:grpSpPr bwMode="auto">
              <a:xfrm>
                <a:off x="864" y="832"/>
                <a:ext cx="4736" cy="3168"/>
                <a:chOff x="864" y="832"/>
                <a:chExt cx="4736" cy="3168"/>
              </a:xfrm>
            </p:grpSpPr>
            <p:grpSp>
              <p:nvGrpSpPr>
                <p:cNvPr id="132185" name="Group 14"/>
                <p:cNvGrpSpPr>
                  <a:grpSpLocks/>
                </p:cNvGrpSpPr>
                <p:nvPr/>
              </p:nvGrpSpPr>
              <p:grpSpPr bwMode="auto">
                <a:xfrm>
                  <a:off x="864" y="832"/>
                  <a:ext cx="4048" cy="3168"/>
                  <a:chOff x="864" y="832"/>
                  <a:chExt cx="4048" cy="3168"/>
                </a:xfrm>
              </p:grpSpPr>
              <p:sp>
                <p:nvSpPr>
                  <p:cNvPr id="13218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832"/>
                    <a:ext cx="0" cy="3168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18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22" y="832"/>
                    <a:ext cx="0" cy="3168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1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832"/>
                    <a:ext cx="0" cy="3168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1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574" y="832"/>
                    <a:ext cx="0" cy="3168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19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92" y="832"/>
                    <a:ext cx="0" cy="3168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19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434" y="832"/>
                    <a:ext cx="0" cy="3168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19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868" y="832"/>
                    <a:ext cx="0" cy="3168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19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70" y="832"/>
                    <a:ext cx="0" cy="3168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19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832"/>
                    <a:ext cx="0" cy="3168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32186" name="Line 24"/>
                <p:cNvSpPr>
                  <a:spLocks noChangeShapeType="1"/>
                </p:cNvSpPr>
                <p:nvPr/>
              </p:nvSpPr>
              <p:spPr bwMode="auto">
                <a:xfrm>
                  <a:off x="5600" y="832"/>
                  <a:ext cx="0" cy="3168"/>
                </a:xfrm>
                <a:prstGeom prst="line">
                  <a:avLst/>
                </a:prstGeom>
                <a:noFill/>
                <a:ln w="38100">
                  <a:solidFill>
                    <a:srgbClr val="17509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2175" name="Group 25"/>
            <p:cNvGrpSpPr>
              <a:grpSpLocks/>
            </p:cNvGrpSpPr>
            <p:nvPr/>
          </p:nvGrpSpPr>
          <p:grpSpPr bwMode="auto">
            <a:xfrm>
              <a:off x="160" y="959"/>
              <a:ext cx="728" cy="2737"/>
              <a:chOff x="144" y="975"/>
              <a:chExt cx="728" cy="2737"/>
            </a:xfrm>
          </p:grpSpPr>
          <p:sp>
            <p:nvSpPr>
              <p:cNvPr id="132176" name="Rectangle 26"/>
              <p:cNvSpPr>
                <a:spLocks noChangeArrowheads="1"/>
              </p:cNvSpPr>
              <p:nvPr/>
            </p:nvSpPr>
            <p:spPr bwMode="auto">
              <a:xfrm>
                <a:off x="225" y="975"/>
                <a:ext cx="609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/>
                  <a:t>Customer</a:t>
                </a:r>
              </a:p>
            </p:txBody>
          </p:sp>
          <p:sp>
            <p:nvSpPr>
              <p:cNvPr id="132177" name="Rectangle 27"/>
              <p:cNvSpPr>
                <a:spLocks noChangeArrowheads="1"/>
              </p:cNvSpPr>
              <p:nvPr/>
            </p:nvSpPr>
            <p:spPr bwMode="auto">
              <a:xfrm>
                <a:off x="455" y="1397"/>
                <a:ext cx="399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/>
                  <a:t>Sales</a:t>
                </a:r>
              </a:p>
            </p:txBody>
          </p:sp>
          <p:sp>
            <p:nvSpPr>
              <p:cNvPr id="132178" name="Rectangle 28"/>
              <p:cNvSpPr>
                <a:spLocks noChangeArrowheads="1"/>
              </p:cNvSpPr>
              <p:nvPr/>
            </p:nvSpPr>
            <p:spPr bwMode="auto">
              <a:xfrm>
                <a:off x="146" y="1771"/>
                <a:ext cx="72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400" dirty="0"/>
                  <a:t>Production control</a:t>
                </a:r>
              </a:p>
            </p:txBody>
          </p:sp>
          <p:sp>
            <p:nvSpPr>
              <p:cNvPr id="132179" name="Rectangle 29"/>
              <p:cNvSpPr>
                <a:spLocks noChangeArrowheads="1"/>
              </p:cNvSpPr>
              <p:nvPr/>
            </p:nvSpPr>
            <p:spPr bwMode="auto">
              <a:xfrm>
                <a:off x="362" y="2244"/>
                <a:ext cx="472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/>
                  <a:t>Plant A</a:t>
                </a:r>
              </a:p>
            </p:txBody>
          </p:sp>
          <p:sp>
            <p:nvSpPr>
              <p:cNvPr id="132180" name="Rectangle 30"/>
              <p:cNvSpPr>
                <a:spLocks noChangeArrowheads="1"/>
              </p:cNvSpPr>
              <p:nvPr/>
            </p:nvSpPr>
            <p:spPr bwMode="auto">
              <a:xfrm>
                <a:off x="144" y="2674"/>
                <a:ext cx="69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/>
                  <a:t>Warehouse</a:t>
                </a:r>
              </a:p>
            </p:txBody>
          </p:sp>
          <p:sp>
            <p:nvSpPr>
              <p:cNvPr id="132181" name="Rectangle 31"/>
              <p:cNvSpPr>
                <a:spLocks noChangeArrowheads="1"/>
              </p:cNvSpPr>
              <p:nvPr/>
            </p:nvSpPr>
            <p:spPr bwMode="auto">
              <a:xfrm>
                <a:off x="362" y="3104"/>
                <a:ext cx="48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/>
                  <a:t>Plant B</a:t>
                </a:r>
              </a:p>
            </p:txBody>
          </p:sp>
          <p:sp>
            <p:nvSpPr>
              <p:cNvPr id="132182" name="Rectangle 32"/>
              <p:cNvSpPr>
                <a:spLocks noChangeArrowheads="1"/>
              </p:cNvSpPr>
              <p:nvPr/>
            </p:nvSpPr>
            <p:spPr bwMode="auto">
              <a:xfrm>
                <a:off x="225" y="3535"/>
                <a:ext cx="60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/>
                  <a:t>Transport</a:t>
                </a:r>
              </a:p>
            </p:txBody>
          </p:sp>
        </p:grpSp>
      </p:grpSp>
      <p:grpSp>
        <p:nvGrpSpPr>
          <p:cNvPr id="74832" name="Group 80"/>
          <p:cNvGrpSpPr>
            <a:grpSpLocks/>
          </p:cNvGrpSpPr>
          <p:nvPr/>
        </p:nvGrpSpPr>
        <p:grpSpPr bwMode="auto">
          <a:xfrm>
            <a:off x="1384300" y="6022104"/>
            <a:ext cx="7404100" cy="582613"/>
            <a:chOff x="872" y="3832"/>
            <a:chExt cx="4664" cy="367"/>
          </a:xfrm>
          <a:solidFill>
            <a:srgbClr val="FFFF00"/>
          </a:solidFill>
        </p:grpSpPr>
        <p:sp>
          <p:nvSpPr>
            <p:cNvPr id="132162" name="Rectangle 81"/>
            <p:cNvSpPr>
              <a:spLocks noChangeArrowheads="1"/>
            </p:cNvSpPr>
            <p:nvPr/>
          </p:nvSpPr>
          <p:spPr bwMode="auto">
            <a:xfrm>
              <a:off x="926" y="3832"/>
              <a:ext cx="527" cy="19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12 days</a:t>
              </a:r>
            </a:p>
          </p:txBody>
        </p:sp>
        <p:sp>
          <p:nvSpPr>
            <p:cNvPr id="132163" name="Rectangle 82"/>
            <p:cNvSpPr>
              <a:spLocks noChangeArrowheads="1"/>
            </p:cNvSpPr>
            <p:nvPr/>
          </p:nvSpPr>
          <p:spPr bwMode="auto">
            <a:xfrm>
              <a:off x="1472" y="3832"/>
              <a:ext cx="527" cy="19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13 days</a:t>
              </a:r>
            </a:p>
          </p:txBody>
        </p:sp>
        <p:sp>
          <p:nvSpPr>
            <p:cNvPr id="132164" name="Rectangle 83"/>
            <p:cNvSpPr>
              <a:spLocks noChangeArrowheads="1"/>
            </p:cNvSpPr>
            <p:nvPr/>
          </p:nvSpPr>
          <p:spPr bwMode="auto">
            <a:xfrm>
              <a:off x="2066" y="3832"/>
              <a:ext cx="402" cy="19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 day</a:t>
              </a:r>
            </a:p>
          </p:txBody>
        </p:sp>
        <p:sp>
          <p:nvSpPr>
            <p:cNvPr id="132165" name="Rectangle 84"/>
            <p:cNvSpPr>
              <a:spLocks noChangeArrowheads="1"/>
            </p:cNvSpPr>
            <p:nvPr/>
          </p:nvSpPr>
          <p:spPr bwMode="auto">
            <a:xfrm>
              <a:off x="2551" y="3832"/>
              <a:ext cx="465" cy="19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4 days</a:t>
              </a:r>
            </a:p>
          </p:txBody>
        </p:sp>
        <p:sp>
          <p:nvSpPr>
            <p:cNvPr id="132166" name="Rectangle 85"/>
            <p:cNvSpPr>
              <a:spLocks noChangeArrowheads="1"/>
            </p:cNvSpPr>
            <p:nvPr/>
          </p:nvSpPr>
          <p:spPr bwMode="auto">
            <a:xfrm>
              <a:off x="3012" y="3832"/>
              <a:ext cx="402" cy="19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 day</a:t>
              </a:r>
            </a:p>
          </p:txBody>
        </p:sp>
        <p:sp>
          <p:nvSpPr>
            <p:cNvPr id="132167" name="Rectangle 86"/>
            <p:cNvSpPr>
              <a:spLocks noChangeArrowheads="1"/>
            </p:cNvSpPr>
            <p:nvPr/>
          </p:nvSpPr>
          <p:spPr bwMode="auto">
            <a:xfrm>
              <a:off x="3393" y="3832"/>
              <a:ext cx="527" cy="19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10 days</a:t>
              </a:r>
            </a:p>
          </p:txBody>
        </p:sp>
        <p:sp>
          <p:nvSpPr>
            <p:cNvPr id="132168" name="Rectangle 87"/>
            <p:cNvSpPr>
              <a:spLocks noChangeArrowheads="1"/>
            </p:cNvSpPr>
            <p:nvPr/>
          </p:nvSpPr>
          <p:spPr bwMode="auto">
            <a:xfrm>
              <a:off x="3979" y="3832"/>
              <a:ext cx="402" cy="19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 day</a:t>
              </a:r>
            </a:p>
          </p:txBody>
        </p:sp>
        <p:sp>
          <p:nvSpPr>
            <p:cNvPr id="132169" name="Rectangle 88"/>
            <p:cNvSpPr>
              <a:spLocks noChangeArrowheads="1"/>
            </p:cNvSpPr>
            <p:nvPr/>
          </p:nvSpPr>
          <p:spPr bwMode="auto">
            <a:xfrm>
              <a:off x="4496" y="3832"/>
              <a:ext cx="399" cy="19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9</a:t>
              </a:r>
              <a:r>
                <a:rPr lang="en-US" sz="1400" dirty="0" smtClean="0"/>
                <a:t> </a:t>
              </a:r>
              <a:r>
                <a:rPr lang="en-US" sz="1400" dirty="0"/>
                <a:t>day</a:t>
              </a:r>
            </a:p>
          </p:txBody>
        </p:sp>
        <p:sp>
          <p:nvSpPr>
            <p:cNvPr id="132170" name="Rectangle 89"/>
            <p:cNvSpPr>
              <a:spLocks noChangeArrowheads="1"/>
            </p:cNvSpPr>
            <p:nvPr/>
          </p:nvSpPr>
          <p:spPr bwMode="auto">
            <a:xfrm>
              <a:off x="5054" y="3832"/>
              <a:ext cx="402" cy="19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 day</a:t>
              </a:r>
            </a:p>
          </p:txBody>
        </p:sp>
        <p:sp>
          <p:nvSpPr>
            <p:cNvPr id="132171" name="Rectangle 90"/>
            <p:cNvSpPr>
              <a:spLocks noChangeArrowheads="1"/>
            </p:cNvSpPr>
            <p:nvPr/>
          </p:nvSpPr>
          <p:spPr bwMode="auto">
            <a:xfrm>
              <a:off x="2952" y="4007"/>
              <a:ext cx="527" cy="19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52 days</a:t>
              </a:r>
            </a:p>
          </p:txBody>
        </p:sp>
        <p:sp>
          <p:nvSpPr>
            <p:cNvPr id="132172" name="Line 91"/>
            <p:cNvSpPr>
              <a:spLocks noChangeShapeType="1"/>
            </p:cNvSpPr>
            <p:nvPr/>
          </p:nvSpPr>
          <p:spPr bwMode="auto">
            <a:xfrm flipH="1">
              <a:off x="872" y="4104"/>
              <a:ext cx="206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173" name="Line 92"/>
            <p:cNvSpPr>
              <a:spLocks noChangeShapeType="1"/>
            </p:cNvSpPr>
            <p:nvPr/>
          </p:nvSpPr>
          <p:spPr bwMode="auto">
            <a:xfrm>
              <a:off x="3504" y="4112"/>
              <a:ext cx="2032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4845" name="Rectangle 93"/>
          <p:cNvSpPr>
            <a:spLocks noChangeArrowheads="1"/>
          </p:cNvSpPr>
          <p:nvPr/>
        </p:nvSpPr>
        <p:spPr bwMode="auto">
          <a:xfrm>
            <a:off x="127000" y="6209429"/>
            <a:ext cx="1358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7.4(a)</a:t>
            </a:r>
          </a:p>
        </p:txBody>
      </p:sp>
      <p:grpSp>
        <p:nvGrpSpPr>
          <p:cNvPr id="74860" name="Group 108"/>
          <p:cNvGrpSpPr>
            <a:grpSpLocks/>
          </p:cNvGrpSpPr>
          <p:nvPr/>
        </p:nvGrpSpPr>
        <p:grpSpPr bwMode="auto">
          <a:xfrm>
            <a:off x="7151688" y="1310404"/>
            <a:ext cx="1639887" cy="4648200"/>
            <a:chOff x="4505" y="744"/>
            <a:chExt cx="1033" cy="2928"/>
          </a:xfrm>
        </p:grpSpPr>
        <p:grpSp>
          <p:nvGrpSpPr>
            <p:cNvPr id="132151" name="Group 33"/>
            <p:cNvGrpSpPr>
              <a:grpSpLocks/>
            </p:cNvGrpSpPr>
            <p:nvPr/>
          </p:nvGrpSpPr>
          <p:grpSpPr bwMode="auto">
            <a:xfrm>
              <a:off x="4696" y="744"/>
              <a:ext cx="842" cy="2928"/>
              <a:chOff x="4680" y="880"/>
              <a:chExt cx="842" cy="2928"/>
            </a:xfrm>
          </p:grpSpPr>
          <p:sp>
            <p:nvSpPr>
              <p:cNvPr id="132154" name="Freeform 34"/>
              <p:cNvSpPr>
                <a:spLocks/>
              </p:cNvSpPr>
              <p:nvPr/>
            </p:nvSpPr>
            <p:spPr bwMode="auto">
              <a:xfrm>
                <a:off x="4680" y="2932"/>
                <a:ext cx="352" cy="684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684 h 720"/>
                  <a:gd name="T4" fmla="*/ 352 w 376"/>
                  <a:gd name="T5" fmla="*/ 684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2155" name="Line 35"/>
              <p:cNvSpPr>
                <a:spLocks noChangeShapeType="1"/>
              </p:cNvSpPr>
              <p:nvPr/>
            </p:nvSpPr>
            <p:spPr bwMode="auto">
              <a:xfrm flipV="1">
                <a:off x="5224" y="1248"/>
                <a:ext cx="0" cy="2200"/>
              </a:xfrm>
              <a:prstGeom prst="line">
                <a:avLst/>
              </a:prstGeom>
              <a:noFill/>
              <a:ln w="57150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2156" name="Group 36"/>
              <p:cNvGrpSpPr>
                <a:grpSpLocks/>
              </p:cNvGrpSpPr>
              <p:nvPr/>
            </p:nvGrpSpPr>
            <p:grpSpPr bwMode="auto">
              <a:xfrm>
                <a:off x="5029" y="3424"/>
                <a:ext cx="393" cy="384"/>
                <a:chOff x="197" y="2784"/>
                <a:chExt cx="393" cy="384"/>
              </a:xfrm>
            </p:grpSpPr>
            <p:sp>
              <p:nvSpPr>
                <p:cNvPr id="132160" name="Oval 37"/>
                <p:cNvSpPr>
                  <a:spLocks noChangeArrowheads="1"/>
                </p:cNvSpPr>
                <p:nvPr/>
              </p:nvSpPr>
              <p:spPr bwMode="auto">
                <a:xfrm>
                  <a:off x="201" y="2784"/>
                  <a:ext cx="384" cy="384"/>
                </a:xfrm>
                <a:prstGeom prst="ellipse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61" name="Rectangle 38"/>
                <p:cNvSpPr>
                  <a:spLocks noChangeArrowheads="1"/>
                </p:cNvSpPr>
                <p:nvPr/>
              </p:nvSpPr>
              <p:spPr bwMode="auto">
                <a:xfrm>
                  <a:off x="197" y="2890"/>
                  <a:ext cx="393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Move</a:t>
                  </a:r>
                </a:p>
              </p:txBody>
            </p:sp>
          </p:grpSp>
          <p:grpSp>
            <p:nvGrpSpPr>
              <p:cNvPr id="132157" name="Group 39"/>
              <p:cNvGrpSpPr>
                <a:grpSpLocks/>
              </p:cNvGrpSpPr>
              <p:nvPr/>
            </p:nvGrpSpPr>
            <p:grpSpPr bwMode="auto">
              <a:xfrm>
                <a:off x="4895" y="880"/>
                <a:ext cx="627" cy="360"/>
                <a:chOff x="46" y="2864"/>
                <a:chExt cx="627" cy="360"/>
              </a:xfrm>
            </p:grpSpPr>
            <p:sp>
              <p:nvSpPr>
                <p:cNvPr id="132158" name="Rectangle 40"/>
                <p:cNvSpPr>
                  <a:spLocks noChangeArrowheads="1"/>
                </p:cNvSpPr>
                <p:nvPr/>
              </p:nvSpPr>
              <p:spPr bwMode="auto">
                <a:xfrm>
                  <a:off x="84" y="2864"/>
                  <a:ext cx="552" cy="360"/>
                </a:xfrm>
                <a:prstGeom prst="rect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59" name="Rectangle 41"/>
                <p:cNvSpPr>
                  <a:spLocks noChangeArrowheads="1"/>
                </p:cNvSpPr>
                <p:nvPr/>
              </p:nvSpPr>
              <p:spPr bwMode="auto">
                <a:xfrm>
                  <a:off x="46" y="2901"/>
                  <a:ext cx="627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Receive product</a:t>
                  </a:r>
                </a:p>
              </p:txBody>
            </p:sp>
          </p:grpSp>
        </p:grpSp>
        <p:sp>
          <p:nvSpPr>
            <p:cNvPr id="132152" name="Text Box 101"/>
            <p:cNvSpPr txBox="1">
              <a:spLocks noChangeArrowheads="1"/>
            </p:cNvSpPr>
            <p:nvPr/>
          </p:nvSpPr>
          <p:spPr bwMode="auto">
            <a:xfrm rot="-5400000">
              <a:off x="4367" y="2949"/>
              <a:ext cx="4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Product</a:t>
              </a:r>
            </a:p>
          </p:txBody>
        </p:sp>
        <p:sp>
          <p:nvSpPr>
            <p:cNvPr id="132153" name="Text Box 103"/>
            <p:cNvSpPr txBox="1">
              <a:spLocks noChangeArrowheads="1"/>
            </p:cNvSpPr>
            <p:nvPr/>
          </p:nvSpPr>
          <p:spPr bwMode="auto">
            <a:xfrm rot="-5400000">
              <a:off x="4905" y="2105"/>
              <a:ext cx="4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Product</a:t>
              </a:r>
            </a:p>
          </p:txBody>
        </p:sp>
      </p:grpSp>
      <p:grpSp>
        <p:nvGrpSpPr>
          <p:cNvPr id="74859" name="Group 107"/>
          <p:cNvGrpSpPr>
            <a:grpSpLocks/>
          </p:cNvGrpSpPr>
          <p:nvPr/>
        </p:nvGrpSpPr>
        <p:grpSpPr bwMode="auto">
          <a:xfrm>
            <a:off x="5548313" y="3918667"/>
            <a:ext cx="2197100" cy="1341437"/>
            <a:chOff x="3495" y="2387"/>
            <a:chExt cx="1384" cy="845"/>
          </a:xfrm>
        </p:grpSpPr>
        <p:grpSp>
          <p:nvGrpSpPr>
            <p:cNvPr id="132140" name="Group 42"/>
            <p:cNvGrpSpPr>
              <a:grpSpLocks/>
            </p:cNvGrpSpPr>
            <p:nvPr/>
          </p:nvGrpSpPr>
          <p:grpSpPr bwMode="auto">
            <a:xfrm>
              <a:off x="3660" y="2432"/>
              <a:ext cx="1219" cy="800"/>
              <a:chOff x="3644" y="2568"/>
              <a:chExt cx="1219" cy="800"/>
            </a:xfrm>
          </p:grpSpPr>
          <p:sp>
            <p:nvSpPr>
              <p:cNvPr id="132143" name="Freeform 43"/>
              <p:cNvSpPr>
                <a:spLocks/>
              </p:cNvSpPr>
              <p:nvPr/>
            </p:nvSpPr>
            <p:spPr bwMode="auto">
              <a:xfrm>
                <a:off x="3644" y="2912"/>
                <a:ext cx="240" cy="272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272 h 720"/>
                  <a:gd name="T4" fmla="*/ 240 w 376"/>
                  <a:gd name="T5" fmla="*/ 272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2144" name="Freeform 44"/>
              <p:cNvSpPr>
                <a:spLocks/>
              </p:cNvSpPr>
              <p:nvPr/>
            </p:nvSpPr>
            <p:spPr bwMode="auto">
              <a:xfrm flipV="1">
                <a:off x="4164" y="2748"/>
                <a:ext cx="304" cy="308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308 h 720"/>
                  <a:gd name="T4" fmla="*/ 304 w 376"/>
                  <a:gd name="T5" fmla="*/ 308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2145" name="Group 45"/>
              <p:cNvGrpSpPr>
                <a:grpSpLocks/>
              </p:cNvGrpSpPr>
              <p:nvPr/>
            </p:nvGrpSpPr>
            <p:grpSpPr bwMode="auto">
              <a:xfrm>
                <a:off x="3879" y="3008"/>
                <a:ext cx="552" cy="360"/>
                <a:chOff x="196" y="2160"/>
                <a:chExt cx="552" cy="360"/>
              </a:xfrm>
            </p:grpSpPr>
            <p:sp>
              <p:nvSpPr>
                <p:cNvPr id="132149" name="Rectangle 46"/>
                <p:cNvSpPr>
                  <a:spLocks noChangeArrowheads="1"/>
                </p:cNvSpPr>
                <p:nvPr/>
              </p:nvSpPr>
              <p:spPr bwMode="auto">
                <a:xfrm>
                  <a:off x="196" y="2160"/>
                  <a:ext cx="552" cy="360"/>
                </a:xfrm>
                <a:prstGeom prst="rect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50" name="Rectangle 47"/>
                <p:cNvSpPr>
                  <a:spLocks noChangeArrowheads="1"/>
                </p:cNvSpPr>
                <p:nvPr/>
              </p:nvSpPr>
              <p:spPr bwMode="auto">
                <a:xfrm>
                  <a:off x="219" y="2254"/>
                  <a:ext cx="506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Extrude</a:t>
                  </a:r>
                </a:p>
              </p:txBody>
            </p:sp>
          </p:grpSp>
          <p:grpSp>
            <p:nvGrpSpPr>
              <p:cNvPr id="132146" name="Group 48"/>
              <p:cNvGrpSpPr>
                <a:grpSpLocks/>
              </p:cNvGrpSpPr>
              <p:nvPr/>
            </p:nvGrpSpPr>
            <p:grpSpPr bwMode="auto">
              <a:xfrm>
                <a:off x="4479" y="2568"/>
                <a:ext cx="384" cy="384"/>
                <a:chOff x="176" y="2288"/>
                <a:chExt cx="384" cy="384"/>
              </a:xfrm>
            </p:grpSpPr>
            <p:sp>
              <p:nvSpPr>
                <p:cNvPr id="74801" name="Oval 49"/>
                <p:cNvSpPr>
                  <a:spLocks noChangeArrowheads="1"/>
                </p:cNvSpPr>
                <p:nvPr/>
              </p:nvSpPr>
              <p:spPr bwMode="auto">
                <a:xfrm>
                  <a:off x="176" y="2288"/>
                  <a:ext cx="384" cy="384"/>
                </a:xfrm>
                <a:prstGeom prst="ellipse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29783" dir="1514402" algn="ctr" rotWithShape="0">
                    <a:schemeClr val="bg2">
                      <a:alpha val="74997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2148" name="Rectangle 50"/>
                <p:cNvSpPr>
                  <a:spLocks noChangeArrowheads="1"/>
                </p:cNvSpPr>
                <p:nvPr/>
              </p:nvSpPr>
              <p:spPr bwMode="auto">
                <a:xfrm>
                  <a:off x="189" y="2394"/>
                  <a:ext cx="343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Wait</a:t>
                  </a:r>
                </a:p>
              </p:txBody>
            </p:sp>
          </p:grpSp>
        </p:grpSp>
        <p:sp>
          <p:nvSpPr>
            <p:cNvPr id="132141" name="Text Box 99"/>
            <p:cNvSpPr txBox="1">
              <a:spLocks noChangeArrowheads="1"/>
            </p:cNvSpPr>
            <p:nvPr/>
          </p:nvSpPr>
          <p:spPr bwMode="auto">
            <a:xfrm rot="-5400000">
              <a:off x="3433" y="2911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WIP</a:t>
              </a:r>
            </a:p>
          </p:txBody>
        </p:sp>
        <p:sp>
          <p:nvSpPr>
            <p:cNvPr id="132142" name="Text Box 102"/>
            <p:cNvSpPr txBox="1">
              <a:spLocks noChangeArrowheads="1"/>
            </p:cNvSpPr>
            <p:nvPr/>
          </p:nvSpPr>
          <p:spPr bwMode="auto">
            <a:xfrm rot="-5400000">
              <a:off x="3854" y="2525"/>
              <a:ext cx="4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Product</a:t>
              </a:r>
            </a:p>
          </p:txBody>
        </p:sp>
      </p:grpSp>
      <p:grpSp>
        <p:nvGrpSpPr>
          <p:cNvPr id="74858" name="Group 106"/>
          <p:cNvGrpSpPr>
            <a:grpSpLocks/>
          </p:cNvGrpSpPr>
          <p:nvPr/>
        </p:nvGrpSpPr>
        <p:grpSpPr bwMode="auto">
          <a:xfrm>
            <a:off x="4100513" y="3990104"/>
            <a:ext cx="2008187" cy="1968500"/>
            <a:chOff x="2583" y="2432"/>
            <a:chExt cx="1265" cy="1240"/>
          </a:xfrm>
        </p:grpSpPr>
        <p:grpSp>
          <p:nvGrpSpPr>
            <p:cNvPr id="132129" name="Group 51"/>
            <p:cNvGrpSpPr>
              <a:grpSpLocks/>
            </p:cNvGrpSpPr>
            <p:nvPr/>
          </p:nvGrpSpPr>
          <p:grpSpPr bwMode="auto">
            <a:xfrm>
              <a:off x="2780" y="2432"/>
              <a:ext cx="1068" cy="1240"/>
              <a:chOff x="2764" y="2568"/>
              <a:chExt cx="1068" cy="1240"/>
            </a:xfrm>
          </p:grpSpPr>
          <p:sp>
            <p:nvSpPr>
              <p:cNvPr id="132132" name="Freeform 52"/>
              <p:cNvSpPr>
                <a:spLocks/>
              </p:cNvSpPr>
              <p:nvPr/>
            </p:nvSpPr>
            <p:spPr bwMode="auto">
              <a:xfrm>
                <a:off x="2764" y="2932"/>
                <a:ext cx="228" cy="680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680 h 720"/>
                  <a:gd name="T4" fmla="*/ 228 w 376"/>
                  <a:gd name="T5" fmla="*/ 680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2133" name="Freeform 53"/>
              <p:cNvSpPr>
                <a:spLocks/>
              </p:cNvSpPr>
              <p:nvPr/>
            </p:nvSpPr>
            <p:spPr bwMode="auto">
              <a:xfrm flipV="1">
                <a:off x="3208" y="2752"/>
                <a:ext cx="240" cy="688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688 h 720"/>
                  <a:gd name="T4" fmla="*/ 240 w 376"/>
                  <a:gd name="T5" fmla="*/ 688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2134" name="Group 54"/>
              <p:cNvGrpSpPr>
                <a:grpSpLocks/>
              </p:cNvGrpSpPr>
              <p:nvPr/>
            </p:nvGrpSpPr>
            <p:grpSpPr bwMode="auto">
              <a:xfrm>
                <a:off x="3003" y="3424"/>
                <a:ext cx="393" cy="384"/>
                <a:chOff x="197" y="2784"/>
                <a:chExt cx="393" cy="384"/>
              </a:xfrm>
            </p:grpSpPr>
            <p:sp>
              <p:nvSpPr>
                <p:cNvPr id="132138" name="Oval 55"/>
                <p:cNvSpPr>
                  <a:spLocks noChangeArrowheads="1"/>
                </p:cNvSpPr>
                <p:nvPr/>
              </p:nvSpPr>
              <p:spPr bwMode="auto">
                <a:xfrm>
                  <a:off x="201" y="2784"/>
                  <a:ext cx="384" cy="384"/>
                </a:xfrm>
                <a:prstGeom prst="ellipse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39" name="Rectangle 56"/>
                <p:cNvSpPr>
                  <a:spLocks noChangeArrowheads="1"/>
                </p:cNvSpPr>
                <p:nvPr/>
              </p:nvSpPr>
              <p:spPr bwMode="auto">
                <a:xfrm>
                  <a:off x="197" y="2890"/>
                  <a:ext cx="393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Move</a:t>
                  </a:r>
                </a:p>
              </p:txBody>
            </p:sp>
          </p:grpSp>
          <p:grpSp>
            <p:nvGrpSpPr>
              <p:cNvPr id="132135" name="Group 57"/>
              <p:cNvGrpSpPr>
                <a:grpSpLocks/>
              </p:cNvGrpSpPr>
              <p:nvPr/>
            </p:nvGrpSpPr>
            <p:grpSpPr bwMode="auto">
              <a:xfrm>
                <a:off x="3448" y="2568"/>
                <a:ext cx="384" cy="384"/>
                <a:chOff x="176" y="2288"/>
                <a:chExt cx="384" cy="384"/>
              </a:xfrm>
            </p:grpSpPr>
            <p:sp>
              <p:nvSpPr>
                <p:cNvPr id="132136" name="Oval 58"/>
                <p:cNvSpPr>
                  <a:spLocks noChangeArrowheads="1"/>
                </p:cNvSpPr>
                <p:nvPr/>
              </p:nvSpPr>
              <p:spPr bwMode="auto">
                <a:xfrm>
                  <a:off x="176" y="2288"/>
                  <a:ext cx="384" cy="384"/>
                </a:xfrm>
                <a:prstGeom prst="ellipse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37" name="Rectangle 59"/>
                <p:cNvSpPr>
                  <a:spLocks noChangeArrowheads="1"/>
                </p:cNvSpPr>
                <p:nvPr/>
              </p:nvSpPr>
              <p:spPr bwMode="auto">
                <a:xfrm>
                  <a:off x="189" y="2394"/>
                  <a:ext cx="343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Wait</a:t>
                  </a:r>
                </a:p>
              </p:txBody>
            </p:sp>
          </p:grpSp>
        </p:grpSp>
        <p:sp>
          <p:nvSpPr>
            <p:cNvPr id="132130" name="Text Box 97"/>
            <p:cNvSpPr txBox="1">
              <a:spLocks noChangeArrowheads="1"/>
            </p:cNvSpPr>
            <p:nvPr/>
          </p:nvSpPr>
          <p:spPr bwMode="auto">
            <a:xfrm rot="-5400000">
              <a:off x="2521" y="2991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WIP</a:t>
              </a:r>
            </a:p>
          </p:txBody>
        </p:sp>
        <p:sp>
          <p:nvSpPr>
            <p:cNvPr id="132131" name="Text Box 98"/>
            <p:cNvSpPr txBox="1">
              <a:spLocks noChangeArrowheads="1"/>
            </p:cNvSpPr>
            <p:nvPr/>
          </p:nvSpPr>
          <p:spPr bwMode="auto">
            <a:xfrm rot="-5400000">
              <a:off x="2961" y="2951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WIP</a:t>
              </a:r>
            </a:p>
          </p:txBody>
        </p:sp>
      </p:grpSp>
      <p:grpSp>
        <p:nvGrpSpPr>
          <p:cNvPr id="74857" name="Group 105"/>
          <p:cNvGrpSpPr>
            <a:grpSpLocks/>
          </p:cNvGrpSpPr>
          <p:nvPr/>
        </p:nvGrpSpPr>
        <p:grpSpPr bwMode="auto">
          <a:xfrm>
            <a:off x="2436813" y="3158254"/>
            <a:ext cx="2271712" cy="1441450"/>
            <a:chOff x="1535" y="1908"/>
            <a:chExt cx="1431" cy="908"/>
          </a:xfrm>
        </p:grpSpPr>
        <p:grpSp>
          <p:nvGrpSpPr>
            <p:cNvPr id="132118" name="Group 60"/>
            <p:cNvGrpSpPr>
              <a:grpSpLocks/>
            </p:cNvGrpSpPr>
            <p:nvPr/>
          </p:nvGrpSpPr>
          <p:grpSpPr bwMode="auto">
            <a:xfrm>
              <a:off x="1748" y="1908"/>
              <a:ext cx="1218" cy="908"/>
              <a:chOff x="1732" y="2044"/>
              <a:chExt cx="1218" cy="908"/>
            </a:xfrm>
          </p:grpSpPr>
          <p:sp>
            <p:nvSpPr>
              <p:cNvPr id="132121" name="Freeform 61"/>
              <p:cNvSpPr>
                <a:spLocks/>
              </p:cNvSpPr>
              <p:nvPr/>
            </p:nvSpPr>
            <p:spPr bwMode="auto">
              <a:xfrm>
                <a:off x="1732" y="2044"/>
                <a:ext cx="228" cy="284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284 h 720"/>
                  <a:gd name="T4" fmla="*/ 228 w 376"/>
                  <a:gd name="T5" fmla="*/ 284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2122" name="Freeform 62"/>
              <p:cNvSpPr>
                <a:spLocks/>
              </p:cNvSpPr>
              <p:nvPr/>
            </p:nvSpPr>
            <p:spPr bwMode="auto">
              <a:xfrm>
                <a:off x="2268" y="2476"/>
                <a:ext cx="300" cy="284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284 h 720"/>
                  <a:gd name="T4" fmla="*/ 300 w 376"/>
                  <a:gd name="T5" fmla="*/ 284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2123" name="Group 63"/>
              <p:cNvGrpSpPr>
                <a:grpSpLocks/>
              </p:cNvGrpSpPr>
              <p:nvPr/>
            </p:nvGrpSpPr>
            <p:grpSpPr bwMode="auto">
              <a:xfrm>
                <a:off x="1967" y="2152"/>
                <a:ext cx="552" cy="360"/>
                <a:chOff x="148" y="2400"/>
                <a:chExt cx="552" cy="360"/>
              </a:xfrm>
            </p:grpSpPr>
            <p:sp>
              <p:nvSpPr>
                <p:cNvPr id="132127" name="Rectangle 64"/>
                <p:cNvSpPr>
                  <a:spLocks noChangeArrowheads="1"/>
                </p:cNvSpPr>
                <p:nvPr/>
              </p:nvSpPr>
              <p:spPr bwMode="auto">
                <a:xfrm>
                  <a:off x="148" y="2400"/>
                  <a:ext cx="552" cy="360"/>
                </a:xfrm>
                <a:prstGeom prst="rect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28" name="Rectangle 65"/>
                <p:cNvSpPr>
                  <a:spLocks noChangeArrowheads="1"/>
                </p:cNvSpPr>
                <p:nvPr/>
              </p:nvSpPr>
              <p:spPr bwMode="auto">
                <a:xfrm>
                  <a:off x="249" y="2494"/>
                  <a:ext cx="351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Print</a:t>
                  </a:r>
                </a:p>
              </p:txBody>
            </p:sp>
          </p:grpSp>
          <p:grpSp>
            <p:nvGrpSpPr>
              <p:cNvPr id="132124" name="Group 66"/>
              <p:cNvGrpSpPr>
                <a:grpSpLocks/>
              </p:cNvGrpSpPr>
              <p:nvPr/>
            </p:nvGrpSpPr>
            <p:grpSpPr bwMode="auto">
              <a:xfrm>
                <a:off x="2566" y="2568"/>
                <a:ext cx="384" cy="384"/>
                <a:chOff x="176" y="2288"/>
                <a:chExt cx="384" cy="384"/>
              </a:xfrm>
            </p:grpSpPr>
            <p:sp>
              <p:nvSpPr>
                <p:cNvPr id="132125" name="Oval 67"/>
                <p:cNvSpPr>
                  <a:spLocks noChangeArrowheads="1"/>
                </p:cNvSpPr>
                <p:nvPr/>
              </p:nvSpPr>
              <p:spPr bwMode="auto">
                <a:xfrm>
                  <a:off x="176" y="2288"/>
                  <a:ext cx="384" cy="384"/>
                </a:xfrm>
                <a:prstGeom prst="ellipse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2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189" y="2394"/>
                  <a:ext cx="343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Wait</a:t>
                  </a:r>
                </a:p>
              </p:txBody>
            </p:sp>
          </p:grpSp>
        </p:grpSp>
        <p:sp>
          <p:nvSpPr>
            <p:cNvPr id="132119" name="Text Box 95"/>
            <p:cNvSpPr txBox="1">
              <a:spLocks noChangeArrowheads="1"/>
            </p:cNvSpPr>
            <p:nvPr/>
          </p:nvSpPr>
          <p:spPr bwMode="auto">
            <a:xfrm rot="-5400000">
              <a:off x="1433" y="210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Order</a:t>
              </a:r>
            </a:p>
          </p:txBody>
        </p:sp>
        <p:sp>
          <p:nvSpPr>
            <p:cNvPr id="132120" name="Text Box 96"/>
            <p:cNvSpPr txBox="1">
              <a:spLocks noChangeArrowheads="1"/>
            </p:cNvSpPr>
            <p:nvPr/>
          </p:nvSpPr>
          <p:spPr bwMode="auto">
            <a:xfrm rot="-5400000">
              <a:off x="2018" y="2487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WIP</a:t>
              </a:r>
            </a:p>
          </p:txBody>
        </p:sp>
      </p:grpSp>
      <p:grpSp>
        <p:nvGrpSpPr>
          <p:cNvPr id="74856" name="Group 104"/>
          <p:cNvGrpSpPr>
            <a:grpSpLocks/>
          </p:cNvGrpSpPr>
          <p:nvPr/>
        </p:nvGrpSpPr>
        <p:grpSpPr bwMode="auto">
          <a:xfrm>
            <a:off x="1414463" y="1310404"/>
            <a:ext cx="1657350" cy="1930400"/>
            <a:chOff x="891" y="744"/>
            <a:chExt cx="1044" cy="1216"/>
          </a:xfrm>
        </p:grpSpPr>
        <p:grpSp>
          <p:nvGrpSpPr>
            <p:cNvPr id="132106" name="Group 69"/>
            <p:cNvGrpSpPr>
              <a:grpSpLocks/>
            </p:cNvGrpSpPr>
            <p:nvPr/>
          </p:nvGrpSpPr>
          <p:grpSpPr bwMode="auto">
            <a:xfrm>
              <a:off x="891" y="744"/>
              <a:ext cx="1044" cy="1216"/>
              <a:chOff x="875" y="880"/>
              <a:chExt cx="1044" cy="1216"/>
            </a:xfrm>
          </p:grpSpPr>
          <p:sp>
            <p:nvSpPr>
              <p:cNvPr id="132108" name="Freeform 70"/>
              <p:cNvSpPr>
                <a:spLocks/>
              </p:cNvSpPr>
              <p:nvPr/>
            </p:nvSpPr>
            <p:spPr bwMode="auto">
              <a:xfrm>
                <a:off x="1192" y="1188"/>
                <a:ext cx="344" cy="720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720 h 720"/>
                  <a:gd name="T4" fmla="*/ 344 w 376"/>
                  <a:gd name="T5" fmla="*/ 720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2109" name="Group 71"/>
              <p:cNvGrpSpPr>
                <a:grpSpLocks/>
              </p:cNvGrpSpPr>
              <p:nvPr/>
            </p:nvGrpSpPr>
            <p:grpSpPr bwMode="auto">
              <a:xfrm>
                <a:off x="875" y="880"/>
                <a:ext cx="581" cy="360"/>
                <a:chOff x="0" y="2312"/>
                <a:chExt cx="581" cy="360"/>
              </a:xfrm>
            </p:grpSpPr>
            <p:sp>
              <p:nvSpPr>
                <p:cNvPr id="74824" name="Rectangle 72"/>
                <p:cNvSpPr>
                  <a:spLocks noChangeArrowheads="1"/>
                </p:cNvSpPr>
                <p:nvPr/>
              </p:nvSpPr>
              <p:spPr bwMode="auto">
                <a:xfrm>
                  <a:off x="14" y="2312"/>
                  <a:ext cx="552" cy="360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2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2348"/>
                  <a:ext cx="581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Order product</a:t>
                  </a:r>
                </a:p>
              </p:txBody>
            </p:sp>
          </p:grpSp>
          <p:grpSp>
            <p:nvGrpSpPr>
              <p:cNvPr id="132110" name="Group 74"/>
              <p:cNvGrpSpPr>
                <a:grpSpLocks/>
              </p:cNvGrpSpPr>
              <p:nvPr/>
            </p:nvGrpSpPr>
            <p:grpSpPr bwMode="auto">
              <a:xfrm>
                <a:off x="875" y="1296"/>
                <a:ext cx="613" cy="360"/>
                <a:chOff x="158" y="2328"/>
                <a:chExt cx="613" cy="360"/>
              </a:xfrm>
            </p:grpSpPr>
            <p:sp>
              <p:nvSpPr>
                <p:cNvPr id="74827" name="Rectangle 75"/>
                <p:cNvSpPr>
                  <a:spLocks noChangeArrowheads="1"/>
                </p:cNvSpPr>
                <p:nvPr/>
              </p:nvSpPr>
              <p:spPr bwMode="auto">
                <a:xfrm>
                  <a:off x="188" y="2328"/>
                  <a:ext cx="552" cy="360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2115" name="Rectangle 76"/>
                <p:cNvSpPr>
                  <a:spLocks noChangeArrowheads="1"/>
                </p:cNvSpPr>
                <p:nvPr/>
              </p:nvSpPr>
              <p:spPr bwMode="auto">
                <a:xfrm>
                  <a:off x="158" y="2365"/>
                  <a:ext cx="613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Process order</a:t>
                  </a:r>
                </a:p>
              </p:txBody>
            </p:sp>
          </p:grpSp>
          <p:grpSp>
            <p:nvGrpSpPr>
              <p:cNvPr id="132111" name="Group 77"/>
              <p:cNvGrpSpPr>
                <a:grpSpLocks/>
              </p:cNvGrpSpPr>
              <p:nvPr/>
            </p:nvGrpSpPr>
            <p:grpSpPr bwMode="auto">
              <a:xfrm>
                <a:off x="1535" y="1712"/>
                <a:ext cx="384" cy="384"/>
                <a:chOff x="176" y="2288"/>
                <a:chExt cx="384" cy="384"/>
              </a:xfrm>
            </p:grpSpPr>
            <p:sp>
              <p:nvSpPr>
                <p:cNvPr id="74830" name="Oval 78"/>
                <p:cNvSpPr>
                  <a:spLocks noChangeArrowheads="1"/>
                </p:cNvSpPr>
                <p:nvPr/>
              </p:nvSpPr>
              <p:spPr bwMode="auto">
                <a:xfrm>
                  <a:off x="176" y="2288"/>
                  <a:ext cx="384" cy="384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2113" name="Rectangle 79"/>
                <p:cNvSpPr>
                  <a:spLocks noChangeArrowheads="1"/>
                </p:cNvSpPr>
                <p:nvPr/>
              </p:nvSpPr>
              <p:spPr bwMode="auto">
                <a:xfrm>
                  <a:off x="189" y="2394"/>
                  <a:ext cx="343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Wait</a:t>
                  </a:r>
                </a:p>
              </p:txBody>
            </p:sp>
          </p:grpSp>
        </p:grpSp>
        <p:sp>
          <p:nvSpPr>
            <p:cNvPr id="132107" name="Text Box 94"/>
            <p:cNvSpPr txBox="1">
              <a:spLocks noChangeArrowheads="1"/>
            </p:cNvSpPr>
            <p:nvPr/>
          </p:nvSpPr>
          <p:spPr bwMode="auto">
            <a:xfrm rot="-5400000">
              <a:off x="913" y="1678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5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7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7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sz="4000" dirty="0">
                <a:latin typeface="Arial" charset="0"/>
                <a:cs typeface="Arial" charset="0"/>
              </a:rPr>
              <a:t>"</a:t>
            </a:r>
            <a:r>
              <a:rPr lang="en-US" sz="4000" dirty="0" smtClean="0">
                <a:latin typeface="Arial" charset="0"/>
                <a:cs typeface="Arial" charset="0"/>
              </a:rPr>
              <a:t>Target</a:t>
            </a:r>
            <a:r>
              <a:rPr lang="en-AU" sz="4000" dirty="0">
                <a:latin typeface="Arial" charset="0"/>
                <a:cs typeface="Arial" charset="0"/>
              </a:rPr>
              <a:t>"</a:t>
            </a:r>
            <a:r>
              <a:rPr lang="en-US" sz="4000" dirty="0" smtClean="0">
                <a:latin typeface="Arial" charset="0"/>
                <a:cs typeface="Arial" charset="0"/>
              </a:rPr>
              <a:t> </a:t>
            </a:r>
            <a:r>
              <a:rPr lang="en-US" sz="4000" dirty="0">
                <a:latin typeface="Arial" charset="0"/>
                <a:cs typeface="Arial" charset="0"/>
              </a:rPr>
              <a:t>Time-Function Map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82600" y="1357740"/>
            <a:ext cx="8153400" cy="4533900"/>
            <a:chOff x="304" y="896"/>
            <a:chExt cx="5136" cy="2856"/>
          </a:xfrm>
        </p:grpSpPr>
        <p:grpSp>
          <p:nvGrpSpPr>
            <p:cNvPr id="134199" name="Group 4"/>
            <p:cNvGrpSpPr>
              <a:grpSpLocks/>
            </p:cNvGrpSpPr>
            <p:nvPr/>
          </p:nvGrpSpPr>
          <p:grpSpPr bwMode="auto">
            <a:xfrm>
              <a:off x="304" y="1323"/>
              <a:ext cx="5136" cy="1806"/>
              <a:chOff x="168" y="1267"/>
              <a:chExt cx="5432" cy="1806"/>
            </a:xfrm>
          </p:grpSpPr>
          <p:sp>
            <p:nvSpPr>
              <p:cNvPr id="134219" name="Line 5"/>
              <p:cNvSpPr>
                <a:spLocks noChangeShapeType="1"/>
              </p:cNvSpPr>
              <p:nvPr/>
            </p:nvSpPr>
            <p:spPr bwMode="auto">
              <a:xfrm>
                <a:off x="176" y="1267"/>
                <a:ext cx="5424" cy="0"/>
              </a:xfrm>
              <a:prstGeom prst="line">
                <a:avLst/>
              </a:prstGeom>
              <a:noFill/>
              <a:ln w="38100">
                <a:solidFill>
                  <a:srgbClr val="17509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220" name="Line 6"/>
              <p:cNvSpPr>
                <a:spLocks noChangeShapeType="1"/>
              </p:cNvSpPr>
              <p:nvPr/>
            </p:nvSpPr>
            <p:spPr bwMode="auto">
              <a:xfrm>
                <a:off x="176" y="1718"/>
                <a:ext cx="5424" cy="0"/>
              </a:xfrm>
              <a:prstGeom prst="line">
                <a:avLst/>
              </a:prstGeom>
              <a:noFill/>
              <a:ln w="38100">
                <a:solidFill>
                  <a:srgbClr val="17509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221" name="Line 7"/>
              <p:cNvSpPr>
                <a:spLocks noChangeShapeType="1"/>
              </p:cNvSpPr>
              <p:nvPr/>
            </p:nvSpPr>
            <p:spPr bwMode="auto">
              <a:xfrm>
                <a:off x="176" y="2170"/>
                <a:ext cx="5424" cy="0"/>
              </a:xfrm>
              <a:prstGeom prst="line">
                <a:avLst/>
              </a:prstGeom>
              <a:noFill/>
              <a:ln w="38100">
                <a:solidFill>
                  <a:srgbClr val="17509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222" name="Line 8"/>
              <p:cNvSpPr>
                <a:spLocks noChangeShapeType="1"/>
              </p:cNvSpPr>
              <p:nvPr/>
            </p:nvSpPr>
            <p:spPr bwMode="auto">
              <a:xfrm>
                <a:off x="176" y="2621"/>
                <a:ext cx="5424" cy="0"/>
              </a:xfrm>
              <a:prstGeom prst="line">
                <a:avLst/>
              </a:prstGeom>
              <a:noFill/>
              <a:ln w="38100">
                <a:solidFill>
                  <a:srgbClr val="17509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223" name="Line 9"/>
              <p:cNvSpPr>
                <a:spLocks noChangeShapeType="1"/>
              </p:cNvSpPr>
              <p:nvPr/>
            </p:nvSpPr>
            <p:spPr bwMode="auto">
              <a:xfrm>
                <a:off x="168" y="3073"/>
                <a:ext cx="5424" cy="0"/>
              </a:xfrm>
              <a:prstGeom prst="line">
                <a:avLst/>
              </a:prstGeom>
              <a:noFill/>
              <a:ln w="38100">
                <a:solidFill>
                  <a:srgbClr val="17509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34200" name="Group 10"/>
            <p:cNvGrpSpPr>
              <a:grpSpLocks/>
            </p:cNvGrpSpPr>
            <p:nvPr/>
          </p:nvGrpSpPr>
          <p:grpSpPr bwMode="auto">
            <a:xfrm>
              <a:off x="304" y="896"/>
              <a:ext cx="5136" cy="2856"/>
              <a:chOff x="304" y="896"/>
              <a:chExt cx="5136" cy="2856"/>
            </a:xfrm>
          </p:grpSpPr>
          <p:grpSp>
            <p:nvGrpSpPr>
              <p:cNvPr id="134201" name="Group 11"/>
              <p:cNvGrpSpPr>
                <a:grpSpLocks/>
              </p:cNvGrpSpPr>
              <p:nvPr/>
            </p:nvGrpSpPr>
            <p:grpSpPr bwMode="auto">
              <a:xfrm>
                <a:off x="312" y="896"/>
                <a:ext cx="5128" cy="2856"/>
                <a:chOff x="312" y="896"/>
                <a:chExt cx="5128" cy="2856"/>
              </a:xfrm>
            </p:grpSpPr>
            <p:sp>
              <p:nvSpPr>
                <p:cNvPr id="134209" name="Rectangle 12"/>
                <p:cNvSpPr>
                  <a:spLocks noChangeArrowheads="1"/>
                </p:cNvSpPr>
                <p:nvPr/>
              </p:nvSpPr>
              <p:spPr bwMode="auto">
                <a:xfrm>
                  <a:off x="312" y="896"/>
                  <a:ext cx="5128" cy="2664"/>
                </a:xfrm>
                <a:prstGeom prst="rect">
                  <a:avLst/>
                </a:prstGeom>
                <a:noFill/>
                <a:ln w="38100">
                  <a:solidFill>
                    <a:srgbClr val="17509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grpSp>
              <p:nvGrpSpPr>
                <p:cNvPr id="134210" name="Group 13"/>
                <p:cNvGrpSpPr>
                  <a:grpSpLocks/>
                </p:cNvGrpSpPr>
                <p:nvPr/>
              </p:nvGrpSpPr>
              <p:grpSpPr bwMode="auto">
                <a:xfrm>
                  <a:off x="1064" y="896"/>
                  <a:ext cx="4376" cy="2856"/>
                  <a:chOff x="1064" y="896"/>
                  <a:chExt cx="4376" cy="2856"/>
                </a:xfrm>
              </p:grpSpPr>
              <p:sp>
                <p:nvSpPr>
                  <p:cNvPr id="13421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064" y="896"/>
                    <a:ext cx="0" cy="2856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21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689" y="896"/>
                    <a:ext cx="0" cy="2856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21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15" y="896"/>
                    <a:ext cx="0" cy="2660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21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41" y="896"/>
                    <a:ext cx="0" cy="2856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21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566" y="896"/>
                    <a:ext cx="0" cy="2660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21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92" y="896"/>
                    <a:ext cx="0" cy="2856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21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818" y="896"/>
                    <a:ext cx="0" cy="2856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21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5440" y="896"/>
                    <a:ext cx="0" cy="2856"/>
                  </a:xfrm>
                  <a:prstGeom prst="line">
                    <a:avLst/>
                  </a:prstGeom>
                  <a:noFill/>
                  <a:ln w="38100">
                    <a:solidFill>
                      <a:srgbClr val="17509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34202" name="Group 22"/>
              <p:cNvGrpSpPr>
                <a:grpSpLocks/>
              </p:cNvGrpSpPr>
              <p:nvPr/>
            </p:nvGrpSpPr>
            <p:grpSpPr bwMode="auto">
              <a:xfrm>
                <a:off x="304" y="1015"/>
                <a:ext cx="728" cy="2409"/>
                <a:chOff x="160" y="959"/>
                <a:chExt cx="728" cy="2409"/>
              </a:xfrm>
            </p:grpSpPr>
            <p:sp>
              <p:nvSpPr>
                <p:cNvPr id="1342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41" y="959"/>
                  <a:ext cx="609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400" dirty="0"/>
                    <a:t>Customer</a:t>
                  </a:r>
                </a:p>
              </p:txBody>
            </p:sp>
            <p:sp>
              <p:nvSpPr>
                <p:cNvPr id="134204" name="Rectangle 24"/>
                <p:cNvSpPr>
                  <a:spLocks noChangeArrowheads="1"/>
                </p:cNvSpPr>
                <p:nvPr/>
              </p:nvSpPr>
              <p:spPr bwMode="auto">
                <a:xfrm>
                  <a:off x="471" y="1403"/>
                  <a:ext cx="399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400" dirty="0"/>
                    <a:t>Sales</a:t>
                  </a:r>
                </a:p>
              </p:txBody>
            </p:sp>
            <p:sp>
              <p:nvSpPr>
                <p:cNvPr id="1342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62" y="1799"/>
                  <a:ext cx="726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r">
                    <a:lnSpc>
                      <a:spcPct val="85000"/>
                    </a:lnSpc>
                  </a:pPr>
                  <a:r>
                    <a:rPr lang="en-US" sz="1400" dirty="0"/>
                    <a:t>Production control</a:t>
                  </a:r>
                </a:p>
              </p:txBody>
            </p:sp>
            <p:sp>
              <p:nvSpPr>
                <p:cNvPr id="134206" name="Rectangle 26"/>
                <p:cNvSpPr>
                  <a:spLocks noChangeArrowheads="1"/>
                </p:cNvSpPr>
                <p:nvPr/>
              </p:nvSpPr>
              <p:spPr bwMode="auto">
                <a:xfrm>
                  <a:off x="490" y="2302"/>
                  <a:ext cx="375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400" dirty="0"/>
                    <a:t>Plant</a:t>
                  </a:r>
                </a:p>
              </p:txBody>
            </p:sp>
            <p:sp>
              <p:nvSpPr>
                <p:cNvPr id="13420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" y="2746"/>
                  <a:ext cx="690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400" dirty="0"/>
                    <a:t>Warehouse</a:t>
                  </a:r>
                </a:p>
              </p:txBody>
            </p:sp>
            <p:sp>
              <p:nvSpPr>
                <p:cNvPr id="134208" name="Rectangle 28"/>
                <p:cNvSpPr>
                  <a:spLocks noChangeArrowheads="1"/>
                </p:cNvSpPr>
                <p:nvPr/>
              </p:nvSpPr>
              <p:spPr bwMode="auto">
                <a:xfrm>
                  <a:off x="249" y="3191"/>
                  <a:ext cx="601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400" dirty="0"/>
                    <a:t>Transport</a:t>
                  </a:r>
                </a:p>
              </p:txBody>
            </p:sp>
          </p:grpSp>
        </p:grpSp>
      </p:grpSp>
      <p:grpSp>
        <p:nvGrpSpPr>
          <p:cNvPr id="76862" name="Group 62"/>
          <p:cNvGrpSpPr>
            <a:grpSpLocks/>
          </p:cNvGrpSpPr>
          <p:nvPr/>
        </p:nvGrpSpPr>
        <p:grpSpPr bwMode="auto">
          <a:xfrm>
            <a:off x="1689100" y="5624940"/>
            <a:ext cx="6985000" cy="557213"/>
            <a:chOff x="1064" y="3584"/>
            <a:chExt cx="4400" cy="351"/>
          </a:xfrm>
        </p:grpSpPr>
        <p:sp>
          <p:nvSpPr>
            <p:cNvPr id="134191" name="Rectangle 63"/>
            <p:cNvSpPr>
              <a:spLocks noChangeArrowheads="1"/>
            </p:cNvSpPr>
            <p:nvPr/>
          </p:nvSpPr>
          <p:spPr bwMode="auto">
            <a:xfrm>
              <a:off x="1182" y="3584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 day</a:t>
              </a:r>
            </a:p>
          </p:txBody>
        </p:sp>
        <p:sp>
          <p:nvSpPr>
            <p:cNvPr id="134192" name="Rectangle 64"/>
            <p:cNvSpPr>
              <a:spLocks noChangeArrowheads="1"/>
            </p:cNvSpPr>
            <p:nvPr/>
          </p:nvSpPr>
          <p:spPr bwMode="auto">
            <a:xfrm>
              <a:off x="2088" y="3584"/>
              <a:ext cx="4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2 days</a:t>
              </a:r>
            </a:p>
          </p:txBody>
        </p:sp>
        <p:sp>
          <p:nvSpPr>
            <p:cNvPr id="134193" name="Rectangle 65"/>
            <p:cNvSpPr>
              <a:spLocks noChangeArrowheads="1"/>
            </p:cNvSpPr>
            <p:nvPr/>
          </p:nvSpPr>
          <p:spPr bwMode="auto">
            <a:xfrm>
              <a:off x="3364" y="3584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 day</a:t>
              </a:r>
            </a:p>
          </p:txBody>
        </p:sp>
        <p:sp>
          <p:nvSpPr>
            <p:cNvPr id="134194" name="Rectangle 66"/>
            <p:cNvSpPr>
              <a:spLocks noChangeArrowheads="1"/>
            </p:cNvSpPr>
            <p:nvPr/>
          </p:nvSpPr>
          <p:spPr bwMode="auto">
            <a:xfrm>
              <a:off x="4307" y="3584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 day</a:t>
              </a:r>
            </a:p>
          </p:txBody>
        </p:sp>
        <p:sp>
          <p:nvSpPr>
            <p:cNvPr id="134195" name="Rectangle 67"/>
            <p:cNvSpPr>
              <a:spLocks noChangeArrowheads="1"/>
            </p:cNvSpPr>
            <p:nvPr/>
          </p:nvSpPr>
          <p:spPr bwMode="auto">
            <a:xfrm>
              <a:off x="4934" y="3584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1 day</a:t>
              </a:r>
            </a:p>
          </p:txBody>
        </p:sp>
        <p:sp>
          <p:nvSpPr>
            <p:cNvPr id="134196" name="Rectangle 68"/>
            <p:cNvSpPr>
              <a:spLocks noChangeArrowheads="1"/>
            </p:cNvSpPr>
            <p:nvPr/>
          </p:nvSpPr>
          <p:spPr bwMode="auto">
            <a:xfrm>
              <a:off x="3024" y="3743"/>
              <a:ext cx="4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6 days</a:t>
              </a:r>
            </a:p>
          </p:txBody>
        </p:sp>
        <p:sp>
          <p:nvSpPr>
            <p:cNvPr id="134197" name="Line 69"/>
            <p:cNvSpPr>
              <a:spLocks noChangeShapeType="1"/>
            </p:cNvSpPr>
            <p:nvPr/>
          </p:nvSpPr>
          <p:spPr bwMode="auto">
            <a:xfrm flipH="1">
              <a:off x="1064" y="3840"/>
              <a:ext cx="19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198" name="Line 70"/>
            <p:cNvSpPr>
              <a:spLocks noChangeShapeType="1"/>
            </p:cNvSpPr>
            <p:nvPr/>
          </p:nvSpPr>
          <p:spPr bwMode="auto">
            <a:xfrm>
              <a:off x="3520" y="3848"/>
              <a:ext cx="19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6871" name="Rectangle 71"/>
          <p:cNvSpPr>
            <a:spLocks noChangeArrowheads="1"/>
          </p:cNvSpPr>
          <p:nvPr/>
        </p:nvSpPr>
        <p:spPr bwMode="auto">
          <a:xfrm>
            <a:off x="127000" y="6218665"/>
            <a:ext cx="1358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7.4(b)</a:t>
            </a:r>
          </a:p>
        </p:txBody>
      </p:sp>
      <p:grpSp>
        <p:nvGrpSpPr>
          <p:cNvPr id="76880" name="Group 80"/>
          <p:cNvGrpSpPr>
            <a:grpSpLocks/>
          </p:cNvGrpSpPr>
          <p:nvPr/>
        </p:nvGrpSpPr>
        <p:grpSpPr bwMode="auto">
          <a:xfrm>
            <a:off x="6829425" y="1395840"/>
            <a:ext cx="1784350" cy="4197350"/>
            <a:chOff x="4302" y="920"/>
            <a:chExt cx="1124" cy="2644"/>
          </a:xfrm>
        </p:grpSpPr>
        <p:grpSp>
          <p:nvGrpSpPr>
            <p:cNvPr id="134180" name="Group 29"/>
            <p:cNvGrpSpPr>
              <a:grpSpLocks/>
            </p:cNvGrpSpPr>
            <p:nvPr/>
          </p:nvGrpSpPr>
          <p:grpSpPr bwMode="auto">
            <a:xfrm>
              <a:off x="4504" y="920"/>
              <a:ext cx="922" cy="2616"/>
              <a:chOff x="4368" y="864"/>
              <a:chExt cx="922" cy="2616"/>
            </a:xfrm>
          </p:grpSpPr>
          <p:sp>
            <p:nvSpPr>
              <p:cNvPr id="134183" name="Freeform 30"/>
              <p:cNvSpPr>
                <a:spLocks/>
              </p:cNvSpPr>
              <p:nvPr/>
            </p:nvSpPr>
            <p:spPr bwMode="auto">
              <a:xfrm>
                <a:off x="4368" y="2952"/>
                <a:ext cx="420" cy="328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328 h 720"/>
                  <a:gd name="T4" fmla="*/ 420 w 376"/>
                  <a:gd name="T5" fmla="*/ 328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184" name="Line 31"/>
              <p:cNvSpPr>
                <a:spLocks noChangeShapeType="1"/>
              </p:cNvSpPr>
              <p:nvPr/>
            </p:nvSpPr>
            <p:spPr bwMode="auto">
              <a:xfrm flipV="1">
                <a:off x="4992" y="1220"/>
                <a:ext cx="0" cy="2048"/>
              </a:xfrm>
              <a:prstGeom prst="line">
                <a:avLst/>
              </a:prstGeom>
              <a:noFill/>
              <a:ln w="57150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4185" name="Group 32"/>
              <p:cNvGrpSpPr>
                <a:grpSpLocks/>
              </p:cNvGrpSpPr>
              <p:nvPr/>
            </p:nvGrpSpPr>
            <p:grpSpPr bwMode="auto">
              <a:xfrm>
                <a:off x="4797" y="3096"/>
                <a:ext cx="393" cy="384"/>
                <a:chOff x="5045" y="3408"/>
                <a:chExt cx="393" cy="384"/>
              </a:xfrm>
            </p:grpSpPr>
            <p:sp>
              <p:nvSpPr>
                <p:cNvPr id="134189" name="Oval 33"/>
                <p:cNvSpPr>
                  <a:spLocks noChangeArrowheads="1"/>
                </p:cNvSpPr>
                <p:nvPr/>
              </p:nvSpPr>
              <p:spPr bwMode="auto">
                <a:xfrm>
                  <a:off x="5049" y="3408"/>
                  <a:ext cx="384" cy="384"/>
                </a:xfrm>
                <a:prstGeom prst="ellipse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4190" name="Rectangle 34"/>
                <p:cNvSpPr>
                  <a:spLocks noChangeArrowheads="1"/>
                </p:cNvSpPr>
                <p:nvPr/>
              </p:nvSpPr>
              <p:spPr bwMode="auto">
                <a:xfrm>
                  <a:off x="5045" y="3514"/>
                  <a:ext cx="393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Move</a:t>
                  </a:r>
                </a:p>
              </p:txBody>
            </p:sp>
          </p:grpSp>
          <p:grpSp>
            <p:nvGrpSpPr>
              <p:cNvPr id="134186" name="Group 35"/>
              <p:cNvGrpSpPr>
                <a:grpSpLocks/>
              </p:cNvGrpSpPr>
              <p:nvPr/>
            </p:nvGrpSpPr>
            <p:grpSpPr bwMode="auto">
              <a:xfrm>
                <a:off x="4663" y="864"/>
                <a:ext cx="627" cy="360"/>
                <a:chOff x="4911" y="864"/>
                <a:chExt cx="627" cy="360"/>
              </a:xfrm>
            </p:grpSpPr>
            <p:sp>
              <p:nvSpPr>
                <p:cNvPr id="134187" name="Rectangle 36"/>
                <p:cNvSpPr>
                  <a:spLocks noChangeArrowheads="1"/>
                </p:cNvSpPr>
                <p:nvPr/>
              </p:nvSpPr>
              <p:spPr bwMode="auto">
                <a:xfrm>
                  <a:off x="4949" y="864"/>
                  <a:ext cx="552" cy="360"/>
                </a:xfrm>
                <a:prstGeom prst="rect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4188" name="Rectangle 37"/>
                <p:cNvSpPr>
                  <a:spLocks noChangeArrowheads="1"/>
                </p:cNvSpPr>
                <p:nvPr/>
              </p:nvSpPr>
              <p:spPr bwMode="auto">
                <a:xfrm>
                  <a:off x="4911" y="901"/>
                  <a:ext cx="627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Receive product</a:t>
                  </a:r>
                </a:p>
              </p:txBody>
            </p:sp>
          </p:grpSp>
        </p:grpSp>
        <p:sp>
          <p:nvSpPr>
            <p:cNvPr id="134181" name="Text Box 76"/>
            <p:cNvSpPr txBox="1">
              <a:spLocks noChangeArrowheads="1"/>
            </p:cNvSpPr>
            <p:nvPr/>
          </p:nvSpPr>
          <p:spPr bwMode="auto">
            <a:xfrm rot="-5400000">
              <a:off x="4164" y="3252"/>
              <a:ext cx="4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Product</a:t>
              </a:r>
            </a:p>
          </p:txBody>
        </p:sp>
        <p:sp>
          <p:nvSpPr>
            <p:cNvPr id="134182" name="Text Box 77"/>
            <p:cNvSpPr txBox="1">
              <a:spLocks noChangeArrowheads="1"/>
            </p:cNvSpPr>
            <p:nvPr/>
          </p:nvSpPr>
          <p:spPr bwMode="auto">
            <a:xfrm rot="-5400000">
              <a:off x="4788" y="1908"/>
              <a:ext cx="4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Product</a:t>
              </a:r>
            </a:p>
          </p:txBody>
        </p:sp>
      </p:grpSp>
      <p:grpSp>
        <p:nvGrpSpPr>
          <p:cNvPr id="76879" name="Group 79"/>
          <p:cNvGrpSpPr>
            <a:grpSpLocks/>
          </p:cNvGrpSpPr>
          <p:nvPr/>
        </p:nvGrpSpPr>
        <p:grpSpPr bwMode="auto">
          <a:xfrm>
            <a:off x="2863850" y="3351640"/>
            <a:ext cx="4576763" cy="1530350"/>
            <a:chOff x="1804" y="2152"/>
            <a:chExt cx="2883" cy="964"/>
          </a:xfrm>
        </p:grpSpPr>
        <p:grpSp>
          <p:nvGrpSpPr>
            <p:cNvPr id="134164" name="Group 38"/>
            <p:cNvGrpSpPr>
              <a:grpSpLocks/>
            </p:cNvGrpSpPr>
            <p:nvPr/>
          </p:nvGrpSpPr>
          <p:grpSpPr bwMode="auto">
            <a:xfrm>
              <a:off x="2004" y="2152"/>
              <a:ext cx="2683" cy="936"/>
              <a:chOff x="1868" y="2096"/>
              <a:chExt cx="2683" cy="936"/>
            </a:xfrm>
          </p:grpSpPr>
          <p:sp>
            <p:nvSpPr>
              <p:cNvPr id="134168" name="Line 39"/>
              <p:cNvSpPr>
                <a:spLocks noChangeShapeType="1"/>
              </p:cNvSpPr>
              <p:nvPr/>
            </p:nvSpPr>
            <p:spPr bwMode="auto">
              <a:xfrm>
                <a:off x="2688" y="2388"/>
                <a:ext cx="764" cy="0"/>
              </a:xfrm>
              <a:prstGeom prst="line">
                <a:avLst/>
              </a:prstGeom>
              <a:noFill/>
              <a:ln w="57150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169" name="Freeform 40"/>
              <p:cNvSpPr>
                <a:spLocks/>
              </p:cNvSpPr>
              <p:nvPr/>
            </p:nvSpPr>
            <p:spPr bwMode="auto">
              <a:xfrm>
                <a:off x="3736" y="2508"/>
                <a:ext cx="420" cy="328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328 h 720"/>
                  <a:gd name="T4" fmla="*/ 420 w 376"/>
                  <a:gd name="T5" fmla="*/ 328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4170" name="Group 41"/>
              <p:cNvGrpSpPr>
                <a:grpSpLocks/>
              </p:cNvGrpSpPr>
              <p:nvPr/>
            </p:nvGrpSpPr>
            <p:grpSpPr bwMode="auto">
              <a:xfrm>
                <a:off x="3455" y="2208"/>
                <a:ext cx="552" cy="360"/>
                <a:chOff x="3895" y="2992"/>
                <a:chExt cx="552" cy="360"/>
              </a:xfrm>
            </p:grpSpPr>
            <p:sp>
              <p:nvSpPr>
                <p:cNvPr id="134178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2992"/>
                  <a:ext cx="552" cy="360"/>
                </a:xfrm>
                <a:prstGeom prst="rect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4179" name="Rectangle 43"/>
                <p:cNvSpPr>
                  <a:spLocks noChangeArrowheads="1"/>
                </p:cNvSpPr>
                <p:nvPr/>
              </p:nvSpPr>
              <p:spPr bwMode="auto">
                <a:xfrm>
                  <a:off x="3918" y="3086"/>
                  <a:ext cx="506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Extrude</a:t>
                  </a:r>
                </a:p>
              </p:txBody>
            </p:sp>
          </p:grpSp>
          <p:grpSp>
            <p:nvGrpSpPr>
              <p:cNvPr id="134171" name="Group 44"/>
              <p:cNvGrpSpPr>
                <a:grpSpLocks/>
              </p:cNvGrpSpPr>
              <p:nvPr/>
            </p:nvGrpSpPr>
            <p:grpSpPr bwMode="auto">
              <a:xfrm>
                <a:off x="4167" y="2648"/>
                <a:ext cx="384" cy="384"/>
                <a:chOff x="4495" y="2552"/>
                <a:chExt cx="384" cy="384"/>
              </a:xfrm>
            </p:grpSpPr>
            <p:sp>
              <p:nvSpPr>
                <p:cNvPr id="134176" name="Oval 45"/>
                <p:cNvSpPr>
                  <a:spLocks noChangeArrowheads="1"/>
                </p:cNvSpPr>
                <p:nvPr/>
              </p:nvSpPr>
              <p:spPr bwMode="auto">
                <a:xfrm>
                  <a:off x="4495" y="2552"/>
                  <a:ext cx="384" cy="384"/>
                </a:xfrm>
                <a:prstGeom prst="ellipse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4177" name="Rectangle 46"/>
                <p:cNvSpPr>
                  <a:spLocks noChangeArrowheads="1"/>
                </p:cNvSpPr>
                <p:nvPr/>
              </p:nvSpPr>
              <p:spPr bwMode="auto">
                <a:xfrm>
                  <a:off x="4508" y="2658"/>
                  <a:ext cx="343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Wait</a:t>
                  </a:r>
                </a:p>
              </p:txBody>
            </p:sp>
          </p:grpSp>
          <p:sp>
            <p:nvSpPr>
              <p:cNvPr id="134172" name="Freeform 47"/>
              <p:cNvSpPr>
                <a:spLocks/>
              </p:cNvSpPr>
              <p:nvPr/>
            </p:nvSpPr>
            <p:spPr bwMode="auto">
              <a:xfrm>
                <a:off x="1868" y="2096"/>
                <a:ext cx="332" cy="284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284 h 720"/>
                  <a:gd name="T4" fmla="*/ 332 w 376"/>
                  <a:gd name="T5" fmla="*/ 284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4173" name="Group 48"/>
              <p:cNvGrpSpPr>
                <a:grpSpLocks/>
              </p:cNvGrpSpPr>
              <p:nvPr/>
            </p:nvGrpSpPr>
            <p:grpSpPr bwMode="auto">
              <a:xfrm>
                <a:off x="2207" y="2208"/>
                <a:ext cx="552" cy="360"/>
                <a:chOff x="1983" y="2136"/>
                <a:chExt cx="552" cy="360"/>
              </a:xfrm>
            </p:grpSpPr>
            <p:sp>
              <p:nvSpPr>
                <p:cNvPr id="134174" name="Rectangle 49"/>
                <p:cNvSpPr>
                  <a:spLocks noChangeArrowheads="1"/>
                </p:cNvSpPr>
                <p:nvPr/>
              </p:nvSpPr>
              <p:spPr bwMode="auto">
                <a:xfrm>
                  <a:off x="1983" y="2136"/>
                  <a:ext cx="552" cy="360"/>
                </a:xfrm>
                <a:prstGeom prst="rect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4175" name="Rectangle 50"/>
                <p:cNvSpPr>
                  <a:spLocks noChangeArrowheads="1"/>
                </p:cNvSpPr>
                <p:nvPr/>
              </p:nvSpPr>
              <p:spPr bwMode="auto">
                <a:xfrm>
                  <a:off x="2084" y="2230"/>
                  <a:ext cx="351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Print</a:t>
                  </a:r>
                </a:p>
              </p:txBody>
            </p:sp>
          </p:grpSp>
        </p:grpSp>
        <p:sp>
          <p:nvSpPr>
            <p:cNvPr id="134165" name="Text Box 73"/>
            <p:cNvSpPr txBox="1">
              <a:spLocks noChangeArrowheads="1"/>
            </p:cNvSpPr>
            <p:nvPr/>
          </p:nvSpPr>
          <p:spPr bwMode="auto">
            <a:xfrm rot="-5400000">
              <a:off x="1702" y="2309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Order</a:t>
              </a:r>
            </a:p>
          </p:txBody>
        </p:sp>
        <p:sp>
          <p:nvSpPr>
            <p:cNvPr id="134166" name="Text Box 74"/>
            <p:cNvSpPr txBox="1">
              <a:spLocks noChangeArrowheads="1"/>
            </p:cNvSpPr>
            <p:nvPr/>
          </p:nvSpPr>
          <p:spPr bwMode="auto">
            <a:xfrm>
              <a:off x="3094" y="2237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WIP</a:t>
              </a:r>
            </a:p>
          </p:txBody>
        </p:sp>
        <p:sp>
          <p:nvSpPr>
            <p:cNvPr id="134167" name="Text Box 75"/>
            <p:cNvSpPr txBox="1">
              <a:spLocks noChangeArrowheads="1"/>
            </p:cNvSpPr>
            <p:nvPr/>
          </p:nvSpPr>
          <p:spPr bwMode="auto">
            <a:xfrm rot="-5400000">
              <a:off x="3532" y="2804"/>
              <a:ext cx="4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Product</a:t>
              </a:r>
            </a:p>
          </p:txBody>
        </p:sp>
      </p:grpSp>
      <p:grpSp>
        <p:nvGrpSpPr>
          <p:cNvPr id="76878" name="Group 78"/>
          <p:cNvGrpSpPr>
            <a:grpSpLocks/>
          </p:cNvGrpSpPr>
          <p:nvPr/>
        </p:nvGrpSpPr>
        <p:grpSpPr bwMode="auto">
          <a:xfrm>
            <a:off x="1693863" y="1395840"/>
            <a:ext cx="1784350" cy="2019300"/>
            <a:chOff x="1067" y="920"/>
            <a:chExt cx="1124" cy="1272"/>
          </a:xfrm>
        </p:grpSpPr>
        <p:grpSp>
          <p:nvGrpSpPr>
            <p:cNvPr id="134152" name="Group 51"/>
            <p:cNvGrpSpPr>
              <a:grpSpLocks/>
            </p:cNvGrpSpPr>
            <p:nvPr/>
          </p:nvGrpSpPr>
          <p:grpSpPr bwMode="auto">
            <a:xfrm>
              <a:off x="1067" y="920"/>
              <a:ext cx="1124" cy="1272"/>
              <a:chOff x="931" y="864"/>
              <a:chExt cx="1124" cy="1272"/>
            </a:xfrm>
          </p:grpSpPr>
          <p:sp>
            <p:nvSpPr>
              <p:cNvPr id="134154" name="Freeform 52"/>
              <p:cNvSpPr>
                <a:spLocks/>
              </p:cNvSpPr>
              <p:nvPr/>
            </p:nvSpPr>
            <p:spPr bwMode="auto">
              <a:xfrm>
                <a:off x="1252" y="1216"/>
                <a:ext cx="412" cy="720"/>
              </a:xfrm>
              <a:custGeom>
                <a:avLst/>
                <a:gdLst>
                  <a:gd name="T0" fmla="*/ 0 w 376"/>
                  <a:gd name="T1" fmla="*/ 0 h 720"/>
                  <a:gd name="T2" fmla="*/ 0 w 376"/>
                  <a:gd name="T3" fmla="*/ 720 h 720"/>
                  <a:gd name="T4" fmla="*/ 412 w 376"/>
                  <a:gd name="T5" fmla="*/ 720 h 720"/>
                  <a:gd name="T6" fmla="*/ 0 60000 65536"/>
                  <a:gd name="T7" fmla="*/ 0 60000 65536"/>
                  <a:gd name="T8" fmla="*/ 0 60000 65536"/>
                  <a:gd name="T9" fmla="*/ 0 w 376"/>
                  <a:gd name="T10" fmla="*/ 0 h 720"/>
                  <a:gd name="T11" fmla="*/ 376 w 3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" h="720">
                    <a:moveTo>
                      <a:pt x="0" y="0"/>
                    </a:moveTo>
                    <a:lnTo>
                      <a:pt x="0" y="720"/>
                    </a:lnTo>
                    <a:lnTo>
                      <a:pt x="376" y="720"/>
                    </a:lnTo>
                  </a:path>
                </a:pathLst>
              </a:custGeom>
              <a:noFill/>
              <a:ln w="57150" cmpd="sng">
                <a:solidFill>
                  <a:srgbClr val="BF0922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4155" name="Group 53"/>
              <p:cNvGrpSpPr>
                <a:grpSpLocks/>
              </p:cNvGrpSpPr>
              <p:nvPr/>
            </p:nvGrpSpPr>
            <p:grpSpPr bwMode="auto">
              <a:xfrm>
                <a:off x="939" y="864"/>
                <a:ext cx="581" cy="360"/>
                <a:chOff x="891" y="864"/>
                <a:chExt cx="581" cy="360"/>
              </a:xfrm>
            </p:grpSpPr>
            <p:sp>
              <p:nvSpPr>
                <p:cNvPr id="134162" name="Rectangle 54"/>
                <p:cNvSpPr>
                  <a:spLocks noChangeArrowheads="1"/>
                </p:cNvSpPr>
                <p:nvPr/>
              </p:nvSpPr>
              <p:spPr bwMode="auto">
                <a:xfrm>
                  <a:off x="905" y="864"/>
                  <a:ext cx="552" cy="360"/>
                </a:xfrm>
                <a:prstGeom prst="rect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4163" name="Rectangle 55"/>
                <p:cNvSpPr>
                  <a:spLocks noChangeArrowheads="1"/>
                </p:cNvSpPr>
                <p:nvPr/>
              </p:nvSpPr>
              <p:spPr bwMode="auto">
                <a:xfrm>
                  <a:off x="891" y="900"/>
                  <a:ext cx="581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Order product</a:t>
                  </a:r>
                </a:p>
              </p:txBody>
            </p:sp>
          </p:grpSp>
          <p:grpSp>
            <p:nvGrpSpPr>
              <p:cNvPr id="134156" name="Group 56"/>
              <p:cNvGrpSpPr>
                <a:grpSpLocks/>
              </p:cNvGrpSpPr>
              <p:nvPr/>
            </p:nvGrpSpPr>
            <p:grpSpPr bwMode="auto">
              <a:xfrm>
                <a:off x="931" y="1304"/>
                <a:ext cx="613" cy="360"/>
                <a:chOff x="891" y="1280"/>
                <a:chExt cx="613" cy="360"/>
              </a:xfrm>
            </p:grpSpPr>
            <p:sp>
              <p:nvSpPr>
                <p:cNvPr id="134160" name="Rectangle 57"/>
                <p:cNvSpPr>
                  <a:spLocks noChangeArrowheads="1"/>
                </p:cNvSpPr>
                <p:nvPr/>
              </p:nvSpPr>
              <p:spPr bwMode="auto">
                <a:xfrm>
                  <a:off x="921" y="1280"/>
                  <a:ext cx="552" cy="360"/>
                </a:xfrm>
                <a:prstGeom prst="rect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4161" name="Rectangle 58"/>
                <p:cNvSpPr>
                  <a:spLocks noChangeArrowheads="1"/>
                </p:cNvSpPr>
                <p:nvPr/>
              </p:nvSpPr>
              <p:spPr bwMode="auto">
                <a:xfrm>
                  <a:off x="891" y="1317"/>
                  <a:ext cx="613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Process order</a:t>
                  </a:r>
                </a:p>
              </p:txBody>
            </p:sp>
          </p:grpSp>
          <p:grpSp>
            <p:nvGrpSpPr>
              <p:cNvPr id="134157" name="Group 59"/>
              <p:cNvGrpSpPr>
                <a:grpSpLocks/>
              </p:cNvGrpSpPr>
              <p:nvPr/>
            </p:nvGrpSpPr>
            <p:grpSpPr bwMode="auto">
              <a:xfrm>
                <a:off x="1671" y="1752"/>
                <a:ext cx="384" cy="384"/>
                <a:chOff x="1551" y="1696"/>
                <a:chExt cx="384" cy="384"/>
              </a:xfrm>
            </p:grpSpPr>
            <p:sp>
              <p:nvSpPr>
                <p:cNvPr id="134158" name="Oval 60"/>
                <p:cNvSpPr>
                  <a:spLocks noChangeArrowheads="1"/>
                </p:cNvSpPr>
                <p:nvPr/>
              </p:nvSpPr>
              <p:spPr bwMode="auto">
                <a:xfrm>
                  <a:off x="1551" y="1696"/>
                  <a:ext cx="384" cy="384"/>
                </a:xfrm>
                <a:prstGeom prst="ellipse">
                  <a:avLst/>
                </a:prstGeom>
                <a:solidFill>
                  <a:srgbClr val="F7D7A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4159" name="Rectangle 61"/>
                <p:cNvSpPr>
                  <a:spLocks noChangeArrowheads="1"/>
                </p:cNvSpPr>
                <p:nvPr/>
              </p:nvSpPr>
              <p:spPr bwMode="auto">
                <a:xfrm>
                  <a:off x="1564" y="1802"/>
                  <a:ext cx="343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400" dirty="0"/>
                    <a:t>Wait</a:t>
                  </a:r>
                </a:p>
              </p:txBody>
            </p:sp>
          </p:grpSp>
        </p:grpSp>
        <p:sp>
          <p:nvSpPr>
            <p:cNvPr id="134153" name="Text Box 72"/>
            <p:cNvSpPr txBox="1">
              <a:spLocks noChangeArrowheads="1"/>
            </p:cNvSpPr>
            <p:nvPr/>
          </p:nvSpPr>
          <p:spPr bwMode="auto">
            <a:xfrm rot="-5400000">
              <a:off x="1080" y="1891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/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55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7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Burger Process for Chef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 descr="process ch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851"/>
            <a:ext cx="4448447" cy="325435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073295" y="1508382"/>
            <a:ext cx="685800" cy="685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054263" y="2355238"/>
            <a:ext cx="822836" cy="685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3295" y="3194532"/>
            <a:ext cx="705394" cy="705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Flowchart: Delay 8"/>
          <p:cNvSpPr/>
          <p:nvPr/>
        </p:nvSpPr>
        <p:spPr>
          <a:xfrm>
            <a:off x="5073295" y="4056373"/>
            <a:ext cx="738051" cy="738051"/>
          </a:xfrm>
          <a:prstGeom prst="flowChartDela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Flowchart: Merge 9"/>
          <p:cNvSpPr/>
          <p:nvPr/>
        </p:nvSpPr>
        <p:spPr>
          <a:xfrm>
            <a:off x="5073295" y="4950869"/>
            <a:ext cx="751115" cy="751115"/>
          </a:xfrm>
          <a:prstGeom prst="flowChartMer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044747" y="2355238"/>
            <a:ext cx="822836" cy="685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Flowchart: Merge 11"/>
          <p:cNvSpPr/>
          <p:nvPr/>
        </p:nvSpPr>
        <p:spPr>
          <a:xfrm>
            <a:off x="6087686" y="4950869"/>
            <a:ext cx="751115" cy="751115"/>
          </a:xfrm>
          <a:prstGeom prst="flowChartMer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073295" y="2355238"/>
            <a:ext cx="822836" cy="685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09458" y="1508382"/>
            <a:ext cx="685800" cy="685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63779" y="2355238"/>
            <a:ext cx="822836" cy="685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Delay 15"/>
          <p:cNvSpPr/>
          <p:nvPr/>
        </p:nvSpPr>
        <p:spPr>
          <a:xfrm>
            <a:off x="6092041" y="4056373"/>
            <a:ext cx="738051" cy="738051"/>
          </a:xfrm>
          <a:prstGeom prst="flowChartDela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062852" y="4491233"/>
            <a:ext cx="758541" cy="24622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Figure </a:t>
            </a:r>
            <a:r>
              <a:rPr lang="en-US" sz="1000" dirty="0" smtClean="0">
                <a:solidFill>
                  <a:srgbClr val="255898"/>
                </a:solidFill>
              </a:rPr>
              <a:t>7.5</a:t>
            </a:r>
            <a:endParaRPr lang="en-US" sz="1000" dirty="0">
              <a:solidFill>
                <a:srgbClr val="255898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45621" y="1508382"/>
            <a:ext cx="685800" cy="685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81783" y="1508382"/>
            <a:ext cx="685800" cy="685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Delay 18"/>
          <p:cNvSpPr/>
          <p:nvPr/>
        </p:nvSpPr>
        <p:spPr>
          <a:xfrm>
            <a:off x="7110787" y="4056373"/>
            <a:ext cx="738051" cy="738051"/>
          </a:xfrm>
          <a:prstGeom prst="flowChartDela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Delay 19"/>
          <p:cNvSpPr/>
          <p:nvPr/>
        </p:nvSpPr>
        <p:spPr>
          <a:xfrm>
            <a:off x="8129532" y="4056373"/>
            <a:ext cx="738051" cy="738051"/>
          </a:xfrm>
          <a:prstGeom prst="flowChartDela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Merge 20"/>
          <p:cNvSpPr/>
          <p:nvPr/>
        </p:nvSpPr>
        <p:spPr>
          <a:xfrm>
            <a:off x="7102077" y="4950869"/>
            <a:ext cx="751115" cy="751115"/>
          </a:xfrm>
          <a:prstGeom prst="flowChartMer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Merge 21"/>
          <p:cNvSpPr/>
          <p:nvPr/>
        </p:nvSpPr>
        <p:spPr>
          <a:xfrm>
            <a:off x="8116468" y="4950869"/>
            <a:ext cx="751115" cy="751115"/>
          </a:xfrm>
          <a:prstGeom prst="flowChartMer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02926" y="3194532"/>
            <a:ext cx="705394" cy="705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32557" y="3194532"/>
            <a:ext cx="705394" cy="705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62189" y="3194532"/>
            <a:ext cx="705394" cy="705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55" y="5370620"/>
            <a:ext cx="43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Assemble your process flow chart below.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75780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Burger </a:t>
            </a:r>
            <a:r>
              <a:rPr lang="en-US" dirty="0" smtClean="0">
                <a:latin typeface="Arial" charset="0"/>
                <a:cs typeface="Arial" charset="0"/>
              </a:rPr>
              <a:t>Process – SOLUTION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6944482" y="1811534"/>
            <a:ext cx="99301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Figure </a:t>
            </a:r>
            <a:r>
              <a:rPr lang="en-US" sz="1400" dirty="0" smtClean="0">
                <a:solidFill>
                  <a:srgbClr val="255898"/>
                </a:solidFill>
              </a:rPr>
              <a:t>7.5</a:t>
            </a:r>
            <a:endParaRPr lang="en-US" sz="1400" dirty="0">
              <a:solidFill>
                <a:srgbClr val="255898"/>
              </a:solidFill>
            </a:endParaRPr>
          </a:p>
        </p:txBody>
      </p:sp>
      <p:pic>
        <p:nvPicPr>
          <p:cNvPr id="2" name="Picture 1" descr="process ch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25" y="1598165"/>
            <a:ext cx="4448447" cy="325435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388921" y="5362349"/>
            <a:ext cx="685800" cy="685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Broiler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380663" y="5362349"/>
            <a:ext cx="822836" cy="685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Transfer to broiler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0143" y="5362349"/>
            <a:ext cx="705394" cy="705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Visual inspection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Flowchart: Merge 9"/>
          <p:cNvSpPr/>
          <p:nvPr/>
        </p:nvSpPr>
        <p:spPr>
          <a:xfrm>
            <a:off x="444126" y="5362349"/>
            <a:ext cx="751115" cy="751115"/>
          </a:xfrm>
          <a:prstGeom prst="flowChartMer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Patty In Storage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50959" y="5362349"/>
            <a:ext cx="822836" cy="685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Transfer to rack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Flowchart: Merge 11"/>
          <p:cNvSpPr/>
          <p:nvPr/>
        </p:nvSpPr>
        <p:spPr>
          <a:xfrm>
            <a:off x="5159217" y="5362349"/>
            <a:ext cx="751115" cy="751115"/>
          </a:xfrm>
          <a:prstGeom prst="flowChartMer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Temporary storage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095754" y="5362349"/>
            <a:ext cx="822836" cy="685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Obtain buns, lettuce, etc…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04012" y="5362349"/>
            <a:ext cx="685800" cy="685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Assemble order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975234" y="5362349"/>
            <a:ext cx="822836" cy="685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Place in finish rack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Service Blueprinting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/>
              <a:t>Focuses on the </a:t>
            </a:r>
            <a:r>
              <a:rPr lang="en-US" dirty="0">
                <a:solidFill>
                  <a:srgbClr val="FF0000"/>
                </a:solidFill>
              </a:rPr>
              <a:t>customer and provider interaction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/>
              <a:t>Defines </a:t>
            </a:r>
            <a:r>
              <a:rPr lang="en-US" dirty="0">
                <a:solidFill>
                  <a:srgbClr val="FF0000"/>
                </a:solidFill>
              </a:rPr>
              <a:t>three levels of interaction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/>
              <a:t>Each level has </a:t>
            </a:r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management issues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/>
              <a:t>Identifies potential </a:t>
            </a:r>
            <a:r>
              <a:rPr lang="en-US" dirty="0">
                <a:solidFill>
                  <a:srgbClr val="FF0000"/>
                </a:solidFill>
              </a:rPr>
              <a:t>failure </a:t>
            </a:r>
            <a:r>
              <a:rPr lang="en-US" dirty="0" smtClean="0">
                <a:solidFill>
                  <a:srgbClr val="FF0000"/>
                </a:solidFill>
              </a:rPr>
              <a:t>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779463" y="1984375"/>
            <a:ext cx="758348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4500" indent="-4445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Service Blueprint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898522" y="1324688"/>
            <a:ext cx="7658100" cy="304800"/>
            <a:chOff x="502" y="1039"/>
            <a:chExt cx="4824" cy="192"/>
          </a:xfrm>
        </p:grpSpPr>
        <p:sp>
          <p:nvSpPr>
            <p:cNvPr id="144479" name="Rectangle 24"/>
            <p:cNvSpPr>
              <a:spLocks noChangeArrowheads="1"/>
            </p:cNvSpPr>
            <p:nvPr/>
          </p:nvSpPr>
          <p:spPr bwMode="auto">
            <a:xfrm>
              <a:off x="502" y="1039"/>
              <a:ext cx="1081" cy="1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Personal Greeting</a:t>
              </a:r>
            </a:p>
          </p:txBody>
        </p:sp>
        <p:sp>
          <p:nvSpPr>
            <p:cNvPr id="144480" name="Rectangle 25"/>
            <p:cNvSpPr>
              <a:spLocks noChangeArrowheads="1"/>
            </p:cNvSpPr>
            <p:nvPr/>
          </p:nvSpPr>
          <p:spPr bwMode="auto">
            <a:xfrm>
              <a:off x="1750" y="1039"/>
              <a:ext cx="1081" cy="192"/>
            </a:xfrm>
            <a:prstGeom prst="rect">
              <a:avLst/>
            </a:prstGeom>
            <a:solidFill>
              <a:srgbClr val="24BD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Service Diagnosis</a:t>
              </a:r>
            </a:p>
          </p:txBody>
        </p:sp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3000" y="1039"/>
              <a:ext cx="1079" cy="19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+mn-lt"/>
                  <a:ea typeface="+mn-ea"/>
                  <a:cs typeface="+mn-cs"/>
                </a:rPr>
                <a:t>Perform Service</a:t>
              </a:r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4246" y="1039"/>
              <a:ext cx="1080" cy="19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+mn-lt"/>
                  <a:ea typeface="+mn-ea"/>
                  <a:cs typeface="+mn-cs"/>
                </a:rPr>
                <a:t>Friendly Close</a:t>
              </a:r>
            </a:p>
          </p:txBody>
        </p:sp>
      </p:grp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292097" y="5845888"/>
            <a:ext cx="612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/>
              <a:t>Level</a:t>
            </a:r>
          </a:p>
          <a:p>
            <a:pPr algn="ctr">
              <a:lnSpc>
                <a:spcPct val="85000"/>
              </a:lnSpc>
            </a:pPr>
            <a:r>
              <a:rPr lang="en-US" sz="1400" dirty="0"/>
              <a:t>#3</a:t>
            </a:r>
          </a:p>
        </p:txBody>
      </p:sp>
      <p:grpSp>
        <p:nvGrpSpPr>
          <p:cNvPr id="83073" name="Group 129"/>
          <p:cNvGrpSpPr>
            <a:grpSpLocks/>
          </p:cNvGrpSpPr>
          <p:nvPr/>
        </p:nvGrpSpPr>
        <p:grpSpPr bwMode="auto">
          <a:xfrm>
            <a:off x="279397" y="1927938"/>
            <a:ext cx="8483600" cy="642937"/>
            <a:chOff x="112" y="1179"/>
            <a:chExt cx="5344" cy="405"/>
          </a:xfrm>
        </p:grpSpPr>
        <p:sp>
          <p:nvSpPr>
            <p:cNvPr id="144477" name="Rectangle 30"/>
            <p:cNvSpPr>
              <a:spLocks noChangeArrowheads="1"/>
            </p:cNvSpPr>
            <p:nvPr/>
          </p:nvSpPr>
          <p:spPr bwMode="auto">
            <a:xfrm>
              <a:off x="112" y="1179"/>
              <a:ext cx="4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/>
                <a:t>Level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dirty="0"/>
                <a:t>#1</a:t>
              </a:r>
            </a:p>
          </p:txBody>
        </p:sp>
        <p:sp>
          <p:nvSpPr>
            <p:cNvPr id="144478" name="Line 31"/>
            <p:cNvSpPr>
              <a:spLocks noChangeShapeType="1"/>
            </p:cNvSpPr>
            <p:nvPr/>
          </p:nvSpPr>
          <p:spPr bwMode="auto">
            <a:xfrm>
              <a:off x="144" y="1584"/>
              <a:ext cx="5312" cy="0"/>
            </a:xfrm>
            <a:prstGeom prst="line">
              <a:avLst/>
            </a:prstGeom>
            <a:noFill/>
            <a:ln w="381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3075" name="Group 131"/>
          <p:cNvGrpSpPr>
            <a:grpSpLocks/>
          </p:cNvGrpSpPr>
          <p:nvPr/>
        </p:nvGrpSpPr>
        <p:grpSpPr bwMode="auto">
          <a:xfrm>
            <a:off x="279397" y="3878975"/>
            <a:ext cx="8483600" cy="1841500"/>
            <a:chOff x="112" y="2408"/>
            <a:chExt cx="5344" cy="1160"/>
          </a:xfrm>
        </p:grpSpPr>
        <p:sp>
          <p:nvSpPr>
            <p:cNvPr id="144475" name="Rectangle 33"/>
            <p:cNvSpPr>
              <a:spLocks noChangeArrowheads="1"/>
            </p:cNvSpPr>
            <p:nvPr/>
          </p:nvSpPr>
          <p:spPr bwMode="auto">
            <a:xfrm>
              <a:off x="112" y="2408"/>
              <a:ext cx="45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/>
                <a:t>Level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dirty="0"/>
                <a:t>#2</a:t>
              </a:r>
            </a:p>
          </p:txBody>
        </p:sp>
        <p:sp>
          <p:nvSpPr>
            <p:cNvPr id="144476" name="Line 34"/>
            <p:cNvSpPr>
              <a:spLocks noChangeShapeType="1"/>
            </p:cNvSpPr>
            <p:nvPr/>
          </p:nvSpPr>
          <p:spPr bwMode="auto">
            <a:xfrm>
              <a:off x="144" y="3568"/>
              <a:ext cx="5312" cy="0"/>
            </a:xfrm>
            <a:prstGeom prst="line">
              <a:avLst/>
            </a:prstGeom>
            <a:noFill/>
            <a:ln w="381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6969122" y="6390400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7.7</a:t>
            </a:r>
          </a:p>
        </p:txBody>
      </p:sp>
      <p:grpSp>
        <p:nvGrpSpPr>
          <p:cNvPr id="83069" name="Group 125"/>
          <p:cNvGrpSpPr>
            <a:grpSpLocks/>
          </p:cNvGrpSpPr>
          <p:nvPr/>
        </p:nvGrpSpPr>
        <p:grpSpPr bwMode="auto">
          <a:xfrm>
            <a:off x="4737097" y="2158125"/>
            <a:ext cx="2432050" cy="2378075"/>
            <a:chOff x="2920" y="1324"/>
            <a:chExt cx="1532" cy="1498"/>
          </a:xfrm>
        </p:grpSpPr>
        <p:sp>
          <p:nvSpPr>
            <p:cNvPr id="144468" name="Freeform 4"/>
            <p:cNvSpPr>
              <a:spLocks/>
            </p:cNvSpPr>
            <p:nvPr/>
          </p:nvSpPr>
          <p:spPr bwMode="auto">
            <a:xfrm>
              <a:off x="3952" y="1324"/>
              <a:ext cx="500" cy="844"/>
            </a:xfrm>
            <a:custGeom>
              <a:avLst/>
              <a:gdLst>
                <a:gd name="T0" fmla="*/ 0 w 500"/>
                <a:gd name="T1" fmla="*/ 844 h 624"/>
                <a:gd name="T2" fmla="*/ 252 w 500"/>
                <a:gd name="T3" fmla="*/ 844 h 624"/>
                <a:gd name="T4" fmla="*/ 252 w 500"/>
                <a:gd name="T5" fmla="*/ 0 h 624"/>
                <a:gd name="T6" fmla="*/ 500 w 500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0"/>
                <a:gd name="T13" fmla="*/ 0 h 624"/>
                <a:gd name="T14" fmla="*/ 500 w 500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0" h="624">
                  <a:moveTo>
                    <a:pt x="0" y="624"/>
                  </a:moveTo>
                  <a:lnTo>
                    <a:pt x="252" y="624"/>
                  </a:lnTo>
                  <a:lnTo>
                    <a:pt x="252" y="0"/>
                  </a:lnTo>
                  <a:lnTo>
                    <a:pt x="5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469" name="Line 37"/>
            <p:cNvSpPr>
              <a:spLocks noChangeShapeType="1"/>
            </p:cNvSpPr>
            <p:nvPr/>
          </p:nvSpPr>
          <p:spPr bwMode="auto">
            <a:xfrm>
              <a:off x="2920" y="2740"/>
              <a:ext cx="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470" name="Rectangle 38"/>
            <p:cNvSpPr>
              <a:spLocks noChangeArrowheads="1"/>
            </p:cNvSpPr>
            <p:nvPr/>
          </p:nvSpPr>
          <p:spPr bwMode="auto">
            <a:xfrm>
              <a:off x="3106" y="2649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144471" name="Freeform 39"/>
            <p:cNvSpPr>
              <a:spLocks/>
            </p:cNvSpPr>
            <p:nvPr/>
          </p:nvSpPr>
          <p:spPr bwMode="auto">
            <a:xfrm>
              <a:off x="3328" y="2544"/>
              <a:ext cx="216" cy="196"/>
            </a:xfrm>
            <a:custGeom>
              <a:avLst/>
              <a:gdLst>
                <a:gd name="T0" fmla="*/ 0 w 216"/>
                <a:gd name="T1" fmla="*/ 196 h 196"/>
                <a:gd name="T2" fmla="*/ 216 w 216"/>
                <a:gd name="T3" fmla="*/ 196 h 196"/>
                <a:gd name="T4" fmla="*/ 216 w 216"/>
                <a:gd name="T5" fmla="*/ 0 h 196"/>
                <a:gd name="T6" fmla="*/ 0 60000 65536"/>
                <a:gd name="T7" fmla="*/ 0 60000 65536"/>
                <a:gd name="T8" fmla="*/ 0 60000 65536"/>
                <a:gd name="T9" fmla="*/ 0 w 216"/>
                <a:gd name="T10" fmla="*/ 0 h 196"/>
                <a:gd name="T11" fmla="*/ 216 w 21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196">
                  <a:moveTo>
                    <a:pt x="0" y="196"/>
                  </a:moveTo>
                  <a:lnTo>
                    <a:pt x="216" y="196"/>
                  </a:lnTo>
                  <a:lnTo>
                    <a:pt x="216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472" name="Group 109"/>
            <p:cNvGrpSpPr>
              <a:grpSpLocks/>
            </p:cNvGrpSpPr>
            <p:nvPr/>
          </p:nvGrpSpPr>
          <p:grpSpPr bwMode="auto">
            <a:xfrm>
              <a:off x="3056" y="1792"/>
              <a:ext cx="975" cy="763"/>
              <a:chOff x="3056" y="1728"/>
              <a:chExt cx="975" cy="763"/>
            </a:xfrm>
          </p:grpSpPr>
          <p:sp>
            <p:nvSpPr>
              <p:cNvPr id="144473" name="Oval 41"/>
              <p:cNvSpPr>
                <a:spLocks noChangeArrowheads="1"/>
              </p:cNvSpPr>
              <p:nvPr/>
            </p:nvSpPr>
            <p:spPr bwMode="auto">
              <a:xfrm>
                <a:off x="3108" y="1728"/>
                <a:ext cx="872" cy="760"/>
              </a:xfrm>
              <a:prstGeom prst="ellipse">
                <a:avLst/>
              </a:prstGeom>
              <a:solidFill>
                <a:srgbClr val="F7D7A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74" name="Rectangle 42"/>
              <p:cNvSpPr>
                <a:spLocks noChangeArrowheads="1"/>
              </p:cNvSpPr>
              <p:nvPr/>
            </p:nvSpPr>
            <p:spPr bwMode="auto">
              <a:xfrm>
                <a:off x="3056" y="1735"/>
                <a:ext cx="975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/>
                  <a:t>Notify</a:t>
                </a:r>
                <a:br>
                  <a:rPr lang="en-US" sz="1200" dirty="0"/>
                </a:br>
                <a:r>
                  <a:rPr lang="en-US" sz="1200" dirty="0"/>
                  <a:t>customer</a:t>
                </a:r>
                <a:br>
                  <a:rPr lang="en-US" sz="1200" dirty="0"/>
                </a:br>
                <a:r>
                  <a:rPr lang="en-US" sz="1200" dirty="0"/>
                  <a:t>and recommend</a:t>
                </a:r>
                <a:br>
                  <a:rPr lang="en-US" sz="1200" dirty="0"/>
                </a:br>
                <a:r>
                  <a:rPr lang="en-US" sz="1200" dirty="0"/>
                  <a:t>an alternative</a:t>
                </a:r>
                <a:br>
                  <a:rPr lang="en-US" sz="1200" dirty="0"/>
                </a:br>
                <a:r>
                  <a:rPr lang="en-US" sz="1200" dirty="0"/>
                  <a:t>provider.</a:t>
                </a:r>
              </a:p>
              <a:p>
                <a:pPr algn="ctr"/>
                <a:r>
                  <a:rPr lang="en-US" sz="1200" dirty="0"/>
                  <a:t>(7 min)</a:t>
                </a:r>
              </a:p>
            </p:txBody>
          </p:sp>
        </p:grpSp>
      </p:grpSp>
      <p:grpSp>
        <p:nvGrpSpPr>
          <p:cNvPr id="83063" name="Group 119"/>
          <p:cNvGrpSpPr>
            <a:grpSpLocks/>
          </p:cNvGrpSpPr>
          <p:nvPr/>
        </p:nvGrpSpPr>
        <p:grpSpPr bwMode="auto">
          <a:xfrm>
            <a:off x="962022" y="1835863"/>
            <a:ext cx="1589088" cy="2195512"/>
            <a:chOff x="542" y="1121"/>
            <a:chExt cx="1001" cy="1383"/>
          </a:xfrm>
        </p:grpSpPr>
        <p:sp>
          <p:nvSpPr>
            <p:cNvPr id="144459" name="Freeform 45"/>
            <p:cNvSpPr>
              <a:spLocks/>
            </p:cNvSpPr>
            <p:nvPr/>
          </p:nvSpPr>
          <p:spPr bwMode="auto">
            <a:xfrm>
              <a:off x="1040" y="1512"/>
              <a:ext cx="408" cy="992"/>
            </a:xfrm>
            <a:custGeom>
              <a:avLst/>
              <a:gdLst>
                <a:gd name="T0" fmla="*/ 0 w 408"/>
                <a:gd name="T1" fmla="*/ 0 h 872"/>
                <a:gd name="T2" fmla="*/ 0 w 408"/>
                <a:gd name="T3" fmla="*/ 992 h 872"/>
                <a:gd name="T4" fmla="*/ 408 w 408"/>
                <a:gd name="T5" fmla="*/ 992 h 872"/>
                <a:gd name="T6" fmla="*/ 0 60000 65536"/>
                <a:gd name="T7" fmla="*/ 0 60000 65536"/>
                <a:gd name="T8" fmla="*/ 0 60000 65536"/>
                <a:gd name="T9" fmla="*/ 0 w 408"/>
                <a:gd name="T10" fmla="*/ 0 h 872"/>
                <a:gd name="T11" fmla="*/ 408 w 408"/>
                <a:gd name="T12" fmla="*/ 872 h 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872">
                  <a:moveTo>
                    <a:pt x="0" y="0"/>
                  </a:moveTo>
                  <a:lnTo>
                    <a:pt x="0" y="872"/>
                  </a:lnTo>
                  <a:lnTo>
                    <a:pt x="408" y="8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460" name="Group 105"/>
            <p:cNvGrpSpPr>
              <a:grpSpLocks/>
            </p:cNvGrpSpPr>
            <p:nvPr/>
          </p:nvGrpSpPr>
          <p:grpSpPr bwMode="auto">
            <a:xfrm>
              <a:off x="542" y="1121"/>
              <a:ext cx="1000" cy="408"/>
              <a:chOff x="542" y="1025"/>
              <a:chExt cx="1000" cy="408"/>
            </a:xfrm>
          </p:grpSpPr>
          <p:sp>
            <p:nvSpPr>
              <p:cNvPr id="82991" name="Oval 47"/>
              <p:cNvSpPr>
                <a:spLocks noChangeArrowheads="1"/>
              </p:cNvSpPr>
              <p:nvPr/>
            </p:nvSpPr>
            <p:spPr bwMode="auto">
              <a:xfrm>
                <a:off x="542" y="1025"/>
                <a:ext cx="1000" cy="4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467" name="Rectangle 48"/>
              <p:cNvSpPr>
                <a:spLocks noChangeArrowheads="1"/>
              </p:cNvSpPr>
              <p:nvPr/>
            </p:nvSpPr>
            <p:spPr bwMode="auto">
              <a:xfrm>
                <a:off x="581" y="1075"/>
                <a:ext cx="922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Customer arrives for service.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(3 min)</a:t>
                </a:r>
              </a:p>
            </p:txBody>
          </p:sp>
        </p:grpSp>
        <p:grpSp>
          <p:nvGrpSpPr>
            <p:cNvPr id="144461" name="Group 106"/>
            <p:cNvGrpSpPr>
              <a:grpSpLocks/>
            </p:cNvGrpSpPr>
            <p:nvPr/>
          </p:nvGrpSpPr>
          <p:grpSpPr bwMode="auto">
            <a:xfrm>
              <a:off x="543" y="1937"/>
              <a:ext cx="1000" cy="497"/>
              <a:chOff x="543" y="1841"/>
              <a:chExt cx="1000" cy="497"/>
            </a:xfrm>
          </p:grpSpPr>
          <p:sp>
            <p:nvSpPr>
              <p:cNvPr id="82994" name="Oval 50"/>
              <p:cNvSpPr>
                <a:spLocks noChangeArrowheads="1"/>
              </p:cNvSpPr>
              <p:nvPr/>
            </p:nvSpPr>
            <p:spPr bwMode="auto">
              <a:xfrm>
                <a:off x="543" y="1841"/>
                <a:ext cx="1000" cy="493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465" name="Rectangle 51"/>
              <p:cNvSpPr>
                <a:spLocks noChangeArrowheads="1"/>
              </p:cNvSpPr>
              <p:nvPr/>
            </p:nvSpPr>
            <p:spPr bwMode="auto">
              <a:xfrm>
                <a:off x="607" y="1881"/>
                <a:ext cx="871" cy="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Warm greeting and obtain service request.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(10 sec)</a:t>
                </a:r>
              </a:p>
            </p:txBody>
          </p:sp>
        </p:grpSp>
        <p:sp>
          <p:nvSpPr>
            <p:cNvPr id="144462" name="Oval 52"/>
            <p:cNvSpPr>
              <a:spLocks noChangeArrowheads="1"/>
            </p:cNvSpPr>
            <p:nvPr/>
          </p:nvSpPr>
          <p:spPr bwMode="auto">
            <a:xfrm>
              <a:off x="958" y="1639"/>
              <a:ext cx="168" cy="168"/>
            </a:xfrm>
            <a:prstGeom prst="ellipse">
              <a:avLst/>
            </a:prstGeom>
            <a:solidFill>
              <a:srgbClr val="BDD6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463" name="Text Box 53"/>
            <p:cNvSpPr txBox="1">
              <a:spLocks noChangeArrowheads="1"/>
            </p:cNvSpPr>
            <p:nvPr/>
          </p:nvSpPr>
          <p:spPr bwMode="auto">
            <a:xfrm>
              <a:off x="948" y="1621"/>
              <a:ext cx="1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dirty="0"/>
                <a:t>F</a:t>
              </a:r>
            </a:p>
          </p:txBody>
        </p:sp>
      </p:grpSp>
      <p:grpSp>
        <p:nvGrpSpPr>
          <p:cNvPr id="83071" name="Group 127"/>
          <p:cNvGrpSpPr>
            <a:grpSpLocks/>
          </p:cNvGrpSpPr>
          <p:nvPr/>
        </p:nvGrpSpPr>
        <p:grpSpPr bwMode="auto">
          <a:xfrm>
            <a:off x="962022" y="4304425"/>
            <a:ext cx="2035175" cy="1733550"/>
            <a:chOff x="542" y="2676"/>
            <a:chExt cx="1282" cy="1092"/>
          </a:xfrm>
        </p:grpSpPr>
        <p:sp>
          <p:nvSpPr>
            <p:cNvPr id="144452" name="Freeform 56"/>
            <p:cNvSpPr>
              <a:spLocks/>
            </p:cNvSpPr>
            <p:nvPr/>
          </p:nvSpPr>
          <p:spPr bwMode="auto">
            <a:xfrm>
              <a:off x="1040" y="2952"/>
              <a:ext cx="784" cy="816"/>
            </a:xfrm>
            <a:custGeom>
              <a:avLst/>
              <a:gdLst>
                <a:gd name="T0" fmla="*/ 784 w 720"/>
                <a:gd name="T1" fmla="*/ 816 h 260"/>
                <a:gd name="T2" fmla="*/ 0 w 720"/>
                <a:gd name="T3" fmla="*/ 816 h 260"/>
                <a:gd name="T4" fmla="*/ 0 w 720"/>
                <a:gd name="T5" fmla="*/ 0 h 260"/>
                <a:gd name="T6" fmla="*/ 0 60000 65536"/>
                <a:gd name="T7" fmla="*/ 0 60000 65536"/>
                <a:gd name="T8" fmla="*/ 0 60000 65536"/>
                <a:gd name="T9" fmla="*/ 0 w 720"/>
                <a:gd name="T10" fmla="*/ 0 h 260"/>
                <a:gd name="T11" fmla="*/ 720 w 720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60">
                  <a:moveTo>
                    <a:pt x="720" y="260"/>
                  </a:moveTo>
                  <a:lnTo>
                    <a:pt x="0" y="26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453" name="Group 107"/>
            <p:cNvGrpSpPr>
              <a:grpSpLocks/>
            </p:cNvGrpSpPr>
            <p:nvPr/>
          </p:nvGrpSpPr>
          <p:grpSpPr bwMode="auto">
            <a:xfrm>
              <a:off x="542" y="2676"/>
              <a:ext cx="1000" cy="277"/>
              <a:chOff x="542" y="2580"/>
              <a:chExt cx="1000" cy="277"/>
            </a:xfrm>
          </p:grpSpPr>
          <p:sp>
            <p:nvSpPr>
              <p:cNvPr id="144457" name="Oval 58"/>
              <p:cNvSpPr>
                <a:spLocks noChangeArrowheads="1"/>
              </p:cNvSpPr>
              <p:nvPr/>
            </p:nvSpPr>
            <p:spPr bwMode="auto">
              <a:xfrm>
                <a:off x="542" y="2580"/>
                <a:ext cx="1000" cy="277"/>
              </a:xfrm>
              <a:prstGeom prst="ellipse">
                <a:avLst/>
              </a:prstGeom>
              <a:solidFill>
                <a:srgbClr val="F7D7A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58" name="Rectangle 59"/>
              <p:cNvSpPr>
                <a:spLocks noChangeArrowheads="1"/>
              </p:cNvSpPr>
              <p:nvPr/>
            </p:nvSpPr>
            <p:spPr bwMode="auto">
              <a:xfrm>
                <a:off x="608" y="2595"/>
                <a:ext cx="868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Direct customer to waiting room.</a:t>
                </a:r>
              </a:p>
            </p:txBody>
          </p:sp>
        </p:grpSp>
        <p:grpSp>
          <p:nvGrpSpPr>
            <p:cNvPr id="144454" name="Group 103"/>
            <p:cNvGrpSpPr>
              <a:grpSpLocks/>
            </p:cNvGrpSpPr>
            <p:nvPr/>
          </p:nvGrpSpPr>
          <p:grpSpPr bwMode="auto">
            <a:xfrm>
              <a:off x="945" y="3255"/>
              <a:ext cx="184" cy="192"/>
              <a:chOff x="945" y="3015"/>
              <a:chExt cx="184" cy="192"/>
            </a:xfrm>
          </p:grpSpPr>
          <p:sp>
            <p:nvSpPr>
              <p:cNvPr id="144455" name="Oval 60"/>
              <p:cNvSpPr>
                <a:spLocks noChangeArrowheads="1"/>
              </p:cNvSpPr>
              <p:nvPr/>
            </p:nvSpPr>
            <p:spPr bwMode="auto">
              <a:xfrm>
                <a:off x="958" y="3032"/>
                <a:ext cx="168" cy="168"/>
              </a:xfrm>
              <a:prstGeom prst="ellipse">
                <a:avLst/>
              </a:prstGeom>
              <a:solidFill>
                <a:srgbClr val="BDD6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56" name="Text Box 61"/>
              <p:cNvSpPr txBox="1">
                <a:spLocks noChangeArrowheads="1"/>
              </p:cNvSpPr>
              <p:nvPr/>
            </p:nvSpPr>
            <p:spPr bwMode="auto">
              <a:xfrm>
                <a:off x="945" y="3015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/>
                  <a:t>F</a:t>
                </a:r>
              </a:p>
            </p:txBody>
          </p:sp>
        </p:grpSp>
      </p:grpSp>
      <p:grpSp>
        <p:nvGrpSpPr>
          <p:cNvPr id="83074" name="Group 130"/>
          <p:cNvGrpSpPr>
            <a:grpSpLocks/>
          </p:cNvGrpSpPr>
          <p:nvPr/>
        </p:nvGrpSpPr>
        <p:grpSpPr bwMode="auto">
          <a:xfrm>
            <a:off x="2997197" y="1999375"/>
            <a:ext cx="5772150" cy="4337050"/>
            <a:chOff x="1824" y="1224"/>
            <a:chExt cx="3636" cy="2732"/>
          </a:xfrm>
        </p:grpSpPr>
        <p:sp>
          <p:nvSpPr>
            <p:cNvPr id="144421" name="Line 6"/>
            <p:cNvSpPr>
              <a:spLocks noChangeShapeType="1"/>
            </p:cNvSpPr>
            <p:nvPr/>
          </p:nvSpPr>
          <p:spPr bwMode="auto">
            <a:xfrm flipV="1">
              <a:off x="4960" y="1972"/>
              <a:ext cx="0" cy="8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422" name="Group 112"/>
            <p:cNvGrpSpPr>
              <a:grpSpLocks/>
            </p:cNvGrpSpPr>
            <p:nvPr/>
          </p:nvGrpSpPr>
          <p:grpSpPr bwMode="auto">
            <a:xfrm>
              <a:off x="4460" y="2584"/>
              <a:ext cx="1000" cy="512"/>
              <a:chOff x="4460" y="2656"/>
              <a:chExt cx="1000" cy="512"/>
            </a:xfrm>
          </p:grpSpPr>
          <p:sp>
            <p:nvSpPr>
              <p:cNvPr id="82952" name="Oval 8"/>
              <p:cNvSpPr>
                <a:spLocks noChangeArrowheads="1"/>
              </p:cNvSpPr>
              <p:nvPr/>
            </p:nvSpPr>
            <p:spPr bwMode="auto">
              <a:xfrm>
                <a:off x="4460" y="2656"/>
                <a:ext cx="1000" cy="512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451" name="Rectangle 9"/>
              <p:cNvSpPr>
                <a:spLocks noChangeArrowheads="1"/>
              </p:cNvSpPr>
              <p:nvPr/>
            </p:nvSpPr>
            <p:spPr bwMode="auto">
              <a:xfrm>
                <a:off x="4595" y="2683"/>
                <a:ext cx="730" cy="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Notify customer the car is ready.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(3 min)</a:t>
                </a:r>
              </a:p>
            </p:txBody>
          </p:sp>
        </p:grpSp>
        <p:sp>
          <p:nvSpPr>
            <p:cNvPr id="144423" name="Line 12"/>
            <p:cNvSpPr>
              <a:spLocks noChangeShapeType="1"/>
            </p:cNvSpPr>
            <p:nvPr/>
          </p:nvSpPr>
          <p:spPr bwMode="auto">
            <a:xfrm flipV="1">
              <a:off x="4960" y="1424"/>
              <a:ext cx="0" cy="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424" name="Group 110"/>
            <p:cNvGrpSpPr>
              <a:grpSpLocks/>
            </p:cNvGrpSpPr>
            <p:nvPr/>
          </p:nvGrpSpPr>
          <p:grpSpPr bwMode="auto">
            <a:xfrm>
              <a:off x="4460" y="1224"/>
              <a:ext cx="1000" cy="196"/>
              <a:chOff x="4460" y="1132"/>
              <a:chExt cx="1000" cy="196"/>
            </a:xfrm>
          </p:grpSpPr>
          <p:sp>
            <p:nvSpPr>
              <p:cNvPr id="144448" name="Oval 14"/>
              <p:cNvSpPr>
                <a:spLocks noChangeArrowheads="1"/>
              </p:cNvSpPr>
              <p:nvPr/>
            </p:nvSpPr>
            <p:spPr bwMode="auto">
              <a:xfrm>
                <a:off x="4460" y="1132"/>
                <a:ext cx="1000" cy="196"/>
              </a:xfrm>
              <a:prstGeom prst="ellipse">
                <a:avLst/>
              </a:prstGeom>
              <a:solidFill>
                <a:srgbClr val="F7D7A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49" name="Rectangle 15"/>
              <p:cNvSpPr>
                <a:spLocks noChangeArrowheads="1"/>
              </p:cNvSpPr>
              <p:nvPr/>
            </p:nvSpPr>
            <p:spPr bwMode="auto">
              <a:xfrm>
                <a:off x="4517" y="1147"/>
                <a:ext cx="887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Customer departs</a:t>
                </a:r>
              </a:p>
            </p:txBody>
          </p:sp>
        </p:grpSp>
        <p:grpSp>
          <p:nvGrpSpPr>
            <p:cNvPr id="144425" name="Group 104"/>
            <p:cNvGrpSpPr>
              <a:grpSpLocks/>
            </p:cNvGrpSpPr>
            <p:nvPr/>
          </p:nvGrpSpPr>
          <p:grpSpPr bwMode="auto">
            <a:xfrm>
              <a:off x="4460" y="1736"/>
              <a:ext cx="1000" cy="316"/>
              <a:chOff x="4460" y="1640"/>
              <a:chExt cx="1000" cy="316"/>
            </a:xfrm>
          </p:grpSpPr>
          <p:sp>
            <p:nvSpPr>
              <p:cNvPr id="144446" name="Oval 17"/>
              <p:cNvSpPr>
                <a:spLocks noChangeArrowheads="1"/>
              </p:cNvSpPr>
              <p:nvPr/>
            </p:nvSpPr>
            <p:spPr bwMode="auto">
              <a:xfrm>
                <a:off x="4460" y="1640"/>
                <a:ext cx="1000" cy="316"/>
              </a:xfrm>
              <a:prstGeom prst="ellipse">
                <a:avLst/>
              </a:prstGeom>
              <a:solidFill>
                <a:srgbClr val="F7D7A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47" name="Rectangle 18"/>
              <p:cNvSpPr>
                <a:spLocks noChangeArrowheads="1"/>
              </p:cNvSpPr>
              <p:nvPr/>
            </p:nvSpPr>
            <p:spPr bwMode="auto">
              <a:xfrm>
                <a:off x="4490" y="1691"/>
                <a:ext cx="94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Customer pays bill.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(4 min)</a:t>
                </a:r>
              </a:p>
            </p:txBody>
          </p:sp>
        </p:grpSp>
        <p:sp>
          <p:nvSpPr>
            <p:cNvPr id="144426" name="Freeform 19"/>
            <p:cNvSpPr>
              <a:spLocks/>
            </p:cNvSpPr>
            <p:nvPr/>
          </p:nvSpPr>
          <p:spPr bwMode="auto">
            <a:xfrm>
              <a:off x="3604" y="3088"/>
              <a:ext cx="1352" cy="680"/>
            </a:xfrm>
            <a:custGeom>
              <a:avLst/>
              <a:gdLst>
                <a:gd name="T0" fmla="*/ 0 w 1352"/>
                <a:gd name="T1" fmla="*/ 680 h 1008"/>
                <a:gd name="T2" fmla="*/ 1352 w 1352"/>
                <a:gd name="T3" fmla="*/ 680 h 1008"/>
                <a:gd name="T4" fmla="*/ 1352 w 1352"/>
                <a:gd name="T5" fmla="*/ 0 h 1008"/>
                <a:gd name="T6" fmla="*/ 0 60000 65536"/>
                <a:gd name="T7" fmla="*/ 0 60000 65536"/>
                <a:gd name="T8" fmla="*/ 0 60000 65536"/>
                <a:gd name="T9" fmla="*/ 0 w 1352"/>
                <a:gd name="T10" fmla="*/ 0 h 1008"/>
                <a:gd name="T11" fmla="*/ 1352 w 1352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2" h="1008">
                  <a:moveTo>
                    <a:pt x="0" y="1008"/>
                  </a:moveTo>
                  <a:lnTo>
                    <a:pt x="1352" y="1008"/>
                  </a:lnTo>
                  <a:lnTo>
                    <a:pt x="13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427" name="Group 111"/>
            <p:cNvGrpSpPr>
              <a:grpSpLocks/>
            </p:cNvGrpSpPr>
            <p:nvPr/>
          </p:nvGrpSpPr>
          <p:grpSpPr bwMode="auto">
            <a:xfrm>
              <a:off x="4863" y="2079"/>
              <a:ext cx="184" cy="443"/>
              <a:chOff x="4863" y="2055"/>
              <a:chExt cx="184" cy="443"/>
            </a:xfrm>
          </p:grpSpPr>
          <p:sp>
            <p:nvSpPr>
              <p:cNvPr id="144442" name="Oval 10"/>
              <p:cNvSpPr>
                <a:spLocks noChangeArrowheads="1"/>
              </p:cNvSpPr>
              <p:nvPr/>
            </p:nvSpPr>
            <p:spPr bwMode="auto">
              <a:xfrm>
                <a:off x="4876" y="2064"/>
                <a:ext cx="168" cy="168"/>
              </a:xfrm>
              <a:prstGeom prst="ellipse">
                <a:avLst/>
              </a:prstGeom>
              <a:solidFill>
                <a:srgbClr val="BDD6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43" name="Text Box 21"/>
              <p:cNvSpPr txBox="1">
                <a:spLocks noChangeArrowheads="1"/>
              </p:cNvSpPr>
              <p:nvPr/>
            </p:nvSpPr>
            <p:spPr bwMode="auto">
              <a:xfrm>
                <a:off x="4863" y="2055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/>
                  <a:t>F</a:t>
                </a:r>
              </a:p>
            </p:txBody>
          </p:sp>
          <p:sp>
            <p:nvSpPr>
              <p:cNvPr id="144444" name="Oval 11"/>
              <p:cNvSpPr>
                <a:spLocks noChangeArrowheads="1"/>
              </p:cNvSpPr>
              <p:nvPr/>
            </p:nvSpPr>
            <p:spPr bwMode="auto">
              <a:xfrm>
                <a:off x="4876" y="2316"/>
                <a:ext cx="168" cy="168"/>
              </a:xfrm>
              <a:prstGeom prst="ellipse">
                <a:avLst/>
              </a:prstGeom>
              <a:solidFill>
                <a:srgbClr val="BDD6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45" name="Text Box 20"/>
              <p:cNvSpPr txBox="1">
                <a:spLocks noChangeArrowheads="1"/>
              </p:cNvSpPr>
              <p:nvPr/>
            </p:nvSpPr>
            <p:spPr bwMode="auto">
              <a:xfrm>
                <a:off x="4863" y="2306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/>
                  <a:t>F</a:t>
                </a:r>
              </a:p>
            </p:txBody>
          </p:sp>
        </p:grpSp>
        <p:grpSp>
          <p:nvGrpSpPr>
            <p:cNvPr id="144428" name="Group 113"/>
            <p:cNvGrpSpPr>
              <a:grpSpLocks/>
            </p:cNvGrpSpPr>
            <p:nvPr/>
          </p:nvGrpSpPr>
          <p:grpSpPr bwMode="auto">
            <a:xfrm>
              <a:off x="2628" y="3580"/>
              <a:ext cx="1000" cy="376"/>
              <a:chOff x="3044" y="3132"/>
              <a:chExt cx="1000" cy="376"/>
            </a:xfrm>
          </p:grpSpPr>
          <p:sp>
            <p:nvSpPr>
              <p:cNvPr id="144440" name="Oval 66"/>
              <p:cNvSpPr>
                <a:spLocks noChangeArrowheads="1"/>
              </p:cNvSpPr>
              <p:nvPr/>
            </p:nvSpPr>
            <p:spPr bwMode="auto">
              <a:xfrm>
                <a:off x="3044" y="3132"/>
                <a:ext cx="1000" cy="376"/>
              </a:xfrm>
              <a:prstGeom prst="ellipse">
                <a:avLst/>
              </a:prstGeom>
              <a:solidFill>
                <a:srgbClr val="F7D7A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41" name="Rectangle 67"/>
              <p:cNvSpPr>
                <a:spLocks noChangeArrowheads="1"/>
              </p:cNvSpPr>
              <p:nvPr/>
            </p:nvSpPr>
            <p:spPr bwMode="auto">
              <a:xfrm>
                <a:off x="3135" y="3147"/>
                <a:ext cx="81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Perform required work.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(varies)</a:t>
                </a:r>
              </a:p>
            </p:txBody>
          </p:sp>
        </p:grpSp>
        <p:grpSp>
          <p:nvGrpSpPr>
            <p:cNvPr id="144429" name="Group 114"/>
            <p:cNvGrpSpPr>
              <a:grpSpLocks/>
            </p:cNvGrpSpPr>
            <p:nvPr/>
          </p:nvGrpSpPr>
          <p:grpSpPr bwMode="auto">
            <a:xfrm>
              <a:off x="3904" y="3614"/>
              <a:ext cx="1000" cy="304"/>
              <a:chOff x="3044" y="3720"/>
              <a:chExt cx="1000" cy="304"/>
            </a:xfrm>
          </p:grpSpPr>
          <p:sp>
            <p:nvSpPr>
              <p:cNvPr id="144438" name="Oval 69"/>
              <p:cNvSpPr>
                <a:spLocks noChangeArrowheads="1"/>
              </p:cNvSpPr>
              <p:nvPr/>
            </p:nvSpPr>
            <p:spPr bwMode="auto">
              <a:xfrm>
                <a:off x="3044" y="3720"/>
                <a:ext cx="1000" cy="304"/>
              </a:xfrm>
              <a:prstGeom prst="ellipse">
                <a:avLst/>
              </a:prstGeom>
              <a:solidFill>
                <a:srgbClr val="F7D7A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39" name="Rectangle 70"/>
              <p:cNvSpPr>
                <a:spLocks noChangeArrowheads="1"/>
              </p:cNvSpPr>
              <p:nvPr/>
            </p:nvSpPr>
            <p:spPr bwMode="auto">
              <a:xfrm>
                <a:off x="3136" y="3763"/>
                <a:ext cx="817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Prepare invoice.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(3 min)</a:t>
                </a:r>
              </a:p>
            </p:txBody>
          </p:sp>
        </p:grpSp>
        <p:sp>
          <p:nvSpPr>
            <p:cNvPr id="144430" name="Freeform 75"/>
            <p:cNvSpPr>
              <a:spLocks/>
            </p:cNvSpPr>
            <p:nvPr/>
          </p:nvSpPr>
          <p:spPr bwMode="auto">
            <a:xfrm>
              <a:off x="1824" y="3548"/>
              <a:ext cx="802" cy="220"/>
            </a:xfrm>
            <a:custGeom>
              <a:avLst/>
              <a:gdLst>
                <a:gd name="T0" fmla="*/ 802 w 1216"/>
                <a:gd name="T1" fmla="*/ 220 h 68"/>
                <a:gd name="T2" fmla="*/ 0 w 1216"/>
                <a:gd name="T3" fmla="*/ 220 h 68"/>
                <a:gd name="T4" fmla="*/ 0 w 1216"/>
                <a:gd name="T5" fmla="*/ 0 h 68"/>
                <a:gd name="T6" fmla="*/ 0 60000 65536"/>
                <a:gd name="T7" fmla="*/ 0 60000 65536"/>
                <a:gd name="T8" fmla="*/ 0 60000 65536"/>
                <a:gd name="T9" fmla="*/ 0 w 1216"/>
                <a:gd name="T10" fmla="*/ 0 h 68"/>
                <a:gd name="T11" fmla="*/ 1216 w 1216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6" h="68">
                  <a:moveTo>
                    <a:pt x="1216" y="68"/>
                  </a:moveTo>
                  <a:lnTo>
                    <a:pt x="0" y="6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431" name="Line 76"/>
            <p:cNvSpPr>
              <a:spLocks noChangeShapeType="1"/>
            </p:cNvSpPr>
            <p:nvPr/>
          </p:nvSpPr>
          <p:spPr bwMode="auto">
            <a:xfrm>
              <a:off x="2516" y="3548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432" name="Group 118"/>
            <p:cNvGrpSpPr>
              <a:grpSpLocks/>
            </p:cNvGrpSpPr>
            <p:nvPr/>
          </p:nvGrpSpPr>
          <p:grpSpPr bwMode="auto">
            <a:xfrm>
              <a:off x="3669" y="3670"/>
              <a:ext cx="184" cy="192"/>
              <a:chOff x="5161" y="3814"/>
              <a:chExt cx="184" cy="192"/>
            </a:xfrm>
          </p:grpSpPr>
          <p:sp>
            <p:nvSpPr>
              <p:cNvPr id="144436" name="Oval 74"/>
              <p:cNvSpPr>
                <a:spLocks noChangeArrowheads="1"/>
              </p:cNvSpPr>
              <p:nvPr/>
            </p:nvSpPr>
            <p:spPr bwMode="auto">
              <a:xfrm>
                <a:off x="5176" y="3824"/>
                <a:ext cx="168" cy="168"/>
              </a:xfrm>
              <a:prstGeom prst="ellipse">
                <a:avLst/>
              </a:prstGeom>
              <a:solidFill>
                <a:srgbClr val="BDD6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37" name="Text Box 77"/>
              <p:cNvSpPr txBox="1">
                <a:spLocks noChangeArrowheads="1"/>
              </p:cNvSpPr>
              <p:nvPr/>
            </p:nvSpPr>
            <p:spPr bwMode="auto">
              <a:xfrm>
                <a:off x="5161" y="3814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/>
                  <a:t>F</a:t>
                </a:r>
              </a:p>
            </p:txBody>
          </p:sp>
        </p:grpSp>
        <p:grpSp>
          <p:nvGrpSpPr>
            <p:cNvPr id="144433" name="Group 117"/>
            <p:cNvGrpSpPr>
              <a:grpSpLocks/>
            </p:cNvGrpSpPr>
            <p:nvPr/>
          </p:nvGrpSpPr>
          <p:grpSpPr bwMode="auto">
            <a:xfrm>
              <a:off x="4857" y="3255"/>
              <a:ext cx="184" cy="192"/>
              <a:chOff x="5161" y="3346"/>
              <a:chExt cx="184" cy="192"/>
            </a:xfrm>
          </p:grpSpPr>
          <p:sp>
            <p:nvSpPr>
              <p:cNvPr id="144434" name="Oval 71"/>
              <p:cNvSpPr>
                <a:spLocks noChangeArrowheads="1"/>
              </p:cNvSpPr>
              <p:nvPr/>
            </p:nvSpPr>
            <p:spPr bwMode="auto">
              <a:xfrm>
                <a:off x="5176" y="3360"/>
                <a:ext cx="168" cy="168"/>
              </a:xfrm>
              <a:prstGeom prst="ellipse">
                <a:avLst/>
              </a:prstGeom>
              <a:solidFill>
                <a:srgbClr val="BDD6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35" name="Text Box 78"/>
              <p:cNvSpPr txBox="1">
                <a:spLocks noChangeArrowheads="1"/>
              </p:cNvSpPr>
              <p:nvPr/>
            </p:nvSpPr>
            <p:spPr bwMode="auto">
              <a:xfrm>
                <a:off x="5161" y="3346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/>
                  <a:t>F</a:t>
                </a:r>
              </a:p>
            </p:txBody>
          </p:sp>
        </p:grpSp>
      </p:grpSp>
      <p:grpSp>
        <p:nvGrpSpPr>
          <p:cNvPr id="83076" name="Group 132"/>
          <p:cNvGrpSpPr>
            <a:grpSpLocks/>
          </p:cNvGrpSpPr>
          <p:nvPr/>
        </p:nvGrpSpPr>
        <p:grpSpPr bwMode="auto">
          <a:xfrm>
            <a:off x="2771772" y="3523375"/>
            <a:ext cx="455613" cy="2212975"/>
            <a:chOff x="1682" y="2184"/>
            <a:chExt cx="287" cy="1394"/>
          </a:xfrm>
        </p:grpSpPr>
        <p:sp>
          <p:nvSpPr>
            <p:cNvPr id="144415" name="Line 83"/>
            <p:cNvSpPr>
              <a:spLocks noChangeShapeType="1"/>
            </p:cNvSpPr>
            <p:nvPr/>
          </p:nvSpPr>
          <p:spPr bwMode="auto">
            <a:xfrm>
              <a:off x="1824" y="2184"/>
              <a:ext cx="0" cy="1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416" name="Group 121"/>
            <p:cNvGrpSpPr>
              <a:grpSpLocks/>
            </p:cNvGrpSpPr>
            <p:nvPr/>
          </p:nvGrpSpPr>
          <p:grpSpPr bwMode="auto">
            <a:xfrm>
              <a:off x="1682" y="3255"/>
              <a:ext cx="287" cy="323"/>
              <a:chOff x="1682" y="3255"/>
              <a:chExt cx="287" cy="323"/>
            </a:xfrm>
          </p:grpSpPr>
          <p:sp>
            <p:nvSpPr>
              <p:cNvPr id="144417" name="Rectangle 73"/>
              <p:cNvSpPr>
                <a:spLocks noChangeArrowheads="1"/>
              </p:cNvSpPr>
              <p:nvPr/>
            </p:nvSpPr>
            <p:spPr bwMode="auto">
              <a:xfrm>
                <a:off x="1682" y="3405"/>
                <a:ext cx="28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Yes</a:t>
                </a:r>
              </a:p>
            </p:txBody>
          </p:sp>
          <p:grpSp>
            <p:nvGrpSpPr>
              <p:cNvPr id="144418" name="Group 101"/>
              <p:cNvGrpSpPr>
                <a:grpSpLocks/>
              </p:cNvGrpSpPr>
              <p:nvPr/>
            </p:nvGrpSpPr>
            <p:grpSpPr bwMode="auto">
              <a:xfrm>
                <a:off x="1724" y="3255"/>
                <a:ext cx="184" cy="192"/>
                <a:chOff x="1724" y="3183"/>
                <a:chExt cx="184" cy="192"/>
              </a:xfrm>
            </p:grpSpPr>
            <p:sp>
              <p:nvSpPr>
                <p:cNvPr id="144419" name="Oval 81"/>
                <p:cNvSpPr>
                  <a:spLocks noChangeArrowheads="1"/>
                </p:cNvSpPr>
                <p:nvPr/>
              </p:nvSpPr>
              <p:spPr bwMode="auto">
                <a:xfrm>
                  <a:off x="1739" y="3200"/>
                  <a:ext cx="168" cy="168"/>
                </a:xfrm>
                <a:prstGeom prst="ellipse">
                  <a:avLst/>
                </a:prstGeom>
                <a:solidFill>
                  <a:srgbClr val="BDD6AE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442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724" y="3183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sz="1400" dirty="0"/>
                    <a:t>F</a:t>
                  </a:r>
                </a:p>
              </p:txBody>
            </p:sp>
          </p:grpSp>
        </p:grpSp>
      </p:grpSp>
      <p:grpSp>
        <p:nvGrpSpPr>
          <p:cNvPr id="83066" name="Group 122"/>
          <p:cNvGrpSpPr>
            <a:grpSpLocks/>
          </p:cNvGrpSpPr>
          <p:nvPr/>
        </p:nvGrpSpPr>
        <p:grpSpPr bwMode="auto">
          <a:xfrm>
            <a:off x="3863972" y="4869575"/>
            <a:ext cx="455613" cy="866775"/>
            <a:chOff x="2370" y="3032"/>
            <a:chExt cx="287" cy="546"/>
          </a:xfrm>
        </p:grpSpPr>
        <p:sp>
          <p:nvSpPr>
            <p:cNvPr id="144410" name="Rectangle 72"/>
            <p:cNvSpPr>
              <a:spLocks noChangeArrowheads="1"/>
            </p:cNvSpPr>
            <p:nvPr/>
          </p:nvSpPr>
          <p:spPr bwMode="auto">
            <a:xfrm>
              <a:off x="2370" y="3405"/>
              <a:ext cx="2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44411" name="Line 95"/>
            <p:cNvSpPr>
              <a:spLocks noChangeShapeType="1"/>
            </p:cNvSpPr>
            <p:nvPr/>
          </p:nvSpPr>
          <p:spPr bwMode="auto">
            <a:xfrm>
              <a:off x="2508" y="30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412" name="Group 102"/>
            <p:cNvGrpSpPr>
              <a:grpSpLocks/>
            </p:cNvGrpSpPr>
            <p:nvPr/>
          </p:nvGrpSpPr>
          <p:grpSpPr bwMode="auto">
            <a:xfrm>
              <a:off x="2414" y="3255"/>
              <a:ext cx="184" cy="192"/>
              <a:chOff x="2414" y="3159"/>
              <a:chExt cx="184" cy="192"/>
            </a:xfrm>
          </p:grpSpPr>
          <p:sp>
            <p:nvSpPr>
              <p:cNvPr id="144413" name="Oval 92"/>
              <p:cNvSpPr>
                <a:spLocks noChangeArrowheads="1"/>
              </p:cNvSpPr>
              <p:nvPr/>
            </p:nvSpPr>
            <p:spPr bwMode="auto">
              <a:xfrm>
                <a:off x="2426" y="3176"/>
                <a:ext cx="168" cy="168"/>
              </a:xfrm>
              <a:prstGeom prst="ellipse">
                <a:avLst/>
              </a:prstGeom>
              <a:solidFill>
                <a:srgbClr val="BDD6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14" name="Text Box 100"/>
              <p:cNvSpPr txBox="1">
                <a:spLocks noChangeArrowheads="1"/>
              </p:cNvSpPr>
              <p:nvPr/>
            </p:nvSpPr>
            <p:spPr bwMode="auto">
              <a:xfrm>
                <a:off x="2414" y="3159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/>
                  <a:t>F</a:t>
                </a:r>
              </a:p>
            </p:txBody>
          </p:sp>
        </p:grpSp>
      </p:grpSp>
      <p:grpSp>
        <p:nvGrpSpPr>
          <p:cNvPr id="83064" name="Group 120"/>
          <p:cNvGrpSpPr>
            <a:grpSpLocks/>
          </p:cNvGrpSpPr>
          <p:nvPr/>
        </p:nvGrpSpPr>
        <p:grpSpPr bwMode="auto">
          <a:xfrm>
            <a:off x="2393947" y="2875675"/>
            <a:ext cx="2438400" cy="2216150"/>
            <a:chOff x="1444" y="1776"/>
            <a:chExt cx="1536" cy="1396"/>
          </a:xfrm>
        </p:grpSpPr>
        <p:sp>
          <p:nvSpPr>
            <p:cNvPr id="144398" name="Line 85"/>
            <p:cNvSpPr>
              <a:spLocks noChangeShapeType="1"/>
            </p:cNvSpPr>
            <p:nvPr/>
          </p:nvSpPr>
          <p:spPr bwMode="auto">
            <a:xfrm>
              <a:off x="2512" y="207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4399" name="Group 115"/>
            <p:cNvGrpSpPr>
              <a:grpSpLocks/>
            </p:cNvGrpSpPr>
            <p:nvPr/>
          </p:nvGrpSpPr>
          <p:grpSpPr bwMode="auto">
            <a:xfrm>
              <a:off x="1444" y="2188"/>
              <a:ext cx="760" cy="620"/>
              <a:chOff x="1444" y="2092"/>
              <a:chExt cx="760" cy="620"/>
            </a:xfrm>
          </p:grpSpPr>
          <p:sp>
            <p:nvSpPr>
              <p:cNvPr id="83031" name="AutoShape 87"/>
              <p:cNvSpPr>
                <a:spLocks noChangeArrowheads="1"/>
              </p:cNvSpPr>
              <p:nvPr/>
            </p:nvSpPr>
            <p:spPr bwMode="auto">
              <a:xfrm>
                <a:off x="1444" y="2092"/>
                <a:ext cx="760" cy="620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409" name="Rectangle 88"/>
              <p:cNvSpPr>
                <a:spLocks noChangeArrowheads="1"/>
              </p:cNvSpPr>
              <p:nvPr/>
            </p:nvSpPr>
            <p:spPr bwMode="auto">
              <a:xfrm>
                <a:off x="1518" y="2243"/>
                <a:ext cx="602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Standard request.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(3 min)</a:t>
                </a:r>
              </a:p>
            </p:txBody>
          </p:sp>
        </p:grpSp>
        <p:grpSp>
          <p:nvGrpSpPr>
            <p:cNvPr id="144400" name="Group 108"/>
            <p:cNvGrpSpPr>
              <a:grpSpLocks/>
            </p:cNvGrpSpPr>
            <p:nvPr/>
          </p:nvGrpSpPr>
          <p:grpSpPr bwMode="auto">
            <a:xfrm>
              <a:off x="2062" y="1776"/>
              <a:ext cx="896" cy="400"/>
              <a:chOff x="2062" y="1680"/>
              <a:chExt cx="896" cy="400"/>
            </a:xfrm>
          </p:grpSpPr>
          <p:sp>
            <p:nvSpPr>
              <p:cNvPr id="144406" name="Oval 90"/>
              <p:cNvSpPr>
                <a:spLocks noChangeArrowheads="1"/>
              </p:cNvSpPr>
              <p:nvPr/>
            </p:nvSpPr>
            <p:spPr bwMode="auto">
              <a:xfrm>
                <a:off x="2062" y="1680"/>
                <a:ext cx="896" cy="400"/>
              </a:xfrm>
              <a:prstGeom prst="ellipse">
                <a:avLst/>
              </a:prstGeom>
              <a:solidFill>
                <a:srgbClr val="F7D7A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07" name="Rectangle 91"/>
              <p:cNvSpPr>
                <a:spLocks noChangeArrowheads="1"/>
              </p:cNvSpPr>
              <p:nvPr/>
            </p:nvSpPr>
            <p:spPr bwMode="auto">
              <a:xfrm>
                <a:off x="2190" y="1703"/>
                <a:ext cx="639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Determine specifics.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(5 min)</a:t>
                </a:r>
              </a:p>
            </p:txBody>
          </p:sp>
        </p:grpSp>
        <p:sp>
          <p:nvSpPr>
            <p:cNvPr id="144401" name="Freeform 93"/>
            <p:cNvSpPr>
              <a:spLocks/>
            </p:cNvSpPr>
            <p:nvPr/>
          </p:nvSpPr>
          <p:spPr bwMode="auto">
            <a:xfrm>
              <a:off x="1816" y="1968"/>
              <a:ext cx="236" cy="68"/>
            </a:xfrm>
            <a:custGeom>
              <a:avLst/>
              <a:gdLst>
                <a:gd name="T0" fmla="*/ 0 w 236"/>
                <a:gd name="T1" fmla="*/ 68 h 68"/>
                <a:gd name="T2" fmla="*/ 0 w 236"/>
                <a:gd name="T3" fmla="*/ 0 h 68"/>
                <a:gd name="T4" fmla="*/ 236 w 236"/>
                <a:gd name="T5" fmla="*/ 0 h 68"/>
                <a:gd name="T6" fmla="*/ 0 60000 65536"/>
                <a:gd name="T7" fmla="*/ 0 60000 65536"/>
                <a:gd name="T8" fmla="*/ 0 60000 65536"/>
                <a:gd name="T9" fmla="*/ 0 w 236"/>
                <a:gd name="T10" fmla="*/ 0 h 68"/>
                <a:gd name="T11" fmla="*/ 236 w 236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68">
                  <a:moveTo>
                    <a:pt x="0" y="68"/>
                  </a:moveTo>
                  <a:lnTo>
                    <a:pt x="0" y="0"/>
                  </a:lnTo>
                  <a:lnTo>
                    <a:pt x="236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402" name="Rectangle 94"/>
            <p:cNvSpPr>
              <a:spLocks noChangeArrowheads="1"/>
            </p:cNvSpPr>
            <p:nvPr/>
          </p:nvSpPr>
          <p:spPr bwMode="auto">
            <a:xfrm>
              <a:off x="1698" y="2041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grpSp>
          <p:nvGrpSpPr>
            <p:cNvPr id="144403" name="Group 116"/>
            <p:cNvGrpSpPr>
              <a:grpSpLocks/>
            </p:cNvGrpSpPr>
            <p:nvPr/>
          </p:nvGrpSpPr>
          <p:grpSpPr bwMode="auto">
            <a:xfrm>
              <a:off x="2040" y="2316"/>
              <a:ext cx="940" cy="856"/>
              <a:chOff x="2040" y="2220"/>
              <a:chExt cx="940" cy="856"/>
            </a:xfrm>
          </p:grpSpPr>
          <p:sp>
            <p:nvSpPr>
              <p:cNvPr id="144404" name="AutoShape 97"/>
              <p:cNvSpPr>
                <a:spLocks noChangeArrowheads="1"/>
              </p:cNvSpPr>
              <p:nvPr/>
            </p:nvSpPr>
            <p:spPr bwMode="auto">
              <a:xfrm>
                <a:off x="2040" y="2220"/>
                <a:ext cx="940" cy="856"/>
              </a:xfrm>
              <a:prstGeom prst="diamond">
                <a:avLst/>
              </a:prstGeom>
              <a:solidFill>
                <a:srgbClr val="89B56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405" name="Rectangle 98"/>
              <p:cNvSpPr>
                <a:spLocks noChangeArrowheads="1"/>
              </p:cNvSpPr>
              <p:nvPr/>
            </p:nvSpPr>
            <p:spPr bwMode="auto">
              <a:xfrm>
                <a:off x="2094" y="2283"/>
                <a:ext cx="831" cy="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Can</a:t>
                </a:r>
                <a:br>
                  <a:rPr lang="en-US" sz="1200" dirty="0"/>
                </a:br>
                <a:r>
                  <a:rPr lang="en-US" sz="1200" dirty="0"/>
                  <a:t>service be</a:t>
                </a:r>
                <a:br>
                  <a:rPr lang="en-US" sz="1200" dirty="0"/>
                </a:br>
                <a:r>
                  <a:rPr lang="en-US" sz="1200" dirty="0"/>
                  <a:t>done and does customer approve?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200" dirty="0"/>
                  <a:t>(5 min)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3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8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8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8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1000"/>
                                        <p:tgtEl>
                                          <p:spTgt spid="8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Redesign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fundamental rethinking of business processes to bring about dramatic improvements in performance</a:t>
            </a:r>
          </a:p>
          <a:p>
            <a:r>
              <a:rPr lang="en-US" dirty="0" smtClean="0"/>
              <a:t>Relies on reevaluating the purpose of the process and questioning both the purpose and the underlying assumptions</a:t>
            </a:r>
          </a:p>
          <a:p>
            <a:r>
              <a:rPr lang="en-US" dirty="0" smtClean="0"/>
              <a:t>Requires reexamination of the basic process and its objectives</a:t>
            </a:r>
          </a:p>
          <a:p>
            <a:r>
              <a:rPr lang="en-US" dirty="0" smtClean="0"/>
              <a:t>Focuses on activities that cross functional lines</a:t>
            </a:r>
          </a:p>
          <a:p>
            <a:r>
              <a:rPr lang="en-US" dirty="0" smtClean="0"/>
              <a:t>Any process is a candidate for redesign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Value-Stream Mapping (VSM)</a:t>
            </a:r>
          </a:p>
          <a:p>
            <a:pPr lvl="1"/>
            <a:r>
              <a:rPr lang="en-US" dirty="0" smtClean="0"/>
              <a:t>Where value is added in the entire production process, including the supply chain</a:t>
            </a:r>
          </a:p>
          <a:p>
            <a:pPr lvl="1"/>
            <a:r>
              <a:rPr lang="en-US" dirty="0" smtClean="0"/>
              <a:t>Extends from the customer back to the suppliers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Process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to produce a product or provide a service </a:t>
            </a:r>
            <a:r>
              <a:rPr lang="en-US" dirty="0" smtClean="0"/>
              <a:t>that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 smtClean="0"/>
              <a:t>Meets </a:t>
            </a:r>
            <a:r>
              <a:rPr lang="en-US" dirty="0"/>
              <a:t>or exceeds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</a:t>
            </a:r>
            <a:r>
              <a:rPr lang="en-US" dirty="0" smtClean="0"/>
              <a:t>requirements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 smtClean="0"/>
              <a:t>Meets </a:t>
            </a:r>
            <a:r>
              <a:rPr lang="en-US" dirty="0"/>
              <a:t>cost and </a:t>
            </a:r>
            <a:r>
              <a:rPr lang="en-US" dirty="0">
                <a:solidFill>
                  <a:srgbClr val="FF0000"/>
                </a:solidFill>
              </a:rPr>
              <a:t>managerial</a:t>
            </a:r>
            <a:r>
              <a:rPr lang="en-US" dirty="0"/>
              <a:t> goals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/>
              <a:t>Has </a:t>
            </a:r>
            <a:r>
              <a:rPr lang="en-US" dirty="0">
                <a:solidFill>
                  <a:srgbClr val="FF0000"/>
                </a:solidFill>
              </a:rPr>
              <a:t>long-term </a:t>
            </a:r>
            <a:r>
              <a:rPr lang="en-US" dirty="0"/>
              <a:t>effects </a:t>
            </a:r>
            <a:r>
              <a:rPr lang="en-US" dirty="0" smtClean="0"/>
              <a:t>on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 smtClean="0"/>
              <a:t>Efficiency </a:t>
            </a:r>
            <a:r>
              <a:rPr lang="en-US" dirty="0"/>
              <a:t>and production </a:t>
            </a:r>
            <a:r>
              <a:rPr lang="en-US" dirty="0" smtClean="0"/>
              <a:t>flexibility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 smtClean="0"/>
              <a:t>Costs </a:t>
            </a:r>
            <a:r>
              <a:rPr lang="en-US" dirty="0"/>
              <a:t>and </a:t>
            </a:r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Value-Stream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514350" indent="-514350" fontAlgn="auto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ea typeface="+mn-ea"/>
              </a:rPr>
              <a:t>Begin with symbols for customer, supplier, and production to ensure the big </a:t>
            </a:r>
            <a:r>
              <a:rPr lang="en-US" sz="2800" dirty="0" smtClean="0">
                <a:ea typeface="+mn-ea"/>
              </a:rPr>
              <a:t>picture</a:t>
            </a:r>
          </a:p>
          <a:p>
            <a:pPr marL="514350" indent="-514350" fontAlgn="auto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</a:rPr>
              <a:t>Enter </a:t>
            </a:r>
            <a:r>
              <a:rPr lang="en-US" sz="2800" dirty="0">
                <a:ea typeface="+mn-ea"/>
              </a:rPr>
              <a:t>customer order </a:t>
            </a:r>
            <a:r>
              <a:rPr lang="en-US" sz="2800" dirty="0" smtClean="0">
                <a:ea typeface="+mn-ea"/>
              </a:rPr>
              <a:t>requirements</a:t>
            </a:r>
          </a:p>
          <a:p>
            <a:pPr marL="514350" indent="-514350" fontAlgn="auto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</a:rPr>
              <a:t>Calculate </a:t>
            </a:r>
            <a:r>
              <a:rPr lang="en-US" sz="2800" dirty="0">
                <a:ea typeface="+mn-ea"/>
              </a:rPr>
              <a:t>the daily production </a:t>
            </a:r>
            <a:r>
              <a:rPr lang="en-US" sz="2800" dirty="0" smtClean="0">
                <a:ea typeface="+mn-ea"/>
              </a:rPr>
              <a:t>requirements</a:t>
            </a:r>
          </a:p>
          <a:p>
            <a:pPr marL="514350" indent="-514350" fontAlgn="auto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</a:rPr>
              <a:t>Enter </a:t>
            </a:r>
            <a:r>
              <a:rPr lang="en-US" sz="2800" dirty="0">
                <a:ea typeface="+mn-ea"/>
              </a:rPr>
              <a:t>the outbound shipping requirements and delivery </a:t>
            </a:r>
            <a:r>
              <a:rPr lang="en-US" sz="2800" dirty="0" smtClean="0">
                <a:ea typeface="+mn-ea"/>
              </a:rPr>
              <a:t>frequency</a:t>
            </a:r>
            <a:endParaRPr lang="en-US" sz="2800" dirty="0">
              <a:ea typeface="+mn-ea"/>
            </a:endParaRPr>
          </a:p>
          <a:p>
            <a:pPr marL="514350" indent="-514350" fontAlgn="auto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</a:rPr>
              <a:t>Determine </a:t>
            </a:r>
            <a:r>
              <a:rPr lang="en-US" sz="2800" dirty="0">
                <a:ea typeface="+mn-ea"/>
              </a:rPr>
              <a:t>inbound shipping method and delivery </a:t>
            </a:r>
            <a:r>
              <a:rPr lang="en-US" sz="2800" dirty="0" smtClean="0">
                <a:ea typeface="+mn-ea"/>
              </a:rPr>
              <a:t>frequency</a:t>
            </a:r>
          </a:p>
          <a:p>
            <a:pPr marL="514350" indent="-514350" fontAlgn="auto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</a:rPr>
              <a:t>Add the process steps (i.e., machine, assemble) in sequence, left to right</a:t>
            </a:r>
          </a:p>
          <a:p>
            <a:pPr marL="514350" indent="-514350" fontAlgn="auto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</a:rPr>
              <a:t>Add communication methods, add their frequency, and show the direction with arrows</a:t>
            </a:r>
          </a:p>
          <a:p>
            <a:pPr marL="514350" indent="-514350" fontAlgn="auto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</a:rPr>
              <a:t>Add inventory quantities between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every step of the entire flow</a:t>
            </a:r>
          </a:p>
          <a:p>
            <a:pPr marL="514350" indent="-514350" fontAlgn="auto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</a:rPr>
              <a:t>Determine total working time (value-added time) and delay (non-value-added time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6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Value-Stream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556500" y="5981700"/>
            <a:ext cx="9930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Figure </a:t>
            </a:r>
            <a:r>
              <a:rPr lang="en-US" sz="1400" dirty="0" smtClean="0">
                <a:solidFill>
                  <a:srgbClr val="255898"/>
                </a:solidFill>
              </a:rPr>
              <a:t>7.6</a:t>
            </a:r>
            <a:endParaRPr lang="en-US" sz="1400" dirty="0">
              <a:solidFill>
                <a:srgbClr val="255898"/>
              </a:solidFill>
            </a:endParaRPr>
          </a:p>
        </p:txBody>
      </p:sp>
      <p:pic>
        <p:nvPicPr>
          <p:cNvPr id="78854" name="Picture 6" descr="V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473197"/>
            <a:ext cx="573405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8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Process Planning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3600" dirty="0" smtClean="0"/>
              <a:t>Make-or-buy decisions</a:t>
            </a:r>
          </a:p>
          <a:p>
            <a:pPr eaLnBrk="1" hangingPunct="1">
              <a:defRPr/>
            </a:pPr>
            <a:r>
              <a:rPr lang="en-US" sz="3600" dirty="0" smtClean="0"/>
              <a:t>Process selection</a:t>
            </a:r>
          </a:p>
          <a:p>
            <a:pPr eaLnBrk="1" hangingPunct="1">
              <a:defRPr/>
            </a:pPr>
            <a:r>
              <a:rPr lang="en-US" sz="3600" dirty="0" smtClean="0"/>
              <a:t>Specific equipment selection</a:t>
            </a:r>
          </a:p>
          <a:p>
            <a:pPr eaLnBrk="1" hangingPunct="1">
              <a:defRPr/>
            </a:pPr>
            <a:r>
              <a:rPr lang="en-US" sz="3600" dirty="0" smtClean="0"/>
              <a:t>Process plans</a:t>
            </a:r>
          </a:p>
          <a:p>
            <a:pPr eaLnBrk="1" hangingPunct="1">
              <a:defRPr/>
            </a:pPr>
            <a:r>
              <a:rPr lang="en-US" sz="3600" dirty="0" smtClean="0"/>
              <a:t>Process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Make-or Buy Example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dirty="0"/>
              <a:t>Assume you can lease an item you need for a project for $150/day.  To purchase the item, the investment cost is $1,000, and the daily cost would be another $50/day.</a:t>
            </a:r>
          </a:p>
          <a:p>
            <a:pPr lvl="1"/>
            <a:r>
              <a:rPr lang="en-US" dirty="0"/>
              <a:t>If you need the item for 12 days, should you lease it or purchase it?</a:t>
            </a:r>
          </a:p>
          <a:p>
            <a:pPr lvl="1" indent="-457200"/>
            <a:r>
              <a:rPr lang="en-US" dirty="0" smtClean="0"/>
              <a:t>How </a:t>
            </a:r>
            <a:r>
              <a:rPr lang="en-US" dirty="0"/>
              <a:t>long will it take for the lease cost to be </a:t>
            </a:r>
            <a:r>
              <a:rPr lang="en-US" dirty="0" smtClean="0"/>
              <a:t>the </a:t>
            </a:r>
            <a:r>
              <a:rPr lang="en-US" dirty="0"/>
              <a:t>same as the purchase cost</a:t>
            </a:r>
            <a:r>
              <a:rPr lang="en-US" dirty="0" smtClean="0"/>
              <a:t>?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Use Excel template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AD4D6763-3019-4981-883E-6DD26815DEE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Make-or Buy Solution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Set up an equation so the “make” is equal to the “buy”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this example, use the following equation.  Let d be the number of days to use the item.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	$150d = $1,000 + $50d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Solve for d as follows: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Subtract $50d from the right side of the equation to get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	$100d = $1,000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Divide both sides of the equation by $100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	d = 10 days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lease cost is the same as the purchase cost at 10 days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you need the item for 12 days, it would be more economical to purchase </a:t>
            </a:r>
            <a:r>
              <a:rPr lang="en-US" sz="2800" dirty="0" smtClean="0"/>
              <a:t>it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4100" b="1" dirty="0" smtClean="0">
                <a:solidFill>
                  <a:srgbClr val="FF0000"/>
                </a:solidFill>
              </a:rPr>
              <a:t>USE EXCEL TEMPLATE</a:t>
            </a:r>
            <a:endParaRPr lang="en-US" sz="41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Make vs Buy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spreadsheet</a:t>
            </a:r>
          </a:p>
          <a:p>
            <a:r>
              <a:rPr lang="en-US" dirty="0"/>
              <a:t>A firm's must decide whether to make or buy </a:t>
            </a:r>
            <a:r>
              <a:rPr lang="en-US" dirty="0" smtClean="0"/>
              <a:t>18,000 items </a:t>
            </a:r>
            <a:r>
              <a:rPr lang="en-US" dirty="0"/>
              <a:t>used in </a:t>
            </a:r>
            <a:r>
              <a:rPr lang="en-US" dirty="0" smtClean="0"/>
              <a:t>their </a:t>
            </a:r>
            <a:r>
              <a:rPr lang="en-US" dirty="0"/>
              <a:t>production </a:t>
            </a:r>
            <a:r>
              <a:rPr lang="en-US" dirty="0" smtClean="0"/>
              <a:t>line.  </a:t>
            </a:r>
          </a:p>
          <a:p>
            <a:pPr lvl="1"/>
            <a:r>
              <a:rPr lang="en-US" dirty="0" smtClean="0"/>
              <a:t>The costs for making the item are $98,000 annual cost and a $40 cost per item.</a:t>
            </a:r>
          </a:p>
          <a:p>
            <a:pPr lvl="1"/>
            <a:r>
              <a:rPr lang="en-US" dirty="0"/>
              <a:t>The costs for </a:t>
            </a:r>
            <a:r>
              <a:rPr lang="en-US" dirty="0" smtClean="0"/>
              <a:t>buying the </a:t>
            </a:r>
            <a:r>
              <a:rPr lang="en-US" dirty="0"/>
              <a:t>item are </a:t>
            </a:r>
            <a:r>
              <a:rPr lang="en-US" dirty="0" smtClean="0"/>
              <a:t>$45 per </a:t>
            </a:r>
            <a:r>
              <a:rPr lang="en-US" dirty="0"/>
              <a:t>item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Should the company make or buy this item?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Crossover/Cost-Volume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dirty="0"/>
              <a:t>Borges Machine​ Shop, Inc., has a​ 1-year contract for the production of </a:t>
            </a:r>
            <a:r>
              <a:rPr lang="en-US" dirty="0" smtClean="0"/>
              <a:t>200,000 gear </a:t>
            </a:r>
            <a:r>
              <a:rPr lang="en-US" dirty="0"/>
              <a:t>housings for a new​ off-road vehicle. Owner Luis Borges hopes the contract will be extended and the volume increased next year. Borges has developed costs for three alternatives. They are​ general-purpose </a:t>
            </a:r>
            <a:r>
              <a:rPr lang="en-US" dirty="0" smtClean="0"/>
              <a:t>equipment ​</a:t>
            </a:r>
            <a:r>
              <a:rPr lang="en-US" dirty="0"/>
              <a:t>(GPE), flexible manufacturing system​ (FMS), and​ expensive, but​ efficient, dedicated machine​ (DM).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cost data</a:t>
            </a:r>
            <a:r>
              <a:rPr lang="en-US" dirty="0" smtClean="0"/>
              <a:t>​ are given in the table below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option GPE is best when the contracted volume is below </a:t>
            </a:r>
            <a:r>
              <a:rPr lang="en-US" dirty="0" smtClean="0"/>
              <a:t>37,500 units </a:t>
            </a:r>
            <a:r>
              <a:rPr lang="en-US" i="1" dirty="0"/>
              <a:t>​(enter your response as a whole​ number).</a:t>
            </a:r>
            <a:endParaRPr lang="en-US" dirty="0"/>
          </a:p>
          <a:p>
            <a:pPr lvl="1"/>
            <a:r>
              <a:rPr lang="en-US" dirty="0"/>
              <a:t>The option FMS is best when the contracted volume is between </a:t>
            </a:r>
            <a:r>
              <a:rPr lang="en-US" dirty="0" smtClean="0"/>
              <a:t>37,500 and 300,000 units </a:t>
            </a:r>
            <a:r>
              <a:rPr lang="en-US" i="1" dirty="0"/>
              <a:t>​(enter your responses as whole​ numbers).</a:t>
            </a:r>
            <a:endParaRPr lang="en-US" dirty="0"/>
          </a:p>
          <a:p>
            <a:pPr lvl="1"/>
            <a:r>
              <a:rPr lang="en-US" dirty="0"/>
              <a:t>The option DM is best when the contracted volume is over </a:t>
            </a:r>
            <a:r>
              <a:rPr lang="en-US" dirty="0" smtClean="0"/>
              <a:t>300,000 units </a:t>
            </a:r>
            <a:r>
              <a:rPr lang="en-US" i="1" dirty="0"/>
              <a:t>​(enter your response as a whole​ number).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98" y="3031749"/>
            <a:ext cx="5636915" cy="9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Four basic strategies</a:t>
            </a:r>
          </a:p>
          <a:p>
            <a:pPr marL="800100" lvl="1" indent="-514350">
              <a:buSzPct val="100000"/>
              <a:buFont typeface="+mj-lt"/>
              <a:buAutoNum type="arabicPeriod"/>
            </a:pPr>
            <a:r>
              <a:rPr lang="en-US" dirty="0" smtClean="0"/>
              <a:t>Process focus</a:t>
            </a:r>
          </a:p>
          <a:p>
            <a:pPr marL="800100" lvl="1" indent="-514350">
              <a:buSzPct val="100000"/>
              <a:buFont typeface="+mj-lt"/>
              <a:buAutoNum type="arabicPeriod"/>
            </a:pPr>
            <a:r>
              <a:rPr lang="en-US" dirty="0" smtClean="0"/>
              <a:t>Repetitive focus</a:t>
            </a:r>
          </a:p>
          <a:p>
            <a:pPr marL="800100" lvl="1" indent="-514350">
              <a:buSzPct val="100000"/>
              <a:buFont typeface="+mj-lt"/>
              <a:buAutoNum type="arabicPeriod"/>
            </a:pPr>
            <a:r>
              <a:rPr lang="en-US" dirty="0" smtClean="0"/>
              <a:t>Product focus</a:t>
            </a:r>
          </a:p>
          <a:p>
            <a:pPr marL="800100" lvl="1" indent="-514350">
              <a:buSzPct val="100000"/>
              <a:buFont typeface="+mj-lt"/>
              <a:buAutoNum type="arabicPeriod"/>
            </a:pPr>
            <a:r>
              <a:rPr lang="en-US" dirty="0" smtClean="0"/>
              <a:t>Mass customization</a:t>
            </a:r>
          </a:p>
          <a:p>
            <a:endParaRPr lang="en-US" dirty="0" smtClean="0"/>
          </a:p>
          <a:p>
            <a:r>
              <a:rPr lang="en-US" dirty="0" smtClean="0"/>
              <a:t>Within these basic strategies there are many ways they may be implemented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onn OPIM 3104">
  <a:themeElements>
    <a:clrScheme name="HR11">
      <a:dk1>
        <a:srgbClr val="000000"/>
      </a:dk1>
      <a:lt1>
        <a:srgbClr val="FFFFFF"/>
      </a:lt1>
      <a:dk2>
        <a:srgbClr val="255898"/>
      </a:dk2>
      <a:lt2>
        <a:srgbClr val="FFFCF2"/>
      </a:lt2>
      <a:accent1>
        <a:srgbClr val="D33320"/>
      </a:accent1>
      <a:accent2>
        <a:srgbClr val="9FACC7"/>
      </a:accent2>
      <a:accent3>
        <a:srgbClr val="F7D7AC"/>
      </a:accent3>
      <a:accent4>
        <a:srgbClr val="BDD6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onn OPIM 3104" id="{ABE00B41-A81E-48F3-BFAC-D18095464557}" vid="{234FA63D-A391-43D3-885D-3358F26B5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UConn OPIM 3104</Template>
  <TotalTime>3315</TotalTime>
  <Words>1530</Words>
  <Application>Microsoft Office PowerPoint</Application>
  <PresentationFormat>On-screen Show (4:3)</PresentationFormat>
  <Paragraphs>484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ＭＳ Ｐゴシック</vt:lpstr>
      <vt:lpstr>Arial</vt:lpstr>
      <vt:lpstr>Arial Narrow</vt:lpstr>
      <vt:lpstr>Arial Unicode MS</vt:lpstr>
      <vt:lpstr>Calibri</vt:lpstr>
      <vt:lpstr>Courier New</vt:lpstr>
      <vt:lpstr>Helvetica Neue</vt:lpstr>
      <vt:lpstr>Lucida Grande</vt:lpstr>
      <vt:lpstr>Wingdings</vt:lpstr>
      <vt:lpstr>UConn OPIM 3104</vt:lpstr>
      <vt:lpstr>PowerPoint Presentation</vt:lpstr>
      <vt:lpstr>Process Strategy</vt:lpstr>
      <vt:lpstr>Process Strategies</vt:lpstr>
      <vt:lpstr>Process Planning</vt:lpstr>
      <vt:lpstr>Make-or Buy Example</vt:lpstr>
      <vt:lpstr>Make-or Buy Solution</vt:lpstr>
      <vt:lpstr>Make vs Buy</vt:lpstr>
      <vt:lpstr>Crossover/Cost-Volume Analysis</vt:lpstr>
      <vt:lpstr>Process Strategies</vt:lpstr>
      <vt:lpstr>Process, Volume, and Variety</vt:lpstr>
      <vt:lpstr>Process Focus</vt:lpstr>
      <vt:lpstr>Repetitive Focus</vt:lpstr>
      <vt:lpstr>Product Focus</vt:lpstr>
      <vt:lpstr>Mass Customization</vt:lpstr>
      <vt:lpstr>Mass Customization</vt:lpstr>
      <vt:lpstr>Comparison of Processes</vt:lpstr>
      <vt:lpstr>Comparison of Processes</vt:lpstr>
      <vt:lpstr>Comparison of Processes</vt:lpstr>
      <vt:lpstr>Comparison of Processes</vt:lpstr>
      <vt:lpstr>Production Technology</vt:lpstr>
      <vt:lpstr>Process Analysis and Design</vt:lpstr>
      <vt:lpstr>"Baseline" Time-Function Map</vt:lpstr>
      <vt:lpstr>"Target" Time-Function Map</vt:lpstr>
      <vt:lpstr>Burger Process for Chef</vt:lpstr>
      <vt:lpstr>Burger Process – SOLUTION</vt:lpstr>
      <vt:lpstr>Service Blueprinting</vt:lpstr>
      <vt:lpstr>Service Blueprint</vt:lpstr>
      <vt:lpstr>Process Redesign</vt:lpstr>
      <vt:lpstr>Process Analysis and Design</vt:lpstr>
      <vt:lpstr>Value-Stream Mapping</vt:lpstr>
      <vt:lpstr>Value-Stream Mapping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Heizer/Render 12e</dc:title>
  <dc:subject>Chapter 7 - Process Strategy</dc:subject>
  <dc:creator>Jeff Heyl</dc:creator>
  <cp:keywords/>
  <dc:description/>
  <cp:lastModifiedBy>Craig.Calvert@uconn.edu</cp:lastModifiedBy>
  <cp:revision>248</cp:revision>
  <dcterms:created xsi:type="dcterms:W3CDTF">2012-09-28T10:33:31Z</dcterms:created>
  <dcterms:modified xsi:type="dcterms:W3CDTF">2019-08-22T13:09:55Z</dcterms:modified>
  <cp:category/>
</cp:coreProperties>
</file>