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Lst>
  <p:notesMasterIdLst>
    <p:notesMasterId r:id="rId50"/>
  </p:notesMasterIdLst>
  <p:handoutMasterIdLst>
    <p:handoutMasterId r:id="rId51"/>
  </p:handoutMasterIdLst>
  <p:sldIdLst>
    <p:sldId id="642" r:id="rId2"/>
    <p:sldId id="287" r:id="rId3"/>
    <p:sldId id="279" r:id="rId4"/>
    <p:sldId id="281" r:id="rId5"/>
    <p:sldId id="290" r:id="rId6"/>
    <p:sldId id="283" r:id="rId7"/>
    <p:sldId id="282" r:id="rId8"/>
    <p:sldId id="565" r:id="rId9"/>
    <p:sldId id="285" r:id="rId10"/>
    <p:sldId id="479" r:id="rId11"/>
    <p:sldId id="480" r:id="rId12"/>
    <p:sldId id="330" r:id="rId13"/>
    <p:sldId id="638" r:id="rId14"/>
    <p:sldId id="490" r:id="rId15"/>
    <p:sldId id="592" r:id="rId16"/>
    <p:sldId id="593" r:id="rId17"/>
    <p:sldId id="426" r:id="rId18"/>
    <p:sldId id="428" r:id="rId19"/>
    <p:sldId id="429" r:id="rId20"/>
    <p:sldId id="430" r:id="rId21"/>
    <p:sldId id="431" r:id="rId22"/>
    <p:sldId id="425" r:id="rId23"/>
    <p:sldId id="437" r:id="rId24"/>
    <p:sldId id="439" r:id="rId25"/>
    <p:sldId id="441" r:id="rId26"/>
    <p:sldId id="448" r:id="rId27"/>
    <p:sldId id="449" r:id="rId28"/>
    <p:sldId id="450" r:id="rId29"/>
    <p:sldId id="451" r:id="rId30"/>
    <p:sldId id="454" r:id="rId31"/>
    <p:sldId id="461" r:id="rId32"/>
    <p:sldId id="462" r:id="rId33"/>
    <p:sldId id="465" r:id="rId34"/>
    <p:sldId id="637" r:id="rId35"/>
    <p:sldId id="345" r:id="rId36"/>
    <p:sldId id="346" r:id="rId37"/>
    <p:sldId id="349" r:id="rId38"/>
    <p:sldId id="354" r:id="rId39"/>
    <p:sldId id="606" r:id="rId40"/>
    <p:sldId id="631" r:id="rId41"/>
    <p:sldId id="564" r:id="rId42"/>
    <p:sldId id="632" r:id="rId43"/>
    <p:sldId id="639" r:id="rId44"/>
    <p:sldId id="641" r:id="rId45"/>
    <p:sldId id="643" r:id="rId46"/>
    <p:sldId id="646" r:id="rId47"/>
    <p:sldId id="644" r:id="rId48"/>
    <p:sldId id="645" r:id="rId49"/>
  </p:sldIdLst>
  <p:sldSz cx="9144000" cy="6858000" type="screen4x3"/>
  <p:notesSz cx="9309100" cy="70231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Intro" id="{BB3B22FE-0DAF-4DED-9697-0D12F5D9E202}">
          <p14:sldIdLst>
            <p14:sldId id="642"/>
            <p14:sldId id="287"/>
            <p14:sldId id="279"/>
            <p14:sldId id="281"/>
            <p14:sldId id="290"/>
            <p14:sldId id="283"/>
            <p14:sldId id="282"/>
            <p14:sldId id="565"/>
            <p14:sldId id="285"/>
            <p14:sldId id="479"/>
            <p14:sldId id="480"/>
          </p14:sldIdLst>
        </p14:section>
        <p14:section name="Planning" id="{36306E43-A49E-46EB-9C94-C80F3240ADAF}">
          <p14:sldIdLst>
            <p14:sldId id="330"/>
          </p14:sldIdLst>
        </p14:section>
        <p14:section name="Activity Times" id="{0ACFA33E-BAA1-433E-AE8F-CCBDEF7E142E}">
          <p14:sldIdLst>
            <p14:sldId id="638"/>
            <p14:sldId id="490"/>
            <p14:sldId id="592"/>
            <p14:sldId id="593"/>
          </p14:sldIdLst>
        </p14:section>
        <p14:section name="Earned Value" id="{E6CA5790-44D2-4F90-8F60-CA330837A9B9}">
          <p14:sldIdLst>
            <p14:sldId id="426"/>
            <p14:sldId id="428"/>
            <p14:sldId id="429"/>
            <p14:sldId id="430"/>
            <p14:sldId id="431"/>
            <p14:sldId id="425"/>
            <p14:sldId id="437"/>
            <p14:sldId id="439"/>
            <p14:sldId id="441"/>
            <p14:sldId id="448"/>
            <p14:sldId id="449"/>
            <p14:sldId id="450"/>
            <p14:sldId id="451"/>
            <p14:sldId id="454"/>
            <p14:sldId id="461"/>
            <p14:sldId id="462"/>
            <p14:sldId id="465"/>
            <p14:sldId id="637"/>
          </p14:sldIdLst>
        </p14:section>
        <p14:section name="Scheduling" id="{653CC4BE-864C-4BA7-BF63-2A589E47F5C2}">
          <p14:sldIdLst>
            <p14:sldId id="345"/>
            <p14:sldId id="346"/>
            <p14:sldId id="349"/>
            <p14:sldId id="354"/>
            <p14:sldId id="606"/>
            <p14:sldId id="631"/>
            <p14:sldId id="564"/>
            <p14:sldId id="632"/>
            <p14:sldId id="639"/>
            <p14:sldId id="641"/>
          </p14:sldIdLst>
        </p14:section>
        <p14:section name="Additional Information" id="{9DAAD485-BCD8-4C52-B6E1-AEB3638E7040}">
          <p14:sldIdLst>
            <p14:sldId id="643"/>
            <p14:sldId id="646"/>
            <p14:sldId id="644"/>
            <p14:sldId id="6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320"/>
    <a:srgbClr val="FF00FF"/>
    <a:srgbClr val="0000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185" autoAdjust="0"/>
    <p:restoredTop sz="95501" autoAdjust="0"/>
  </p:normalViewPr>
  <p:slideViewPr>
    <p:cSldViewPr snapToGrid="0">
      <p:cViewPr varScale="1">
        <p:scale>
          <a:sx n="123" d="100"/>
          <a:sy n="123" d="100"/>
        </p:scale>
        <p:origin x="2044" y="-2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464"/>
    </p:cViewPr>
  </p:sorterViewPr>
  <p:notesViewPr>
    <p:cSldViewPr snapToGrid="0">
      <p:cViewPr varScale="1">
        <p:scale>
          <a:sx n="70" d="100"/>
          <a:sy n="70" d="100"/>
        </p:scale>
        <p:origin x="27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237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5273003" y="1"/>
            <a:ext cx="4033943" cy="352375"/>
          </a:xfrm>
          <a:prstGeom prst="rect">
            <a:avLst/>
          </a:prstGeom>
        </p:spPr>
        <p:txBody>
          <a:bodyPr vert="horz" lIns="93324" tIns="46662" rIns="93324" bIns="46662" rtlCol="0"/>
          <a:lstStyle>
            <a:lvl1pPr algn="r">
              <a:defRPr sz="1200"/>
            </a:lvl1pPr>
          </a:lstStyle>
          <a:p>
            <a:fld id="{379BC1A4-145F-4558-A055-F71E283C0C77}" type="datetimeFigureOut">
              <a:rPr lang="en-US" smtClean="0"/>
              <a:t>11/8/2021</a:t>
            </a:fld>
            <a:endParaRPr lang="en-US"/>
          </a:p>
        </p:txBody>
      </p:sp>
      <p:sp>
        <p:nvSpPr>
          <p:cNvPr id="4" name="Footer Placeholder 3"/>
          <p:cNvSpPr>
            <a:spLocks noGrp="1"/>
          </p:cNvSpPr>
          <p:nvPr>
            <p:ph type="ftr" sz="quarter" idx="2"/>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70726"/>
            <a:ext cx="4033943" cy="352374"/>
          </a:xfrm>
          <a:prstGeom prst="rect">
            <a:avLst/>
          </a:prstGeom>
        </p:spPr>
        <p:txBody>
          <a:bodyPr vert="horz" lIns="93324" tIns="46662" rIns="93324" bIns="46662" rtlCol="0" anchor="b"/>
          <a:lstStyle>
            <a:lvl1pPr algn="r">
              <a:defRPr sz="1200"/>
            </a:lvl1pPr>
          </a:lstStyle>
          <a:p>
            <a:fld id="{2C1706B8-6B35-4052-A192-8229A1EAEEBA}" type="slidenum">
              <a:rPr lang="en-US" smtClean="0"/>
              <a:t>‹#›</a:t>
            </a:fld>
            <a:endParaRPr lang="en-US"/>
          </a:p>
        </p:txBody>
      </p:sp>
    </p:spTree>
    <p:extLst>
      <p:ext uri="{BB962C8B-B14F-4D97-AF65-F5344CB8AC3E}">
        <p14:creationId xmlns:p14="http://schemas.microsoft.com/office/powerpoint/2010/main" val="809043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2375"/>
          </a:xfrm>
          <a:prstGeom prst="rect">
            <a:avLst/>
          </a:prstGeom>
        </p:spPr>
        <p:txBody>
          <a:bodyPr vert="horz" lIns="93324" tIns="46662" rIns="93324" bIns="46662"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5273003" y="1"/>
            <a:ext cx="4033943" cy="352375"/>
          </a:xfrm>
          <a:prstGeom prst="rect">
            <a:avLst/>
          </a:prstGeom>
        </p:spPr>
        <p:txBody>
          <a:bodyPr vert="horz" lIns="93324" tIns="46662" rIns="93324" bIns="46662" rtlCol="0"/>
          <a:lstStyle>
            <a:lvl1pPr algn="r">
              <a:defRPr sz="1200">
                <a:latin typeface="Arial" panose="020B0604020202020204" pitchFamily="34" charset="0"/>
              </a:defRPr>
            </a:lvl1pPr>
          </a:lstStyle>
          <a:p>
            <a:pPr>
              <a:defRPr/>
            </a:pPr>
            <a:fld id="{2D3A1194-4B5F-4E5D-811E-F502138C664F}" type="datetimeFigureOut">
              <a:rPr lang="en-US"/>
              <a:pPr>
                <a:defRPr/>
              </a:pPr>
              <a:t>11/8/2021</a:t>
            </a:fld>
            <a:endParaRPr lang="en-US" dirty="0"/>
          </a:p>
        </p:txBody>
      </p:sp>
      <p:sp>
        <p:nvSpPr>
          <p:cNvPr id="4" name="Slide Image Placeholder 3"/>
          <p:cNvSpPr>
            <a:spLocks noGrp="1" noRot="1" noChangeAspect="1"/>
          </p:cNvSpPr>
          <p:nvPr>
            <p:ph type="sldImg" idx="2"/>
          </p:nvPr>
        </p:nvSpPr>
        <p:spPr>
          <a:xfrm>
            <a:off x="3074988" y="877888"/>
            <a:ext cx="3159125" cy="2370137"/>
          </a:xfrm>
          <a:prstGeom prst="rect">
            <a:avLst/>
          </a:prstGeom>
          <a:noFill/>
          <a:ln w="12700">
            <a:solidFill>
              <a:prstClr val="black"/>
            </a:solidFill>
          </a:ln>
        </p:spPr>
        <p:txBody>
          <a:bodyPr vert="horz" lIns="93324" tIns="46662" rIns="93324" bIns="46662" rtlCol="0" anchor="ctr"/>
          <a:lstStyle/>
          <a:p>
            <a:pPr lvl="0"/>
            <a:endParaRPr lang="en-US" noProof="0" dirty="0" smtClean="0"/>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670726"/>
            <a:ext cx="4033943" cy="352374"/>
          </a:xfrm>
          <a:prstGeom prst="rect">
            <a:avLst/>
          </a:prstGeom>
        </p:spPr>
        <p:txBody>
          <a:bodyPr vert="horz" lIns="93324" tIns="46662" rIns="93324" bIns="46662" rtlCol="0" anchor="b"/>
          <a:lstStyle>
            <a:lvl1pPr algn="l">
              <a:defRPr sz="1200">
                <a:latin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5273003" y="6670726"/>
            <a:ext cx="4033943" cy="352374"/>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pPr>
              <a:defRPr/>
            </a:pPr>
            <a:fld id="{7FC2B6A7-81A6-4A3F-8D1B-9284CE633F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0764A74F-5FEE-4AAA-AC97-F8B799F35F84}" type="slidenum">
              <a:rPr lang="en-US" altLang="en-US" smtClean="0"/>
              <a:pPr/>
              <a:t>2</a:t>
            </a:fld>
            <a:endParaRPr lang="en-US" altLang="en-US" smtClean="0"/>
          </a:p>
        </p:txBody>
      </p:sp>
    </p:spTree>
    <p:extLst>
      <p:ext uri="{BB962C8B-B14F-4D97-AF65-F5344CB8AC3E}">
        <p14:creationId xmlns:p14="http://schemas.microsoft.com/office/powerpoint/2010/main" val="147778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8221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945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61988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(2) Thus the name Earned Value; you can actually assign a VALUE to the project at a particular time</a:t>
            </a:r>
          </a:p>
        </p:txBody>
      </p:sp>
    </p:spTree>
    <p:extLst>
      <p:ext uri="{BB962C8B-B14F-4D97-AF65-F5344CB8AC3E}">
        <p14:creationId xmlns:p14="http://schemas.microsoft.com/office/powerpoint/2010/main" val="54367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cap="flat"/>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6488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cap="flat"/>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9920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next factor is BCWP and this is the factor that rounds out EVA and makes it possible to capture the full picture of where the project stands.</a:t>
            </a:r>
          </a:p>
          <a:p>
            <a:endParaRPr lang="en-US" altLang="en-US" smtClean="0"/>
          </a:p>
          <a:p>
            <a:r>
              <a:rPr lang="en-US" altLang="en-US" smtClean="0"/>
              <a:t>Note that this is the cost of the work </a:t>
            </a:r>
            <a:r>
              <a:rPr lang="en-US" altLang="en-US" u="sng" smtClean="0"/>
              <a:t>performed</a:t>
            </a:r>
            <a:r>
              <a:rPr lang="en-US" altLang="en-US" smtClean="0"/>
              <a:t> and,it is the </a:t>
            </a:r>
            <a:r>
              <a:rPr lang="en-US" altLang="en-US" u="sng" smtClean="0"/>
              <a:t>budgeted</a:t>
            </a:r>
            <a:r>
              <a:rPr lang="en-US" altLang="en-US" smtClean="0"/>
              <a:t> amount, not the actual amount.</a:t>
            </a:r>
          </a:p>
          <a:p>
            <a:endParaRPr lang="en-US" altLang="en-US" smtClean="0"/>
          </a:p>
        </p:txBody>
      </p:sp>
    </p:spTree>
    <p:extLst>
      <p:ext uri="{BB962C8B-B14F-4D97-AF65-F5344CB8AC3E}">
        <p14:creationId xmlns:p14="http://schemas.microsoft.com/office/powerpoint/2010/main" val="394149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7435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7062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406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E718E603-1766-4AC2-849A-FE0E43190350}" type="slidenum">
              <a:rPr lang="en-US" altLang="en-US" smtClean="0"/>
              <a:pPr/>
              <a:t>3</a:t>
            </a:fld>
            <a:endParaRPr lang="en-US" altLang="en-US" smtClean="0"/>
          </a:p>
        </p:txBody>
      </p:sp>
    </p:spTree>
    <p:extLst>
      <p:ext uri="{BB962C8B-B14F-4D97-AF65-F5344CB8AC3E}">
        <p14:creationId xmlns:p14="http://schemas.microsoft.com/office/powerpoint/2010/main" val="416043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351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3080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44269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61442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B107C4-09A1-2E4C-8180-200AE97F50DD}" type="slidenum">
              <a:rPr lang="en-AU">
                <a:latin typeface="Arial" charset="0"/>
                <a:ea typeface="MS PGothic" charset="0"/>
                <a:cs typeface="MS PGothic" charset="0"/>
              </a:rPr>
              <a:pPr/>
              <a:t>39</a:t>
            </a:fld>
            <a:endParaRPr lang="en-AU" dirty="0">
              <a:latin typeface="Arial" charset="0"/>
              <a:ea typeface="MS PGothic" charset="0"/>
              <a:cs typeface="MS PGothic" charset="0"/>
            </a:endParaRPr>
          </a:p>
        </p:txBody>
      </p:sp>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a typeface="MS PGothic" charset="0"/>
              <a:cs typeface="MS PGothic" charset="0"/>
            </a:endParaRPr>
          </a:p>
        </p:txBody>
      </p:sp>
    </p:spTree>
    <p:extLst>
      <p:ext uri="{BB962C8B-B14F-4D97-AF65-F5344CB8AC3E}">
        <p14:creationId xmlns:p14="http://schemas.microsoft.com/office/powerpoint/2010/main" val="3658811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1961C32-0CF6-3D44-BF35-3034F3C8F547}" type="slidenum">
              <a:rPr lang="en-AU">
                <a:latin typeface="Arial" charset="0"/>
                <a:ea typeface="MS PGothic" charset="0"/>
                <a:cs typeface="MS PGothic" charset="0"/>
              </a:rPr>
              <a:pPr/>
              <a:t>40</a:t>
            </a:fld>
            <a:endParaRPr lang="en-AU" dirty="0">
              <a:latin typeface="Arial" charset="0"/>
              <a:ea typeface="MS PGothic" charset="0"/>
              <a:cs typeface="MS PGothic" charset="0"/>
            </a:endParaRPr>
          </a:p>
        </p:txBody>
      </p:sp>
      <p:sp>
        <p:nvSpPr>
          <p:cNvPr id="217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7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a typeface="MS PGothic" charset="0"/>
              <a:cs typeface="MS PGothic" charset="0"/>
            </a:endParaRPr>
          </a:p>
        </p:txBody>
      </p:sp>
    </p:spTree>
    <p:extLst>
      <p:ext uri="{BB962C8B-B14F-4D97-AF65-F5344CB8AC3E}">
        <p14:creationId xmlns:p14="http://schemas.microsoft.com/office/powerpoint/2010/main" val="3830531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E9ADEAE-B633-AF46-B89B-F37531FE70D8}" type="slidenum">
              <a:rPr lang="en-AU">
                <a:latin typeface="Arial" charset="0"/>
                <a:ea typeface="MS PGothic" charset="0"/>
                <a:cs typeface="MS PGothic" charset="0"/>
              </a:rPr>
              <a:pPr/>
              <a:t>42</a:t>
            </a:fld>
            <a:endParaRPr lang="en-AU" dirty="0">
              <a:latin typeface="Arial" charset="0"/>
              <a:ea typeface="MS PGothic" charset="0"/>
              <a:cs typeface="MS PGothic" charset="0"/>
            </a:endParaRPr>
          </a:p>
        </p:txBody>
      </p:sp>
      <p:sp>
        <p:nvSpPr>
          <p:cNvPr id="2191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91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a typeface="MS PGothic" charset="0"/>
              <a:cs typeface="MS PGothic" charset="0"/>
            </a:endParaRPr>
          </a:p>
        </p:txBody>
      </p:sp>
    </p:spTree>
    <p:extLst>
      <p:ext uri="{BB962C8B-B14F-4D97-AF65-F5344CB8AC3E}">
        <p14:creationId xmlns:p14="http://schemas.microsoft.com/office/powerpoint/2010/main" val="2568768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DEA62132-D071-4919-9CAC-7DA3235FC882}" type="slidenum">
              <a:rPr lang="en-US" altLang="en-US" smtClean="0"/>
              <a:pPr/>
              <a:t>45</a:t>
            </a:fld>
            <a:endParaRPr lang="en-US" altLang="en-US" smtClean="0"/>
          </a:p>
        </p:txBody>
      </p:sp>
    </p:spTree>
    <p:extLst>
      <p:ext uri="{BB962C8B-B14F-4D97-AF65-F5344CB8AC3E}">
        <p14:creationId xmlns:p14="http://schemas.microsoft.com/office/powerpoint/2010/main" val="301217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34486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74847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0092C4EA-860C-44A2-BE3B-E3595E10BF42}" type="slidenum">
              <a:rPr lang="en-US" altLang="en-US" smtClean="0"/>
              <a:pPr/>
              <a:t>4</a:t>
            </a:fld>
            <a:endParaRPr lang="en-US" altLang="en-US" smtClean="0"/>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3350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6E6EAC28-4127-4B29-ACA7-0FFD2F97B93C}" type="slidenum">
              <a:rPr lang="en-US" altLang="en-US" smtClean="0"/>
              <a:pPr/>
              <a:t>5</a:t>
            </a:fld>
            <a:endParaRPr lang="en-US" altLang="en-US" smtClean="0"/>
          </a:p>
        </p:txBody>
      </p:sp>
    </p:spTree>
    <p:extLst>
      <p:ext uri="{BB962C8B-B14F-4D97-AF65-F5344CB8AC3E}">
        <p14:creationId xmlns:p14="http://schemas.microsoft.com/office/powerpoint/2010/main" val="294366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7A26552D-A9FF-4947-9002-357B64DF4C9F}" type="slidenum">
              <a:rPr lang="en-US" altLang="en-US" smtClean="0"/>
              <a:pPr/>
              <a:t>6</a:t>
            </a:fld>
            <a:endParaRPr lang="en-US" altLang="en-US" smtClean="0"/>
          </a:p>
        </p:txBody>
      </p:sp>
    </p:spTree>
    <p:extLst>
      <p:ext uri="{BB962C8B-B14F-4D97-AF65-F5344CB8AC3E}">
        <p14:creationId xmlns:p14="http://schemas.microsoft.com/office/powerpoint/2010/main" val="172794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0FF07C32-0F24-4242-A7EA-1A0BB18FA4FC}" type="slidenum">
              <a:rPr lang="en-US" altLang="en-US" smtClean="0">
                <a:latin typeface="Verdana" panose="020B0604030504040204" pitchFamily="34" charset="0"/>
              </a:rPr>
              <a:pPr/>
              <a:t>7</a:t>
            </a:fld>
            <a:endParaRPr lang="en-US" altLang="en-US" smtClean="0">
              <a:latin typeface="Verdana" panose="020B0604030504040204" pitchFamily="34" charset="0"/>
            </a:endParaRPr>
          </a:p>
        </p:txBody>
      </p:sp>
    </p:spTree>
    <p:extLst>
      <p:ext uri="{BB962C8B-B14F-4D97-AF65-F5344CB8AC3E}">
        <p14:creationId xmlns:p14="http://schemas.microsoft.com/office/powerpoint/2010/main" val="12843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b="1">
                <a:solidFill>
                  <a:schemeClr val="tx1"/>
                </a:solidFill>
                <a:latin typeface="Arial" panose="020B0604020202020204" pitchFamily="34" charset="0"/>
              </a:defRPr>
            </a:lvl1pPr>
            <a:lvl2pPr marL="758255" indent="-291636">
              <a:defRPr sz="4100" b="1">
                <a:solidFill>
                  <a:schemeClr val="tx1"/>
                </a:solidFill>
                <a:latin typeface="Arial" panose="020B0604020202020204" pitchFamily="34" charset="0"/>
              </a:defRPr>
            </a:lvl2pPr>
            <a:lvl3pPr marL="1166546" indent="-233309">
              <a:defRPr sz="4100" b="1">
                <a:solidFill>
                  <a:schemeClr val="tx1"/>
                </a:solidFill>
                <a:latin typeface="Arial" panose="020B0604020202020204" pitchFamily="34" charset="0"/>
              </a:defRPr>
            </a:lvl3pPr>
            <a:lvl4pPr marL="1633164" indent="-233309">
              <a:defRPr sz="4100" b="1">
                <a:solidFill>
                  <a:schemeClr val="tx1"/>
                </a:solidFill>
                <a:latin typeface="Arial" panose="020B0604020202020204" pitchFamily="34" charset="0"/>
              </a:defRPr>
            </a:lvl4pPr>
            <a:lvl5pPr marL="2099782" indent="-233309">
              <a:defRPr sz="4100" b="1">
                <a:solidFill>
                  <a:schemeClr val="tx1"/>
                </a:solidFill>
                <a:latin typeface="Arial" panose="020B0604020202020204" pitchFamily="34" charset="0"/>
              </a:defRPr>
            </a:lvl5pPr>
            <a:lvl6pPr marL="2566401" indent="-233309" eaLnBrk="0" fontAlgn="base" hangingPunct="0">
              <a:spcBef>
                <a:spcPct val="0"/>
              </a:spcBef>
              <a:spcAft>
                <a:spcPct val="0"/>
              </a:spcAft>
              <a:defRPr sz="4100" b="1">
                <a:solidFill>
                  <a:schemeClr val="tx1"/>
                </a:solidFill>
                <a:latin typeface="Arial" panose="020B0604020202020204" pitchFamily="34" charset="0"/>
              </a:defRPr>
            </a:lvl6pPr>
            <a:lvl7pPr marL="3033019" indent="-233309" eaLnBrk="0" fontAlgn="base" hangingPunct="0">
              <a:spcBef>
                <a:spcPct val="0"/>
              </a:spcBef>
              <a:spcAft>
                <a:spcPct val="0"/>
              </a:spcAft>
              <a:defRPr sz="4100" b="1">
                <a:solidFill>
                  <a:schemeClr val="tx1"/>
                </a:solidFill>
                <a:latin typeface="Arial" panose="020B0604020202020204" pitchFamily="34" charset="0"/>
              </a:defRPr>
            </a:lvl7pPr>
            <a:lvl8pPr marL="3499637" indent="-233309" eaLnBrk="0" fontAlgn="base" hangingPunct="0">
              <a:spcBef>
                <a:spcPct val="0"/>
              </a:spcBef>
              <a:spcAft>
                <a:spcPct val="0"/>
              </a:spcAft>
              <a:defRPr sz="4100" b="1">
                <a:solidFill>
                  <a:schemeClr val="tx1"/>
                </a:solidFill>
                <a:latin typeface="Arial" panose="020B0604020202020204" pitchFamily="34" charset="0"/>
              </a:defRPr>
            </a:lvl8pPr>
            <a:lvl9pPr marL="3966256" indent="-233309" eaLnBrk="0" fontAlgn="base" hangingPunct="0">
              <a:spcBef>
                <a:spcPct val="0"/>
              </a:spcBef>
              <a:spcAft>
                <a:spcPct val="0"/>
              </a:spcAft>
              <a:defRPr sz="4100" b="1">
                <a:solidFill>
                  <a:schemeClr val="tx1"/>
                </a:solidFill>
                <a:latin typeface="Arial" panose="020B0604020202020204" pitchFamily="34" charset="0"/>
              </a:defRPr>
            </a:lvl9pPr>
          </a:lstStyle>
          <a:p>
            <a:fld id="{67E49C80-6062-4E90-9311-8EC737A68FAF}" type="slidenum">
              <a:rPr lang="en-US" altLang="en-US" sz="1200" b="0">
                <a:latin typeface="Verdana" panose="020B0604030504040204" pitchFamily="34" charset="0"/>
              </a:rPr>
              <a:pPr/>
              <a:t>8</a:t>
            </a:fld>
            <a:endParaRPr lang="en-US" altLang="en-US" sz="1200" b="0">
              <a:latin typeface="Verdana" panose="020B0604030504040204" pitchFamily="34" charset="0"/>
            </a:endParaRPr>
          </a:p>
        </p:txBody>
      </p:sp>
    </p:spTree>
    <p:extLst>
      <p:ext uri="{BB962C8B-B14F-4D97-AF65-F5344CB8AC3E}">
        <p14:creationId xmlns:p14="http://schemas.microsoft.com/office/powerpoint/2010/main" val="278018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58255" indent="-291636">
              <a:defRPr>
                <a:solidFill>
                  <a:schemeClr val="tx1"/>
                </a:solidFill>
                <a:latin typeface="Calibri" panose="020F0502020204030204" pitchFamily="34" charset="0"/>
              </a:defRPr>
            </a:lvl2pPr>
            <a:lvl3pPr marL="1166546" indent="-233309">
              <a:defRPr>
                <a:solidFill>
                  <a:schemeClr val="tx1"/>
                </a:solidFill>
                <a:latin typeface="Calibri" panose="020F0502020204030204" pitchFamily="34" charset="0"/>
              </a:defRPr>
            </a:lvl3pPr>
            <a:lvl4pPr marL="1633164" indent="-233309">
              <a:defRPr>
                <a:solidFill>
                  <a:schemeClr val="tx1"/>
                </a:solidFill>
                <a:latin typeface="Calibri" panose="020F0502020204030204" pitchFamily="34" charset="0"/>
              </a:defRPr>
            </a:lvl4pPr>
            <a:lvl5pPr marL="2099782" indent="-233309">
              <a:defRPr>
                <a:solidFill>
                  <a:schemeClr val="tx1"/>
                </a:solidFill>
                <a:latin typeface="Calibri" panose="020F0502020204030204" pitchFamily="34" charset="0"/>
              </a:defRPr>
            </a:lvl5pPr>
            <a:lvl6pPr marL="2566401" indent="-233309" eaLnBrk="0" fontAlgn="base" hangingPunct="0">
              <a:spcBef>
                <a:spcPct val="0"/>
              </a:spcBef>
              <a:spcAft>
                <a:spcPct val="0"/>
              </a:spcAft>
              <a:defRPr>
                <a:solidFill>
                  <a:schemeClr val="tx1"/>
                </a:solidFill>
                <a:latin typeface="Calibri" panose="020F0502020204030204" pitchFamily="34" charset="0"/>
              </a:defRPr>
            </a:lvl6pPr>
            <a:lvl7pPr marL="3033019" indent="-233309" eaLnBrk="0" fontAlgn="base" hangingPunct="0">
              <a:spcBef>
                <a:spcPct val="0"/>
              </a:spcBef>
              <a:spcAft>
                <a:spcPct val="0"/>
              </a:spcAft>
              <a:defRPr>
                <a:solidFill>
                  <a:schemeClr val="tx1"/>
                </a:solidFill>
                <a:latin typeface="Calibri" panose="020F0502020204030204" pitchFamily="34" charset="0"/>
              </a:defRPr>
            </a:lvl7pPr>
            <a:lvl8pPr marL="3499637" indent="-233309" eaLnBrk="0" fontAlgn="base" hangingPunct="0">
              <a:spcBef>
                <a:spcPct val="0"/>
              </a:spcBef>
              <a:spcAft>
                <a:spcPct val="0"/>
              </a:spcAft>
              <a:defRPr>
                <a:solidFill>
                  <a:schemeClr val="tx1"/>
                </a:solidFill>
                <a:latin typeface="Calibri" panose="020F0502020204030204" pitchFamily="34" charset="0"/>
              </a:defRPr>
            </a:lvl8pPr>
            <a:lvl9pPr marL="3966256" indent="-233309" eaLnBrk="0" fontAlgn="base" hangingPunct="0">
              <a:spcBef>
                <a:spcPct val="0"/>
              </a:spcBef>
              <a:spcAft>
                <a:spcPct val="0"/>
              </a:spcAft>
              <a:defRPr>
                <a:solidFill>
                  <a:schemeClr val="tx1"/>
                </a:solidFill>
                <a:latin typeface="Calibri" panose="020F0502020204030204" pitchFamily="34" charset="0"/>
              </a:defRPr>
            </a:lvl9pPr>
          </a:lstStyle>
          <a:p>
            <a:fld id="{73B01BEA-5D80-444D-84D7-55FC7FEA8DD9}" type="slidenum">
              <a:rPr lang="en-US" altLang="en-US" smtClean="0"/>
              <a:pPr/>
              <a:t>9</a:t>
            </a:fld>
            <a:endParaRPr lang="en-US" altLang="en-US" smtClean="0"/>
          </a:p>
        </p:txBody>
      </p:sp>
    </p:spTree>
    <p:extLst>
      <p:ext uri="{BB962C8B-B14F-4D97-AF65-F5344CB8AC3E}">
        <p14:creationId xmlns:p14="http://schemas.microsoft.com/office/powerpoint/2010/main" val="24368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b="1">
                <a:solidFill>
                  <a:schemeClr val="tx1"/>
                </a:solidFill>
                <a:latin typeface="Arial" panose="020B0604020202020204" pitchFamily="34" charset="0"/>
              </a:defRPr>
            </a:lvl1pPr>
            <a:lvl2pPr marL="758255" indent="-291636">
              <a:defRPr sz="4100" b="1">
                <a:solidFill>
                  <a:schemeClr val="tx1"/>
                </a:solidFill>
                <a:latin typeface="Arial" panose="020B0604020202020204" pitchFamily="34" charset="0"/>
              </a:defRPr>
            </a:lvl2pPr>
            <a:lvl3pPr marL="1166546" indent="-233309">
              <a:defRPr sz="4100" b="1">
                <a:solidFill>
                  <a:schemeClr val="tx1"/>
                </a:solidFill>
                <a:latin typeface="Arial" panose="020B0604020202020204" pitchFamily="34" charset="0"/>
              </a:defRPr>
            </a:lvl3pPr>
            <a:lvl4pPr marL="1633164" indent="-233309">
              <a:defRPr sz="4100" b="1">
                <a:solidFill>
                  <a:schemeClr val="tx1"/>
                </a:solidFill>
                <a:latin typeface="Arial" panose="020B0604020202020204" pitchFamily="34" charset="0"/>
              </a:defRPr>
            </a:lvl4pPr>
            <a:lvl5pPr marL="2099782" indent="-233309">
              <a:defRPr sz="4100" b="1">
                <a:solidFill>
                  <a:schemeClr val="tx1"/>
                </a:solidFill>
                <a:latin typeface="Arial" panose="020B0604020202020204" pitchFamily="34" charset="0"/>
              </a:defRPr>
            </a:lvl5pPr>
            <a:lvl6pPr marL="2566401" indent="-233309" eaLnBrk="0" fontAlgn="base" hangingPunct="0">
              <a:spcBef>
                <a:spcPct val="0"/>
              </a:spcBef>
              <a:spcAft>
                <a:spcPct val="0"/>
              </a:spcAft>
              <a:defRPr sz="4100" b="1">
                <a:solidFill>
                  <a:schemeClr val="tx1"/>
                </a:solidFill>
                <a:latin typeface="Arial" panose="020B0604020202020204" pitchFamily="34" charset="0"/>
              </a:defRPr>
            </a:lvl6pPr>
            <a:lvl7pPr marL="3033019" indent="-233309" eaLnBrk="0" fontAlgn="base" hangingPunct="0">
              <a:spcBef>
                <a:spcPct val="0"/>
              </a:spcBef>
              <a:spcAft>
                <a:spcPct val="0"/>
              </a:spcAft>
              <a:defRPr sz="4100" b="1">
                <a:solidFill>
                  <a:schemeClr val="tx1"/>
                </a:solidFill>
                <a:latin typeface="Arial" panose="020B0604020202020204" pitchFamily="34" charset="0"/>
              </a:defRPr>
            </a:lvl7pPr>
            <a:lvl8pPr marL="3499637" indent="-233309" eaLnBrk="0" fontAlgn="base" hangingPunct="0">
              <a:spcBef>
                <a:spcPct val="0"/>
              </a:spcBef>
              <a:spcAft>
                <a:spcPct val="0"/>
              </a:spcAft>
              <a:defRPr sz="4100" b="1">
                <a:solidFill>
                  <a:schemeClr val="tx1"/>
                </a:solidFill>
                <a:latin typeface="Arial" panose="020B0604020202020204" pitchFamily="34" charset="0"/>
              </a:defRPr>
            </a:lvl8pPr>
            <a:lvl9pPr marL="3966256" indent="-233309" eaLnBrk="0" fontAlgn="base" hangingPunct="0">
              <a:spcBef>
                <a:spcPct val="0"/>
              </a:spcBef>
              <a:spcAft>
                <a:spcPct val="0"/>
              </a:spcAft>
              <a:defRPr sz="4100" b="1">
                <a:solidFill>
                  <a:schemeClr val="tx1"/>
                </a:solidFill>
                <a:latin typeface="Arial" panose="020B0604020202020204" pitchFamily="34" charset="0"/>
              </a:defRPr>
            </a:lvl9pPr>
          </a:lstStyle>
          <a:p>
            <a:fld id="{55D820D8-2C6F-47D9-9C2E-AE558597120A}" type="slidenum">
              <a:rPr lang="en-US" altLang="en-US" sz="1200" b="0">
                <a:latin typeface="Verdana" panose="020B0604030504040204" pitchFamily="34" charset="0"/>
              </a:rPr>
              <a:pPr/>
              <a:t>12</a:t>
            </a:fld>
            <a:endParaRPr lang="en-US" altLang="en-US" sz="1200" b="0">
              <a:latin typeface="Verdana" panose="020B0604030504040204" pitchFamily="34" charset="0"/>
            </a:endParaRPr>
          </a:p>
        </p:txBody>
      </p:sp>
    </p:spTree>
    <p:extLst>
      <p:ext uri="{BB962C8B-B14F-4D97-AF65-F5344CB8AC3E}">
        <p14:creationId xmlns:p14="http://schemas.microsoft.com/office/powerpoint/2010/main" val="308627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Tree>
    <p:extLst>
      <p:ext uri="{BB962C8B-B14F-4D97-AF65-F5344CB8AC3E}">
        <p14:creationId xmlns:p14="http://schemas.microsoft.com/office/powerpoint/2010/main" val="513172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lgn="ctr" eaLnBrk="1" hangingPunct="1">
              <a:lnSpc>
                <a:spcPct val="90000"/>
              </a:lnSpc>
              <a:defRPr>
                <a:latin typeface="Arial" charset="0"/>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atin typeface="Arial" charset="0"/>
              </a:defRPr>
            </a:lvl1pPr>
          </a:lstStyle>
          <a:p>
            <a:pPr>
              <a:defRPr/>
            </a:pP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848F9512-F42F-4FD0-9027-A45E6A52E448}" type="slidenum">
              <a:rPr lang="en-US" altLang="en-US"/>
              <a:pPr>
                <a:defRPr/>
              </a:pPr>
              <a:t>‹#›</a:t>
            </a:fld>
            <a:endParaRPr lang="en-US" altLang="en-US"/>
          </a:p>
        </p:txBody>
      </p:sp>
    </p:spTree>
    <p:extLst>
      <p:ext uri="{BB962C8B-B14F-4D97-AF65-F5344CB8AC3E}">
        <p14:creationId xmlns:p14="http://schemas.microsoft.com/office/powerpoint/2010/main" val="95040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305800" cy="4114800"/>
          </a:xfrm>
        </p:spPr>
        <p:txBody>
          <a:bodyPr/>
          <a:lstStyle/>
          <a:p>
            <a:pPr lvl="0"/>
            <a:endParaRPr lang="en-US" noProof="0"/>
          </a:p>
        </p:txBody>
      </p:sp>
    </p:spTree>
    <p:extLst>
      <p:ext uri="{BB962C8B-B14F-4D97-AF65-F5344CB8AC3E}">
        <p14:creationId xmlns:p14="http://schemas.microsoft.com/office/powerpoint/2010/main" val="393686708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ClrTx/>
              <a:buSzPct val="125000"/>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lgn="just">
              <a:buClrTx/>
              <a:buSzPct val="115000"/>
              <a:buFont typeface="Wingdings" panose="05000000000000000000" pitchFamily="2" charset="2"/>
              <a:buChar char="§"/>
              <a:defRPr/>
            </a:lvl3pPr>
            <a:lvl4pPr marL="1600200" indent="-228600">
              <a:buClrTx/>
              <a:buFont typeface="Courier New" panose="02070309020205020404" pitchFamily="49" charset="0"/>
              <a:buChar char="o"/>
              <a:defRPr/>
            </a:lvl4pPr>
            <a:lvl5pPr marL="2057400" indent="-228600">
              <a:buClrTx/>
              <a:buSzPct val="80000"/>
              <a:buFont typeface="Arial Unicode MS"/>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338688F9-369F-467D-A6D0-41A3C42711F5}" type="slidenum">
              <a:rPr lang="en-US" altLang="en-US" smtClean="0"/>
              <a:pPr>
                <a:defRPr/>
              </a:pPr>
              <a:t>‹#›</a:t>
            </a:fld>
            <a:endParaRPr lang="en-US" altLang="en-US"/>
          </a:p>
        </p:txBody>
      </p:sp>
      <p:cxnSp>
        <p:nvCxnSpPr>
          <p:cNvPr id="10" name="Straight Connector 9"/>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9008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429C1011-2C2B-4465-91A9-CD5529D3239B}" type="slidenum">
              <a:rPr lang="en-US" altLang="en-US" smtClean="0"/>
              <a:pPr>
                <a:defRPr/>
              </a:pPr>
              <a:t>‹#›</a:t>
            </a:fld>
            <a:endParaRPr lang="en-US" altLang="en-US"/>
          </a:p>
        </p:txBody>
      </p:sp>
    </p:spTree>
    <p:extLst>
      <p:ext uri="{BB962C8B-B14F-4D97-AF65-F5344CB8AC3E}">
        <p14:creationId xmlns:p14="http://schemas.microsoft.com/office/powerpoint/2010/main" val="4069015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429C1011-2C2B-4465-91A9-CD5529D3239B}" type="slidenum">
              <a:rPr lang="en-US" altLang="en-US" smtClean="0"/>
              <a:pPr>
                <a:defRPr/>
              </a:pPr>
              <a:t>‹#›</a:t>
            </a:fld>
            <a:endParaRPr lang="en-US" altLang="en-US"/>
          </a:p>
        </p:txBody>
      </p:sp>
      <p:cxnSp>
        <p:nvCxnSpPr>
          <p:cNvPr id="11" name="Straight Connector 10"/>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7154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429C1011-2C2B-4465-91A9-CD5529D3239B}" type="slidenum">
              <a:rPr lang="en-US" altLang="en-US" smtClean="0"/>
              <a:pPr>
                <a:defRPr/>
              </a:pPr>
              <a:t>‹#›</a:t>
            </a:fld>
            <a:endParaRPr lang="en-US" altLang="en-US"/>
          </a:p>
        </p:txBody>
      </p:sp>
      <p:cxnSp>
        <p:nvCxnSpPr>
          <p:cNvPr id="13" name="Straight Connector 12"/>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303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8B446B07-CFC9-4922-B361-71C4A182C9C6}" type="slidenum">
              <a:rPr lang="en-US" altLang="en-US" smtClean="0"/>
              <a:pPr>
                <a:defRPr/>
              </a:pPr>
              <a:t>‹#›</a:t>
            </a:fld>
            <a:endParaRPr lang="en-US" altLang="en-US"/>
          </a:p>
        </p:txBody>
      </p:sp>
      <p:cxnSp>
        <p:nvCxnSpPr>
          <p:cNvPr id="9" name="Straight Connector 8"/>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19477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pPr>
              <a:defRPr/>
            </a:pPr>
            <a:fld id="{23FC0F33-CCC8-40BD-AB39-65B9A276D321}" type="slidenum">
              <a:rPr lang="en-US" altLang="en-US" smtClean="0"/>
              <a:pPr>
                <a:defRPr/>
              </a:pPr>
              <a:t>‹#›</a:t>
            </a:fld>
            <a:endParaRPr lang="en-US" altLang="en-US" dirty="0"/>
          </a:p>
        </p:txBody>
      </p:sp>
      <p:cxnSp>
        <p:nvCxnSpPr>
          <p:cNvPr id="8" name="Straight Connector 7"/>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2075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838200" y="1905000"/>
            <a:ext cx="3810000" cy="4114800"/>
          </a:xfrm>
        </p:spPr>
        <p:txBody>
          <a:bodyPr/>
          <a:lstStyle/>
          <a:p>
            <a:pPr lvl="0"/>
            <a:endParaRPr lang="en-US" noProof="0" smtClean="0"/>
          </a:p>
        </p:txBody>
      </p:sp>
      <p:sp>
        <p:nvSpPr>
          <p:cNvPr id="4" name="Text Placeholder 3"/>
          <p:cNvSpPr>
            <a:spLocks noGrp="1"/>
          </p:cNvSpPr>
          <p:nvPr>
            <p:ph type="body"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lgn="ctr" eaLnBrk="1" hangingPunct="1">
              <a:lnSpc>
                <a:spcPct val="90000"/>
              </a:lnSpc>
              <a:defRPr>
                <a:latin typeface="Arial" charset="0"/>
              </a:defRPr>
            </a:lvl1pPr>
          </a:lstStyle>
          <a:p>
            <a:pPr>
              <a:defRPr/>
            </a:pPr>
            <a:endParaRPr lang="en-US" dirty="0"/>
          </a:p>
        </p:txBody>
      </p:sp>
      <p:sp>
        <p:nvSpPr>
          <p:cNvPr id="6" name="Rectangle 66"/>
          <p:cNvSpPr>
            <a:spLocks noGrp="1" noChangeArrowheads="1"/>
          </p:cNvSpPr>
          <p:nvPr>
            <p:ph type="ftr" sz="quarter" idx="11"/>
          </p:nvPr>
        </p:nvSpPr>
        <p:spPr/>
        <p:txBody>
          <a:bodyPr/>
          <a:lstStyle>
            <a:lvl1pPr>
              <a:defRPr/>
            </a:lvl1pPr>
          </a:lstStyle>
          <a:p>
            <a:pPr>
              <a:defRPr/>
            </a:pPr>
            <a:endParaRPr lang="en-US"/>
          </a:p>
        </p:txBody>
      </p:sp>
      <p:sp>
        <p:nvSpPr>
          <p:cNvPr id="7" name="Rectangle 67"/>
          <p:cNvSpPr>
            <a:spLocks noGrp="1" noChangeArrowheads="1"/>
          </p:cNvSpPr>
          <p:nvPr>
            <p:ph type="sldNum" sz="quarter" idx="12"/>
          </p:nvPr>
        </p:nvSpPr>
        <p:spPr/>
        <p:txBody>
          <a:bodyPr/>
          <a:lstStyle>
            <a:lvl1pPr>
              <a:defRPr/>
            </a:lvl1pPr>
          </a:lstStyle>
          <a:p>
            <a:pPr>
              <a:defRPr/>
            </a:pPr>
            <a:fld id="{2D110433-D983-4A1C-B7B7-BDE68F3AE254}" type="slidenum">
              <a:rPr lang="en-US" altLang="en-US"/>
              <a:pPr>
                <a:defRPr/>
              </a:pPr>
              <a:t>‹#›</a:t>
            </a:fld>
            <a:endParaRPr lang="en-US" altLang="en-US"/>
          </a:p>
        </p:txBody>
      </p:sp>
    </p:spTree>
    <p:extLst>
      <p:ext uri="{BB962C8B-B14F-4D97-AF65-F5344CB8AC3E}">
        <p14:creationId xmlns:p14="http://schemas.microsoft.com/office/powerpoint/2010/main" val="38194381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05000"/>
            <a:ext cx="3810000" cy="4114800"/>
          </a:xfrm>
        </p:spPr>
        <p:txBody>
          <a:bodyPr/>
          <a:lstStyle/>
          <a:p>
            <a:pPr lvl="0"/>
            <a:endParaRPr lang="en-US" noProof="0" smtClean="0"/>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lgn="ctr" eaLnBrk="1" hangingPunct="1">
              <a:lnSpc>
                <a:spcPct val="90000"/>
              </a:lnSpc>
              <a:defRPr>
                <a:latin typeface="Arial" charset="0"/>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endParaRPr lang="en-US"/>
          </a:p>
        </p:txBody>
      </p:sp>
      <p:sp>
        <p:nvSpPr>
          <p:cNvPr id="7" name="Rectangle 67"/>
          <p:cNvSpPr>
            <a:spLocks noGrp="1" noChangeArrowheads="1"/>
          </p:cNvSpPr>
          <p:nvPr>
            <p:ph type="sldNum" sz="quarter" idx="12"/>
          </p:nvPr>
        </p:nvSpPr>
        <p:spPr/>
        <p:txBody>
          <a:bodyPr/>
          <a:lstStyle>
            <a:lvl1pPr>
              <a:defRPr/>
            </a:lvl1pPr>
          </a:lstStyle>
          <a:p>
            <a:pPr>
              <a:defRPr/>
            </a:pPr>
            <a:fld id="{BB23E246-77CF-4E6C-8096-23BD79F43007}" type="slidenum">
              <a:rPr lang="en-US" altLang="en-US"/>
              <a:pPr>
                <a:defRPr/>
              </a:pPr>
              <a:t>‹#›</a:t>
            </a:fld>
            <a:endParaRPr lang="en-US" altLang="en-US"/>
          </a:p>
        </p:txBody>
      </p:sp>
    </p:spTree>
    <p:extLst>
      <p:ext uri="{BB962C8B-B14F-4D97-AF65-F5344CB8AC3E}">
        <p14:creationId xmlns:p14="http://schemas.microsoft.com/office/powerpoint/2010/main" val="13777388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3113" y="274638"/>
            <a:ext cx="908088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48900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2pPr>
      <a:lvl3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3pPr>
      <a:lvl4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4pPr>
      <a:lvl5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eaLnBrk="1" fontAlgn="base" hangingPunct="1">
        <a:lnSpc>
          <a:spcPct val="100000"/>
        </a:lnSpc>
        <a:spcBef>
          <a:spcPct val="0"/>
        </a:spcBef>
        <a:spcAft>
          <a:spcPts val="1200"/>
        </a:spcAft>
        <a:buClr>
          <a:schemeClr val="tx1"/>
        </a:buClr>
        <a:buSzPct val="125000"/>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1" fontAlgn="base" hangingPunct="1">
        <a:lnSpc>
          <a:spcPct val="100000"/>
        </a:lnSpc>
        <a:spcBef>
          <a:spcPct val="0"/>
        </a:spcBef>
        <a:spcAft>
          <a:spcPts val="1200"/>
        </a:spcAft>
        <a:buClrTx/>
        <a:buFont typeface="Arial" panose="020B0604020202020204" pitchFamily="34" charset="0"/>
        <a:buChar char="–"/>
        <a:defRPr sz="2800" kern="1200">
          <a:solidFill>
            <a:schemeClr val="tx1"/>
          </a:solidFill>
          <a:latin typeface="Arial"/>
          <a:ea typeface="Arial" charset="0"/>
          <a:cs typeface="Arial"/>
        </a:defRPr>
      </a:lvl2pPr>
      <a:lvl3pPr marL="1143000" indent="-228600" algn="l" defTabSz="457200" rtl="0" eaLnBrk="1" fontAlgn="base" hangingPunct="1">
        <a:lnSpc>
          <a:spcPct val="100000"/>
        </a:lnSpc>
        <a:spcBef>
          <a:spcPct val="0"/>
        </a:spcBef>
        <a:spcAft>
          <a:spcPts val="1200"/>
        </a:spcAft>
        <a:buClrTx/>
        <a:buFont typeface="Wingdings" panose="05000000000000000000" pitchFamily="2" charset="2"/>
        <a:buChar char="§"/>
        <a:defRPr sz="2400" kern="1200">
          <a:solidFill>
            <a:schemeClr val="tx1"/>
          </a:solidFill>
          <a:latin typeface="Arial"/>
          <a:ea typeface="Arial" charset="0"/>
          <a:cs typeface="Arial"/>
        </a:defRPr>
      </a:lvl3pPr>
      <a:lvl4pPr marL="1600200" indent="-228600" algn="l" defTabSz="457200" rtl="0" eaLnBrk="1" fontAlgn="base" hangingPunct="1">
        <a:lnSpc>
          <a:spcPct val="100000"/>
        </a:lnSpc>
        <a:spcBef>
          <a:spcPct val="0"/>
        </a:spcBef>
        <a:spcAft>
          <a:spcPts val="1200"/>
        </a:spcAft>
        <a:buClrTx/>
        <a:buFont typeface="Courier New" panose="02070309020205020404" pitchFamily="49" charset="0"/>
        <a:buChar char="o"/>
        <a:defRPr sz="2000" kern="1200">
          <a:solidFill>
            <a:schemeClr val="tx1"/>
          </a:solidFill>
          <a:latin typeface="Arial"/>
          <a:ea typeface="Arial" charset="0"/>
          <a:cs typeface="Arial"/>
        </a:defRPr>
      </a:lvl4pPr>
      <a:lvl5pPr marL="2057400" indent="-228600" algn="just" defTabSz="457200" rtl="0" eaLnBrk="1" fontAlgn="base" hangingPunct="1">
        <a:lnSpc>
          <a:spcPct val="100000"/>
        </a:lnSpc>
        <a:spcBef>
          <a:spcPct val="0"/>
        </a:spcBef>
        <a:spcAft>
          <a:spcPts val="1200"/>
        </a:spcAft>
        <a:buClrTx/>
        <a:buSzPct val="80000"/>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managingtraining.wordpress.com/2013/10/12/2-characterisitcs-of-highly-successful-training-leaders-synergizing-projects-and-operations/" TargetMode="External"/><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a:spLocks noChangeArrowheads="1"/>
          </p:cNvSpPr>
          <p:nvPr/>
        </p:nvSpPr>
        <p:spPr bwMode="auto">
          <a:xfrm>
            <a:off x="7302500" y="1109663"/>
            <a:ext cx="124460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grpSp>
        <p:nvGrpSpPr>
          <p:cNvPr id="16388" name="Group 32"/>
          <p:cNvGrpSpPr>
            <a:grpSpLocks/>
          </p:cNvGrpSpPr>
          <p:nvPr/>
        </p:nvGrpSpPr>
        <p:grpSpPr bwMode="auto">
          <a:xfrm>
            <a:off x="368300" y="638175"/>
            <a:ext cx="7158038" cy="2363788"/>
            <a:chOff x="0" y="1417638"/>
            <a:chExt cx="7500407" cy="1305983"/>
          </a:xfrm>
        </p:grpSpPr>
        <p:sp>
          <p:nvSpPr>
            <p:cNvPr id="34" name="Rectangle 4"/>
            <p:cNvSpPr/>
            <p:nvPr/>
          </p:nvSpPr>
          <p:spPr>
            <a:xfrm>
              <a:off x="7056271" y="1564112"/>
              <a:ext cx="44413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35" name="Rectangle 34"/>
            <p:cNvSpPr/>
            <p:nvPr/>
          </p:nvSpPr>
          <p:spPr>
            <a:xfrm>
              <a:off x="0" y="1417638"/>
              <a:ext cx="7207643" cy="1159509"/>
            </a:xfrm>
            <a:prstGeom prst="rect">
              <a:avLst/>
            </a:pr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36" name="Freeform 35"/>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6389" name="Title 1"/>
          <p:cNvSpPr txBox="1">
            <a:spLocks/>
          </p:cNvSpPr>
          <p:nvPr/>
        </p:nvSpPr>
        <p:spPr bwMode="auto">
          <a:xfrm>
            <a:off x="368300" y="574675"/>
            <a:ext cx="6875232"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4400" b="1" dirty="0">
                <a:solidFill>
                  <a:schemeClr val="bg1"/>
                </a:solidFill>
                <a:latin typeface="Arial" charset="0"/>
              </a:rPr>
              <a:t>Project Management</a:t>
            </a:r>
          </a:p>
        </p:txBody>
      </p:sp>
      <p:sp>
        <p:nvSpPr>
          <p:cNvPr id="39" name="TextBox 38"/>
          <p:cNvSpPr txBox="1"/>
          <p:nvPr/>
        </p:nvSpPr>
        <p:spPr>
          <a:xfrm>
            <a:off x="7391400" y="874713"/>
            <a:ext cx="1069048" cy="2000548"/>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400" dirty="0" smtClean="0">
                <a:solidFill>
                  <a:schemeClr val="bg1"/>
                </a:solidFill>
                <a:effectLst>
                  <a:outerShdw blurRad="38100" dist="38100" dir="2700000" algn="tl">
                    <a:srgbClr val="DDDDDD"/>
                  </a:outerShdw>
                </a:effectLst>
                <a:latin typeface="Arial" charset="0"/>
              </a:rPr>
              <a:t>3</a:t>
            </a:r>
            <a:endParaRPr lang="en-US" sz="12400" dirty="0">
              <a:solidFill>
                <a:schemeClr val="bg1"/>
              </a:solidFill>
              <a:effectLst>
                <a:outerShdw blurRad="38100" dist="38100" dir="2700000" algn="tl">
                  <a:srgbClr val="DDDDDD"/>
                </a:outerShdw>
              </a:effectLst>
              <a:latin typeface="Arial" charset="0"/>
            </a:endParaRPr>
          </a:p>
        </p:txBody>
      </p:sp>
    </p:spTree>
    <p:extLst>
      <p:ext uri="{BB962C8B-B14F-4D97-AF65-F5344CB8AC3E}">
        <p14:creationId xmlns:p14="http://schemas.microsoft.com/office/powerpoint/2010/main" val="836693469"/>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Operations vs Project Management</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10</a:t>
            </a:fld>
            <a:endParaRPr lang="en-US" alt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58933293"/>
              </p:ext>
            </p:extLst>
          </p:nvPr>
        </p:nvGraphicFramePr>
        <p:xfrm>
          <a:off x="676656" y="1676400"/>
          <a:ext cx="7886700" cy="4246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71865596"/>
                    </a:ext>
                  </a:extLst>
                </a:gridCol>
                <a:gridCol w="2628900">
                  <a:extLst>
                    <a:ext uri="{9D8B030D-6E8A-4147-A177-3AD203B41FA5}">
                      <a16:colId xmlns:a16="http://schemas.microsoft.com/office/drawing/2014/main" val="3083624989"/>
                    </a:ext>
                  </a:extLst>
                </a:gridCol>
                <a:gridCol w="2628900">
                  <a:extLst>
                    <a:ext uri="{9D8B030D-6E8A-4147-A177-3AD203B41FA5}">
                      <a16:colId xmlns:a16="http://schemas.microsoft.com/office/drawing/2014/main" val="887769929"/>
                    </a:ext>
                  </a:extLst>
                </a:gridCol>
              </a:tblGrid>
              <a:tr h="370840">
                <a:tc>
                  <a:txBody>
                    <a:bodyPr/>
                    <a:lstStyle/>
                    <a:p>
                      <a:r>
                        <a:rPr lang="en-US" dirty="0" smtClean="0"/>
                        <a:t>Attribute</a:t>
                      </a:r>
                      <a:endParaRPr lang="en-US" dirty="0"/>
                    </a:p>
                  </a:txBody>
                  <a:tcPr/>
                </a:tc>
                <a:tc>
                  <a:txBody>
                    <a:bodyPr/>
                    <a:lstStyle/>
                    <a:p>
                      <a:r>
                        <a:rPr lang="en-US" dirty="0" smtClean="0"/>
                        <a:t>Operation Management</a:t>
                      </a:r>
                      <a:endParaRPr lang="en-US" dirty="0"/>
                    </a:p>
                  </a:txBody>
                  <a:tcPr/>
                </a:tc>
                <a:tc>
                  <a:txBody>
                    <a:bodyPr/>
                    <a:lstStyle/>
                    <a:p>
                      <a:r>
                        <a:rPr lang="en-US" dirty="0" smtClean="0"/>
                        <a:t>Project Management</a:t>
                      </a:r>
                      <a:endParaRPr lang="en-US" dirty="0"/>
                    </a:p>
                  </a:txBody>
                  <a:tcPr/>
                </a:tc>
                <a:extLst>
                  <a:ext uri="{0D108BD9-81ED-4DB2-BD59-A6C34878D82A}">
                    <a16:rowId xmlns:a16="http://schemas.microsoft.com/office/drawing/2014/main" val="432109412"/>
                  </a:ext>
                </a:extLst>
              </a:tr>
              <a:tr h="370840">
                <a:tc>
                  <a:txBody>
                    <a:bodyPr/>
                    <a:lstStyle/>
                    <a:p>
                      <a:r>
                        <a:rPr lang="en-US" dirty="0" smtClean="0"/>
                        <a:t>Time</a:t>
                      </a:r>
                      <a:endParaRPr lang="en-US" dirty="0"/>
                    </a:p>
                  </a:txBody>
                  <a:tcPr/>
                </a:tc>
                <a:tc>
                  <a:txBody>
                    <a:bodyPr/>
                    <a:lstStyle/>
                    <a:p>
                      <a:r>
                        <a:rPr lang="en-US" dirty="0" smtClean="0"/>
                        <a:t>On-going</a:t>
                      </a:r>
                      <a:endParaRPr lang="en-US" dirty="0"/>
                    </a:p>
                  </a:txBody>
                  <a:tcPr/>
                </a:tc>
                <a:tc>
                  <a:txBody>
                    <a:bodyPr/>
                    <a:lstStyle/>
                    <a:p>
                      <a:r>
                        <a:rPr lang="en-US" dirty="0" smtClean="0"/>
                        <a:t>Temporary</a:t>
                      </a:r>
                      <a:endParaRPr lang="en-US" dirty="0"/>
                    </a:p>
                  </a:txBody>
                  <a:tcPr/>
                </a:tc>
                <a:extLst>
                  <a:ext uri="{0D108BD9-81ED-4DB2-BD59-A6C34878D82A}">
                    <a16:rowId xmlns:a16="http://schemas.microsoft.com/office/drawing/2014/main" val="2948473914"/>
                  </a:ext>
                </a:extLst>
              </a:tr>
              <a:tr h="370840">
                <a:tc>
                  <a:txBody>
                    <a:bodyPr/>
                    <a:lstStyle/>
                    <a:p>
                      <a:r>
                        <a:rPr lang="en-US" dirty="0" smtClean="0"/>
                        <a:t>Budget</a:t>
                      </a:r>
                      <a:endParaRPr lang="en-US" dirty="0"/>
                    </a:p>
                  </a:txBody>
                  <a:tcPr/>
                </a:tc>
                <a:tc>
                  <a:txBody>
                    <a:bodyPr/>
                    <a:lstStyle/>
                    <a:p>
                      <a:r>
                        <a:rPr lang="en-US" dirty="0" smtClean="0"/>
                        <a:t>Predictable/Established</a:t>
                      </a:r>
                      <a:endParaRPr lang="en-US" dirty="0"/>
                    </a:p>
                  </a:txBody>
                  <a:tcPr/>
                </a:tc>
                <a:tc>
                  <a:txBody>
                    <a:bodyPr/>
                    <a:lstStyle/>
                    <a:p>
                      <a:r>
                        <a:rPr lang="en-US" dirty="0" smtClean="0"/>
                        <a:t>Per scope</a:t>
                      </a:r>
                      <a:r>
                        <a:rPr lang="en-US" baseline="0" dirty="0" smtClean="0"/>
                        <a:t> statement</a:t>
                      </a:r>
                      <a:endParaRPr lang="en-US" dirty="0"/>
                    </a:p>
                  </a:txBody>
                  <a:tcPr/>
                </a:tc>
                <a:extLst>
                  <a:ext uri="{0D108BD9-81ED-4DB2-BD59-A6C34878D82A}">
                    <a16:rowId xmlns:a16="http://schemas.microsoft.com/office/drawing/2014/main" val="1296000340"/>
                  </a:ext>
                </a:extLst>
              </a:tr>
              <a:tr h="370840">
                <a:tc>
                  <a:txBody>
                    <a:bodyPr/>
                    <a:lstStyle/>
                    <a:p>
                      <a:r>
                        <a:rPr lang="en-US" dirty="0" smtClean="0"/>
                        <a:t>Scope</a:t>
                      </a:r>
                      <a:endParaRPr lang="en-US" dirty="0"/>
                    </a:p>
                  </a:txBody>
                  <a:tcPr/>
                </a:tc>
                <a:tc>
                  <a:txBody>
                    <a:bodyPr/>
                    <a:lstStyle/>
                    <a:p>
                      <a:r>
                        <a:rPr lang="en-US" dirty="0" smtClean="0"/>
                        <a:t>Relatively defined</a:t>
                      </a:r>
                      <a:endParaRPr lang="en-US" dirty="0"/>
                    </a:p>
                  </a:txBody>
                  <a:tcPr/>
                </a:tc>
                <a:tc>
                  <a:txBody>
                    <a:bodyPr/>
                    <a:lstStyle/>
                    <a:p>
                      <a:r>
                        <a:rPr lang="en-US" dirty="0" smtClean="0"/>
                        <a:t>Complex, changing</a:t>
                      </a:r>
                      <a:endParaRPr lang="en-US" dirty="0"/>
                    </a:p>
                  </a:txBody>
                  <a:tcPr/>
                </a:tc>
                <a:extLst>
                  <a:ext uri="{0D108BD9-81ED-4DB2-BD59-A6C34878D82A}">
                    <a16:rowId xmlns:a16="http://schemas.microsoft.com/office/drawing/2014/main" val="1657920177"/>
                  </a:ext>
                </a:extLst>
              </a:tr>
              <a:tr h="370840">
                <a:tc>
                  <a:txBody>
                    <a:bodyPr/>
                    <a:lstStyle/>
                    <a:p>
                      <a:r>
                        <a:rPr lang="en-US" dirty="0" smtClean="0"/>
                        <a:t>Tasks</a:t>
                      </a:r>
                      <a:endParaRPr lang="en-US" dirty="0"/>
                    </a:p>
                  </a:txBody>
                  <a:tcPr/>
                </a:tc>
                <a:tc>
                  <a:txBody>
                    <a:bodyPr/>
                    <a:lstStyle/>
                    <a:p>
                      <a:r>
                        <a:rPr lang="en-US" dirty="0" smtClean="0"/>
                        <a:t>Repetitive/Cyclical</a:t>
                      </a:r>
                      <a:endParaRPr lang="en-US" dirty="0"/>
                    </a:p>
                  </a:txBody>
                  <a:tcPr/>
                </a:tc>
                <a:tc>
                  <a:txBody>
                    <a:bodyPr/>
                    <a:lstStyle/>
                    <a:p>
                      <a:r>
                        <a:rPr lang="en-US" dirty="0" smtClean="0"/>
                        <a:t>Unique</a:t>
                      </a:r>
                      <a:endParaRPr lang="en-US" dirty="0"/>
                    </a:p>
                  </a:txBody>
                  <a:tcPr/>
                </a:tc>
                <a:extLst>
                  <a:ext uri="{0D108BD9-81ED-4DB2-BD59-A6C34878D82A}">
                    <a16:rowId xmlns:a16="http://schemas.microsoft.com/office/drawing/2014/main" val="3224494347"/>
                  </a:ext>
                </a:extLst>
              </a:tr>
              <a:tr h="370840">
                <a:tc>
                  <a:txBody>
                    <a:bodyPr/>
                    <a:lstStyle/>
                    <a:p>
                      <a:r>
                        <a:rPr lang="en-US" dirty="0" smtClean="0"/>
                        <a:t>Staff</a:t>
                      </a:r>
                      <a:endParaRPr lang="en-US" dirty="0"/>
                    </a:p>
                  </a:txBody>
                  <a:tcPr/>
                </a:tc>
                <a:tc>
                  <a:txBody>
                    <a:bodyPr/>
                    <a:lstStyle/>
                    <a:p>
                      <a:r>
                        <a:rPr lang="en-US" dirty="0" smtClean="0"/>
                        <a:t>Stable</a:t>
                      </a:r>
                      <a:endParaRPr lang="en-US" dirty="0"/>
                    </a:p>
                  </a:txBody>
                  <a:tcPr/>
                </a:tc>
                <a:tc>
                  <a:txBody>
                    <a:bodyPr/>
                    <a:lstStyle/>
                    <a:p>
                      <a:r>
                        <a:rPr lang="en-US" dirty="0" smtClean="0"/>
                        <a:t>Established at project start</a:t>
                      </a:r>
                      <a:endParaRPr lang="en-US" dirty="0"/>
                    </a:p>
                  </a:txBody>
                  <a:tcPr/>
                </a:tc>
                <a:extLst>
                  <a:ext uri="{0D108BD9-81ED-4DB2-BD59-A6C34878D82A}">
                    <a16:rowId xmlns:a16="http://schemas.microsoft.com/office/drawing/2014/main" val="292106581"/>
                  </a:ext>
                </a:extLst>
              </a:tr>
              <a:tr h="370840">
                <a:tc>
                  <a:txBody>
                    <a:bodyPr/>
                    <a:lstStyle/>
                    <a:p>
                      <a:r>
                        <a:rPr lang="en-US" dirty="0" smtClean="0"/>
                        <a:t>Definition of Success</a:t>
                      </a:r>
                      <a:endParaRPr lang="en-US" dirty="0"/>
                    </a:p>
                  </a:txBody>
                  <a:tcPr/>
                </a:tc>
                <a:tc>
                  <a:txBody>
                    <a:bodyPr/>
                    <a:lstStyle/>
                    <a:p>
                      <a:r>
                        <a:rPr lang="en-US" dirty="0" smtClean="0"/>
                        <a:t>Keep</a:t>
                      </a:r>
                      <a:r>
                        <a:rPr lang="en-US" baseline="0" dirty="0" smtClean="0"/>
                        <a:t> status quo</a:t>
                      </a:r>
                      <a:endParaRPr lang="en-US" dirty="0"/>
                    </a:p>
                  </a:txBody>
                  <a:tcPr/>
                </a:tc>
                <a:tc>
                  <a:txBody>
                    <a:bodyPr/>
                    <a:lstStyle/>
                    <a:p>
                      <a:r>
                        <a:rPr lang="en-US" dirty="0" smtClean="0"/>
                        <a:t>Delivery</a:t>
                      </a:r>
                      <a:r>
                        <a:rPr lang="en-US" baseline="0" dirty="0" smtClean="0"/>
                        <a:t> of scope</a:t>
                      </a:r>
                      <a:endParaRPr lang="en-US" dirty="0"/>
                    </a:p>
                  </a:txBody>
                  <a:tcPr/>
                </a:tc>
                <a:extLst>
                  <a:ext uri="{0D108BD9-81ED-4DB2-BD59-A6C34878D82A}">
                    <a16:rowId xmlns:a16="http://schemas.microsoft.com/office/drawing/2014/main" val="186199247"/>
                  </a:ext>
                </a:extLst>
              </a:tr>
              <a:tr h="370840">
                <a:tc>
                  <a:txBody>
                    <a:bodyPr/>
                    <a:lstStyle/>
                    <a:p>
                      <a:r>
                        <a:rPr lang="en-US" dirty="0" smtClean="0"/>
                        <a:t>Leadership style</a:t>
                      </a:r>
                      <a:endParaRPr lang="en-US" dirty="0"/>
                    </a:p>
                  </a:txBody>
                  <a:tcPr/>
                </a:tc>
                <a:tc>
                  <a:txBody>
                    <a:bodyPr/>
                    <a:lstStyle/>
                    <a:p>
                      <a:r>
                        <a:rPr lang="en-US" dirty="0" smtClean="0"/>
                        <a:t>Manager</a:t>
                      </a:r>
                      <a:endParaRPr lang="en-US" dirty="0"/>
                    </a:p>
                  </a:txBody>
                  <a:tcPr/>
                </a:tc>
                <a:tc>
                  <a:txBody>
                    <a:bodyPr/>
                    <a:lstStyle/>
                    <a:p>
                      <a:r>
                        <a:rPr lang="en-US" dirty="0" smtClean="0"/>
                        <a:t>Leader</a:t>
                      </a:r>
                      <a:r>
                        <a:rPr lang="en-US" baseline="0" dirty="0" smtClean="0"/>
                        <a:t> (disruptive)</a:t>
                      </a:r>
                      <a:endParaRPr lang="en-US" dirty="0"/>
                    </a:p>
                  </a:txBody>
                  <a:tcPr/>
                </a:tc>
                <a:extLst>
                  <a:ext uri="{0D108BD9-81ED-4DB2-BD59-A6C34878D82A}">
                    <a16:rowId xmlns:a16="http://schemas.microsoft.com/office/drawing/2014/main" val="4192133444"/>
                  </a:ext>
                </a:extLst>
              </a:tr>
              <a:tr h="370840">
                <a:tc>
                  <a:txBody>
                    <a:bodyPr/>
                    <a:lstStyle/>
                    <a:p>
                      <a:r>
                        <a:rPr lang="en-US" dirty="0" smtClean="0"/>
                        <a:t>Impact</a:t>
                      </a:r>
                      <a:r>
                        <a:rPr lang="en-US" baseline="0" dirty="0" smtClean="0"/>
                        <a:t> on Company</a:t>
                      </a:r>
                      <a:endParaRPr lang="en-US" dirty="0"/>
                    </a:p>
                  </a:txBody>
                  <a:tcPr/>
                </a:tc>
                <a:tc>
                  <a:txBody>
                    <a:bodyPr/>
                    <a:lstStyle/>
                    <a:p>
                      <a:r>
                        <a:rPr lang="en-US" dirty="0" smtClean="0"/>
                        <a:t>Regular revenue supports need</a:t>
                      </a:r>
                      <a:endParaRPr lang="en-US" dirty="0"/>
                    </a:p>
                  </a:txBody>
                  <a:tcPr/>
                </a:tc>
                <a:tc>
                  <a:txBody>
                    <a:bodyPr/>
                    <a:lstStyle/>
                    <a:p>
                      <a:r>
                        <a:rPr lang="en-US" dirty="0" smtClean="0"/>
                        <a:t>Find funding and</a:t>
                      </a:r>
                      <a:r>
                        <a:rPr lang="en-US" baseline="0" dirty="0" smtClean="0"/>
                        <a:t> justify</a:t>
                      </a:r>
                      <a:endParaRPr lang="en-US" dirty="0"/>
                    </a:p>
                  </a:txBody>
                  <a:tcPr/>
                </a:tc>
                <a:extLst>
                  <a:ext uri="{0D108BD9-81ED-4DB2-BD59-A6C34878D82A}">
                    <a16:rowId xmlns:a16="http://schemas.microsoft.com/office/drawing/2014/main" val="128642395"/>
                  </a:ext>
                </a:extLst>
              </a:tr>
              <a:tr h="370840">
                <a:tc>
                  <a:txBody>
                    <a:bodyPr/>
                    <a:lstStyle/>
                    <a:p>
                      <a:r>
                        <a:rPr lang="en-US" dirty="0" smtClean="0"/>
                        <a:t>Organization</a:t>
                      </a:r>
                      <a:endParaRPr lang="en-US" dirty="0"/>
                    </a:p>
                  </a:txBody>
                  <a:tcPr/>
                </a:tc>
                <a:tc>
                  <a:txBody>
                    <a:bodyPr/>
                    <a:lstStyle/>
                    <a:p>
                      <a:r>
                        <a:rPr lang="en-US" dirty="0" smtClean="0"/>
                        <a:t>Functional</a:t>
                      </a:r>
                      <a:endParaRPr lang="en-US" dirty="0"/>
                    </a:p>
                  </a:txBody>
                  <a:tcPr/>
                </a:tc>
                <a:tc>
                  <a:txBody>
                    <a:bodyPr/>
                    <a:lstStyle/>
                    <a:p>
                      <a:r>
                        <a:rPr lang="en-US" dirty="0" smtClean="0"/>
                        <a:t>Usually</a:t>
                      </a:r>
                      <a:r>
                        <a:rPr lang="en-US" baseline="0" dirty="0" smtClean="0"/>
                        <a:t> cross-functional</a:t>
                      </a:r>
                      <a:endParaRPr lang="en-US" dirty="0"/>
                    </a:p>
                  </a:txBody>
                  <a:tcPr/>
                </a:tc>
                <a:extLst>
                  <a:ext uri="{0D108BD9-81ED-4DB2-BD59-A6C34878D82A}">
                    <a16:rowId xmlns:a16="http://schemas.microsoft.com/office/drawing/2014/main" val="1257318505"/>
                  </a:ext>
                </a:extLst>
              </a:tr>
            </a:tbl>
          </a:graphicData>
        </a:graphic>
      </p:graphicFrame>
    </p:spTree>
    <p:extLst>
      <p:ext uri="{BB962C8B-B14F-4D97-AF65-F5344CB8AC3E}">
        <p14:creationId xmlns:p14="http://schemas.microsoft.com/office/powerpoint/2010/main" val="41534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a:t>
            </a:r>
            <a:endParaRPr lang="en-US" dirty="0"/>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11</a:t>
            </a:fld>
            <a:endParaRPr lang="en-US" altLang="en-US"/>
          </a:p>
        </p:txBody>
      </p:sp>
      <p:pic>
        <p:nvPicPr>
          <p:cNvPr id="40962" name="Picture 2" descr="project vs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6934200" cy="48886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647" y="6400800"/>
            <a:ext cx="8286750" cy="246221"/>
          </a:xfrm>
          <a:prstGeom prst="rect">
            <a:avLst/>
          </a:prstGeom>
        </p:spPr>
        <p:txBody>
          <a:bodyPr wrap="square">
            <a:spAutoFit/>
          </a:bodyPr>
          <a:lstStyle/>
          <a:p>
            <a:r>
              <a:rPr lang="en-US" sz="1000" dirty="0">
                <a:hlinkClick r:id="rId3"/>
              </a:rPr>
              <a:t>https://managingtraining.wordpress.com/2013/10/12/2-characterisitcs-of-highly-successful-training-leaders-synergizing-projects-and-operations</a:t>
            </a:r>
            <a:r>
              <a:rPr lang="en-US" sz="1000" dirty="0" smtClean="0">
                <a:hlinkClick r:id="rId3"/>
              </a:rPr>
              <a:t>/</a:t>
            </a:r>
            <a:endParaRPr lang="en-US" sz="1000" dirty="0" smtClean="0"/>
          </a:p>
        </p:txBody>
      </p:sp>
      <p:sp>
        <p:nvSpPr>
          <p:cNvPr id="5" name="Rectangle 4"/>
          <p:cNvSpPr/>
          <p:nvPr/>
        </p:nvSpPr>
        <p:spPr>
          <a:xfrm>
            <a:off x="884320" y="1957136"/>
            <a:ext cx="2590800" cy="304800"/>
          </a:xfrm>
          <a:prstGeom prst="rect">
            <a:avLst/>
          </a:prstGeom>
          <a:solidFill>
            <a:srgbClr val="FFFF00">
              <a:alpha val="55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4290259" y="1957136"/>
            <a:ext cx="3211429" cy="304800"/>
          </a:xfrm>
          <a:prstGeom prst="rect">
            <a:avLst/>
          </a:prstGeom>
          <a:solidFill>
            <a:srgbClr val="FFFF00">
              <a:alpha val="55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12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txBox="1">
            <a:spLocks noGrp="1"/>
          </p:cNvSpPr>
          <p:nvPr/>
        </p:nvSpPr>
        <p:spPr bwMode="auto">
          <a:xfrm>
            <a:off x="463550" y="596820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000">
                <a:latin typeface="Arial" panose="020B0604020202020204" pitchFamily="34" charset="0"/>
              </a:rPr>
              <a:t>Fall 2009</a:t>
            </a:r>
          </a:p>
        </p:txBody>
      </p:sp>
      <p:sp>
        <p:nvSpPr>
          <p:cNvPr id="27651" name="Slide Number Placeholder 5"/>
          <p:cNvSpPr txBox="1">
            <a:spLocks noGrp="1"/>
          </p:cNvSpPr>
          <p:nvPr/>
        </p:nvSpPr>
        <p:spPr bwMode="auto">
          <a:xfrm>
            <a:off x="6559550" y="596820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r" eaLnBrk="1" hangingPunct="1">
              <a:spcBef>
                <a:spcPct val="0"/>
              </a:spcBef>
              <a:buFontTx/>
              <a:buNone/>
            </a:pPr>
            <a:fld id="{E61E75A9-0B9A-4A4C-BA43-AADF08E7BA3D}" type="slidenum">
              <a:rPr lang="en-US" altLang="en-US" sz="1000">
                <a:latin typeface="Arial" panose="020B0604020202020204" pitchFamily="34" charset="0"/>
              </a:rPr>
              <a:pPr algn="r" eaLnBrk="1" hangingPunct="1">
                <a:spcBef>
                  <a:spcPct val="0"/>
                </a:spcBef>
                <a:buFontTx/>
                <a:buNone/>
              </a:pPr>
              <a:t>12</a:t>
            </a:fld>
            <a:endParaRPr lang="en-US" altLang="en-US" sz="1000">
              <a:latin typeface="Arial" panose="020B0604020202020204" pitchFamily="34" charset="0"/>
            </a:endParaRPr>
          </a:p>
        </p:txBody>
      </p:sp>
      <p:sp>
        <p:nvSpPr>
          <p:cNvPr id="5124" name="Rectangle 2"/>
          <p:cNvSpPr>
            <a:spLocks noGrp="1" noChangeArrowheads="1"/>
          </p:cNvSpPr>
          <p:nvPr>
            <p:ph type="title"/>
          </p:nvPr>
        </p:nvSpPr>
        <p:spPr/>
        <p:txBody>
          <a:bodyPr/>
          <a:lstStyle/>
          <a:p>
            <a:pPr eaLnBrk="1" hangingPunct="1">
              <a:defRPr/>
            </a:pPr>
            <a:r>
              <a:rPr lang="en-US"/>
              <a:t>Planning - Two Extremes</a:t>
            </a:r>
          </a:p>
        </p:txBody>
      </p:sp>
      <p:sp>
        <p:nvSpPr>
          <p:cNvPr id="2" name="Slide Number Placeholder 1"/>
          <p:cNvSpPr>
            <a:spLocks noGrp="1"/>
          </p:cNvSpPr>
          <p:nvPr>
            <p:ph type="sldNum" sz="quarter" idx="11"/>
          </p:nvPr>
        </p:nvSpPr>
        <p:spPr/>
        <p:txBody>
          <a:bodyPr/>
          <a:lstStyle/>
          <a:p>
            <a:pPr>
              <a:defRPr/>
            </a:pPr>
            <a:fld id="{23FC0F33-CCC8-40BD-AB39-65B9A276D321}" type="slidenum">
              <a:rPr lang="en-US" altLang="en-US" smtClean="0"/>
              <a:pPr>
                <a:defRPr/>
              </a:pPr>
              <a:t>12</a:t>
            </a:fld>
            <a:endParaRPr lang="en-US" altLang="en-US"/>
          </a:p>
        </p:txBody>
      </p:sp>
      <p:grpSp>
        <p:nvGrpSpPr>
          <p:cNvPr id="139278" name="Group 14"/>
          <p:cNvGrpSpPr>
            <a:grpSpLocks/>
          </p:cNvGrpSpPr>
          <p:nvPr/>
        </p:nvGrpSpPr>
        <p:grpSpPr bwMode="auto">
          <a:xfrm>
            <a:off x="996950" y="3301207"/>
            <a:ext cx="7467600" cy="1143000"/>
            <a:chOff x="432" y="2928"/>
            <a:chExt cx="5040" cy="720"/>
          </a:xfrm>
        </p:grpSpPr>
        <p:sp>
          <p:nvSpPr>
            <p:cNvPr id="27661" name="Rectangle 5"/>
            <p:cNvSpPr>
              <a:spLocks noChangeArrowheads="1"/>
            </p:cNvSpPr>
            <p:nvPr/>
          </p:nvSpPr>
          <p:spPr bwMode="auto">
            <a:xfrm>
              <a:off x="432" y="3216"/>
              <a:ext cx="5040" cy="144"/>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endParaRPr lang="en-US" altLang="en-US" sz="4000">
                <a:latin typeface="Arial" panose="020B0604020202020204" pitchFamily="34" charset="0"/>
              </a:endParaRPr>
            </a:p>
          </p:txBody>
        </p:sp>
        <p:sp>
          <p:nvSpPr>
            <p:cNvPr id="27662" name="Rectangle 6"/>
            <p:cNvSpPr>
              <a:spLocks noChangeArrowheads="1"/>
            </p:cNvSpPr>
            <p:nvPr/>
          </p:nvSpPr>
          <p:spPr bwMode="auto">
            <a:xfrm>
              <a:off x="624" y="2928"/>
              <a:ext cx="48" cy="720"/>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endParaRPr lang="en-US" altLang="en-US" sz="4000">
                <a:latin typeface="Arial" panose="020B0604020202020204" pitchFamily="34" charset="0"/>
              </a:endParaRPr>
            </a:p>
          </p:txBody>
        </p:sp>
        <p:sp>
          <p:nvSpPr>
            <p:cNvPr id="27663" name="Rectangle 8"/>
            <p:cNvSpPr>
              <a:spLocks noChangeArrowheads="1"/>
            </p:cNvSpPr>
            <p:nvPr/>
          </p:nvSpPr>
          <p:spPr bwMode="auto">
            <a:xfrm>
              <a:off x="2832" y="2928"/>
              <a:ext cx="48" cy="720"/>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endParaRPr lang="en-US" altLang="en-US" sz="4000">
                <a:latin typeface="Arial" panose="020B0604020202020204" pitchFamily="34" charset="0"/>
              </a:endParaRPr>
            </a:p>
          </p:txBody>
        </p:sp>
        <p:sp>
          <p:nvSpPr>
            <p:cNvPr id="27664" name="Rectangle 9"/>
            <p:cNvSpPr>
              <a:spLocks noChangeArrowheads="1"/>
            </p:cNvSpPr>
            <p:nvPr/>
          </p:nvSpPr>
          <p:spPr bwMode="auto">
            <a:xfrm>
              <a:off x="5280" y="2928"/>
              <a:ext cx="48" cy="720"/>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endParaRPr lang="en-US" altLang="en-US" sz="4000">
                <a:latin typeface="Arial" panose="020B0604020202020204" pitchFamily="34" charset="0"/>
              </a:endParaRPr>
            </a:p>
          </p:txBody>
        </p:sp>
        <p:sp>
          <p:nvSpPr>
            <p:cNvPr id="27665" name="AutoShape 10"/>
            <p:cNvSpPr>
              <a:spLocks noChangeArrowheads="1"/>
            </p:cNvSpPr>
            <p:nvPr/>
          </p:nvSpPr>
          <p:spPr bwMode="auto">
            <a:xfrm>
              <a:off x="1728" y="3168"/>
              <a:ext cx="2256" cy="240"/>
            </a:xfrm>
            <a:prstGeom prst="leftRightArrow">
              <a:avLst>
                <a:gd name="adj1" fmla="val 50000"/>
                <a:gd name="adj2" fmla="val 188000"/>
              </a:avLst>
            </a:prstGeom>
            <a:solidFill>
              <a:schemeClr val="accent2"/>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endParaRPr lang="en-US" altLang="en-US" sz="4000">
                <a:latin typeface="Arial" panose="020B0604020202020204" pitchFamily="34" charset="0"/>
              </a:endParaRPr>
            </a:p>
          </p:txBody>
        </p:sp>
      </p:grpSp>
      <p:grpSp>
        <p:nvGrpSpPr>
          <p:cNvPr id="139284" name="Group 20"/>
          <p:cNvGrpSpPr>
            <a:grpSpLocks/>
          </p:cNvGrpSpPr>
          <p:nvPr/>
        </p:nvGrpSpPr>
        <p:grpSpPr bwMode="auto">
          <a:xfrm>
            <a:off x="6324600" y="2844007"/>
            <a:ext cx="2643188" cy="3455988"/>
            <a:chOff x="4095" y="2016"/>
            <a:chExt cx="1665" cy="2177"/>
          </a:xfrm>
        </p:grpSpPr>
        <p:sp>
          <p:nvSpPr>
            <p:cNvPr id="27659" name="Text Box 12"/>
            <p:cNvSpPr txBox="1">
              <a:spLocks noChangeArrowheads="1"/>
            </p:cNvSpPr>
            <p:nvPr/>
          </p:nvSpPr>
          <p:spPr bwMode="auto">
            <a:xfrm>
              <a:off x="4095" y="2016"/>
              <a:ext cx="1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r>
                <a:rPr lang="en-US" altLang="en-US" sz="2400">
                  <a:latin typeface="Arial" panose="020B0604020202020204" pitchFamily="34" charset="0"/>
                </a:rPr>
                <a:t>Analysis Paralysis</a:t>
              </a:r>
            </a:p>
          </p:txBody>
        </p:sp>
        <p:pic>
          <p:nvPicPr>
            <p:cNvPr id="27660" name="Picture 15" descr="j03355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3" y="3024"/>
              <a:ext cx="105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82" name="Group 18"/>
          <p:cNvGrpSpPr>
            <a:grpSpLocks/>
          </p:cNvGrpSpPr>
          <p:nvPr/>
        </p:nvGrpSpPr>
        <p:grpSpPr bwMode="auto">
          <a:xfrm>
            <a:off x="152400" y="2844007"/>
            <a:ext cx="2657475" cy="3557588"/>
            <a:chOff x="92" y="1968"/>
            <a:chExt cx="1674" cy="2241"/>
          </a:xfrm>
        </p:grpSpPr>
        <p:sp>
          <p:nvSpPr>
            <p:cNvPr id="27657" name="Text Box 11"/>
            <p:cNvSpPr txBox="1">
              <a:spLocks noChangeArrowheads="1"/>
            </p:cNvSpPr>
            <p:nvPr/>
          </p:nvSpPr>
          <p:spPr bwMode="auto">
            <a:xfrm>
              <a:off x="92" y="1968"/>
              <a:ext cx="16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a:spcBef>
                  <a:spcPct val="0"/>
                </a:spcBef>
                <a:buFontTx/>
                <a:buNone/>
              </a:pPr>
              <a:r>
                <a:rPr lang="en-US" altLang="en-US" sz="2400">
                  <a:latin typeface="Arial" panose="020B0604020202020204" pitchFamily="34" charset="0"/>
                </a:rPr>
                <a:t>“Ready, Fire, Aim”</a:t>
              </a:r>
            </a:p>
          </p:txBody>
        </p:sp>
        <p:pic>
          <p:nvPicPr>
            <p:cNvPr id="27658" name="Picture 16" descr="j01975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 y="2976"/>
              <a:ext cx="1545" cy="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9281" name="Picture 17" descr="j03787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0" y="1348582"/>
            <a:ext cx="19843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563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Completion </a:t>
            </a:r>
            <a:r>
              <a:rPr lang="en-US" dirty="0"/>
              <a:t>Time</a:t>
            </a:r>
          </a:p>
        </p:txBody>
      </p:sp>
      <p:sp>
        <p:nvSpPr>
          <p:cNvPr id="3" name="Content Placeholder 2"/>
          <p:cNvSpPr>
            <a:spLocks noGrp="1"/>
          </p:cNvSpPr>
          <p:nvPr>
            <p:ph idx="1"/>
          </p:nvPr>
        </p:nvSpPr>
        <p:spPr/>
        <p:txBody>
          <a:bodyPr/>
          <a:lstStyle/>
          <a:p>
            <a:r>
              <a:rPr lang="en-US" altLang="en-US" dirty="0">
                <a:solidFill>
                  <a:srgbClr val="FF0000"/>
                </a:solidFill>
              </a:rPr>
              <a:t>Average</a:t>
            </a:r>
            <a:r>
              <a:rPr lang="en-US" altLang="en-US" dirty="0"/>
              <a:t> Completion Times</a:t>
            </a:r>
          </a:p>
          <a:p>
            <a:pPr lvl="1"/>
            <a:r>
              <a:rPr lang="en-US" altLang="en-US" dirty="0"/>
              <a:t>What does the mean completion time mean?</a:t>
            </a:r>
          </a:p>
          <a:p>
            <a:r>
              <a:rPr lang="en-US" altLang="en-US" dirty="0">
                <a:solidFill>
                  <a:srgbClr val="FF0000"/>
                </a:solidFill>
              </a:rPr>
              <a:t>Assuming Known </a:t>
            </a:r>
            <a:r>
              <a:rPr lang="en-US" altLang="en-US" dirty="0"/>
              <a:t>Activity Times</a:t>
            </a:r>
          </a:p>
          <a:p>
            <a:pPr lvl="1"/>
            <a:r>
              <a:rPr lang="en-US" altLang="en-US" dirty="0"/>
              <a:t>Can lead to unrealistic project completion times.</a:t>
            </a:r>
          </a:p>
          <a:p>
            <a:endParaRPr lang="en-US" dirty="0"/>
          </a:p>
        </p:txBody>
      </p:sp>
      <p:sp>
        <p:nvSpPr>
          <p:cNvPr id="4" name="Slide Number Placeholder 3"/>
          <p:cNvSpPr>
            <a:spLocks noGrp="1"/>
          </p:cNvSpPr>
          <p:nvPr>
            <p:ph type="sldNum" sz="quarter" idx="11"/>
          </p:nvPr>
        </p:nvSpPr>
        <p:spPr/>
        <p:txBody>
          <a:bodyPr/>
          <a:lstStyle/>
          <a:p>
            <a:pPr>
              <a:defRPr/>
            </a:pPr>
            <a:fld id="{338688F9-369F-467D-A6D0-41A3C42711F5}" type="slidenum">
              <a:rPr lang="en-US" altLang="en-US" smtClean="0"/>
              <a:pPr>
                <a:defRPr/>
              </a:pPr>
              <a:t>13</a:t>
            </a:fld>
            <a:endParaRPr lang="en-US" altLang="en-US"/>
          </a:p>
        </p:txBody>
      </p:sp>
    </p:spTree>
    <p:extLst>
      <p:ext uri="{BB962C8B-B14F-4D97-AF65-F5344CB8AC3E}">
        <p14:creationId xmlns:p14="http://schemas.microsoft.com/office/powerpoint/2010/main" val="128298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4"/>
          <p:cNvSpPr>
            <a:spLocks noGrp="1" noChangeArrowheads="1"/>
          </p:cNvSpPr>
          <p:nvPr>
            <p:ph type="title"/>
          </p:nvPr>
        </p:nvSpPr>
        <p:spPr/>
        <p:txBody>
          <a:bodyPr>
            <a:normAutofit/>
          </a:bodyPr>
          <a:lstStyle/>
          <a:p>
            <a:pPr eaLnBrk="1" hangingPunct="1">
              <a:defRPr/>
            </a:pPr>
            <a:r>
              <a:rPr lang="en-US" dirty="0" smtClean="0"/>
              <a:t>Uncertainty of Completion Time</a:t>
            </a:r>
          </a:p>
        </p:txBody>
      </p:sp>
      <p:sp>
        <p:nvSpPr>
          <p:cNvPr id="74755" name="Rectangle 5"/>
          <p:cNvSpPr>
            <a:spLocks noGrp="1" noChangeArrowheads="1"/>
          </p:cNvSpPr>
          <p:nvPr>
            <p:ph idx="1"/>
          </p:nvPr>
        </p:nvSpPr>
        <p:spPr/>
        <p:txBody>
          <a:bodyPr>
            <a:normAutofit fontScale="85000" lnSpcReduction="20000"/>
          </a:bodyPr>
          <a:lstStyle/>
          <a:p>
            <a:pPr eaLnBrk="1" hangingPunct="1"/>
            <a:r>
              <a:rPr lang="en-US" altLang="en-US" b="1" dirty="0" smtClean="0">
                <a:solidFill>
                  <a:srgbClr val="FF0000"/>
                </a:solidFill>
              </a:rPr>
              <a:t>Generally it is assumed that times are “set” or deterministic, that is no variation or error</a:t>
            </a:r>
          </a:p>
          <a:p>
            <a:pPr eaLnBrk="1" hangingPunct="1"/>
            <a:r>
              <a:rPr lang="en-US" altLang="en-US" dirty="0" smtClean="0"/>
              <a:t>Always error that should be accounted for</a:t>
            </a:r>
          </a:p>
          <a:p>
            <a:pPr lvl="1" eaLnBrk="1" hangingPunct="1"/>
            <a:r>
              <a:rPr lang="en-US" altLang="en-US" dirty="0" smtClean="0"/>
              <a:t>Already discussed Time Expected (TE)</a:t>
            </a:r>
          </a:p>
          <a:p>
            <a:pPr lvl="2" eaLnBrk="1" hangingPunct="1"/>
            <a:r>
              <a:rPr lang="en-US" altLang="en-US" b="1" u="sng" dirty="0" smtClean="0">
                <a:solidFill>
                  <a:srgbClr val="FF0000"/>
                </a:solidFill>
              </a:rPr>
              <a:t>TE weights times based on likelihood of occurring</a:t>
            </a:r>
          </a:p>
          <a:p>
            <a:pPr eaLnBrk="1" hangingPunct="1"/>
            <a:r>
              <a:rPr lang="en-US" altLang="en-US" dirty="0" smtClean="0"/>
              <a:t>Assume activities are statistically independent</a:t>
            </a:r>
          </a:p>
          <a:p>
            <a:pPr lvl="1" eaLnBrk="1" hangingPunct="1"/>
            <a:r>
              <a:rPr lang="en-US" altLang="en-US" dirty="0" smtClean="0"/>
              <a:t>Impacting one doesn’t affect another</a:t>
            </a:r>
          </a:p>
          <a:p>
            <a:pPr eaLnBrk="1" hangingPunct="1"/>
            <a:r>
              <a:rPr lang="en-US" altLang="en-US" dirty="0" smtClean="0"/>
              <a:t>Variance of a set of activities is the sum of the individual variances</a:t>
            </a:r>
          </a:p>
          <a:p>
            <a:pPr eaLnBrk="1" hangingPunct="1"/>
            <a:r>
              <a:rPr lang="en-US" altLang="en-US" b="1" dirty="0" smtClean="0">
                <a:solidFill>
                  <a:srgbClr val="FF0000"/>
                </a:solidFill>
              </a:rPr>
              <a:t>Interested in variances along the critical path</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14</a:t>
            </a:fld>
            <a:endParaRPr lang="en-US" altLang="en-US"/>
          </a:p>
        </p:txBody>
      </p:sp>
    </p:spTree>
    <p:extLst>
      <p:ext uri="{BB962C8B-B14F-4D97-AF65-F5344CB8AC3E}">
        <p14:creationId xmlns:p14="http://schemas.microsoft.com/office/powerpoint/2010/main" val="2033090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5"/>
          <p:cNvSpPr>
            <a:spLocks noGrp="1" noChangeArrowheads="1"/>
          </p:cNvSpPr>
          <p:nvPr>
            <p:ph type="title"/>
          </p:nvPr>
        </p:nvSpPr>
        <p:spPr>
          <a:solidFill>
            <a:schemeClr val="accent6"/>
          </a:solidFill>
        </p:spPr>
        <p:txBody>
          <a:bodyPr/>
          <a:lstStyle/>
          <a:p>
            <a:pPr eaLnBrk="1" hangingPunct="1">
              <a:defRPr/>
            </a:pPr>
            <a:r>
              <a:rPr lang="en-US" dirty="0" smtClean="0"/>
              <a:t>Calculating Activity Times</a:t>
            </a:r>
          </a:p>
        </p:txBody>
      </p:sp>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r="29672"/>
          <a:stretch>
            <a:fillRect/>
          </a:stretch>
        </p:blipFill>
        <p:spPr bwMode="auto">
          <a:xfrm>
            <a:off x="1399159" y="3368675"/>
            <a:ext cx="54070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8B446B07-CFC9-4922-B361-71C4A182C9C6}" type="slidenum">
              <a:rPr lang="en-US" altLang="en-US" smtClean="0"/>
              <a:pPr>
                <a:defRPr/>
              </a:pPr>
              <a:t>15</a:t>
            </a:fld>
            <a:endParaRPr lang="en-US" altLang="en-US"/>
          </a:p>
        </p:txBody>
      </p:sp>
      <mc:AlternateContent xmlns:mc="http://schemas.openxmlformats.org/markup-compatibility/2006" xmlns:a14="http://schemas.microsoft.com/office/drawing/2010/main">
        <mc:Choice Requires="a14">
          <p:sp>
            <p:nvSpPr>
              <p:cNvPr id="5" name="TextBox 4"/>
              <p:cNvSpPr txBox="1"/>
              <p:nvPr/>
            </p:nvSpPr>
            <p:spPr>
              <a:xfrm>
                <a:off x="291713" y="2264883"/>
                <a:ext cx="6833616" cy="8971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i="0" smtClean="0">
                          <a:latin typeface="Cambria Math" panose="02040503050406030204" pitchFamily="18" charset="0"/>
                        </a:rPr>
                        <m:t>TE</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b="0" i="0" smtClean="0">
                              <a:latin typeface="Cambria Math" panose="02040503050406030204" pitchFamily="18" charset="0"/>
                            </a:rPr>
                            <m:t>(</m:t>
                          </m:r>
                          <m:r>
                            <a:rPr lang="en-US" sz="2800" b="0" i="0" smtClean="0">
                              <a:solidFill>
                                <a:schemeClr val="accent1"/>
                              </a:solidFill>
                              <a:latin typeface="Cambria Math" panose="02040503050406030204" pitchFamily="18" charset="0"/>
                            </a:rPr>
                            <m:t>1</m:t>
                          </m:r>
                          <m:r>
                            <a:rPr lang="en-US" sz="2800" b="0" i="0" smtClean="0">
                              <a:solidFill>
                                <a:schemeClr val="accent1"/>
                              </a:solidFill>
                              <a:latin typeface="Cambria Math" panose="02040503050406030204" pitchFamily="18" charset="0"/>
                              <a:ea typeface="Cambria Math" panose="02040503050406030204" pitchFamily="18" charset="0"/>
                            </a:rPr>
                            <m:t>×</m:t>
                          </m:r>
                          <m:r>
                            <m:rPr>
                              <m:sty m:val="p"/>
                            </m:rPr>
                            <a:rPr lang="en-US" sz="2800" b="0" i="0" smtClean="0">
                              <a:solidFill>
                                <a:schemeClr val="accent1"/>
                              </a:solidFill>
                              <a:latin typeface="Cambria Math" panose="02040503050406030204" pitchFamily="18" charset="0"/>
                              <a:ea typeface="Cambria Math" panose="02040503050406030204" pitchFamily="18" charset="0"/>
                            </a:rPr>
                            <m:t>Op</m:t>
                          </m:r>
                          <m:r>
                            <a:rPr lang="en-US" sz="2800" b="0" i="0" smtClean="0">
                              <a:latin typeface="Cambria Math" panose="02040503050406030204" pitchFamily="18" charset="0"/>
                              <a:ea typeface="Cambria Math" panose="02040503050406030204" pitchFamily="18" charset="0"/>
                            </a:rPr>
                            <m:t>)+(</m:t>
                          </m:r>
                          <m:r>
                            <a:rPr lang="en-US" sz="2800" b="0" i="0" smtClean="0">
                              <a:solidFill>
                                <a:schemeClr val="accent4">
                                  <a:lumMod val="50000"/>
                                </a:schemeClr>
                              </a:solidFill>
                              <a:latin typeface="Cambria Math" panose="02040503050406030204" pitchFamily="18" charset="0"/>
                              <a:ea typeface="Cambria Math" panose="02040503050406030204" pitchFamily="18" charset="0"/>
                            </a:rPr>
                            <m:t>4×</m:t>
                          </m:r>
                          <m:r>
                            <m:rPr>
                              <m:sty m:val="p"/>
                            </m:rPr>
                            <a:rPr lang="en-US" sz="2800" b="0" i="0" smtClean="0">
                              <a:solidFill>
                                <a:schemeClr val="accent4">
                                  <a:lumMod val="50000"/>
                                </a:schemeClr>
                              </a:solidFill>
                              <a:latin typeface="Cambria Math" panose="02040503050406030204" pitchFamily="18" charset="0"/>
                              <a:ea typeface="Cambria Math" panose="02040503050406030204" pitchFamily="18" charset="0"/>
                            </a:rPr>
                            <m:t>ML</m:t>
                          </m:r>
                          <m:r>
                            <a:rPr lang="en-US" sz="2800" b="0" i="0" smtClean="0">
                              <a:latin typeface="Cambria Math" panose="02040503050406030204" pitchFamily="18" charset="0"/>
                              <a:ea typeface="Cambria Math" panose="02040503050406030204" pitchFamily="18" charset="0"/>
                            </a:rPr>
                            <m:t>)+(</m:t>
                          </m:r>
                          <m:r>
                            <a:rPr lang="en-US" sz="2800" b="0" i="0" smtClean="0">
                              <a:solidFill>
                                <a:srgbClr val="7030A0"/>
                              </a:solidFill>
                              <a:latin typeface="Cambria Math" panose="02040503050406030204" pitchFamily="18" charset="0"/>
                              <a:ea typeface="Cambria Math" panose="02040503050406030204" pitchFamily="18" charset="0"/>
                            </a:rPr>
                            <m:t>1×</m:t>
                          </m:r>
                          <m:r>
                            <m:rPr>
                              <m:sty m:val="p"/>
                            </m:rPr>
                            <a:rPr lang="en-US" sz="2800" b="0" i="0" smtClean="0">
                              <a:solidFill>
                                <a:srgbClr val="7030A0"/>
                              </a:solidFill>
                              <a:latin typeface="Cambria Math" panose="02040503050406030204" pitchFamily="18" charset="0"/>
                              <a:ea typeface="Cambria Math" panose="02040503050406030204" pitchFamily="18" charset="0"/>
                            </a:rPr>
                            <m:t>P</m:t>
                          </m:r>
                          <m:r>
                            <a:rPr lang="en-US" sz="2800" b="0" i="0" smtClean="0">
                              <a:latin typeface="Cambria Math" panose="02040503050406030204" pitchFamily="18" charset="0"/>
                              <a:ea typeface="Cambria Math" panose="02040503050406030204" pitchFamily="18" charset="0"/>
                            </a:rPr>
                            <m:t>)</m:t>
                          </m:r>
                        </m:num>
                        <m:den>
                          <m:r>
                            <a:rPr lang="en-US" sz="2800" b="0" i="0" smtClean="0">
                              <a:latin typeface="Cambria Math" panose="02040503050406030204" pitchFamily="18" charset="0"/>
                            </a:rPr>
                            <m:t>(</m:t>
                          </m:r>
                          <m:r>
                            <a:rPr lang="en-US" sz="2800" i="0" smtClean="0">
                              <a:solidFill>
                                <a:schemeClr val="accent1"/>
                              </a:solidFill>
                              <a:latin typeface="Cambria Math" panose="02040503050406030204" pitchFamily="18" charset="0"/>
                            </a:rPr>
                            <m:t>1</m:t>
                          </m:r>
                          <m:r>
                            <a:rPr lang="en-US" sz="2800" i="0">
                              <a:latin typeface="Cambria Math" panose="02040503050406030204" pitchFamily="18" charset="0"/>
                            </a:rPr>
                            <m:t>+</m:t>
                          </m:r>
                          <m:r>
                            <a:rPr lang="en-US" sz="2800" i="0" smtClean="0">
                              <a:solidFill>
                                <a:schemeClr val="accent4">
                                  <a:lumMod val="50000"/>
                                </a:schemeClr>
                              </a:solidFill>
                              <a:latin typeface="Cambria Math" panose="02040503050406030204" pitchFamily="18" charset="0"/>
                            </a:rPr>
                            <m:t>4</m:t>
                          </m:r>
                          <m:r>
                            <a:rPr lang="en-US" sz="2800" i="0">
                              <a:latin typeface="Cambria Math" panose="02040503050406030204" pitchFamily="18" charset="0"/>
                            </a:rPr>
                            <m:t>+</m:t>
                          </m:r>
                          <m:r>
                            <a:rPr lang="en-US" sz="2800" i="0" smtClean="0">
                              <a:solidFill>
                                <a:srgbClr val="7030A0"/>
                              </a:solidFill>
                              <a:latin typeface="Cambria Math" panose="02040503050406030204" pitchFamily="18" charset="0"/>
                            </a:rPr>
                            <m:t>1</m:t>
                          </m:r>
                          <m:r>
                            <a:rPr lang="en-US" sz="2800" b="0" i="0" smtClean="0">
                              <a:latin typeface="Cambria Math" panose="02040503050406030204" pitchFamily="18" charset="0"/>
                            </a:rPr>
                            <m:t>)</m:t>
                          </m:r>
                        </m:den>
                      </m:f>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91713" y="2264883"/>
                <a:ext cx="6833616" cy="897105"/>
              </a:xfrm>
              <a:prstGeom prst="rect">
                <a:avLst/>
              </a:prstGeom>
              <a:blipFill>
                <a:blip r:embed="rId4"/>
                <a:stretch>
                  <a:fillRect/>
                </a:stretch>
              </a:blipFill>
            </p:spPr>
            <p:txBody>
              <a:bodyPr/>
              <a:lstStyle/>
              <a:p>
                <a:r>
                  <a:rPr lang="en-US">
                    <a:noFill/>
                  </a:rPr>
                  <a:t> </a:t>
                </a:r>
              </a:p>
            </p:txBody>
          </p:sp>
        </mc:Fallback>
      </mc:AlternateContent>
      <p:sp>
        <p:nvSpPr>
          <p:cNvPr id="6" name="TextBox 5"/>
          <p:cNvSpPr txBox="1"/>
          <p:nvPr/>
        </p:nvSpPr>
        <p:spPr>
          <a:xfrm>
            <a:off x="594360" y="1608393"/>
            <a:ext cx="2268634" cy="369332"/>
          </a:xfrm>
          <a:prstGeom prst="rect">
            <a:avLst/>
          </a:prstGeom>
          <a:noFill/>
        </p:spPr>
        <p:txBody>
          <a:bodyPr wrap="none" rtlCol="0">
            <a:spAutoFit/>
          </a:bodyPr>
          <a:lstStyle/>
          <a:p>
            <a:r>
              <a:rPr lang="en-US" dirty="0" smtClean="0"/>
              <a:t>TE = Time Expected</a:t>
            </a:r>
            <a:endParaRPr lang="en-US" dirty="0"/>
          </a:p>
        </p:txBody>
      </p:sp>
      <p:sp>
        <p:nvSpPr>
          <p:cNvPr id="7" name="Rectangle 6"/>
          <p:cNvSpPr/>
          <p:nvPr/>
        </p:nvSpPr>
        <p:spPr>
          <a:xfrm>
            <a:off x="2670048" y="3368675"/>
            <a:ext cx="1038473" cy="3352800"/>
          </a:xfrm>
          <a:prstGeom prst="rect">
            <a:avLst/>
          </a:prstGeom>
          <a:solidFill>
            <a:srgbClr val="D33320">
              <a:alpha val="1098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084319" y="3368675"/>
            <a:ext cx="1146049" cy="3352800"/>
          </a:xfrm>
          <a:prstGeom prst="rect">
            <a:avLst/>
          </a:prstGeom>
          <a:solidFill>
            <a:schemeClr val="accent4">
              <a:lumMod val="50000"/>
              <a:alpha val="1098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97651" y="3368675"/>
            <a:ext cx="1146049" cy="3352800"/>
          </a:xfrm>
          <a:prstGeom prst="rect">
            <a:avLst/>
          </a:prstGeom>
          <a:solidFill>
            <a:srgbClr val="7030A0">
              <a:alpha val="10980"/>
            </a:srgb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594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normAutofit/>
          </a:bodyPr>
          <a:lstStyle/>
          <a:p>
            <a:pPr eaLnBrk="1" hangingPunct="1">
              <a:defRPr/>
            </a:pPr>
            <a:r>
              <a:rPr lang="en-US" dirty="0" smtClean="0"/>
              <a:t>Table of Time Estimates</a:t>
            </a:r>
            <a:endParaRPr lang="en-US" dirty="0"/>
          </a:p>
        </p:txBody>
      </p:sp>
      <p:sp>
        <p:nvSpPr>
          <p:cNvPr id="3" name="Slide Number Placeholder 2"/>
          <p:cNvSpPr>
            <a:spLocks noGrp="1"/>
          </p:cNvSpPr>
          <p:nvPr>
            <p:ph type="sldNum" sz="quarter" idx="11"/>
          </p:nvPr>
        </p:nvSpPr>
        <p:spPr/>
        <p:txBody>
          <a:bodyPr/>
          <a:lstStyle/>
          <a:p>
            <a:pPr>
              <a:defRPr/>
            </a:pPr>
            <a:fld id="{8B446B07-CFC9-4922-B361-71C4A182C9C6}" type="slidenum">
              <a:rPr lang="en-US" altLang="en-US" smtClean="0"/>
              <a:pPr>
                <a:defRPr/>
              </a:pPr>
              <a:t>16</a:t>
            </a:fld>
            <a:endParaRPr lang="en-US" altLang="en-US"/>
          </a:p>
        </p:txBody>
      </p:sp>
      <p:pic>
        <p:nvPicPr>
          <p:cNvPr id="5" name="Picture 4"/>
          <p:cNvPicPr>
            <a:picLocks noChangeAspect="1"/>
          </p:cNvPicPr>
          <p:nvPr/>
        </p:nvPicPr>
        <p:blipFill rotWithShape="1">
          <a:blip r:embed="rId2"/>
          <a:srcRect r="2256"/>
          <a:stretch/>
        </p:blipFill>
        <p:spPr>
          <a:xfrm>
            <a:off x="791007" y="1683012"/>
            <a:ext cx="7557465" cy="3647940"/>
          </a:xfrm>
          <a:prstGeom prst="rect">
            <a:avLst/>
          </a:prstGeom>
        </p:spPr>
      </p:pic>
      <p:sp>
        <p:nvSpPr>
          <p:cNvPr id="9" name="Rectangle 8"/>
          <p:cNvSpPr/>
          <p:nvPr/>
        </p:nvSpPr>
        <p:spPr>
          <a:xfrm>
            <a:off x="7102474" y="1683012"/>
            <a:ext cx="1163701" cy="3766812"/>
          </a:xfrm>
          <a:prstGeom prst="rect">
            <a:avLst/>
          </a:prstGeom>
          <a:noFill/>
          <a:ln w="57150">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Tree>
    <p:extLst>
      <p:ext uri="{BB962C8B-B14F-4D97-AF65-F5344CB8AC3E}">
        <p14:creationId xmlns:p14="http://schemas.microsoft.com/office/powerpoint/2010/main" val="16523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How’s This Project Doing?</a:t>
            </a:r>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17</a:t>
            </a:fld>
            <a:endParaRPr lang="en-US" altLang="en-US"/>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2" y="1417638"/>
            <a:ext cx="7234238"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66925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Earned </a:t>
            </a:r>
            <a:r>
              <a:rPr lang="en-US" altLang="en-US" dirty="0"/>
              <a:t>Value </a:t>
            </a:r>
            <a:r>
              <a:rPr lang="en-US" altLang="en-US" dirty="0" smtClean="0"/>
              <a:t>Analysis</a:t>
            </a:r>
            <a:endParaRPr lang="en-US" dirty="0"/>
          </a:p>
        </p:txBody>
      </p:sp>
      <p:sp>
        <p:nvSpPr>
          <p:cNvPr id="25603" name="Content Placeholder 2"/>
          <p:cNvSpPr>
            <a:spLocks noGrp="1"/>
          </p:cNvSpPr>
          <p:nvPr>
            <p:ph idx="1"/>
          </p:nvPr>
        </p:nvSpPr>
        <p:spPr/>
        <p:txBody>
          <a:bodyPr>
            <a:normAutofit fontScale="85000" lnSpcReduction="20000"/>
          </a:bodyPr>
          <a:lstStyle/>
          <a:p>
            <a:r>
              <a:rPr lang="en-US" altLang="en-US" b="1" dirty="0" smtClean="0">
                <a:solidFill>
                  <a:srgbClr val="FF0000"/>
                </a:solidFill>
              </a:rPr>
              <a:t>Industry standard </a:t>
            </a:r>
            <a:r>
              <a:rPr lang="en-US" altLang="en-US" dirty="0" smtClean="0"/>
              <a:t>way to</a:t>
            </a:r>
          </a:p>
          <a:p>
            <a:pPr lvl="1"/>
            <a:r>
              <a:rPr lang="en-US" altLang="en-US" dirty="0" smtClean="0"/>
              <a:t>Measure a project’s progress</a:t>
            </a:r>
          </a:p>
          <a:p>
            <a:pPr lvl="1"/>
            <a:r>
              <a:rPr lang="en-US" altLang="en-US" dirty="0" smtClean="0"/>
              <a:t>Forecast its completion date and final cost</a:t>
            </a:r>
          </a:p>
          <a:p>
            <a:pPr lvl="1"/>
            <a:r>
              <a:rPr lang="en-US" altLang="en-US" dirty="0" smtClean="0"/>
              <a:t>Provide schedule and budget variances along the way</a:t>
            </a:r>
          </a:p>
          <a:p>
            <a:r>
              <a:rPr lang="en-US" altLang="en-US" dirty="0" smtClean="0"/>
              <a:t>It’s been around since the sixties.</a:t>
            </a:r>
          </a:p>
          <a:p>
            <a:pPr lvl="1"/>
            <a:r>
              <a:rPr lang="en-US" altLang="en-US" dirty="0" smtClean="0"/>
              <a:t>“Cost/Schedule Control Systems Criteria” (C/SCSC)</a:t>
            </a:r>
          </a:p>
          <a:p>
            <a:r>
              <a:rPr lang="en-US" altLang="en-US" dirty="0" smtClean="0"/>
              <a:t>By integrating three measurements, EVA provides consistent, numerical indicators with which you can evaluate and compare projects.</a:t>
            </a:r>
          </a:p>
          <a:p>
            <a:endParaRPr lang="en-US" altLang="en-US" dirty="0" smtClean="0"/>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18</a:t>
            </a:fld>
            <a:endParaRPr lang="en-US" altLang="en-US"/>
          </a:p>
        </p:txBody>
      </p:sp>
    </p:spTree>
    <p:extLst>
      <p:ext uri="{BB962C8B-B14F-4D97-AF65-F5344CB8AC3E}">
        <p14:creationId xmlns:p14="http://schemas.microsoft.com/office/powerpoint/2010/main" val="3947830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dirty="0" smtClean="0"/>
              <a:t>Three Key Questions</a:t>
            </a:r>
          </a:p>
        </p:txBody>
      </p:sp>
      <p:sp>
        <p:nvSpPr>
          <p:cNvPr id="7" name="Content Placeholder 6"/>
          <p:cNvSpPr>
            <a:spLocks noGrp="1"/>
          </p:cNvSpPr>
          <p:nvPr>
            <p:ph idx="1"/>
          </p:nvPr>
        </p:nvSpPr>
        <p:spPr/>
        <p:txBody>
          <a:bodyPr/>
          <a:lstStyle/>
          <a:p>
            <a:r>
              <a:rPr lang="en-US" dirty="0" smtClean="0"/>
              <a:t>Knowing where you are on schedule?</a:t>
            </a:r>
          </a:p>
          <a:p>
            <a:r>
              <a:rPr lang="en-US" dirty="0" smtClean="0"/>
              <a:t>Knowing where you are on budget?</a:t>
            </a:r>
          </a:p>
          <a:p>
            <a:r>
              <a:rPr lang="en-US" dirty="0" smtClean="0"/>
              <a:t>Knowing where you are on work accomplished?</a:t>
            </a:r>
          </a:p>
          <a:p>
            <a:endParaRPr lang="en-US" dirty="0"/>
          </a:p>
        </p:txBody>
      </p:sp>
      <p:sp>
        <p:nvSpPr>
          <p:cNvPr id="11" name="Slide Number Placeholder 10"/>
          <p:cNvSpPr>
            <a:spLocks noGrp="1"/>
          </p:cNvSpPr>
          <p:nvPr>
            <p:ph type="sldNum" sz="quarter" idx="11"/>
          </p:nvPr>
        </p:nvSpPr>
        <p:spPr/>
        <p:txBody>
          <a:bodyPr/>
          <a:lstStyle/>
          <a:p>
            <a:pPr>
              <a:defRPr/>
            </a:pPr>
            <a:fld id="{338688F9-369F-467D-A6D0-41A3C42711F5}" type="slidenum">
              <a:rPr lang="en-US" altLang="en-US" smtClean="0"/>
              <a:pPr>
                <a:defRPr/>
              </a:pPr>
              <a:t>19</a:t>
            </a:fld>
            <a:endParaRPr lang="en-US" altLang="en-US"/>
          </a:p>
        </p:txBody>
      </p:sp>
    </p:spTree>
    <p:extLst>
      <p:ext uri="{BB962C8B-B14F-4D97-AF65-F5344CB8AC3E}">
        <p14:creationId xmlns:p14="http://schemas.microsoft.com/office/powerpoint/2010/main" val="1533291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Why Project Management?</a:t>
            </a:r>
            <a:endParaRPr lang="en-US" dirty="0"/>
          </a:p>
        </p:txBody>
      </p:sp>
      <p:sp>
        <p:nvSpPr>
          <p:cNvPr id="27651" name="Rectangle 3"/>
          <p:cNvSpPr>
            <a:spLocks noGrp="1" noChangeArrowheads="1"/>
          </p:cNvSpPr>
          <p:nvPr>
            <p:ph idx="1"/>
          </p:nvPr>
        </p:nvSpPr>
        <p:spPr/>
        <p:txBody>
          <a:bodyPr/>
          <a:lstStyle/>
          <a:p>
            <a:r>
              <a:rPr lang="en-US" altLang="en-US" smtClean="0"/>
              <a:t>Many tasks do not fit neatly into business-as-usual</a:t>
            </a:r>
          </a:p>
          <a:p>
            <a:r>
              <a:rPr lang="en-US" altLang="en-US" smtClean="0"/>
              <a:t>Projects integral to organizational strategy</a:t>
            </a:r>
          </a:p>
          <a:p>
            <a:r>
              <a:rPr lang="en-US" altLang="en-US" smtClean="0"/>
              <a:t>Need to assign responsibility and authority for achievement of organizational goals</a:t>
            </a:r>
          </a:p>
          <a:p>
            <a:r>
              <a:rPr lang="en-US" altLang="en-US" smtClean="0"/>
              <a:t>Pervasive history of failed projects</a:t>
            </a:r>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2</a:t>
            </a:fld>
            <a:endParaRPr lang="en-US" altLang="en-US"/>
          </a:p>
        </p:txBody>
      </p:sp>
    </p:spTree>
    <p:extLst>
      <p:ext uri="{BB962C8B-B14F-4D97-AF65-F5344CB8AC3E}">
        <p14:creationId xmlns:p14="http://schemas.microsoft.com/office/powerpoint/2010/main" val="197015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09600" y="406400"/>
            <a:ext cx="7772400" cy="584200"/>
          </a:xfrm>
        </p:spPr>
        <p:txBody>
          <a:bodyPr lIns="90488" tIns="44450" rIns="90488" bIns="44450">
            <a:noAutofit/>
          </a:bodyPr>
          <a:lstStyle/>
          <a:p>
            <a:pPr eaLnBrk="1" hangingPunct="1">
              <a:defRPr/>
            </a:pPr>
            <a:r>
              <a:rPr lang="en-US" dirty="0" smtClean="0"/>
              <a:t>EVA Integrates All Three</a:t>
            </a:r>
          </a:p>
        </p:txBody>
      </p:sp>
      <p:sp>
        <p:nvSpPr>
          <p:cNvPr id="21508" name="Rectangle 3" descr="Rectangle: Click to edit Master text styles&#10;Second level&#10;Third level&#10;Fourth level&#10;Fifth level"/>
          <p:cNvSpPr>
            <a:spLocks noGrp="1" noChangeArrowheads="1"/>
          </p:cNvSpPr>
          <p:nvPr>
            <p:ph idx="1"/>
          </p:nvPr>
        </p:nvSpPr>
        <p:spPr>
          <a:xfrm>
            <a:off x="533400" y="1524000"/>
            <a:ext cx="7848600" cy="4572000"/>
          </a:xfrm>
        </p:spPr>
        <p:txBody>
          <a:bodyPr lIns="90488" tIns="44450" rIns="90488" bIns="44450">
            <a:normAutofit fontScale="85000" lnSpcReduction="10000"/>
          </a:bodyPr>
          <a:lstStyle/>
          <a:p>
            <a:pPr eaLnBrk="1" hangingPunct="1">
              <a:buFont typeface="Arial" charset="0"/>
              <a:buChar char="•"/>
              <a:defRPr/>
            </a:pPr>
            <a:r>
              <a:rPr lang="en-US" b="1" dirty="0" smtClean="0">
                <a:solidFill>
                  <a:srgbClr val="FF0000"/>
                </a:solidFill>
              </a:rPr>
              <a:t>EVA compares the PLANNED amount of work with what has actually been COMPLETED, to determine if </a:t>
            </a:r>
            <a:r>
              <a:rPr lang="en-US" b="1" i="1" dirty="0" smtClean="0">
                <a:solidFill>
                  <a:srgbClr val="FF0000"/>
                </a:solidFill>
              </a:rPr>
              <a:t>COST</a:t>
            </a:r>
            <a:r>
              <a:rPr lang="en-US" b="1" dirty="0" smtClean="0">
                <a:solidFill>
                  <a:srgbClr val="FF0000"/>
                </a:solidFill>
              </a:rPr>
              <a:t> , </a:t>
            </a:r>
            <a:r>
              <a:rPr lang="en-US" b="1" i="1" dirty="0" smtClean="0">
                <a:solidFill>
                  <a:srgbClr val="FF0000"/>
                </a:solidFill>
              </a:rPr>
              <a:t>SCHEDULE, and WORK ACCOMPLISHED</a:t>
            </a:r>
            <a:r>
              <a:rPr lang="en-US" b="1" dirty="0" smtClean="0">
                <a:solidFill>
                  <a:srgbClr val="FF0000"/>
                </a:solidFill>
              </a:rPr>
              <a:t> are progressing as planned.</a:t>
            </a:r>
          </a:p>
          <a:p>
            <a:pPr eaLnBrk="1" hangingPunct="1">
              <a:buFont typeface="Arial" charset="0"/>
              <a:buChar char="•"/>
              <a:defRPr/>
            </a:pPr>
            <a:r>
              <a:rPr lang="en-US" dirty="0" smtClean="0">
                <a:solidFill>
                  <a:schemeClr val="tx1">
                    <a:lumMod val="50000"/>
                  </a:schemeClr>
                </a:solidFill>
              </a:rPr>
              <a:t>Work is “Earned” or credited as it is completed</a:t>
            </a:r>
            <a:endParaRPr lang="en-US" dirty="0">
              <a:solidFill>
                <a:schemeClr val="tx1">
                  <a:lumMod val="50000"/>
                </a:schemeClr>
              </a:solidFill>
            </a:endParaRPr>
          </a:p>
          <a:p>
            <a:pPr eaLnBrk="1" hangingPunct="1">
              <a:buFont typeface="Arial" charset="0"/>
              <a:buChar char="•"/>
              <a:defRPr/>
            </a:pPr>
            <a:r>
              <a:rPr lang="en-US" dirty="0" smtClean="0">
                <a:solidFill>
                  <a:schemeClr val="tx1">
                    <a:lumMod val="50000"/>
                  </a:schemeClr>
                </a:solidFill>
              </a:rPr>
              <a:t>Different methods to determine % complete</a:t>
            </a:r>
          </a:p>
          <a:p>
            <a:pPr lvl="1" eaLnBrk="1" hangingPunct="1">
              <a:defRPr/>
            </a:pPr>
            <a:r>
              <a:rPr lang="en-US" dirty="0">
                <a:solidFill>
                  <a:schemeClr val="tx1">
                    <a:lumMod val="50000"/>
                  </a:schemeClr>
                </a:solidFill>
              </a:rPr>
              <a:t>0% or 100%</a:t>
            </a:r>
            <a:endParaRPr lang="en-US" dirty="0" smtClean="0">
              <a:solidFill>
                <a:schemeClr val="tx1">
                  <a:lumMod val="50000"/>
                </a:schemeClr>
              </a:solidFill>
            </a:endParaRPr>
          </a:p>
          <a:p>
            <a:pPr lvl="1" eaLnBrk="1" hangingPunct="1">
              <a:defRPr/>
            </a:pPr>
            <a:r>
              <a:rPr lang="en-US" dirty="0" smtClean="0">
                <a:solidFill>
                  <a:schemeClr val="tx1">
                    <a:lumMod val="50000"/>
                  </a:schemeClr>
                </a:solidFill>
              </a:rPr>
              <a:t>0%, 50% or 100%</a:t>
            </a:r>
          </a:p>
          <a:p>
            <a:pPr lvl="1" eaLnBrk="1" hangingPunct="1">
              <a:defRPr/>
            </a:pPr>
            <a:r>
              <a:rPr lang="en-US" dirty="0" smtClean="0">
                <a:solidFill>
                  <a:schemeClr val="tx1">
                    <a:lumMod val="50000"/>
                  </a:schemeClr>
                </a:solidFill>
              </a:rPr>
              <a:t>25%, 50%, 75%, 90% ... </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20</a:t>
            </a:fld>
            <a:endParaRPr lang="en-US" altLang="en-US"/>
          </a:p>
        </p:txBody>
      </p:sp>
    </p:spTree>
    <p:extLst>
      <p:ext uri="{BB962C8B-B14F-4D97-AF65-F5344CB8AC3E}">
        <p14:creationId xmlns:p14="http://schemas.microsoft.com/office/powerpoint/2010/main" val="4129254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Earned Value is Needed</a:t>
            </a:r>
            <a:endParaRPr lang="en-US" dirty="0" smtClean="0"/>
          </a:p>
        </p:txBody>
      </p:sp>
      <p:sp>
        <p:nvSpPr>
          <p:cNvPr id="22532" name="Rectangle 3" descr="Rectangle: Click to edit Master text styles&#10;Second level&#10;Third level&#10;Fourth level&#10;Fifth level"/>
          <p:cNvSpPr>
            <a:spLocks noGrp="1" noChangeArrowheads="1"/>
          </p:cNvSpPr>
          <p:nvPr>
            <p:ph idx="1"/>
          </p:nvPr>
        </p:nvSpPr>
        <p:spPr/>
        <p:txBody>
          <a:bodyPr/>
          <a:lstStyle/>
          <a:p>
            <a:r>
              <a:rPr lang="en-US" dirty="0" smtClean="0">
                <a:solidFill>
                  <a:srgbClr val="FF0000"/>
                </a:solidFill>
              </a:rPr>
              <a:t>Provides an “Early Warning” signal for prompt corrective action</a:t>
            </a:r>
          </a:p>
          <a:p>
            <a:pPr lvl="1"/>
            <a:r>
              <a:rPr lang="en-US" dirty="0" smtClean="0">
                <a:solidFill>
                  <a:srgbClr val="FF0000"/>
                </a:solidFill>
              </a:rPr>
              <a:t>Bad news does not age well</a:t>
            </a:r>
          </a:p>
          <a:p>
            <a:pPr lvl="1"/>
            <a:r>
              <a:rPr lang="en-US" dirty="0" smtClean="0"/>
              <a:t>Still time to recover	</a:t>
            </a:r>
          </a:p>
          <a:p>
            <a:pPr lvl="1"/>
            <a:r>
              <a:rPr lang="en-US" dirty="0" smtClean="0"/>
              <a:t>Timely request for additional funds</a:t>
            </a:r>
          </a:p>
        </p:txBody>
      </p:sp>
      <p:sp>
        <p:nvSpPr>
          <p:cNvPr id="2" name="Slide Number Placeholder 1"/>
          <p:cNvSpPr>
            <a:spLocks noGrp="1"/>
          </p:cNvSpPr>
          <p:nvPr>
            <p:ph type="sldNum" sz="quarter" idx="11"/>
          </p:nvPr>
        </p:nvSpPr>
        <p:spPr>
          <a:xfrm>
            <a:off x="6553200" y="6356350"/>
            <a:ext cx="2133600" cy="365125"/>
          </a:xfrm>
        </p:spPr>
        <p:txBody>
          <a:bodyPr/>
          <a:lstStyle/>
          <a:p>
            <a:fld id="{BB23E246-77CF-4E6C-8096-23BD79F43007}" type="slidenum">
              <a:rPr lang="en-US" altLang="en-US" smtClean="0"/>
              <a:pPr/>
              <a:t>21</a:t>
            </a:fld>
            <a:endParaRPr lang="en-US" altLang="en-US"/>
          </a:p>
        </p:txBody>
      </p:sp>
    </p:spTree>
    <p:extLst>
      <p:ext uri="{BB962C8B-B14F-4D97-AF65-F5344CB8AC3E}">
        <p14:creationId xmlns:p14="http://schemas.microsoft.com/office/powerpoint/2010/main" val="154811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Definitions &amp; TLA’s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 Actual Cost </a:t>
            </a:r>
          </a:p>
          <a:p>
            <a:r>
              <a:rPr lang="en-US" dirty="0"/>
              <a:t>PV: Planned Value </a:t>
            </a:r>
          </a:p>
          <a:p>
            <a:r>
              <a:rPr lang="en-US" dirty="0" smtClean="0"/>
              <a:t>BAC: Budget at Completion </a:t>
            </a:r>
          </a:p>
          <a:p>
            <a:r>
              <a:rPr lang="en-US" dirty="0"/>
              <a:t>EV: Earned Value (value completed) </a:t>
            </a:r>
            <a:r>
              <a:rPr lang="en-US" dirty="0" smtClean="0"/>
              <a:t>percent </a:t>
            </a:r>
            <a:r>
              <a:rPr lang="en-US" dirty="0"/>
              <a:t>completion of work </a:t>
            </a:r>
            <a:r>
              <a:rPr lang="en-US" dirty="0" smtClean="0"/>
              <a:t>* </a:t>
            </a:r>
            <a:r>
              <a:rPr lang="en-US" dirty="0"/>
              <a:t>planned </a:t>
            </a:r>
            <a:r>
              <a:rPr lang="en-US" dirty="0" smtClean="0"/>
              <a:t>cost</a:t>
            </a:r>
            <a:endParaRPr lang="en-US" dirty="0"/>
          </a:p>
          <a:p>
            <a:r>
              <a:rPr lang="en-US" dirty="0"/>
              <a:t>SV: Schedule Variance = EV - PV</a:t>
            </a:r>
          </a:p>
          <a:p>
            <a:r>
              <a:rPr lang="en-US" dirty="0"/>
              <a:t>CV: Cost Variance = EV – AC</a:t>
            </a:r>
          </a:p>
          <a:p>
            <a:r>
              <a:rPr lang="en-US" dirty="0"/>
              <a:t>SPI: Schedule Performance Index = EV / PV</a:t>
            </a:r>
          </a:p>
          <a:p>
            <a:r>
              <a:rPr lang="en-US" dirty="0" smtClean="0"/>
              <a:t>CPI: Cost Performance Index = EV / AC</a:t>
            </a:r>
          </a:p>
        </p:txBody>
      </p:sp>
      <p:sp>
        <p:nvSpPr>
          <p:cNvPr id="4" name="Slide Number Placeholder 3"/>
          <p:cNvSpPr>
            <a:spLocks noGrp="1"/>
          </p:cNvSpPr>
          <p:nvPr>
            <p:ph type="sldNum" sz="quarter" idx="11"/>
          </p:nvPr>
        </p:nvSpPr>
        <p:spPr/>
        <p:txBody>
          <a:bodyPr/>
          <a:lstStyle/>
          <a:p>
            <a:fld id="{338688F9-369F-467D-A6D0-41A3C42711F5}" type="slidenum">
              <a:rPr lang="en-US" altLang="en-US" smtClean="0"/>
              <a:pPr/>
              <a:t>22</a:t>
            </a:fld>
            <a:endParaRPr lang="en-US" altLang="en-US"/>
          </a:p>
        </p:txBody>
      </p:sp>
    </p:spTree>
    <p:extLst>
      <p:ext uri="{BB962C8B-B14F-4D97-AF65-F5344CB8AC3E}">
        <p14:creationId xmlns:p14="http://schemas.microsoft.com/office/powerpoint/2010/main" val="159879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Planned Value (PV)</a:t>
            </a:r>
            <a:endParaRPr lang="en-US"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457200" lvl="1" indent="-457200">
                  <a:buSzPct val="125000"/>
                  <a:buFont typeface="Arial" panose="020B0604020202020204" pitchFamily="34" charset="0"/>
                  <a:buChar char="•"/>
                </a:pPr>
                <a:r>
                  <a:rPr lang="en-US" dirty="0" smtClean="0">
                    <a:solidFill>
                      <a:schemeClr val="tx1">
                        <a:lumMod val="50000"/>
                      </a:schemeClr>
                    </a:solidFill>
                    <a:latin typeface="Arial" charset="0"/>
                  </a:rPr>
                  <a:t>Planned cost of the total amount of work </a:t>
                </a:r>
                <a:r>
                  <a:rPr lang="en-US" u="sng" dirty="0">
                    <a:solidFill>
                      <a:schemeClr val="tx1">
                        <a:lumMod val="50000"/>
                      </a:schemeClr>
                    </a:solidFill>
                    <a:latin typeface="Arial" charset="0"/>
                  </a:rPr>
                  <a:t>scheduled</a:t>
                </a:r>
                <a:r>
                  <a:rPr lang="en-US" dirty="0">
                    <a:solidFill>
                      <a:schemeClr val="tx1">
                        <a:lumMod val="50000"/>
                      </a:schemeClr>
                    </a:solidFill>
                    <a:latin typeface="Arial" charset="0"/>
                  </a:rPr>
                  <a:t> to be performed by the milestone </a:t>
                </a:r>
                <a:r>
                  <a:rPr lang="en-US" dirty="0" smtClean="0">
                    <a:solidFill>
                      <a:schemeClr val="tx1">
                        <a:lumMod val="50000"/>
                      </a:schemeClr>
                    </a:solidFill>
                    <a:latin typeface="Arial" charset="0"/>
                  </a:rPr>
                  <a:t>date</a:t>
                </a:r>
              </a:p>
              <a:p>
                <a:pPr marL="857250" lvl="2" indent="-457200">
                  <a:buSzPct val="125000"/>
                  <a:buFont typeface="Arial" panose="020B0604020202020204" pitchFamily="34" charset="0"/>
                  <a:buChar char="–"/>
                </a:pPr>
                <a:r>
                  <a:rPr lang="en-US" dirty="0" smtClean="0">
                    <a:solidFill>
                      <a:schemeClr val="tx1">
                        <a:lumMod val="50000"/>
                      </a:schemeClr>
                    </a:solidFill>
                    <a:latin typeface="Arial" charset="0"/>
                  </a:rPr>
                  <a:t>Budget</a:t>
                </a:r>
              </a:p>
              <a:p>
                <a:pPr marL="857250" lvl="2" indent="-457200">
                  <a:buSzPct val="125000"/>
                  <a:buFont typeface="Arial" panose="020B0604020202020204" pitchFamily="34" charset="0"/>
                  <a:buChar char="–"/>
                </a:pPr>
                <a:r>
                  <a:rPr lang="en-US" dirty="0" smtClean="0">
                    <a:solidFill>
                      <a:schemeClr val="tx1">
                        <a:lumMod val="50000"/>
                      </a:schemeClr>
                    </a:solidFill>
                    <a:latin typeface="Arial" charset="0"/>
                  </a:rPr>
                  <a:t>Calculated using BAC and progress</a:t>
                </a:r>
                <a:endParaRPr lang="en-US" b="0" i="0" dirty="0" smtClean="0">
                  <a:solidFill>
                    <a:schemeClr val="tx1">
                      <a:lumMod val="50000"/>
                    </a:schemeClr>
                  </a:solidFill>
                  <a:latin typeface="Cambria Math" panose="02040503050406030204" pitchFamily="18" charset="0"/>
                </a:endParaRPr>
              </a:p>
              <a:p>
                <a:pPr marL="857250" lvl="3" indent="0">
                  <a:buSzPct val="125000"/>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lumMod val="50000"/>
                            </a:schemeClr>
                          </a:solidFill>
                          <a:latin typeface="Cambria Math" panose="02040503050406030204" pitchFamily="18" charset="0"/>
                        </a:rPr>
                        <m:t>PV</m:t>
                      </m:r>
                      <m:r>
                        <a:rPr lang="en-US" i="1" smtClean="0">
                          <a:solidFill>
                            <a:schemeClr val="tx1">
                              <a:lumMod val="50000"/>
                            </a:schemeClr>
                          </a:solidFill>
                          <a:latin typeface="Cambria Math" panose="02040503050406030204" pitchFamily="18" charset="0"/>
                        </a:rPr>
                        <m:t>=</m:t>
                      </m:r>
                      <m:r>
                        <m:rPr>
                          <m:sty m:val="p"/>
                        </m:rPr>
                        <a:rPr lang="en-US" b="0" i="0" smtClean="0">
                          <a:solidFill>
                            <a:schemeClr val="tx1">
                              <a:lumMod val="50000"/>
                            </a:schemeClr>
                          </a:solidFill>
                          <a:latin typeface="Cambria Math" panose="02040503050406030204" pitchFamily="18" charset="0"/>
                        </a:rPr>
                        <m:t>BAC</m:t>
                      </m:r>
                      <m:r>
                        <a:rPr lang="en-US" b="0" i="0" smtClean="0">
                          <a:solidFill>
                            <a:schemeClr val="tx1">
                              <a:lumMod val="50000"/>
                            </a:schemeClr>
                          </a:solidFill>
                          <a:latin typeface="Cambria Math" panose="02040503050406030204" pitchFamily="18" charset="0"/>
                        </a:rPr>
                        <m:t> </m:t>
                      </m:r>
                      <m:r>
                        <m:rPr>
                          <m:sty m:val="p"/>
                        </m:rPr>
                        <a:rPr lang="en-US" b="0" i="0" smtClean="0">
                          <a:solidFill>
                            <a:schemeClr val="tx1">
                              <a:lumMod val="50000"/>
                            </a:schemeClr>
                          </a:solidFill>
                          <a:latin typeface="Cambria Math" panose="02040503050406030204" pitchFamily="18" charset="0"/>
                        </a:rPr>
                        <m:t>x</m:t>
                      </m:r>
                      <m:f>
                        <m:fPr>
                          <m:ctrlPr>
                            <a:rPr lang="en-US" i="1" smtClean="0">
                              <a:solidFill>
                                <a:schemeClr val="tx1">
                                  <a:lumMod val="50000"/>
                                </a:schemeClr>
                              </a:solidFill>
                              <a:latin typeface="Cambria Math" panose="02040503050406030204" pitchFamily="18" charset="0"/>
                            </a:rPr>
                          </m:ctrlPr>
                        </m:fPr>
                        <m:num>
                          <m:r>
                            <m:rPr>
                              <m:sty m:val="p"/>
                            </m:rPr>
                            <a:rPr lang="en-US" b="0" i="0" smtClean="0">
                              <a:solidFill>
                                <a:schemeClr val="tx1">
                                  <a:lumMod val="50000"/>
                                </a:schemeClr>
                              </a:solidFill>
                              <a:latin typeface="Cambria Math" panose="02040503050406030204" pitchFamily="18" charset="0"/>
                            </a:rPr>
                            <m:t>Current</m:t>
                          </m:r>
                          <m:r>
                            <a:rPr lang="en-US" b="0" i="0" smtClean="0">
                              <a:solidFill>
                                <a:schemeClr val="tx1">
                                  <a:lumMod val="50000"/>
                                </a:schemeClr>
                              </a:solidFill>
                              <a:latin typeface="Cambria Math" panose="02040503050406030204" pitchFamily="18" charset="0"/>
                            </a:rPr>
                            <m:t> </m:t>
                          </m:r>
                          <m:r>
                            <m:rPr>
                              <m:sty m:val="p"/>
                            </m:rPr>
                            <a:rPr lang="en-US" b="0" i="0" smtClean="0">
                              <a:solidFill>
                                <a:schemeClr val="tx1">
                                  <a:lumMod val="50000"/>
                                </a:schemeClr>
                              </a:solidFill>
                              <a:latin typeface="Cambria Math" panose="02040503050406030204" pitchFamily="18" charset="0"/>
                            </a:rPr>
                            <m:t>week</m:t>
                          </m:r>
                        </m:num>
                        <m:den>
                          <m:r>
                            <m:rPr>
                              <m:sty m:val="p"/>
                            </m:rPr>
                            <a:rPr lang="en-US" b="0" i="0" smtClean="0">
                              <a:solidFill>
                                <a:schemeClr val="tx1">
                                  <a:lumMod val="50000"/>
                                </a:schemeClr>
                              </a:solidFill>
                              <a:latin typeface="Cambria Math" panose="02040503050406030204" pitchFamily="18" charset="0"/>
                            </a:rPr>
                            <m:t>Total</m:t>
                          </m:r>
                          <m:r>
                            <a:rPr lang="en-US" b="0" i="0" smtClean="0">
                              <a:solidFill>
                                <a:schemeClr val="tx1">
                                  <a:lumMod val="50000"/>
                                </a:schemeClr>
                              </a:solidFill>
                              <a:latin typeface="Cambria Math" panose="02040503050406030204" pitchFamily="18" charset="0"/>
                            </a:rPr>
                            <m:t> </m:t>
                          </m:r>
                          <m:r>
                            <m:rPr>
                              <m:sty m:val="p"/>
                            </m:rPr>
                            <a:rPr lang="en-US" b="0" i="0" smtClean="0">
                              <a:solidFill>
                                <a:schemeClr val="tx1">
                                  <a:lumMod val="50000"/>
                                </a:schemeClr>
                              </a:solidFill>
                              <a:latin typeface="Cambria Math" panose="02040503050406030204" pitchFamily="18" charset="0"/>
                            </a:rPr>
                            <m:t>Weeks</m:t>
                          </m:r>
                        </m:den>
                      </m:f>
                    </m:oMath>
                  </m:oMathPara>
                </a14:m>
                <a:endParaRPr lang="en-US" dirty="0">
                  <a:solidFill>
                    <a:schemeClr val="tx1">
                      <a:lumMod val="50000"/>
                    </a:schemeClr>
                  </a:solidFill>
                  <a:latin typeface="Arial" charset="0"/>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1926" t="-3100"/>
                </a:stretch>
              </a:blipFill>
            </p:spPr>
            <p:txBody>
              <a:bodyPr/>
              <a:lstStyle/>
              <a:p>
                <a:r>
                  <a:rPr lang="en-US">
                    <a:noFill/>
                  </a:rPr>
                  <a:t> </a:t>
                </a:r>
              </a:p>
            </p:txBody>
          </p:sp>
        </mc:Fallback>
      </mc:AlternateContent>
      <p:sp>
        <p:nvSpPr>
          <p:cNvPr id="2" name="Slide Number Placeholder 1"/>
          <p:cNvSpPr>
            <a:spLocks noGrp="1"/>
          </p:cNvSpPr>
          <p:nvPr>
            <p:ph type="sldNum" sz="quarter" idx="11"/>
          </p:nvPr>
        </p:nvSpPr>
        <p:spPr/>
        <p:txBody>
          <a:bodyPr/>
          <a:lstStyle/>
          <a:p>
            <a:fld id="{338688F9-369F-467D-A6D0-41A3C42711F5}" type="slidenum">
              <a:rPr lang="en-US" altLang="en-US" smtClean="0"/>
              <a:pPr/>
              <a:t>23</a:t>
            </a:fld>
            <a:endParaRPr lang="en-US" altLang="en-US"/>
          </a:p>
        </p:txBody>
      </p:sp>
      <p:sp>
        <p:nvSpPr>
          <p:cNvPr id="35844" name="Rectangle 4" descr="Rectangle: Click to edit Master text styles&#10;Second level&#10;Third level&#10;Fourth level&#10;Fifth level"/>
          <p:cNvSpPr>
            <a:spLocks noChangeArrowheads="1"/>
          </p:cNvSpPr>
          <p:nvPr/>
        </p:nvSpPr>
        <p:spPr bwMode="auto">
          <a:xfrm>
            <a:off x="635000" y="1549400"/>
            <a:ext cx="7772400" cy="2578100"/>
          </a:xfrm>
          <a:prstGeom prst="rect">
            <a:avLst/>
          </a:prstGeom>
          <a:noFill/>
          <a:ln w="9525">
            <a:noFill/>
            <a:miter lim="800000"/>
            <a:headEnd/>
            <a:tailEnd/>
          </a:ln>
        </p:spPr>
        <p:txBody>
          <a:bodyPr lIns="90488" tIns="44450" rIns="90488" bIns="44450"/>
          <a:lstStyle/>
          <a:p>
            <a:pPr lvl="1" eaLnBrk="1" hangingPunct="1">
              <a:lnSpc>
                <a:spcPct val="90000"/>
              </a:lnSpc>
              <a:spcBef>
                <a:spcPct val="20000"/>
              </a:spcBef>
              <a:buClr>
                <a:schemeClr val="hlink"/>
              </a:buClr>
              <a:buSzPct val="110000"/>
              <a:buFont typeface="Wingdings" pitchFamily="2" charset="2"/>
              <a:buNone/>
              <a:defRPr/>
            </a:pPr>
            <a:endParaRPr lang="en-US" b="0" dirty="0">
              <a:solidFill>
                <a:schemeClr val="tx1">
                  <a:lumMod val="50000"/>
                </a:schemeClr>
              </a:solidFill>
              <a:latin typeface="Arial" charset="0"/>
            </a:endParaRPr>
          </a:p>
        </p:txBody>
      </p:sp>
    </p:spTree>
    <p:extLst>
      <p:ext uri="{BB962C8B-B14F-4D97-AF65-F5344CB8AC3E}">
        <p14:creationId xmlns:p14="http://schemas.microsoft.com/office/powerpoint/2010/main" val="3079388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Actual Cost of Work Performed (AC)</a:t>
            </a:r>
            <a:endParaRPr lang="en-US" dirty="0"/>
          </a:p>
        </p:txBody>
      </p:sp>
      <p:sp>
        <p:nvSpPr>
          <p:cNvPr id="7" name="Content Placeholder 6"/>
          <p:cNvSpPr>
            <a:spLocks noGrp="1"/>
          </p:cNvSpPr>
          <p:nvPr>
            <p:ph idx="1"/>
          </p:nvPr>
        </p:nvSpPr>
        <p:spPr/>
        <p:txBody>
          <a:bodyPr/>
          <a:lstStyle/>
          <a:p>
            <a:r>
              <a:rPr lang="en-US" smtClean="0"/>
              <a:t>Cost incurred to accomplish the work that has been done to date</a:t>
            </a:r>
            <a:endParaRPr lang="en-US" dirty="0"/>
          </a:p>
        </p:txBody>
      </p:sp>
      <p:sp>
        <p:nvSpPr>
          <p:cNvPr id="3" name="Slide Number Placeholder 2"/>
          <p:cNvSpPr>
            <a:spLocks noGrp="1"/>
          </p:cNvSpPr>
          <p:nvPr>
            <p:ph type="sldNum" sz="quarter" idx="11"/>
          </p:nvPr>
        </p:nvSpPr>
        <p:spPr/>
        <p:txBody>
          <a:bodyPr/>
          <a:lstStyle/>
          <a:p>
            <a:fld id="{8B446B07-CFC9-4922-B361-71C4A182C9C6}" type="slidenum">
              <a:rPr lang="en-US" altLang="en-US" smtClean="0"/>
              <a:pPr/>
              <a:t>24</a:t>
            </a:fld>
            <a:endParaRPr lang="en-US" altLang="en-US"/>
          </a:p>
        </p:txBody>
      </p:sp>
      <p:sp>
        <p:nvSpPr>
          <p:cNvPr id="5" name="Rectangle 3" descr="Rectangle: Click to edit Master text styles&#10;Second level&#10;Third level&#10;Fourth level&#10;Fifth level"/>
          <p:cNvSpPr>
            <a:spLocks noChangeArrowheads="1"/>
          </p:cNvSpPr>
          <p:nvPr/>
        </p:nvSpPr>
        <p:spPr bwMode="auto">
          <a:xfrm>
            <a:off x="609600" y="1511300"/>
            <a:ext cx="7874000" cy="3073400"/>
          </a:xfrm>
          <a:prstGeom prst="rect">
            <a:avLst/>
          </a:prstGeom>
          <a:noFill/>
          <a:ln w="9525">
            <a:noFill/>
            <a:miter lim="800000"/>
            <a:headEnd/>
            <a:tailEnd/>
          </a:ln>
        </p:spPr>
        <p:txBody>
          <a:bodyPr lIns="90488" tIns="44450" rIns="90488" bIns="44450"/>
          <a:lstStyle/>
          <a:p>
            <a:pPr eaLnBrk="1" hangingPunct="1">
              <a:lnSpc>
                <a:spcPct val="90000"/>
              </a:lnSpc>
              <a:spcBef>
                <a:spcPct val="20000"/>
              </a:spcBef>
              <a:buClr>
                <a:schemeClr val="hlink"/>
              </a:buClr>
              <a:buSzPct val="110000"/>
              <a:defRPr/>
            </a:pPr>
            <a:endParaRPr lang="en-US" sz="3200" b="0" i="1" dirty="0">
              <a:solidFill>
                <a:schemeClr val="tx1">
                  <a:lumMod val="50000"/>
                </a:schemeClr>
              </a:solidFill>
              <a:latin typeface="Arial" charset="0"/>
            </a:endParaRPr>
          </a:p>
        </p:txBody>
      </p:sp>
    </p:spTree>
    <p:extLst>
      <p:ext uri="{BB962C8B-B14F-4D97-AF65-F5344CB8AC3E}">
        <p14:creationId xmlns:p14="http://schemas.microsoft.com/office/powerpoint/2010/main" val="3597900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lIns="90488" tIns="44450" rIns="90488" bIns="44450">
            <a:noAutofit/>
          </a:bodyPr>
          <a:lstStyle/>
          <a:p>
            <a:pPr eaLnBrk="1" hangingPunct="1">
              <a:defRPr/>
            </a:pPr>
            <a:r>
              <a:rPr lang="en-US" smtClean="0"/>
              <a:t>Earned Value (EV)</a:t>
            </a:r>
            <a:endParaRPr lang="en-US" sz="2800" dirty="0" smtClean="0"/>
          </a:p>
        </p:txBody>
      </p:sp>
      <p:sp>
        <p:nvSpPr>
          <p:cNvPr id="37892" name="Rectangle 6" descr="Rectangle: Click to edit Master text styles&#10;Second level&#10;Third level&#10;Fourth level&#10;Fifth level"/>
          <p:cNvSpPr>
            <a:spLocks noGrp="1" noChangeArrowheads="1"/>
          </p:cNvSpPr>
          <p:nvPr>
            <p:ph idx="1"/>
          </p:nvPr>
        </p:nvSpPr>
        <p:spPr/>
        <p:txBody>
          <a:bodyPr>
            <a:normAutofit fontScale="70000" lnSpcReduction="20000"/>
          </a:bodyPr>
          <a:lstStyle/>
          <a:p>
            <a:pPr marL="114300" indent="0" eaLnBrk="1" hangingPunct="1">
              <a:buFont typeface="Wingdings" pitchFamily="2" charset="2"/>
              <a:buNone/>
              <a:defRPr/>
            </a:pPr>
            <a:r>
              <a:rPr lang="en-US" sz="3200" i="1" dirty="0" smtClean="0">
                <a:solidFill>
                  <a:schemeClr val="tx1">
                    <a:lumMod val="50000"/>
                  </a:schemeClr>
                </a:solidFill>
              </a:rPr>
              <a:t>The </a:t>
            </a:r>
            <a:r>
              <a:rPr lang="en-US" sz="3200" i="1" u="sng" dirty="0" smtClean="0">
                <a:solidFill>
                  <a:schemeClr val="tx1">
                    <a:lumMod val="50000"/>
                  </a:schemeClr>
                </a:solidFill>
              </a:rPr>
              <a:t>planned</a:t>
            </a:r>
            <a:r>
              <a:rPr lang="en-US" sz="3200" i="1" dirty="0" smtClean="0">
                <a:solidFill>
                  <a:schemeClr val="tx1">
                    <a:lumMod val="50000"/>
                  </a:schemeClr>
                </a:solidFill>
              </a:rPr>
              <a:t> (not actual) cost to complete the work </a:t>
            </a:r>
            <a:r>
              <a:rPr lang="en-US" sz="3200" i="1" u="sng" dirty="0" smtClean="0">
                <a:solidFill>
                  <a:schemeClr val="tx1">
                    <a:lumMod val="50000"/>
                  </a:schemeClr>
                </a:solidFill>
              </a:rPr>
              <a:t>that has been done</a:t>
            </a:r>
            <a:r>
              <a:rPr lang="en-US" sz="3200" i="1" dirty="0" smtClean="0">
                <a:solidFill>
                  <a:schemeClr val="tx1">
                    <a:lumMod val="50000"/>
                  </a:schemeClr>
                </a:solidFill>
              </a:rPr>
              <a:t>.</a:t>
            </a:r>
          </a:p>
          <a:p>
            <a:pPr eaLnBrk="1" hangingPunct="1">
              <a:buFont typeface="Arial" charset="0"/>
              <a:buChar char="•"/>
              <a:defRPr/>
            </a:pPr>
            <a:endParaRPr lang="en-US" altLang="en-US" sz="3200" dirty="0" smtClean="0"/>
          </a:p>
          <a:p>
            <a:pPr eaLnBrk="1" hangingPunct="1">
              <a:buFont typeface="Arial" charset="0"/>
              <a:buChar char="•"/>
              <a:defRPr/>
            </a:pPr>
            <a:r>
              <a:rPr lang="en-US" altLang="en-US" sz="3200" dirty="0" smtClean="0"/>
              <a:t>EV = BAC x % complete</a:t>
            </a:r>
          </a:p>
          <a:p>
            <a:pPr lvl="1" eaLnBrk="1" hangingPunct="1">
              <a:defRPr/>
            </a:pPr>
            <a:r>
              <a:rPr lang="en-US" altLang="en-US" dirty="0" smtClean="0"/>
              <a:t>Multiply the estimated percent work complete for each task by the planned cost</a:t>
            </a:r>
          </a:p>
          <a:p>
            <a:pPr lvl="1" eaLnBrk="1" hangingPunct="1">
              <a:defRPr/>
            </a:pPr>
            <a:r>
              <a:rPr lang="en-US" altLang="en-US" dirty="0" smtClean="0"/>
              <a:t>Earned Value gives a measurement of </a:t>
            </a:r>
            <a:r>
              <a:rPr lang="en-US" altLang="en-US" b="1" dirty="0" smtClean="0">
                <a:solidFill>
                  <a:srgbClr val="FF0000"/>
                </a:solidFill>
              </a:rPr>
              <a:t>how much has been accomplished in monetary terms</a:t>
            </a:r>
            <a:r>
              <a:rPr lang="en-US" altLang="en-US" dirty="0" smtClean="0"/>
              <a:t>, based on the “value” inherent in the budget</a:t>
            </a:r>
          </a:p>
          <a:p>
            <a:pPr lvl="1" eaLnBrk="1" hangingPunct="1">
              <a:defRPr/>
            </a:pPr>
            <a:r>
              <a:rPr lang="en-US" altLang="en-US" dirty="0" smtClean="0"/>
              <a:t>Earned value incorporates work accomplished</a:t>
            </a:r>
          </a:p>
          <a:p>
            <a:pPr eaLnBrk="1" hangingPunct="1">
              <a:buFont typeface="Arial" charset="0"/>
              <a:buChar char="•"/>
              <a:defRPr/>
            </a:pPr>
            <a:r>
              <a:rPr lang="en-US" altLang="en-US" sz="3200" dirty="0" smtClean="0"/>
              <a:t>Only need percent complete estimate for tasks currently in progress</a:t>
            </a:r>
          </a:p>
          <a:p>
            <a:pPr marL="114300" indent="0" eaLnBrk="1" hangingPunct="1">
              <a:buFont typeface="Wingdings" pitchFamily="2" charset="2"/>
              <a:buNone/>
              <a:defRPr/>
            </a:pPr>
            <a:endParaRPr lang="en-US" sz="3600" i="1" dirty="0" smtClean="0">
              <a:solidFill>
                <a:schemeClr val="tx1">
                  <a:lumMod val="50000"/>
                </a:schemeClr>
              </a:solidFill>
            </a:endParaRP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25</a:t>
            </a:fld>
            <a:endParaRPr lang="en-US" altLang="en-US"/>
          </a:p>
        </p:txBody>
      </p:sp>
    </p:spTree>
    <p:extLst>
      <p:ext uri="{BB962C8B-B14F-4D97-AF65-F5344CB8AC3E}">
        <p14:creationId xmlns:p14="http://schemas.microsoft.com/office/powerpoint/2010/main" val="468804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lstStyle/>
          <a:p>
            <a:pPr eaLnBrk="1" hangingPunct="1">
              <a:defRPr/>
            </a:pPr>
            <a:r>
              <a:rPr lang="en-US" altLang="en-US" dirty="0"/>
              <a:t>EVA Example</a:t>
            </a:r>
            <a:endParaRPr lang="en-US" dirty="0"/>
          </a:p>
        </p:txBody>
      </p:sp>
      <p:sp>
        <p:nvSpPr>
          <p:cNvPr id="3" name="Content Placeholder 2"/>
          <p:cNvSpPr>
            <a:spLocks noGrp="1"/>
          </p:cNvSpPr>
          <p:nvPr>
            <p:ph idx="1"/>
          </p:nvPr>
        </p:nvSpPr>
        <p:spPr/>
        <p:txBody>
          <a:bodyPr>
            <a:normAutofit fontScale="85000" lnSpcReduction="20000"/>
          </a:bodyPr>
          <a:lstStyle/>
          <a:p>
            <a:pPr eaLnBrk="1" hangingPunct="1"/>
            <a:r>
              <a:rPr lang="en-US" altLang="en-US" dirty="0" smtClean="0"/>
              <a:t>A $10,000 software project is scheduled for 4 weeks.</a:t>
            </a:r>
          </a:p>
          <a:p>
            <a:pPr eaLnBrk="1" hangingPunct="1"/>
            <a:r>
              <a:rPr lang="en-US" altLang="en-US" dirty="0" smtClean="0"/>
              <a:t>At the end of the third week, the project is 50% complete and the actual costs to date is $9,000</a:t>
            </a:r>
          </a:p>
          <a:p>
            <a:pPr eaLnBrk="1" hangingPunct="1"/>
            <a:r>
              <a:rPr lang="en-US" altLang="en-US" dirty="0" smtClean="0"/>
              <a:t>Calculate BAC, PV, EV, and AC</a:t>
            </a:r>
          </a:p>
          <a:p>
            <a:pPr eaLnBrk="1" hangingPunct="1"/>
            <a:endParaRPr lang="en-US" altLang="en-US" dirty="0" smtClean="0"/>
          </a:p>
          <a:p>
            <a:pPr lvl="1" eaLnBrk="1" hangingPunct="1"/>
            <a:r>
              <a:rPr lang="en-US" altLang="en-US" dirty="0" smtClean="0"/>
              <a:t>Budget at Completion (BAC) = $10,000</a:t>
            </a:r>
          </a:p>
          <a:p>
            <a:pPr lvl="1"/>
            <a:r>
              <a:rPr lang="en-US" altLang="en-US" dirty="0"/>
              <a:t>Actual Cost (AC) = $9,000</a:t>
            </a:r>
          </a:p>
          <a:p>
            <a:pPr lvl="1" eaLnBrk="1" hangingPunct="1"/>
            <a:r>
              <a:rPr lang="en-US" altLang="en-US" dirty="0" smtClean="0"/>
              <a:t>Planned Value (PV) = $7,500</a:t>
            </a:r>
          </a:p>
          <a:p>
            <a:pPr lvl="1" eaLnBrk="1" hangingPunct="1"/>
            <a:r>
              <a:rPr lang="en-US" altLang="en-US" dirty="0" smtClean="0"/>
              <a:t>Earned Value (EV) = $5,000</a:t>
            </a:r>
          </a:p>
        </p:txBody>
      </p:sp>
      <p:sp>
        <p:nvSpPr>
          <p:cNvPr id="4" name="Slide Number Placeholder 3"/>
          <p:cNvSpPr>
            <a:spLocks noGrp="1"/>
          </p:cNvSpPr>
          <p:nvPr>
            <p:ph type="sldNum" sz="quarter" idx="11"/>
          </p:nvPr>
        </p:nvSpPr>
        <p:spPr/>
        <p:txBody>
          <a:bodyPr/>
          <a:lstStyle/>
          <a:p>
            <a:pPr>
              <a:defRPr/>
            </a:pPr>
            <a:fld id="{338688F9-369F-467D-A6D0-41A3C42711F5}" type="slidenum">
              <a:rPr lang="en-US" altLang="en-US" smtClean="0"/>
              <a:pPr>
                <a:defRPr/>
              </a:pPr>
              <a:t>26</a:t>
            </a:fld>
            <a:endParaRPr lang="en-US" altLang="en-US"/>
          </a:p>
        </p:txBody>
      </p:sp>
    </p:spTree>
    <p:extLst>
      <p:ext uri="{BB962C8B-B14F-4D97-AF65-F5344CB8AC3E}">
        <p14:creationId xmlns:p14="http://schemas.microsoft.com/office/powerpoint/2010/main" val="2401962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t>Variances</a:t>
            </a:r>
            <a:endParaRPr lang="en-US" dirty="0"/>
          </a:p>
        </p:txBody>
      </p:sp>
      <p:sp>
        <p:nvSpPr>
          <p:cNvPr id="59395" name="Content Placeholder 2"/>
          <p:cNvSpPr>
            <a:spLocks noGrp="1"/>
          </p:cNvSpPr>
          <p:nvPr>
            <p:ph idx="1"/>
          </p:nvPr>
        </p:nvSpPr>
        <p:spPr/>
        <p:txBody>
          <a:bodyPr/>
          <a:lstStyle/>
          <a:p>
            <a:pPr eaLnBrk="1" hangingPunct="1"/>
            <a:r>
              <a:rPr lang="en-US" altLang="en-US" b="1" dirty="0" smtClean="0">
                <a:solidFill>
                  <a:srgbClr val="FF0000"/>
                </a:solidFill>
              </a:rPr>
              <a:t>Variances can help analyze a project</a:t>
            </a:r>
          </a:p>
          <a:p>
            <a:pPr lvl="1" eaLnBrk="1" hangingPunct="1"/>
            <a:r>
              <a:rPr lang="en-US" altLang="en-US" dirty="0" smtClean="0"/>
              <a:t>A negative variance is bad</a:t>
            </a:r>
          </a:p>
          <a:p>
            <a:pPr lvl="1" eaLnBrk="1" hangingPunct="1"/>
            <a:r>
              <a:rPr lang="en-US" altLang="en-US" dirty="0" smtClean="0"/>
              <a:t>Cost and schedule variances are calculated as the earned value minus some other measure</a:t>
            </a:r>
          </a:p>
          <a:p>
            <a:pPr eaLnBrk="1" hangingPunct="1"/>
            <a:r>
              <a:rPr lang="en-US" altLang="en-US" dirty="0" smtClean="0"/>
              <a:t>Will look at some of the more common ones</a:t>
            </a:r>
          </a:p>
          <a:p>
            <a:pPr eaLnBrk="1" hangingPunct="1"/>
            <a:endParaRPr lang="en-US" altLang="en-US" dirty="0" smtClean="0"/>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27</a:t>
            </a:fld>
            <a:endParaRPr lang="en-US" altLang="en-US"/>
          </a:p>
        </p:txBody>
      </p:sp>
    </p:spTree>
    <p:extLst>
      <p:ext uri="{BB962C8B-B14F-4D97-AF65-F5344CB8AC3E}">
        <p14:creationId xmlns:p14="http://schemas.microsoft.com/office/powerpoint/2010/main" val="104320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5"/>
          <p:cNvSpPr>
            <a:spLocks noGrp="1" noChangeArrowheads="1"/>
          </p:cNvSpPr>
          <p:nvPr>
            <p:ph type="title"/>
          </p:nvPr>
        </p:nvSpPr>
        <p:spPr/>
        <p:txBody>
          <a:bodyPr/>
          <a:lstStyle/>
          <a:p>
            <a:pPr eaLnBrk="1" hangingPunct="1">
              <a:defRPr/>
            </a:pPr>
            <a:r>
              <a:rPr lang="en-US" altLang="en-US" smtClean="0"/>
              <a:t>Cost Variance (CV)</a:t>
            </a:r>
          </a:p>
        </p:txBody>
      </p:sp>
      <p:sp>
        <p:nvSpPr>
          <p:cNvPr id="60419" name="Rectangle 6"/>
          <p:cNvSpPr>
            <a:spLocks noGrp="1" noChangeArrowheads="1"/>
          </p:cNvSpPr>
          <p:nvPr>
            <p:ph idx="1"/>
          </p:nvPr>
        </p:nvSpPr>
        <p:spPr/>
        <p:txBody>
          <a:bodyPr>
            <a:normAutofit lnSpcReduction="10000"/>
          </a:bodyPr>
          <a:lstStyle/>
          <a:p>
            <a:pPr eaLnBrk="1" hangingPunct="1"/>
            <a:r>
              <a:rPr lang="en-US" altLang="en-US" dirty="0" smtClean="0"/>
              <a:t>CV = EV – AC</a:t>
            </a:r>
          </a:p>
          <a:p>
            <a:pPr eaLnBrk="1" hangingPunct="1"/>
            <a:endParaRPr lang="en-US" altLang="en-US" dirty="0" smtClean="0"/>
          </a:p>
          <a:p>
            <a:pPr eaLnBrk="1" hangingPunct="1"/>
            <a:r>
              <a:rPr lang="en-US" altLang="en-US" dirty="0" smtClean="0"/>
              <a:t>Negative variance indicates a cost overrun</a:t>
            </a:r>
          </a:p>
          <a:p>
            <a:pPr eaLnBrk="1" hangingPunct="1"/>
            <a:r>
              <a:rPr lang="en-US" altLang="en-US" dirty="0" smtClean="0"/>
              <a:t>Magnitude depends on the costs</a:t>
            </a:r>
          </a:p>
          <a:p>
            <a:pPr eaLnBrk="1" hangingPunct="1"/>
            <a:endParaRPr lang="en-US" altLang="en-US" dirty="0" smtClean="0"/>
          </a:p>
          <a:p>
            <a:pPr eaLnBrk="1" hangingPunct="1"/>
            <a:r>
              <a:rPr lang="en-US" altLang="en-US" i="1" dirty="0" smtClean="0"/>
              <a:t>EV = Earned Value</a:t>
            </a:r>
          </a:p>
          <a:p>
            <a:pPr eaLnBrk="1" hangingPunct="1"/>
            <a:r>
              <a:rPr lang="en-US" altLang="en-US" i="1" dirty="0" smtClean="0"/>
              <a:t>AC = Actual Costs</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28</a:t>
            </a:fld>
            <a:endParaRPr lang="en-US" altLang="en-US"/>
          </a:p>
        </p:txBody>
      </p:sp>
    </p:spTree>
    <p:extLst>
      <p:ext uri="{BB962C8B-B14F-4D97-AF65-F5344CB8AC3E}">
        <p14:creationId xmlns:p14="http://schemas.microsoft.com/office/powerpoint/2010/main" val="2063671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5"/>
          <p:cNvSpPr>
            <a:spLocks noGrp="1" noChangeArrowheads="1"/>
          </p:cNvSpPr>
          <p:nvPr>
            <p:ph type="title"/>
          </p:nvPr>
        </p:nvSpPr>
        <p:spPr/>
        <p:txBody>
          <a:bodyPr/>
          <a:lstStyle/>
          <a:p>
            <a:pPr eaLnBrk="1" hangingPunct="1">
              <a:defRPr/>
            </a:pPr>
            <a:r>
              <a:rPr lang="en-US" altLang="en-US" smtClean="0"/>
              <a:t>Schedule Variance (SV)</a:t>
            </a:r>
          </a:p>
        </p:txBody>
      </p:sp>
      <p:sp>
        <p:nvSpPr>
          <p:cNvPr id="62467" name="Rectangle 6"/>
          <p:cNvSpPr>
            <a:spLocks noGrp="1" noChangeArrowheads="1"/>
          </p:cNvSpPr>
          <p:nvPr>
            <p:ph idx="1"/>
          </p:nvPr>
        </p:nvSpPr>
        <p:spPr/>
        <p:txBody>
          <a:bodyPr>
            <a:normAutofit lnSpcReduction="10000"/>
          </a:bodyPr>
          <a:lstStyle/>
          <a:p>
            <a:pPr eaLnBrk="1" hangingPunct="1"/>
            <a:r>
              <a:rPr lang="en-US" altLang="en-US" dirty="0" smtClean="0"/>
              <a:t>SV = EV – PV</a:t>
            </a:r>
          </a:p>
          <a:p>
            <a:pPr eaLnBrk="1" hangingPunct="1"/>
            <a:endParaRPr lang="en-US" altLang="en-US" dirty="0" smtClean="0"/>
          </a:p>
          <a:p>
            <a:pPr eaLnBrk="1" hangingPunct="1"/>
            <a:r>
              <a:rPr lang="en-US" altLang="en-US" dirty="0" smtClean="0"/>
              <a:t>Negative variance indicates you are behind schedule</a:t>
            </a:r>
          </a:p>
          <a:p>
            <a:pPr eaLnBrk="1" hangingPunct="1"/>
            <a:r>
              <a:rPr lang="en-US" altLang="en-US" dirty="0" smtClean="0"/>
              <a:t>Measured using costs</a:t>
            </a:r>
          </a:p>
          <a:p>
            <a:pPr eaLnBrk="1" hangingPunct="1"/>
            <a:endParaRPr lang="en-US" altLang="en-US" dirty="0" smtClean="0"/>
          </a:p>
          <a:p>
            <a:pPr eaLnBrk="1" hangingPunct="1"/>
            <a:r>
              <a:rPr lang="en-US" altLang="en-US" i="1" dirty="0" smtClean="0"/>
              <a:t>EV = Earned Value</a:t>
            </a:r>
          </a:p>
          <a:p>
            <a:pPr eaLnBrk="1" hangingPunct="1"/>
            <a:r>
              <a:rPr lang="en-US" altLang="en-US" i="1" dirty="0" smtClean="0"/>
              <a:t>PV = Planned Value</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29</a:t>
            </a:fld>
            <a:endParaRPr lang="en-US" altLang="en-US"/>
          </a:p>
        </p:txBody>
      </p:sp>
    </p:spTree>
    <p:extLst>
      <p:ext uri="{BB962C8B-B14F-4D97-AF65-F5344CB8AC3E}">
        <p14:creationId xmlns:p14="http://schemas.microsoft.com/office/powerpoint/2010/main" val="76405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Definition of a Project</a:t>
            </a:r>
            <a:endParaRPr lang="en-US" dirty="0"/>
          </a:p>
        </p:txBody>
      </p:sp>
      <p:sp>
        <p:nvSpPr>
          <p:cNvPr id="18435" name="Rectangle 3"/>
          <p:cNvSpPr>
            <a:spLocks noGrp="1" noChangeArrowheads="1"/>
          </p:cNvSpPr>
          <p:nvPr>
            <p:ph idx="1"/>
          </p:nvPr>
        </p:nvSpPr>
        <p:spPr/>
        <p:txBody>
          <a:bodyPr/>
          <a:lstStyle/>
          <a:p>
            <a:r>
              <a:rPr lang="en-US" altLang="en-US" dirty="0" smtClean="0"/>
              <a:t>A project is a </a:t>
            </a:r>
            <a:r>
              <a:rPr lang="en-US" altLang="en-US" dirty="0" smtClean="0">
                <a:solidFill>
                  <a:srgbClr val="FF0000"/>
                </a:solidFill>
              </a:rPr>
              <a:t>temporary</a:t>
            </a:r>
            <a:r>
              <a:rPr lang="en-US" altLang="en-US" dirty="0" smtClean="0"/>
              <a:t> endeavor undertaken to create a </a:t>
            </a:r>
            <a:r>
              <a:rPr lang="en-US" altLang="en-US" dirty="0" smtClean="0">
                <a:solidFill>
                  <a:srgbClr val="FF0000"/>
                </a:solidFill>
              </a:rPr>
              <a:t>unique</a:t>
            </a:r>
            <a:r>
              <a:rPr lang="en-US" altLang="en-US" dirty="0" smtClean="0"/>
              <a:t> product, service, or result</a:t>
            </a:r>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3</a:t>
            </a:fld>
            <a:endParaRPr lang="en-US" altLang="en-US"/>
          </a:p>
        </p:txBody>
      </p:sp>
    </p:spTree>
    <p:extLst>
      <p:ext uri="{BB962C8B-B14F-4D97-AF65-F5344CB8AC3E}">
        <p14:creationId xmlns:p14="http://schemas.microsoft.com/office/powerpoint/2010/main" val="245312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p:cNvSpPr>
            <a:spLocks noGrp="1" noChangeArrowheads="1"/>
          </p:cNvSpPr>
          <p:nvPr>
            <p:ph type="title"/>
          </p:nvPr>
        </p:nvSpPr>
        <p:spPr/>
        <p:txBody>
          <a:bodyPr/>
          <a:lstStyle/>
          <a:p>
            <a:pPr eaLnBrk="1" hangingPunct="1">
              <a:defRPr/>
            </a:pPr>
            <a:r>
              <a:rPr lang="en-US" altLang="en-US" smtClean="0"/>
              <a:t>Indices</a:t>
            </a:r>
          </a:p>
        </p:txBody>
      </p:sp>
      <p:sp>
        <p:nvSpPr>
          <p:cNvPr id="67587" name="Rectangle 3"/>
          <p:cNvSpPr>
            <a:spLocks noGrp="1" noChangeArrowheads="1"/>
          </p:cNvSpPr>
          <p:nvPr>
            <p:ph idx="1"/>
          </p:nvPr>
        </p:nvSpPr>
        <p:spPr/>
        <p:txBody>
          <a:bodyPr>
            <a:normAutofit lnSpcReduction="10000"/>
          </a:bodyPr>
          <a:lstStyle/>
          <a:p>
            <a:pPr eaLnBrk="1" hangingPunct="1"/>
            <a:r>
              <a:rPr lang="en-US" altLang="en-US" dirty="0" smtClean="0"/>
              <a:t>Cost Performance Index</a:t>
            </a:r>
          </a:p>
          <a:p>
            <a:pPr lvl="1"/>
            <a:r>
              <a:rPr lang="en-US" altLang="en-US" dirty="0" smtClean="0"/>
              <a:t>CPI = EV/AC</a:t>
            </a:r>
          </a:p>
          <a:p>
            <a:pPr eaLnBrk="1" hangingPunct="1"/>
            <a:r>
              <a:rPr lang="en-US" altLang="en-US" dirty="0" smtClean="0"/>
              <a:t>Schedule Performance Index</a:t>
            </a:r>
          </a:p>
          <a:p>
            <a:pPr lvl="1"/>
            <a:r>
              <a:rPr lang="en-US" altLang="en-US" dirty="0" smtClean="0"/>
              <a:t>SPI = EV/PV</a:t>
            </a:r>
          </a:p>
          <a:p>
            <a:pPr eaLnBrk="1" hangingPunct="1"/>
            <a:r>
              <a:rPr lang="en-US" altLang="en-US" dirty="0" smtClean="0"/>
              <a:t>Time Performance Index</a:t>
            </a:r>
          </a:p>
          <a:p>
            <a:pPr lvl="1"/>
            <a:r>
              <a:rPr lang="en-US" altLang="en-US" dirty="0" smtClean="0"/>
              <a:t>TPI = ST/AT</a:t>
            </a:r>
          </a:p>
          <a:p>
            <a:pPr eaLnBrk="1" hangingPunct="1"/>
            <a:r>
              <a:rPr lang="en-US" altLang="en-US" dirty="0" smtClean="0"/>
              <a:t> Cost Schedule Index</a:t>
            </a:r>
          </a:p>
          <a:p>
            <a:pPr lvl="1"/>
            <a:r>
              <a:rPr lang="en-US" altLang="en-US" dirty="0" smtClean="0"/>
              <a:t>CSI = CPI x SPI</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30</a:t>
            </a:fld>
            <a:endParaRPr lang="en-US" altLang="en-US"/>
          </a:p>
        </p:txBody>
      </p:sp>
    </p:spTree>
    <p:extLst>
      <p:ext uri="{BB962C8B-B14F-4D97-AF65-F5344CB8AC3E}">
        <p14:creationId xmlns:p14="http://schemas.microsoft.com/office/powerpoint/2010/main" val="3914623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lstStyle/>
          <a:p>
            <a:pPr eaLnBrk="1" hangingPunct="1">
              <a:defRPr/>
            </a:pPr>
            <a:r>
              <a:rPr lang="en-US" altLang="en-US" dirty="0"/>
              <a:t>EVA Example</a:t>
            </a:r>
            <a:endParaRPr lang="en-US" dirty="0"/>
          </a:p>
        </p:txBody>
      </p:sp>
      <p:sp>
        <p:nvSpPr>
          <p:cNvPr id="3" name="Content Placeholder 2"/>
          <p:cNvSpPr>
            <a:spLocks noGrp="1"/>
          </p:cNvSpPr>
          <p:nvPr>
            <p:ph idx="1"/>
          </p:nvPr>
        </p:nvSpPr>
        <p:spPr/>
        <p:txBody>
          <a:bodyPr>
            <a:normAutofit fontScale="85000" lnSpcReduction="20000"/>
          </a:bodyPr>
          <a:lstStyle/>
          <a:p>
            <a:pPr eaLnBrk="1" hangingPunct="1"/>
            <a:r>
              <a:rPr lang="en-US" altLang="en-US" dirty="0" smtClean="0"/>
              <a:t>A $10,000 software project is scheduled for 4 weeks.</a:t>
            </a:r>
          </a:p>
          <a:p>
            <a:pPr eaLnBrk="1" hangingPunct="1"/>
            <a:r>
              <a:rPr lang="en-US" altLang="en-US" dirty="0" smtClean="0"/>
              <a:t>At the end of the third week, the project is 50% complete and the actual costs to date is $9,000</a:t>
            </a:r>
          </a:p>
          <a:p>
            <a:pPr eaLnBrk="1" hangingPunct="1"/>
            <a:r>
              <a:rPr lang="en-US" altLang="en-US" dirty="0" smtClean="0"/>
              <a:t>Calculate BAC, PV, EV, and AC</a:t>
            </a:r>
          </a:p>
          <a:p>
            <a:pPr eaLnBrk="1" hangingPunct="1"/>
            <a:endParaRPr lang="en-US" altLang="en-US" dirty="0" smtClean="0"/>
          </a:p>
          <a:p>
            <a:pPr lvl="1"/>
            <a:r>
              <a:rPr lang="en-US" altLang="en-US" dirty="0"/>
              <a:t>Budget at Completion (BAC) = $10,000</a:t>
            </a:r>
          </a:p>
          <a:p>
            <a:pPr lvl="1" eaLnBrk="1" hangingPunct="1"/>
            <a:r>
              <a:rPr lang="en-US" altLang="en-US" dirty="0" smtClean="0"/>
              <a:t>Planned Value (PV) = $7,500</a:t>
            </a:r>
          </a:p>
          <a:p>
            <a:pPr lvl="1" eaLnBrk="1" hangingPunct="1"/>
            <a:r>
              <a:rPr lang="en-US" altLang="en-US" dirty="0" smtClean="0"/>
              <a:t>Earned Value (EV) = $5,000</a:t>
            </a:r>
          </a:p>
          <a:p>
            <a:pPr lvl="1" eaLnBrk="1" hangingPunct="1"/>
            <a:r>
              <a:rPr lang="en-US" altLang="en-US" dirty="0" smtClean="0"/>
              <a:t>Actual Cost (AC) = $9,000</a:t>
            </a:r>
          </a:p>
        </p:txBody>
      </p:sp>
      <p:sp>
        <p:nvSpPr>
          <p:cNvPr id="4" name="Slide Number Placeholder 3"/>
          <p:cNvSpPr>
            <a:spLocks noGrp="1"/>
          </p:cNvSpPr>
          <p:nvPr>
            <p:ph type="sldNum" sz="quarter" idx="11"/>
          </p:nvPr>
        </p:nvSpPr>
        <p:spPr/>
        <p:txBody>
          <a:bodyPr/>
          <a:lstStyle/>
          <a:p>
            <a:pPr>
              <a:defRPr/>
            </a:pPr>
            <a:fld id="{338688F9-369F-467D-A6D0-41A3C42711F5}" type="slidenum">
              <a:rPr lang="en-US" altLang="en-US" smtClean="0"/>
              <a:pPr>
                <a:defRPr/>
              </a:pPr>
              <a:t>31</a:t>
            </a:fld>
            <a:endParaRPr lang="en-US" altLang="en-US"/>
          </a:p>
        </p:txBody>
      </p:sp>
    </p:spTree>
    <p:extLst>
      <p:ext uri="{BB962C8B-B14F-4D97-AF65-F5344CB8AC3E}">
        <p14:creationId xmlns:p14="http://schemas.microsoft.com/office/powerpoint/2010/main" val="427864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accent6"/>
          </a:solidFill>
        </p:spPr>
        <p:txBody>
          <a:bodyPr/>
          <a:lstStyle/>
          <a:p>
            <a:pPr eaLnBrk="1" hangingPunct="1">
              <a:defRPr/>
            </a:pPr>
            <a:r>
              <a:rPr lang="en-US" altLang="en-US" dirty="0" smtClean="0"/>
              <a:t>EVA Example Calculations</a:t>
            </a:r>
          </a:p>
        </p:txBody>
      </p:sp>
      <p:sp>
        <p:nvSpPr>
          <p:cNvPr id="8195" name="Rectangle 3"/>
          <p:cNvSpPr>
            <a:spLocks noGrp="1" noChangeArrowheads="1"/>
          </p:cNvSpPr>
          <p:nvPr>
            <p:ph idx="1"/>
          </p:nvPr>
        </p:nvSpPr>
        <p:spPr/>
        <p:txBody>
          <a:bodyPr>
            <a:normAutofit fontScale="62500" lnSpcReduction="20000"/>
          </a:bodyPr>
          <a:lstStyle/>
          <a:p>
            <a:pPr eaLnBrk="1" hangingPunct="1">
              <a:buFont typeface="Arial" charset="0"/>
              <a:buChar char="•"/>
              <a:defRPr/>
            </a:pPr>
            <a:r>
              <a:rPr lang="en-US" altLang="en-US" dirty="0" smtClean="0"/>
              <a:t>Schedule Variance </a:t>
            </a:r>
          </a:p>
          <a:p>
            <a:pPr marL="0" indent="0" eaLnBrk="1" hangingPunct="1">
              <a:buFont typeface="Arial" charset="0"/>
              <a:buNone/>
              <a:defRPr/>
            </a:pPr>
            <a:r>
              <a:rPr lang="en-US" altLang="en-US" dirty="0" smtClean="0"/>
              <a:t>	= EV – PV = $5,000 – $7,500 = - $2,500</a:t>
            </a:r>
          </a:p>
          <a:p>
            <a:pPr eaLnBrk="1" hangingPunct="1">
              <a:buFont typeface="Arial" charset="0"/>
              <a:buChar char="•"/>
              <a:defRPr/>
            </a:pPr>
            <a:r>
              <a:rPr lang="en-US" altLang="en-US" dirty="0" smtClean="0"/>
              <a:t>Schedule Performance Index (SPI) </a:t>
            </a:r>
          </a:p>
          <a:p>
            <a:pPr marL="0" indent="0" eaLnBrk="1" hangingPunct="1">
              <a:buFont typeface="Arial" charset="0"/>
              <a:buNone/>
              <a:defRPr/>
            </a:pPr>
            <a:r>
              <a:rPr lang="en-US" altLang="en-US" dirty="0" smtClean="0"/>
              <a:t>	= EV/PV = $5,000 / $7,500 = 0.67</a:t>
            </a:r>
          </a:p>
          <a:p>
            <a:pPr eaLnBrk="1" hangingPunct="1">
              <a:buFont typeface="Arial" charset="0"/>
              <a:buChar char="•"/>
              <a:defRPr/>
            </a:pPr>
            <a:r>
              <a:rPr lang="en-US" altLang="en-US" dirty="0" smtClean="0"/>
              <a:t>Cost Variance</a:t>
            </a:r>
          </a:p>
          <a:p>
            <a:pPr marL="0" indent="0" eaLnBrk="1" hangingPunct="1">
              <a:buFont typeface="Arial" charset="0"/>
              <a:buNone/>
              <a:defRPr/>
            </a:pPr>
            <a:r>
              <a:rPr lang="en-US" altLang="en-US" dirty="0" smtClean="0"/>
              <a:t>	= EV – AC = $5,000 - $9,000 = - $4,000</a:t>
            </a:r>
          </a:p>
          <a:p>
            <a:pPr eaLnBrk="1" hangingPunct="1">
              <a:buFont typeface="Arial" charset="0"/>
              <a:buChar char="•"/>
              <a:defRPr/>
            </a:pPr>
            <a:r>
              <a:rPr lang="en-US" altLang="en-US" dirty="0" smtClean="0"/>
              <a:t>Cost Performance Index (CPI)</a:t>
            </a:r>
          </a:p>
          <a:p>
            <a:pPr marL="0" indent="0" eaLnBrk="1" hangingPunct="1">
              <a:buFont typeface="Arial" charset="0"/>
              <a:buNone/>
              <a:defRPr/>
            </a:pPr>
            <a:r>
              <a:rPr lang="en-US" altLang="en-US" dirty="0" smtClean="0"/>
              <a:t>	 = EV/AC = $5,000 / $9,000 = 0.56</a:t>
            </a:r>
          </a:p>
          <a:p>
            <a:pPr eaLnBrk="1" hangingPunct="1">
              <a:buFont typeface="Arial" charset="0"/>
              <a:buChar char="•"/>
              <a:defRPr/>
            </a:pPr>
            <a:endParaRPr lang="en-US" altLang="en-US" dirty="0" smtClean="0"/>
          </a:p>
          <a:p>
            <a:pPr eaLnBrk="1" hangingPunct="1">
              <a:buFont typeface="Arial" charset="0"/>
              <a:buChar char="•"/>
              <a:defRPr/>
            </a:pPr>
            <a:r>
              <a:rPr lang="en-US" altLang="en-US" dirty="0" smtClean="0"/>
              <a:t>Objective metrics indicate the project is behind schedule and over budget.  </a:t>
            </a:r>
          </a:p>
          <a:p>
            <a:pPr lvl="1" eaLnBrk="1" hangingPunct="1">
              <a:defRPr/>
            </a:pPr>
            <a:r>
              <a:rPr lang="en-US" altLang="en-US" dirty="0" smtClean="0"/>
              <a:t>On-target projects have an SPI and CPI of 1 or greater</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32</a:t>
            </a:fld>
            <a:endParaRPr lang="en-US" altLang="en-US"/>
          </a:p>
        </p:txBody>
      </p:sp>
    </p:spTree>
    <p:extLst>
      <p:ext uri="{BB962C8B-B14F-4D97-AF65-F5344CB8AC3E}">
        <p14:creationId xmlns:p14="http://schemas.microsoft.com/office/powerpoint/2010/main" val="428234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lIns="90488" tIns="44450" rIns="90488" bIns="44450"/>
          <a:lstStyle/>
          <a:p>
            <a:pPr eaLnBrk="1" hangingPunct="1">
              <a:defRPr/>
            </a:pPr>
            <a:r>
              <a:rPr lang="en-US" dirty="0" smtClean="0"/>
              <a:t>Shortcomings of Earned Value	</a:t>
            </a:r>
          </a:p>
        </p:txBody>
      </p:sp>
      <p:sp>
        <p:nvSpPr>
          <p:cNvPr id="49156" name="Rectangle 3" descr="Rectangle: Click to edit Master text styles&#10;Second level&#10;Third level&#10;Fourth level&#10;Fifth level"/>
          <p:cNvSpPr>
            <a:spLocks noGrp="1" noChangeArrowheads="1"/>
          </p:cNvSpPr>
          <p:nvPr>
            <p:ph idx="1"/>
          </p:nvPr>
        </p:nvSpPr>
        <p:spPr/>
        <p:txBody>
          <a:bodyPr lIns="90488" tIns="44450" rIns="90488" bIns="44450"/>
          <a:lstStyle/>
          <a:p>
            <a:pPr eaLnBrk="1" hangingPunct="1">
              <a:buFont typeface="Arial" charset="0"/>
              <a:buChar char="•"/>
              <a:defRPr/>
            </a:pPr>
            <a:r>
              <a:rPr lang="en-US" b="1" dirty="0" smtClean="0">
                <a:solidFill>
                  <a:srgbClr val="FF0000"/>
                </a:solidFill>
              </a:rPr>
              <a:t>Quantifying/measuring work progress can be difficult!!!!!!!!!!!!!!!!!!!!</a:t>
            </a:r>
          </a:p>
          <a:p>
            <a:pPr eaLnBrk="1" hangingPunct="1">
              <a:buFont typeface="Wingdings" pitchFamily="2" charset="2"/>
              <a:buNone/>
              <a:defRPr/>
            </a:pPr>
            <a:r>
              <a:rPr lang="en-US" dirty="0" smtClean="0">
                <a:solidFill>
                  <a:schemeClr val="tx1">
                    <a:lumMod val="50000"/>
                  </a:schemeClr>
                </a:solidFill>
              </a:rPr>
              <a:t>						</a:t>
            </a:r>
          </a:p>
          <a:p>
            <a:pPr eaLnBrk="1" hangingPunct="1">
              <a:buFont typeface="Arial" charset="0"/>
              <a:buChar char="•"/>
              <a:defRPr/>
            </a:pPr>
            <a:r>
              <a:rPr lang="en-US" dirty="0" smtClean="0">
                <a:solidFill>
                  <a:schemeClr val="tx1">
                    <a:lumMod val="50000"/>
                  </a:schemeClr>
                </a:solidFill>
              </a:rPr>
              <a:t>Time required for data measurement, input, and manipulation can be considerable.</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33</a:t>
            </a:fld>
            <a:endParaRPr lang="en-US" altLang="en-US"/>
          </a:p>
        </p:txBody>
      </p:sp>
    </p:spTree>
    <p:extLst>
      <p:ext uri="{BB962C8B-B14F-4D97-AF65-F5344CB8AC3E}">
        <p14:creationId xmlns:p14="http://schemas.microsoft.com/office/powerpoint/2010/main" val="207575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Whole Story </a:t>
            </a:r>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34</a:t>
            </a:fld>
            <a:endParaRPr lang="en-US" altLang="en-US"/>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8" y="1496568"/>
            <a:ext cx="7081837" cy="513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5" name="Straight Connector 4"/>
          <p:cNvCxnSpPr/>
          <p:nvPr/>
        </p:nvCxnSpPr>
        <p:spPr>
          <a:xfrm flipV="1">
            <a:off x="6523566" y="2372783"/>
            <a:ext cx="423333" cy="203200"/>
          </a:xfrm>
          <a:prstGeom prst="line">
            <a:avLst/>
          </a:prstGeom>
          <a:ln w="31750">
            <a:solidFill>
              <a:srgbClr val="FF0000"/>
            </a:solidFill>
            <a:prstDash val="sysDash"/>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flipV="1">
            <a:off x="6523565" y="1634152"/>
            <a:ext cx="423333" cy="203200"/>
          </a:xfrm>
          <a:prstGeom prst="line">
            <a:avLst/>
          </a:prstGeom>
          <a:ln w="31750">
            <a:solidFill>
              <a:schemeClr val="accent4">
                <a:lumMod val="50000"/>
              </a:schemeClr>
            </a:solidFill>
            <a:prstDash val="sys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66105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Ineffective Scheduling</a:t>
            </a:r>
          </a:p>
        </p:txBody>
      </p:sp>
      <p:sp>
        <p:nvSpPr>
          <p:cNvPr id="12292" name="Rectangle 3"/>
          <p:cNvSpPr>
            <a:spLocks noGrp="1" noChangeArrowheads="1"/>
          </p:cNvSpPr>
          <p:nvPr>
            <p:ph idx="1"/>
          </p:nvPr>
        </p:nvSpPr>
        <p:spPr/>
        <p:txBody>
          <a:bodyPr/>
          <a:lstStyle/>
          <a:p>
            <a:r>
              <a:rPr lang="en-US" altLang="en-US" dirty="0" smtClean="0"/>
              <a:t>Notice:</a:t>
            </a:r>
          </a:p>
          <a:p>
            <a:pPr algn="just"/>
            <a:r>
              <a:rPr lang="en-US" altLang="en-US" dirty="0" smtClean="0"/>
              <a:t>As of tomorrow, employees will only be able to access the building using individual security cards.  Pictures will be taken next Wednesday, and employees will receive their cards in two weeks.</a:t>
            </a:r>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35</a:t>
            </a:fld>
            <a:endParaRPr lang="en-US" altLang="en-US"/>
          </a:p>
        </p:txBody>
      </p:sp>
    </p:spTree>
    <p:extLst>
      <p:ext uri="{BB962C8B-B14F-4D97-AF65-F5344CB8AC3E}">
        <p14:creationId xmlns:p14="http://schemas.microsoft.com/office/powerpoint/2010/main" val="2093229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9"/>
          <p:cNvSpPr>
            <a:spLocks noGrp="1" noChangeArrowheads="1"/>
          </p:cNvSpPr>
          <p:nvPr>
            <p:ph type="title"/>
          </p:nvPr>
        </p:nvSpPr>
        <p:spPr/>
        <p:txBody>
          <a:bodyPr/>
          <a:lstStyle/>
          <a:p>
            <a:pPr eaLnBrk="1" hangingPunct="1">
              <a:defRPr/>
            </a:pPr>
            <a:r>
              <a:rPr lang="en-US" smtClean="0"/>
              <a:t>Background</a:t>
            </a:r>
          </a:p>
        </p:txBody>
      </p:sp>
      <p:sp>
        <p:nvSpPr>
          <p:cNvPr id="11267" name="Rectangle 10"/>
          <p:cNvSpPr>
            <a:spLocks noGrp="1" noChangeArrowheads="1"/>
          </p:cNvSpPr>
          <p:nvPr>
            <p:ph idx="1"/>
          </p:nvPr>
        </p:nvSpPr>
        <p:spPr/>
        <p:txBody>
          <a:bodyPr>
            <a:normAutofit fontScale="70000" lnSpcReduction="20000"/>
          </a:bodyPr>
          <a:lstStyle/>
          <a:p>
            <a:pPr eaLnBrk="1" hangingPunct="1">
              <a:buFont typeface="Arial" charset="0"/>
              <a:buChar char="•"/>
              <a:defRPr/>
            </a:pPr>
            <a:r>
              <a:rPr lang="en-US" altLang="en-US" b="1" dirty="0" smtClean="0">
                <a:solidFill>
                  <a:srgbClr val="FF0000"/>
                </a:solidFill>
              </a:rPr>
              <a:t>Schedule is the conversion of a project action plan into an operating timetable</a:t>
            </a:r>
          </a:p>
          <a:p>
            <a:pPr eaLnBrk="1" hangingPunct="1">
              <a:buFont typeface="Arial" charset="0"/>
              <a:buChar char="•"/>
              <a:defRPr/>
            </a:pPr>
            <a:r>
              <a:rPr lang="en-US" altLang="en-US" dirty="0" smtClean="0"/>
              <a:t>Basis for monitoring a project</a:t>
            </a:r>
          </a:p>
          <a:p>
            <a:pPr eaLnBrk="1" hangingPunct="1">
              <a:buFont typeface="Arial" charset="0"/>
              <a:buChar char="•"/>
              <a:defRPr/>
            </a:pPr>
            <a:r>
              <a:rPr lang="en-US" altLang="en-US" dirty="0" smtClean="0"/>
              <a:t>One of the major project management tools</a:t>
            </a:r>
          </a:p>
          <a:p>
            <a:pPr eaLnBrk="1" hangingPunct="1">
              <a:buFont typeface="Arial" charset="0"/>
              <a:buChar char="•"/>
              <a:defRPr/>
            </a:pPr>
            <a:r>
              <a:rPr lang="en-US" altLang="en-US" dirty="0" smtClean="0"/>
              <a:t>Work changes daily, so a detailed plan is essential</a:t>
            </a:r>
          </a:p>
          <a:p>
            <a:pPr eaLnBrk="1" hangingPunct="1">
              <a:buFont typeface="Arial" charset="0"/>
              <a:buChar char="•"/>
              <a:defRPr/>
            </a:pPr>
            <a:r>
              <a:rPr lang="en-US" altLang="en-US" dirty="0" smtClean="0">
                <a:solidFill>
                  <a:srgbClr val="FF0000"/>
                </a:solidFill>
              </a:rPr>
              <a:t>Not all project activities need to be scheduled at the same level of detail</a:t>
            </a:r>
          </a:p>
          <a:p>
            <a:pPr eaLnBrk="1" hangingPunct="1">
              <a:buFont typeface="Arial" charset="0"/>
              <a:buChar char="•"/>
              <a:defRPr/>
            </a:pPr>
            <a:r>
              <a:rPr lang="en-US" altLang="en-US" dirty="0" smtClean="0"/>
              <a:t>Most of the scheduling is at the WBS level, not the work package level</a:t>
            </a:r>
          </a:p>
          <a:p>
            <a:pPr eaLnBrk="1" hangingPunct="1">
              <a:buFont typeface="Arial" charset="0"/>
              <a:buChar char="•"/>
              <a:defRPr/>
            </a:pPr>
            <a:r>
              <a:rPr lang="en-US" altLang="en-US" dirty="0" smtClean="0">
                <a:solidFill>
                  <a:srgbClr val="FF0000"/>
                </a:solidFill>
              </a:rPr>
              <a:t>Only the most critical work packages may be shown on the schedule</a:t>
            </a:r>
          </a:p>
          <a:p>
            <a:pPr eaLnBrk="1" hangingPunct="1">
              <a:buFont typeface="Arial" charset="0"/>
              <a:buChar char="•"/>
              <a:defRPr/>
            </a:pPr>
            <a:r>
              <a:rPr lang="en-US" altLang="en-US" dirty="0" smtClean="0"/>
              <a:t>Most of the scheduling is based on network drawings</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36</a:t>
            </a:fld>
            <a:endParaRPr lang="en-US" altLang="en-US"/>
          </a:p>
        </p:txBody>
      </p:sp>
    </p:spTree>
    <p:extLst>
      <p:ext uri="{BB962C8B-B14F-4D97-AF65-F5344CB8AC3E}">
        <p14:creationId xmlns:p14="http://schemas.microsoft.com/office/powerpoint/2010/main" val="10877466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Grp="1" noChangeArrowheads="1"/>
          </p:cNvSpPr>
          <p:nvPr>
            <p:ph type="title"/>
          </p:nvPr>
        </p:nvSpPr>
        <p:spPr/>
        <p:txBody>
          <a:bodyPr/>
          <a:lstStyle/>
          <a:p>
            <a:pPr eaLnBrk="1" hangingPunct="1">
              <a:defRPr/>
            </a:pPr>
            <a:r>
              <a:rPr lang="en-US" smtClean="0"/>
              <a:t>Terminology</a:t>
            </a:r>
          </a:p>
        </p:txBody>
      </p:sp>
      <p:sp>
        <p:nvSpPr>
          <p:cNvPr id="15363" name="Rectangle 9"/>
          <p:cNvSpPr>
            <a:spLocks noGrp="1" noChangeArrowheads="1"/>
          </p:cNvSpPr>
          <p:nvPr>
            <p:ph idx="1"/>
          </p:nvPr>
        </p:nvSpPr>
        <p:spPr>
          <a:xfrm>
            <a:off x="457200" y="1600200"/>
            <a:ext cx="8229600" cy="5056632"/>
          </a:xfrm>
        </p:spPr>
        <p:txBody>
          <a:bodyPr>
            <a:normAutofit fontScale="47500" lnSpcReduction="20000"/>
          </a:bodyPr>
          <a:lstStyle/>
          <a:p>
            <a:pPr eaLnBrk="1" hangingPunct="1">
              <a:buFont typeface="Arial" charset="0"/>
              <a:buChar char="•"/>
              <a:defRPr/>
            </a:pPr>
            <a:r>
              <a:rPr lang="en-US" altLang="en-US" b="1" dirty="0" smtClean="0"/>
              <a:t>Activity</a:t>
            </a:r>
            <a:r>
              <a:rPr lang="en-US" altLang="en-US" dirty="0" smtClean="0"/>
              <a:t> - A specific task or set of tasks that are required by the project, use up resources, and take time to complete</a:t>
            </a:r>
          </a:p>
          <a:p>
            <a:pPr eaLnBrk="1" hangingPunct="1">
              <a:buFont typeface="Arial" charset="0"/>
              <a:buChar char="•"/>
              <a:defRPr/>
            </a:pPr>
            <a:r>
              <a:rPr lang="en-US" altLang="en-US" b="1" dirty="0" smtClean="0"/>
              <a:t>Event</a:t>
            </a:r>
            <a:r>
              <a:rPr lang="en-US" altLang="en-US" dirty="0" smtClean="0"/>
              <a:t> - The result of completing one or more activities</a:t>
            </a:r>
          </a:p>
          <a:p>
            <a:pPr eaLnBrk="1" hangingPunct="1">
              <a:buFont typeface="Arial" charset="0"/>
              <a:buChar char="•"/>
              <a:defRPr/>
            </a:pPr>
            <a:r>
              <a:rPr lang="en-US" altLang="en-US" b="1" dirty="0" smtClean="0"/>
              <a:t>Network</a:t>
            </a:r>
            <a:r>
              <a:rPr lang="en-US" altLang="en-US" dirty="0" smtClean="0"/>
              <a:t> - The combination of all activities and events that define a project</a:t>
            </a:r>
          </a:p>
          <a:p>
            <a:pPr lvl="1" eaLnBrk="1" hangingPunct="1">
              <a:defRPr/>
            </a:pPr>
            <a:r>
              <a:rPr lang="en-US" altLang="en-US" dirty="0" smtClean="0"/>
              <a:t>Drawn left-to-right</a:t>
            </a:r>
          </a:p>
          <a:p>
            <a:pPr lvl="1" eaLnBrk="1" hangingPunct="1">
              <a:defRPr/>
            </a:pPr>
            <a:r>
              <a:rPr lang="en-US" altLang="en-US" dirty="0" smtClean="0"/>
              <a:t>Connections represent predecessors</a:t>
            </a:r>
          </a:p>
          <a:p>
            <a:pPr eaLnBrk="1" hangingPunct="1">
              <a:defRPr/>
            </a:pPr>
            <a:r>
              <a:rPr lang="en-US" b="1" dirty="0"/>
              <a:t>Path</a:t>
            </a:r>
            <a:r>
              <a:rPr lang="en-US" dirty="0"/>
              <a:t> - A series of connected activities</a:t>
            </a:r>
          </a:p>
          <a:p>
            <a:pPr eaLnBrk="1" hangingPunct="1">
              <a:defRPr/>
            </a:pPr>
            <a:r>
              <a:rPr lang="en-US" b="1" dirty="0"/>
              <a:t>Critical</a:t>
            </a:r>
            <a:r>
              <a:rPr lang="en-US" dirty="0"/>
              <a:t> - An activity, event, or path which, if delayed, will delay the completion of the project</a:t>
            </a:r>
          </a:p>
          <a:p>
            <a:pPr eaLnBrk="1" hangingPunct="1">
              <a:defRPr/>
            </a:pPr>
            <a:r>
              <a:rPr lang="en-US" b="1" dirty="0"/>
              <a:t>Critical Path</a:t>
            </a:r>
            <a:r>
              <a:rPr lang="en-US" dirty="0"/>
              <a:t> - The path through the project where, if any activity is delayed, the project is delayed</a:t>
            </a:r>
          </a:p>
          <a:p>
            <a:pPr lvl="1" eaLnBrk="1" hangingPunct="1">
              <a:defRPr/>
            </a:pPr>
            <a:r>
              <a:rPr lang="en-US" dirty="0"/>
              <a:t>There is always a critical path</a:t>
            </a:r>
          </a:p>
          <a:p>
            <a:pPr lvl="1" eaLnBrk="1" hangingPunct="1">
              <a:defRPr/>
            </a:pPr>
            <a:r>
              <a:rPr lang="en-US" u="dotDashHeavy" dirty="0">
                <a:solidFill>
                  <a:srgbClr val="FF0000"/>
                </a:solidFill>
                <a:uFill>
                  <a:solidFill>
                    <a:srgbClr val="FFC000"/>
                  </a:solidFill>
                </a:uFill>
              </a:rPr>
              <a:t>There can be more than one critical </a:t>
            </a:r>
            <a:r>
              <a:rPr lang="en-US" u="dotDashHeavy" dirty="0" smtClean="0">
                <a:solidFill>
                  <a:srgbClr val="FF0000"/>
                </a:solidFill>
                <a:uFill>
                  <a:solidFill>
                    <a:srgbClr val="FFC000"/>
                  </a:solidFill>
                </a:uFill>
              </a:rPr>
              <a:t>path</a:t>
            </a:r>
          </a:p>
          <a:p>
            <a:pPr eaLnBrk="1" hangingPunct="1">
              <a:buFont typeface="Arial" charset="0"/>
              <a:buChar char="•"/>
              <a:defRPr/>
            </a:pPr>
            <a:r>
              <a:rPr lang="en-US" altLang="en-US" b="1" dirty="0" smtClean="0"/>
              <a:t>Sequential Activities</a:t>
            </a:r>
            <a:r>
              <a:rPr lang="en-US" altLang="en-US" dirty="0" smtClean="0"/>
              <a:t> - One activity must be completed before the next one can begin</a:t>
            </a:r>
          </a:p>
          <a:p>
            <a:pPr eaLnBrk="1" hangingPunct="1">
              <a:buFont typeface="Arial" charset="0"/>
              <a:buChar char="•"/>
              <a:defRPr/>
            </a:pPr>
            <a:r>
              <a:rPr lang="en-US" altLang="en-US" b="1" dirty="0" smtClean="0"/>
              <a:t>Parallel Activities</a:t>
            </a:r>
            <a:r>
              <a:rPr lang="en-US" altLang="en-US" dirty="0" smtClean="0"/>
              <a:t> - The activities can take place at the same time</a:t>
            </a:r>
          </a:p>
          <a:p>
            <a:pPr eaLnBrk="1" hangingPunct="1">
              <a:buFont typeface="Arial" charset="0"/>
              <a:buChar char="•"/>
              <a:defRPr/>
            </a:pPr>
            <a:r>
              <a:rPr lang="en-US" altLang="en-US" b="1" dirty="0" smtClean="0"/>
              <a:t>Immediate Predecessor</a:t>
            </a:r>
            <a:r>
              <a:rPr lang="en-US" altLang="en-US" dirty="0" smtClean="0"/>
              <a:t> - That activity that must be completed just before a particular activity can begin</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37</a:t>
            </a:fld>
            <a:endParaRPr lang="en-US" altLang="en-US"/>
          </a:p>
        </p:txBody>
      </p:sp>
    </p:spTree>
    <p:extLst>
      <p:ext uri="{BB962C8B-B14F-4D97-AF65-F5344CB8AC3E}">
        <p14:creationId xmlns:p14="http://schemas.microsoft.com/office/powerpoint/2010/main" val="4801723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9"/>
          <p:cNvSpPr>
            <a:spLocks noGrp="1" noChangeArrowheads="1"/>
          </p:cNvSpPr>
          <p:nvPr>
            <p:ph type="title"/>
          </p:nvPr>
        </p:nvSpPr>
        <p:spPr/>
        <p:txBody>
          <a:bodyPr/>
          <a:lstStyle/>
          <a:p>
            <a:pPr eaLnBrk="1" hangingPunct="1">
              <a:defRPr/>
            </a:pPr>
            <a:r>
              <a:rPr lang="en-US" dirty="0" smtClean="0"/>
              <a:t>Network Diagram Format</a:t>
            </a:r>
          </a:p>
        </p:txBody>
      </p:sp>
      <p:sp>
        <p:nvSpPr>
          <p:cNvPr id="2" name="Slide Number Placeholder 1"/>
          <p:cNvSpPr>
            <a:spLocks noGrp="1"/>
          </p:cNvSpPr>
          <p:nvPr>
            <p:ph type="sldNum" sz="quarter" idx="11"/>
          </p:nvPr>
        </p:nvSpPr>
        <p:spPr/>
        <p:txBody>
          <a:bodyPr/>
          <a:lstStyle/>
          <a:p>
            <a:pPr>
              <a:defRPr/>
            </a:pPr>
            <a:fld id="{8B446B07-CFC9-4922-B361-71C4A182C9C6}" type="slidenum">
              <a:rPr lang="en-US" altLang="en-US" smtClean="0"/>
              <a:pPr>
                <a:defRPr/>
              </a:pPr>
              <a:t>38</a:t>
            </a:fld>
            <a:endParaRPr lang="en-US" altLang="en-US"/>
          </a:p>
        </p:txBody>
      </p:sp>
      <p:pic>
        <p:nvPicPr>
          <p:cNvPr id="2765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44782"/>
          <a:stretch/>
        </p:blipFill>
        <p:spPr bwMode="auto">
          <a:xfrm>
            <a:off x="546501" y="1565260"/>
            <a:ext cx="8140299" cy="479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8341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extLst/>
        </p:spPr>
        <p:txBody>
          <a:bodyPr rtlCol="0">
            <a:normAutofit/>
          </a:bodyPr>
          <a:lstStyle/>
          <a:p>
            <a:pPr fontAlgn="auto">
              <a:spcAft>
                <a:spcPts val="0"/>
              </a:spcAft>
              <a:defRPr/>
            </a:pPr>
            <a:r>
              <a:rPr lang="en-US" sz="4000" dirty="0">
                <a:latin typeface="Arial" charset="0"/>
              </a:rPr>
              <a:t>Perform a Critical Path </a:t>
            </a:r>
            <a:r>
              <a:rPr lang="en-US" sz="4000" dirty="0" smtClean="0">
                <a:latin typeface="Arial" charset="0"/>
              </a:rPr>
              <a:t>Analysis</a:t>
            </a:r>
            <a:endParaRPr lang="en-US" sz="4000" dirty="0">
              <a:latin typeface="Arial" charset="0"/>
            </a:endParaRPr>
          </a:p>
        </p:txBody>
      </p:sp>
      <p:sp>
        <p:nvSpPr>
          <p:cNvPr id="3" name="Content Placeholder 2"/>
          <p:cNvSpPr>
            <a:spLocks noGrp="1"/>
          </p:cNvSpPr>
          <p:nvPr>
            <p:ph idx="1"/>
          </p:nvPr>
        </p:nvSpPr>
        <p:spPr/>
        <p:txBody>
          <a:bodyPr/>
          <a:lstStyle/>
          <a:p>
            <a:pPr>
              <a:lnSpc>
                <a:spcPct val="90000"/>
              </a:lnSpc>
              <a:buClr>
                <a:schemeClr val="tx1"/>
              </a:buClr>
            </a:pPr>
            <a:r>
              <a:rPr lang="en-US" dirty="0" smtClean="0">
                <a:latin typeface="Arial" charset="0"/>
                <a:ea typeface="MS PGothic" charset="0"/>
                <a:cs typeface="MS PGothic" charset="0"/>
              </a:rPr>
              <a:t>The </a:t>
            </a:r>
            <a:r>
              <a:rPr lang="en-US" dirty="0">
                <a:latin typeface="Arial" charset="0"/>
                <a:ea typeface="MS PGothic" charset="0"/>
                <a:cs typeface="MS PGothic" charset="0"/>
              </a:rPr>
              <a:t>critical path is the </a:t>
            </a:r>
            <a:r>
              <a:rPr lang="en-US" dirty="0">
                <a:solidFill>
                  <a:srgbClr val="FF0000"/>
                </a:solidFill>
                <a:latin typeface="Arial" charset="0"/>
                <a:ea typeface="MS PGothic" charset="0"/>
                <a:cs typeface="MS PGothic" charset="0"/>
              </a:rPr>
              <a:t>longest path through the network</a:t>
            </a:r>
          </a:p>
          <a:p>
            <a:pPr>
              <a:lnSpc>
                <a:spcPct val="90000"/>
              </a:lnSpc>
              <a:buClr>
                <a:schemeClr val="tx1"/>
              </a:buClr>
            </a:pPr>
            <a:r>
              <a:rPr lang="en-US" dirty="0">
                <a:latin typeface="Arial" charset="0"/>
                <a:ea typeface="MS PGothic" charset="0"/>
                <a:cs typeface="MS PGothic" charset="0"/>
              </a:rPr>
              <a:t>The critical path is the </a:t>
            </a:r>
            <a:r>
              <a:rPr lang="en-US" dirty="0">
                <a:solidFill>
                  <a:srgbClr val="FF0000"/>
                </a:solidFill>
                <a:latin typeface="Arial" charset="0"/>
                <a:ea typeface="MS PGothic" charset="0"/>
                <a:cs typeface="MS PGothic" charset="0"/>
              </a:rPr>
              <a:t>shortest time in which the project can be completed</a:t>
            </a:r>
            <a:endParaRPr lang="en-US" dirty="0">
              <a:latin typeface="Arial" charset="0"/>
              <a:ea typeface="MS PGothic" charset="0"/>
              <a:cs typeface="MS PGothic" charset="0"/>
            </a:endParaRPr>
          </a:p>
          <a:p>
            <a:pPr>
              <a:lnSpc>
                <a:spcPct val="90000"/>
              </a:lnSpc>
              <a:buClr>
                <a:schemeClr val="tx1"/>
              </a:buClr>
            </a:pPr>
            <a:r>
              <a:rPr lang="en-US" dirty="0">
                <a:latin typeface="Arial" charset="0"/>
                <a:ea typeface="MS PGothic" charset="0"/>
                <a:cs typeface="MS PGothic" charset="0"/>
              </a:rPr>
              <a:t>Any </a:t>
            </a:r>
            <a:r>
              <a:rPr lang="en-US" dirty="0">
                <a:solidFill>
                  <a:srgbClr val="FF0000"/>
                </a:solidFill>
                <a:latin typeface="Arial" charset="0"/>
                <a:ea typeface="MS PGothic" charset="0"/>
                <a:cs typeface="MS PGothic" charset="0"/>
              </a:rPr>
              <a:t>delay</a:t>
            </a:r>
            <a:r>
              <a:rPr lang="en-US" dirty="0">
                <a:latin typeface="Arial" charset="0"/>
                <a:ea typeface="MS PGothic" charset="0"/>
                <a:cs typeface="MS PGothic" charset="0"/>
              </a:rPr>
              <a:t> in critical path activities delays the project</a:t>
            </a:r>
          </a:p>
          <a:p>
            <a:pPr>
              <a:lnSpc>
                <a:spcPct val="90000"/>
              </a:lnSpc>
              <a:buClr>
                <a:schemeClr val="tx1"/>
              </a:buClr>
            </a:pPr>
            <a:r>
              <a:rPr lang="en-US" dirty="0">
                <a:latin typeface="Arial" charset="0"/>
                <a:ea typeface="MS PGothic" charset="0"/>
                <a:cs typeface="MS PGothic" charset="0"/>
              </a:rPr>
              <a:t>Critical path activities have </a:t>
            </a:r>
            <a:r>
              <a:rPr lang="en-US" dirty="0">
                <a:solidFill>
                  <a:srgbClr val="FF0000"/>
                </a:solidFill>
                <a:latin typeface="Arial" charset="0"/>
                <a:ea typeface="MS PGothic" charset="0"/>
                <a:cs typeface="MS PGothic" charset="0"/>
              </a:rPr>
              <a:t>no slack </a:t>
            </a:r>
            <a:r>
              <a:rPr lang="en-US" dirty="0" smtClean="0">
                <a:latin typeface="Arial" charset="0"/>
                <a:ea typeface="MS PGothic" charset="0"/>
                <a:cs typeface="MS PGothic" charset="0"/>
              </a:rPr>
              <a:t>time</a:t>
            </a:r>
            <a:endParaRPr lang="en-AU" dirty="0">
              <a:latin typeface="Arial" charset="0"/>
              <a:ea typeface="MS PGothic" charset="0"/>
              <a:cs typeface="MS PGothic" charset="0"/>
            </a:endParaRP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39</a:t>
            </a:fld>
            <a:endParaRPr lang="en-US" altLang="en-US"/>
          </a:p>
        </p:txBody>
      </p:sp>
    </p:spTree>
    <p:extLst>
      <p:ext uri="{BB962C8B-B14F-4D97-AF65-F5344CB8AC3E}">
        <p14:creationId xmlns:p14="http://schemas.microsoft.com/office/powerpoint/2010/main" val="313445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What is Project Management?</a:t>
            </a:r>
            <a:endParaRPr lang="en-US" dirty="0"/>
          </a:p>
        </p:txBody>
      </p:sp>
      <p:sp>
        <p:nvSpPr>
          <p:cNvPr id="14339" name="Rectangle 3"/>
          <p:cNvSpPr>
            <a:spLocks noGrp="1" noChangeArrowheads="1"/>
          </p:cNvSpPr>
          <p:nvPr>
            <p:ph idx="1"/>
          </p:nvPr>
        </p:nvSpPr>
        <p:spPr/>
        <p:txBody>
          <a:bodyPr>
            <a:normAutofit fontScale="85000" lnSpcReduction="20000"/>
          </a:bodyPr>
          <a:lstStyle/>
          <a:p>
            <a:r>
              <a:rPr lang="en-US" altLang="en-US" dirty="0" smtClean="0"/>
              <a:t>Application of knowledge, skills, tools and techniques to project activities in order to meet project requirements.</a:t>
            </a:r>
          </a:p>
          <a:p>
            <a:r>
              <a:rPr lang="en-US" altLang="en-US" dirty="0" smtClean="0"/>
              <a:t>Managing a project includes:</a:t>
            </a:r>
          </a:p>
          <a:p>
            <a:pPr lvl="1"/>
            <a:r>
              <a:rPr lang="en-US" altLang="en-US" dirty="0" smtClean="0"/>
              <a:t>Identifying requirements</a:t>
            </a:r>
          </a:p>
          <a:p>
            <a:pPr lvl="1"/>
            <a:r>
              <a:rPr lang="en-US" altLang="en-US" dirty="0" smtClean="0"/>
              <a:t>Establishing clear and achievable objectives</a:t>
            </a:r>
          </a:p>
          <a:p>
            <a:pPr lvl="1"/>
            <a:r>
              <a:rPr lang="en-US" altLang="en-US" dirty="0" smtClean="0"/>
              <a:t>Balancing the competing demands of quality, scope, time and cost</a:t>
            </a:r>
          </a:p>
          <a:p>
            <a:pPr lvl="1"/>
            <a:r>
              <a:rPr lang="en-US" altLang="en-US" dirty="0" smtClean="0"/>
              <a:t>Adapting the specifications, plans, and approach to the different concerns and expectations of the various stakeholders</a:t>
            </a:r>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4</a:t>
            </a:fld>
            <a:endParaRPr lang="en-US" altLang="en-US"/>
          </a:p>
        </p:txBody>
      </p:sp>
    </p:spTree>
    <p:extLst>
      <p:ext uri="{BB962C8B-B14F-4D97-AF65-F5344CB8AC3E}">
        <p14:creationId xmlns:p14="http://schemas.microsoft.com/office/powerpoint/2010/main" val="2620747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p:txBody>
          <a:bodyPr/>
          <a:lstStyle/>
          <a:p>
            <a:r>
              <a:rPr lang="en-US" dirty="0">
                <a:latin typeface="Arial" charset="0"/>
                <a:ea typeface="MS PGothic" charset="0"/>
                <a:cs typeface="MS PGothic" charset="0"/>
              </a:rPr>
              <a:t>Using Microsoft Project</a:t>
            </a:r>
          </a:p>
        </p:txBody>
      </p:sp>
      <p:sp>
        <p:nvSpPr>
          <p:cNvPr id="3" name="Slide Number Placeholder 2"/>
          <p:cNvSpPr>
            <a:spLocks noGrp="1"/>
          </p:cNvSpPr>
          <p:nvPr>
            <p:ph type="sldNum" sz="quarter" idx="11"/>
          </p:nvPr>
        </p:nvSpPr>
        <p:spPr/>
        <p:txBody>
          <a:bodyPr/>
          <a:lstStyle/>
          <a:p>
            <a:pPr>
              <a:defRPr/>
            </a:pPr>
            <a:fld id="{8B446B07-CFC9-4922-B361-71C4A182C9C6}" type="slidenum">
              <a:rPr lang="en-US" altLang="en-US" smtClean="0"/>
              <a:pPr>
                <a:defRPr/>
              </a:pPr>
              <a:t>40</a:t>
            </a:fld>
            <a:endParaRPr lang="en-US" altLang="en-US"/>
          </a:p>
        </p:txBody>
      </p:sp>
      <p:pic>
        <p:nvPicPr>
          <p:cNvPr id="2" name="Picture 1" descr="P 3-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83" y="1512888"/>
            <a:ext cx="8541659" cy="3901948"/>
          </a:xfrm>
          <a:prstGeom prst="rect">
            <a:avLst/>
          </a:prstGeom>
        </p:spPr>
      </p:pic>
    </p:spTree>
    <p:extLst>
      <p:ext uri="{BB962C8B-B14F-4D97-AF65-F5344CB8AC3E}">
        <p14:creationId xmlns:p14="http://schemas.microsoft.com/office/powerpoint/2010/main" val="1112985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Project – Options</a:t>
            </a:r>
            <a:endParaRPr lang="en-US" dirty="0"/>
          </a:p>
        </p:txBody>
      </p:sp>
      <p:sp>
        <p:nvSpPr>
          <p:cNvPr id="3" name="Slide Number Placeholder 2"/>
          <p:cNvSpPr>
            <a:spLocks noGrp="1"/>
          </p:cNvSpPr>
          <p:nvPr>
            <p:ph type="sldNum" sz="quarter" idx="11"/>
          </p:nvPr>
        </p:nvSpPr>
        <p:spPr/>
        <p:txBody>
          <a:bodyPr/>
          <a:lstStyle/>
          <a:p>
            <a:pPr>
              <a:defRPr/>
            </a:pPr>
            <a:fld id="{8B446B07-CFC9-4922-B361-71C4A182C9C6}" type="slidenum">
              <a:rPr lang="en-US" altLang="en-US" smtClean="0"/>
              <a:pPr>
                <a:defRPr/>
              </a:pPr>
              <a:t>41</a:t>
            </a:fld>
            <a:endParaRPr lang="en-US"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t="-2" r="61143" b="43735"/>
          <a:stretch>
            <a:fillRect/>
          </a:stretch>
        </p:blipFill>
        <p:spPr bwMode="auto">
          <a:xfrm>
            <a:off x="1752600" y="1804416"/>
            <a:ext cx="5583238" cy="454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t="-2" r="90358" b="43735"/>
          <a:stretch>
            <a:fillRect/>
          </a:stretch>
        </p:blipFill>
        <p:spPr bwMode="auto">
          <a:xfrm>
            <a:off x="1752600" y="1804416"/>
            <a:ext cx="1385888" cy="454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62591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3"/>
          <p:cNvSpPr>
            <a:spLocks noGrp="1" noChangeArrowheads="1"/>
          </p:cNvSpPr>
          <p:nvPr>
            <p:ph type="title"/>
          </p:nvPr>
        </p:nvSpPr>
        <p:spPr/>
        <p:txBody>
          <a:bodyPr/>
          <a:lstStyle/>
          <a:p>
            <a:r>
              <a:rPr lang="en-US" smtClean="0"/>
              <a:t>Using Microsoft Project</a:t>
            </a:r>
            <a:endParaRPr lang="en-US" dirty="0"/>
          </a:p>
        </p:txBody>
      </p:sp>
      <p:sp>
        <p:nvSpPr>
          <p:cNvPr id="3" name="Slide Number Placeholder 2"/>
          <p:cNvSpPr>
            <a:spLocks noGrp="1"/>
          </p:cNvSpPr>
          <p:nvPr>
            <p:ph type="sldNum" sz="quarter" idx="11"/>
          </p:nvPr>
        </p:nvSpPr>
        <p:spPr/>
        <p:txBody>
          <a:bodyPr/>
          <a:lstStyle/>
          <a:p>
            <a:fld id="{8B446B07-CFC9-4922-B361-71C4A182C9C6}" type="slidenum">
              <a:rPr lang="en-US" altLang="en-US" smtClean="0"/>
              <a:pPr/>
              <a:t>42</a:t>
            </a:fld>
            <a:endParaRPr lang="en-US" altLang="en-US"/>
          </a:p>
        </p:txBody>
      </p:sp>
      <p:sp>
        <p:nvSpPr>
          <p:cNvPr id="224260" name="Rectangle 4"/>
          <p:cNvSpPr>
            <a:spLocks noChangeArrowheads="1"/>
          </p:cNvSpPr>
          <p:nvPr/>
        </p:nvSpPr>
        <p:spPr bwMode="auto">
          <a:xfrm>
            <a:off x="7216775" y="6008688"/>
            <a:ext cx="12239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b="1" dirty="0">
                <a:latin typeface="Calibri" charset="0"/>
              </a:rPr>
              <a:t>Program </a:t>
            </a:r>
            <a:r>
              <a:rPr lang="en-US" sz="1600" b="1" dirty="0">
                <a:solidFill>
                  <a:srgbClr val="255898"/>
                </a:solidFill>
                <a:latin typeface="Calibri" charset="0"/>
              </a:rPr>
              <a:t>3.2</a:t>
            </a:r>
          </a:p>
        </p:txBody>
      </p:sp>
      <p:pic>
        <p:nvPicPr>
          <p:cNvPr id="2" name="Picture 1" descr="P 3-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72" y="1678432"/>
            <a:ext cx="8259248" cy="4011168"/>
          </a:xfrm>
          <a:prstGeom prst="rect">
            <a:avLst/>
          </a:prstGeom>
        </p:spPr>
      </p:pic>
    </p:spTree>
    <p:extLst>
      <p:ext uri="{BB962C8B-B14F-4D97-AF65-F5344CB8AC3E}">
        <p14:creationId xmlns:p14="http://schemas.microsoft.com/office/powerpoint/2010/main" val="2485401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chemeClr val="accent6"/>
          </a:solidFill>
        </p:spPr>
        <p:txBody>
          <a:bodyPr/>
          <a:lstStyle/>
          <a:p>
            <a:pPr eaLnBrk="1" hangingPunct="1">
              <a:defRPr/>
            </a:pPr>
            <a:r>
              <a:rPr lang="en-US" sz="4800" dirty="0" smtClean="0"/>
              <a:t>Practice Problem</a:t>
            </a:r>
          </a:p>
        </p:txBody>
      </p:sp>
      <p:sp>
        <p:nvSpPr>
          <p:cNvPr id="2" name="Content Placeholder 1"/>
          <p:cNvSpPr>
            <a:spLocks noGrp="1"/>
          </p:cNvSpPr>
          <p:nvPr>
            <p:ph idx="1"/>
          </p:nvPr>
        </p:nvSpPr>
        <p:spPr/>
        <p:txBody>
          <a:bodyPr/>
          <a:lstStyle/>
          <a:p>
            <a:r>
              <a:rPr lang="en-US" altLang="en-US" dirty="0">
                <a:latin typeface="Arial" panose="020B0604020202020204" pitchFamily="34" charset="0"/>
              </a:rPr>
              <a:t>Develop a network diagram for </a:t>
            </a:r>
            <a:r>
              <a:rPr lang="en-US" altLang="en-US" dirty="0" smtClean="0">
                <a:latin typeface="Arial" panose="020B0604020202020204" pitchFamily="34" charset="0"/>
              </a:rPr>
              <a:t>project below and complete the table.</a:t>
            </a:r>
            <a:endParaRPr lang="en-US" altLang="en-US" dirty="0">
              <a:latin typeface="Arial" panose="020B0604020202020204" pitchFamily="34" charset="0"/>
            </a:endParaRPr>
          </a:p>
          <a:p>
            <a:endParaRPr lang="en-US" dirty="0"/>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43</a:t>
            </a:fld>
            <a:endParaRPr lang="en-US" altLang="en-US"/>
          </a:p>
        </p:txBody>
      </p:sp>
      <p:sp>
        <p:nvSpPr>
          <p:cNvPr id="32798" name="Text Box 96"/>
          <p:cNvSpPr txBox="1">
            <a:spLocks noChangeArrowheads="1"/>
          </p:cNvSpPr>
          <p:nvPr/>
        </p:nvSpPr>
        <p:spPr bwMode="auto">
          <a:xfrm>
            <a:off x="898525" y="5827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endParaRPr lang="en-US" altLang="en-US" sz="4000">
              <a:latin typeface="Arial" panose="020B0604020202020204" pitchFamily="34" charset="0"/>
            </a:endParaRPr>
          </a:p>
        </p:txBody>
      </p:sp>
      <p:graphicFrame>
        <p:nvGraphicFramePr>
          <p:cNvPr id="7" name="Group 86"/>
          <p:cNvGraphicFramePr>
            <a:graphicFrameLocks/>
          </p:cNvGraphicFramePr>
          <p:nvPr>
            <p:extLst>
              <p:ext uri="{D42A27DB-BD31-4B8C-83A1-F6EECF244321}">
                <p14:modId xmlns:p14="http://schemas.microsoft.com/office/powerpoint/2010/main" val="1442525157"/>
              </p:ext>
            </p:extLst>
          </p:nvPr>
        </p:nvGraphicFramePr>
        <p:xfrm>
          <a:off x="898525" y="2942107"/>
          <a:ext cx="6328093" cy="3252316"/>
        </p:xfrm>
        <a:graphic>
          <a:graphicData uri="http://schemas.openxmlformats.org/drawingml/2006/table">
            <a:tbl>
              <a:tblPr/>
              <a:tblGrid>
                <a:gridCol w="1066065">
                  <a:extLst>
                    <a:ext uri="{9D8B030D-6E8A-4147-A177-3AD203B41FA5}">
                      <a16:colId xmlns:a16="http://schemas.microsoft.com/office/drawing/2014/main" val="20000"/>
                    </a:ext>
                  </a:extLst>
                </a:gridCol>
                <a:gridCol w="1705379">
                  <a:extLst>
                    <a:ext uri="{9D8B030D-6E8A-4147-A177-3AD203B41FA5}">
                      <a16:colId xmlns:a16="http://schemas.microsoft.com/office/drawing/2014/main" val="20001"/>
                    </a:ext>
                  </a:extLst>
                </a:gridCol>
                <a:gridCol w="883015">
                  <a:extLst>
                    <a:ext uri="{9D8B030D-6E8A-4147-A177-3AD203B41FA5}">
                      <a16:colId xmlns:a16="http://schemas.microsoft.com/office/drawing/2014/main" val="494384155"/>
                    </a:ext>
                  </a:extLst>
                </a:gridCol>
                <a:gridCol w="932193">
                  <a:extLst>
                    <a:ext uri="{9D8B030D-6E8A-4147-A177-3AD203B41FA5}">
                      <a16:colId xmlns:a16="http://schemas.microsoft.com/office/drawing/2014/main" val="1362771144"/>
                    </a:ext>
                  </a:extLst>
                </a:gridCol>
                <a:gridCol w="945853">
                  <a:extLst>
                    <a:ext uri="{9D8B030D-6E8A-4147-A177-3AD203B41FA5}">
                      <a16:colId xmlns:a16="http://schemas.microsoft.com/office/drawing/2014/main" val="1794849706"/>
                    </a:ext>
                  </a:extLst>
                </a:gridCol>
                <a:gridCol w="795588">
                  <a:extLst>
                    <a:ext uri="{9D8B030D-6E8A-4147-A177-3AD203B41FA5}">
                      <a16:colId xmlns:a16="http://schemas.microsoft.com/office/drawing/2014/main" val="2050022524"/>
                    </a:ext>
                  </a:extLst>
                </a:gridCol>
              </a:tblGrid>
              <a:tr h="73439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Activity</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Immediate</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Predecessors</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Best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Case</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Most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Likely</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Worst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Case</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TE</a:t>
                      </a:r>
                    </a:p>
                  </a:txBody>
                  <a:tcPr marL="157369" marR="157369" marT="78686" marB="78686"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extLst>
                  <a:ext uri="{0D108BD9-81ED-4DB2-BD59-A6C34878D82A}">
                    <a16:rowId xmlns:a16="http://schemas.microsoft.com/office/drawing/2014/main" val="10000"/>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2</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3</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8</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B</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6</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8</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11</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C</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B</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3</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3</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3</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D</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B</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9</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11</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14</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E</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C, D</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3</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5</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8</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965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F</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E</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7</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8</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10</a:t>
                      </a: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0" i="0" u="none" strike="noStrike" cap="none" normalizeH="0" baseline="0" dirty="0" smtClean="0">
                        <a:ln>
                          <a:noFill/>
                        </a:ln>
                        <a:solidFill>
                          <a:schemeClr val="tx1"/>
                        </a:solidFill>
                        <a:effectLst/>
                        <a:latin typeface="Arial" charset="0"/>
                        <a:cs typeface="Arial" charset="0"/>
                      </a:endParaRPr>
                    </a:p>
                  </a:txBody>
                  <a:tcPr marL="157369" marR="157369" marT="78686" marB="78686"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8233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lstStyle/>
          <a:p>
            <a:r>
              <a:rPr lang="en-US" dirty="0"/>
              <a:t>Practice Problem</a:t>
            </a:r>
            <a:r>
              <a:rPr lang="en-US" dirty="0" smtClean="0"/>
              <a:t> – Solution</a:t>
            </a:r>
            <a:endParaRPr lang="en-US" dirty="0"/>
          </a:p>
        </p:txBody>
      </p:sp>
      <p:sp>
        <p:nvSpPr>
          <p:cNvPr id="4" name="Slide Number Placeholder 3"/>
          <p:cNvSpPr>
            <a:spLocks noGrp="1"/>
          </p:cNvSpPr>
          <p:nvPr>
            <p:ph type="sldNum" sz="quarter" idx="11"/>
          </p:nvPr>
        </p:nvSpPr>
        <p:spPr/>
        <p:txBody>
          <a:bodyPr/>
          <a:lstStyle/>
          <a:p>
            <a:pPr>
              <a:defRPr/>
            </a:pPr>
            <a:fld id="{338688F9-369F-467D-A6D0-41A3C42711F5}" type="slidenum">
              <a:rPr lang="en-US" altLang="en-US" smtClean="0"/>
              <a:pPr>
                <a:defRPr/>
              </a:pPr>
              <a:t>44</a:t>
            </a:fld>
            <a:endParaRPr lang="en-US" altLang="en-US"/>
          </a:p>
        </p:txBody>
      </p:sp>
      <p:graphicFrame>
        <p:nvGraphicFramePr>
          <p:cNvPr id="19" name="Group 86"/>
          <p:cNvGraphicFramePr>
            <a:graphicFrameLocks noGrp="1"/>
          </p:cNvGraphicFramePr>
          <p:nvPr>
            <p:ph sz="half" idx="4294967295"/>
            <p:extLst>
              <p:ext uri="{D42A27DB-BD31-4B8C-83A1-F6EECF244321}">
                <p14:modId xmlns:p14="http://schemas.microsoft.com/office/powerpoint/2010/main" val="3386729644"/>
              </p:ext>
            </p:extLst>
          </p:nvPr>
        </p:nvGraphicFramePr>
        <p:xfrm>
          <a:off x="337268" y="1755310"/>
          <a:ext cx="3676967" cy="1889774"/>
        </p:xfrm>
        <a:graphic>
          <a:graphicData uri="http://schemas.openxmlformats.org/drawingml/2006/table">
            <a:tbl>
              <a:tblPr/>
              <a:tblGrid>
                <a:gridCol w="619442">
                  <a:extLst>
                    <a:ext uri="{9D8B030D-6E8A-4147-A177-3AD203B41FA5}">
                      <a16:colId xmlns:a16="http://schemas.microsoft.com/office/drawing/2014/main" val="20000"/>
                    </a:ext>
                  </a:extLst>
                </a:gridCol>
                <a:gridCol w="990918">
                  <a:extLst>
                    <a:ext uri="{9D8B030D-6E8A-4147-A177-3AD203B41FA5}">
                      <a16:colId xmlns:a16="http://schemas.microsoft.com/office/drawing/2014/main" val="20001"/>
                    </a:ext>
                  </a:extLst>
                </a:gridCol>
                <a:gridCol w="513080">
                  <a:extLst>
                    <a:ext uri="{9D8B030D-6E8A-4147-A177-3AD203B41FA5}">
                      <a16:colId xmlns:a16="http://schemas.microsoft.com/office/drawing/2014/main" val="494384155"/>
                    </a:ext>
                  </a:extLst>
                </a:gridCol>
                <a:gridCol w="541655">
                  <a:extLst>
                    <a:ext uri="{9D8B030D-6E8A-4147-A177-3AD203B41FA5}">
                      <a16:colId xmlns:a16="http://schemas.microsoft.com/office/drawing/2014/main" val="1362771144"/>
                    </a:ext>
                  </a:extLst>
                </a:gridCol>
                <a:gridCol w="549592">
                  <a:extLst>
                    <a:ext uri="{9D8B030D-6E8A-4147-A177-3AD203B41FA5}">
                      <a16:colId xmlns:a16="http://schemas.microsoft.com/office/drawing/2014/main" val="1794849706"/>
                    </a:ext>
                  </a:extLst>
                </a:gridCol>
                <a:gridCol w="462280">
                  <a:extLst>
                    <a:ext uri="{9D8B030D-6E8A-4147-A177-3AD203B41FA5}">
                      <a16:colId xmlns:a16="http://schemas.microsoft.com/office/drawing/2014/main" val="2050022524"/>
                    </a:ext>
                  </a:extLst>
                </a:gridCol>
              </a:tblGrid>
              <a:tr h="2149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Activity</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Immediate</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Predecessors</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Best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Case</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Most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Likely</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Worst</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Case</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bg1"/>
                          </a:solidFill>
                          <a:effectLst/>
                          <a:latin typeface="Arial" charset="0"/>
                          <a:cs typeface="Arial" charset="0"/>
                        </a:rPr>
                        <a:t>TE</a:t>
                      </a:r>
                    </a:p>
                  </a:txBody>
                  <a:tcPr marT="45721" marB="45721" anchor="b"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solidFill>
                      <a:schemeClr val="accent6">
                        <a:lumMod val="50000"/>
                      </a:schemeClr>
                    </a:solidFill>
                  </a:tcPr>
                </a:tc>
                <a:extLst>
                  <a:ext uri="{0D108BD9-81ED-4DB2-BD59-A6C34878D82A}">
                    <a16:rowId xmlns:a16="http://schemas.microsoft.com/office/drawing/2014/main" val="10000"/>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3.7</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smtClean="0">
                          <a:ln>
                            <a:noFill/>
                          </a:ln>
                          <a:solidFill>
                            <a:schemeClr val="tx1"/>
                          </a:solidFill>
                          <a:effectLst/>
                          <a:latin typeface="Arial" charset="0"/>
                          <a:cs typeface="Arial" charset="0"/>
                        </a:rPr>
                        <a:t>B</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A</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6</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8.2</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smtClean="0">
                          <a:ln>
                            <a:noFill/>
                          </a:ln>
                          <a:solidFill>
                            <a:schemeClr val="tx1"/>
                          </a:solidFill>
                          <a:effectLst/>
                          <a:latin typeface="Arial" charset="0"/>
                          <a:cs typeface="Arial" charset="0"/>
                        </a:rPr>
                        <a:t>C</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B</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3.0</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smtClean="0">
                          <a:ln>
                            <a:noFill/>
                          </a:ln>
                          <a:solidFill>
                            <a:schemeClr val="tx1"/>
                          </a:solidFill>
                          <a:effectLst/>
                          <a:latin typeface="Arial" charset="0"/>
                          <a:cs typeface="Arial" charset="0"/>
                        </a:rPr>
                        <a:t>D</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B</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14</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11.2</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smtClean="0">
                          <a:ln>
                            <a:noFill/>
                          </a:ln>
                          <a:solidFill>
                            <a:schemeClr val="tx1"/>
                          </a:solidFill>
                          <a:effectLst/>
                          <a:latin typeface="Arial" charset="0"/>
                          <a:cs typeface="Arial" charset="0"/>
                        </a:rPr>
                        <a:t>E</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C, D</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5.2</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3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smtClean="0">
                          <a:ln>
                            <a:noFill/>
                          </a:ln>
                          <a:solidFill>
                            <a:schemeClr val="tx1"/>
                          </a:solidFill>
                          <a:effectLst/>
                          <a:latin typeface="Arial" charset="0"/>
                          <a:cs typeface="Arial" charset="0"/>
                        </a:rPr>
                        <a:t>F</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E</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8.2</a:t>
                      </a:r>
                    </a:p>
                  </a:txBody>
                  <a:tcPr marT="45721" marB="45721" anchor="ctr" horzOverflow="overflow">
                    <a:lnL w="12700" cap="flat" cmpd="sng" algn="ctr">
                      <a:solidFill>
                        <a:srgbClr val="FDAD23"/>
                      </a:solidFill>
                      <a:prstDash val="solid"/>
                      <a:round/>
                      <a:headEnd type="none" w="med" len="med"/>
                      <a:tailEnd type="none" w="med" len="med"/>
                    </a:lnL>
                    <a:lnR w="12700" cap="flat" cmpd="sng" algn="ctr">
                      <a:solidFill>
                        <a:srgbClr val="FDAD23"/>
                      </a:solidFill>
                      <a:prstDash val="solid"/>
                      <a:round/>
                      <a:headEnd type="none" w="med" len="med"/>
                      <a:tailEnd type="none" w="med" len="med"/>
                    </a:lnR>
                    <a:lnT w="12700" cap="flat" cmpd="sng" algn="ctr">
                      <a:solidFill>
                        <a:srgbClr val="FDAD23"/>
                      </a:solidFill>
                      <a:prstDash val="solid"/>
                      <a:round/>
                      <a:headEnd type="none" w="med" len="med"/>
                      <a:tailEnd type="none" w="med" len="med"/>
                    </a:lnT>
                    <a:lnB w="12700" cap="flat" cmpd="sng" algn="ctr">
                      <a:solidFill>
                        <a:srgbClr val="FDAD2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 name="Rectangle 67"/>
          <p:cNvSpPr>
            <a:spLocks noChangeArrowheads="1"/>
          </p:cNvSpPr>
          <p:nvPr/>
        </p:nvSpPr>
        <p:spPr bwMode="auto">
          <a:xfrm>
            <a:off x="3228473" y="4824808"/>
            <a:ext cx="685800" cy="533400"/>
          </a:xfrm>
          <a:prstGeom prst="rect">
            <a:avLst/>
          </a:prstGeom>
          <a:solidFill>
            <a:srgbClr val="6DB6FF"/>
          </a:solidFill>
          <a:ln w="28575">
            <a:solidFill>
              <a:schemeClr val="accent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A, 3.7</a:t>
            </a:r>
            <a:endParaRPr lang="en-US" altLang="en-US" sz="1400" dirty="0">
              <a:latin typeface="Arial" panose="020B0604020202020204" pitchFamily="34" charset="0"/>
            </a:endParaRPr>
          </a:p>
        </p:txBody>
      </p:sp>
      <p:sp>
        <p:nvSpPr>
          <p:cNvPr id="21" name="Rectangle 68"/>
          <p:cNvSpPr>
            <a:spLocks noChangeArrowheads="1"/>
          </p:cNvSpPr>
          <p:nvPr/>
        </p:nvSpPr>
        <p:spPr bwMode="auto">
          <a:xfrm>
            <a:off x="5285873" y="5815408"/>
            <a:ext cx="685800" cy="533400"/>
          </a:xfrm>
          <a:prstGeom prst="rect">
            <a:avLst/>
          </a:prstGeom>
          <a:solidFill>
            <a:srgbClr val="6DB6FF"/>
          </a:solidFill>
          <a:ln w="28575">
            <a:solidFill>
              <a:schemeClr val="accent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D, 11.2</a:t>
            </a:r>
            <a:endParaRPr lang="en-US" altLang="en-US" sz="1400" dirty="0">
              <a:latin typeface="Arial" panose="020B0604020202020204" pitchFamily="34" charset="0"/>
            </a:endParaRPr>
          </a:p>
        </p:txBody>
      </p:sp>
      <p:sp>
        <p:nvSpPr>
          <p:cNvPr id="22" name="Rectangle 69"/>
          <p:cNvSpPr>
            <a:spLocks noChangeArrowheads="1"/>
          </p:cNvSpPr>
          <p:nvPr/>
        </p:nvSpPr>
        <p:spPr bwMode="auto">
          <a:xfrm>
            <a:off x="6352673" y="4824808"/>
            <a:ext cx="685800" cy="533400"/>
          </a:xfrm>
          <a:prstGeom prst="rect">
            <a:avLst/>
          </a:prstGeom>
          <a:solidFill>
            <a:srgbClr val="6DB6FF"/>
          </a:solidFill>
          <a:ln w="28575">
            <a:solidFill>
              <a:schemeClr val="accent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E, 5.2</a:t>
            </a:r>
            <a:endParaRPr lang="en-US" altLang="en-US" sz="1400" dirty="0">
              <a:latin typeface="Arial" panose="020B0604020202020204" pitchFamily="34" charset="0"/>
            </a:endParaRPr>
          </a:p>
        </p:txBody>
      </p:sp>
      <p:sp>
        <p:nvSpPr>
          <p:cNvPr id="23" name="Rectangle 70"/>
          <p:cNvSpPr>
            <a:spLocks noChangeArrowheads="1"/>
          </p:cNvSpPr>
          <p:nvPr/>
        </p:nvSpPr>
        <p:spPr bwMode="auto">
          <a:xfrm>
            <a:off x="7267073" y="4824663"/>
            <a:ext cx="685800" cy="533400"/>
          </a:xfrm>
          <a:prstGeom prst="rect">
            <a:avLst/>
          </a:prstGeom>
          <a:solidFill>
            <a:srgbClr val="6DB6FF"/>
          </a:solidFill>
          <a:ln w="28575">
            <a:solidFill>
              <a:schemeClr val="accent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F, 8.2</a:t>
            </a:r>
            <a:endParaRPr lang="en-US" altLang="en-US" sz="1400" dirty="0">
              <a:latin typeface="Arial" panose="020B0604020202020204" pitchFamily="34" charset="0"/>
            </a:endParaRPr>
          </a:p>
        </p:txBody>
      </p:sp>
      <p:sp>
        <p:nvSpPr>
          <p:cNvPr id="24" name="Rectangle 73"/>
          <p:cNvSpPr>
            <a:spLocks noChangeArrowheads="1"/>
          </p:cNvSpPr>
          <p:nvPr/>
        </p:nvSpPr>
        <p:spPr bwMode="auto">
          <a:xfrm>
            <a:off x="4219073" y="4824808"/>
            <a:ext cx="685800" cy="533400"/>
          </a:xfrm>
          <a:prstGeom prst="rect">
            <a:avLst/>
          </a:prstGeom>
          <a:solidFill>
            <a:srgbClr val="6DB6FF"/>
          </a:solidFill>
          <a:ln w="28575">
            <a:solidFill>
              <a:schemeClr val="accent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B, 8.2</a:t>
            </a:r>
            <a:endParaRPr lang="en-US" altLang="en-US" sz="1400" dirty="0">
              <a:latin typeface="Arial" panose="020B0604020202020204" pitchFamily="34" charset="0"/>
            </a:endParaRPr>
          </a:p>
        </p:txBody>
      </p:sp>
      <p:sp>
        <p:nvSpPr>
          <p:cNvPr id="25" name="Rectangle 74"/>
          <p:cNvSpPr>
            <a:spLocks noChangeArrowheads="1"/>
          </p:cNvSpPr>
          <p:nvPr/>
        </p:nvSpPr>
        <p:spPr bwMode="auto">
          <a:xfrm>
            <a:off x="5285873" y="3910263"/>
            <a:ext cx="685800" cy="533400"/>
          </a:xfrm>
          <a:prstGeom prst="rect">
            <a:avLst/>
          </a:prstGeom>
          <a:solidFill>
            <a:srgbClr val="6DB6FF"/>
          </a:solidFill>
          <a:ln w="2857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C, 3.0</a:t>
            </a:r>
            <a:endParaRPr lang="en-US" altLang="en-US" sz="1400" dirty="0">
              <a:latin typeface="Arial" panose="020B0604020202020204" pitchFamily="34" charset="0"/>
            </a:endParaRPr>
          </a:p>
        </p:txBody>
      </p:sp>
      <p:cxnSp>
        <p:nvCxnSpPr>
          <p:cNvPr id="26" name="AutoShape 75"/>
          <p:cNvCxnSpPr>
            <a:cxnSpLocks noChangeShapeType="1"/>
            <a:stCxn id="24" idx="3"/>
          </p:cNvCxnSpPr>
          <p:nvPr/>
        </p:nvCxnSpPr>
        <p:spPr bwMode="auto">
          <a:xfrm flipV="1">
            <a:off x="4919161" y="4177108"/>
            <a:ext cx="352425" cy="914400"/>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7" name="AutoShape 88"/>
          <p:cNvCxnSpPr>
            <a:cxnSpLocks noChangeShapeType="1"/>
            <a:stCxn id="20" idx="3"/>
            <a:endCxn id="24" idx="1"/>
          </p:cNvCxnSpPr>
          <p:nvPr/>
        </p:nvCxnSpPr>
        <p:spPr bwMode="auto">
          <a:xfrm>
            <a:off x="3928561" y="5091508"/>
            <a:ext cx="276225" cy="0"/>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8" name="AutoShape 89"/>
          <p:cNvCxnSpPr>
            <a:cxnSpLocks noChangeShapeType="1"/>
            <a:stCxn id="24" idx="3"/>
            <a:endCxn id="21" idx="1"/>
          </p:cNvCxnSpPr>
          <p:nvPr/>
        </p:nvCxnSpPr>
        <p:spPr bwMode="auto">
          <a:xfrm>
            <a:off x="4919161" y="5091508"/>
            <a:ext cx="352425" cy="990600"/>
          </a:xfrm>
          <a:prstGeom prst="bentConnector3">
            <a:avLst>
              <a:gd name="adj1" fmla="val 50000"/>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91"/>
          <p:cNvCxnSpPr>
            <a:cxnSpLocks noChangeShapeType="1"/>
            <a:endCxn id="22" idx="1"/>
          </p:cNvCxnSpPr>
          <p:nvPr/>
        </p:nvCxnSpPr>
        <p:spPr bwMode="auto">
          <a:xfrm>
            <a:off x="5985961" y="4177108"/>
            <a:ext cx="352425" cy="914400"/>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92"/>
          <p:cNvCxnSpPr>
            <a:cxnSpLocks noChangeShapeType="1"/>
            <a:stCxn id="21" idx="3"/>
            <a:endCxn id="22" idx="1"/>
          </p:cNvCxnSpPr>
          <p:nvPr/>
        </p:nvCxnSpPr>
        <p:spPr bwMode="auto">
          <a:xfrm flipV="1">
            <a:off x="5985961" y="5091508"/>
            <a:ext cx="352425" cy="990600"/>
          </a:xfrm>
          <a:prstGeom prst="bentConnector3">
            <a:avLst>
              <a:gd name="adj1" fmla="val 50000"/>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cxnSp>
      <p:cxnSp>
        <p:nvCxnSpPr>
          <p:cNvPr id="31" name="AutoShape 93"/>
          <p:cNvCxnSpPr>
            <a:cxnSpLocks noChangeShapeType="1"/>
            <a:stCxn id="22" idx="3"/>
          </p:cNvCxnSpPr>
          <p:nvPr/>
        </p:nvCxnSpPr>
        <p:spPr bwMode="auto">
          <a:xfrm>
            <a:off x="7052761" y="5091508"/>
            <a:ext cx="200025" cy="0"/>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2" name="Rectangle 67"/>
          <p:cNvSpPr>
            <a:spLocks noChangeArrowheads="1"/>
          </p:cNvSpPr>
          <p:nvPr/>
        </p:nvSpPr>
        <p:spPr bwMode="auto">
          <a:xfrm>
            <a:off x="2883839" y="4670676"/>
            <a:ext cx="155864" cy="841664"/>
          </a:xfrm>
          <a:prstGeom prst="rect">
            <a:avLst/>
          </a:prstGeom>
          <a:solidFill>
            <a:srgbClr val="6DB6FF"/>
          </a:solidFill>
          <a:ln w="28575">
            <a:solidFill>
              <a:schemeClr val="tx2">
                <a:lumMod val="60000"/>
                <a:lumOff val="40000"/>
              </a:schemeClr>
            </a:solidFill>
            <a:miter lim="800000"/>
            <a:headEnd/>
            <a:tailEnd/>
          </a:ln>
        </p:spPr>
        <p:txBody>
          <a:bodyPr vert="vert270"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defRPr/>
            </a:pPr>
            <a:r>
              <a:rPr lang="en-US" altLang="en-US" sz="1400" dirty="0" smtClean="0">
                <a:latin typeface="Arial" panose="020B0604020202020204" pitchFamily="34" charset="0"/>
              </a:rPr>
              <a:t>Start</a:t>
            </a:r>
          </a:p>
        </p:txBody>
      </p:sp>
      <p:sp>
        <p:nvSpPr>
          <p:cNvPr id="33" name="Rectangle 67"/>
          <p:cNvSpPr>
            <a:spLocks noChangeArrowheads="1"/>
          </p:cNvSpPr>
          <p:nvPr/>
        </p:nvSpPr>
        <p:spPr bwMode="auto">
          <a:xfrm>
            <a:off x="8158249" y="4670676"/>
            <a:ext cx="155575" cy="841375"/>
          </a:xfrm>
          <a:prstGeom prst="rect">
            <a:avLst/>
          </a:prstGeom>
          <a:solidFill>
            <a:srgbClr val="6DB6FF"/>
          </a:solidFill>
          <a:ln w="28575">
            <a:solidFill>
              <a:schemeClr val="tx2">
                <a:lumMod val="60000"/>
                <a:lumOff val="40000"/>
              </a:schemeClr>
            </a:solidFill>
            <a:miter lim="800000"/>
            <a:headEnd/>
            <a:tailEnd/>
          </a:ln>
        </p:spPr>
        <p:txBody>
          <a:bodyPr vert="vert" wrap="none" anchor="ctr"/>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375"/>
              </a:spcBef>
              <a:buFont typeface="Calibri" panose="020F050202020403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Wingdings" panose="05000000000000000000" pitchFamily="2" charset="2"/>
              <a:buChar char="§"/>
              <a:defRPr sz="2000">
                <a:solidFill>
                  <a:schemeClr val="tx1"/>
                </a:solidFill>
                <a:latin typeface="Calibri" panose="020F0502020204030204" pitchFamily="34" charset="0"/>
              </a:defRPr>
            </a:lvl3pPr>
            <a:lvl4pPr marL="1600200" indent="-228600">
              <a:lnSpc>
                <a:spcPct val="90000"/>
              </a:lnSpc>
              <a:spcBef>
                <a:spcPts val="375"/>
              </a:spcBef>
              <a:buFont typeface="Courier New" panose="02070309020205020404" pitchFamily="49" charset="0"/>
              <a:buChar char="o"/>
              <a:defRPr>
                <a:solidFill>
                  <a:schemeClr val="tx1"/>
                </a:solidFill>
                <a:latin typeface="Calibri" panose="020F0502020204030204" pitchFamily="34" charset="0"/>
              </a:defRPr>
            </a:lvl4pPr>
            <a:lvl5pPr marL="2057400" indent="-228600">
              <a:lnSpc>
                <a:spcPct val="90000"/>
              </a:lnSpc>
              <a:spcBef>
                <a:spcPts val="375"/>
              </a:spcBef>
              <a:buSzPct val="125000"/>
              <a:buFont typeface="Wingdings" panose="05000000000000000000" pitchFamily="2" charset="2"/>
              <a:buChar char="ú"/>
              <a:defRPr>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SzPct val="125000"/>
              <a:buFont typeface="Wingdings" panose="05000000000000000000" pitchFamily="2" charset="2"/>
              <a:buChar char="ú"/>
              <a:defRPr>
                <a:solidFill>
                  <a:schemeClr val="tx1"/>
                </a:solidFill>
                <a:latin typeface="Calibri" panose="020F0502020204030204" pitchFamily="34" charset="0"/>
              </a:defRPr>
            </a:lvl9pPr>
          </a:lstStyle>
          <a:p>
            <a:pPr algn="ctr" eaLnBrk="1" hangingPunct="1">
              <a:spcBef>
                <a:spcPct val="0"/>
              </a:spcBef>
              <a:buFontTx/>
              <a:buNone/>
              <a:defRPr/>
            </a:pPr>
            <a:r>
              <a:rPr lang="en-US" altLang="en-US" sz="1400" dirty="0" smtClean="0">
                <a:latin typeface="Arial" panose="020B0604020202020204" pitchFamily="34" charset="0"/>
              </a:rPr>
              <a:t>End</a:t>
            </a:r>
          </a:p>
        </p:txBody>
      </p:sp>
    </p:spTree>
    <p:extLst>
      <p:ext uri="{BB962C8B-B14F-4D97-AF65-F5344CB8AC3E}">
        <p14:creationId xmlns:p14="http://schemas.microsoft.com/office/powerpoint/2010/main" val="1632201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lstStyle/>
          <a:p>
            <a:pPr eaLnBrk="1" fontAlgn="auto" hangingPunct="1">
              <a:spcAft>
                <a:spcPts val="0"/>
              </a:spcAft>
              <a:defRPr/>
            </a:pPr>
            <a:r>
              <a:rPr lang="en-US" smtClean="0"/>
              <a:t>Project or Not?</a:t>
            </a:r>
            <a:endParaRPr lang="en-US" dirty="0"/>
          </a:p>
        </p:txBody>
      </p:sp>
      <p:sp>
        <p:nvSpPr>
          <p:cNvPr id="12291" name="Content Placeholder 2"/>
          <p:cNvSpPr>
            <a:spLocks noGrp="1"/>
          </p:cNvSpPr>
          <p:nvPr>
            <p:ph idx="1"/>
          </p:nvPr>
        </p:nvSpPr>
        <p:spPr/>
        <p:txBody>
          <a:bodyPr>
            <a:normAutofit fontScale="92500" lnSpcReduction="10000"/>
          </a:bodyPr>
          <a:lstStyle/>
          <a:p>
            <a:pPr eaLnBrk="1" hangingPunct="1"/>
            <a:r>
              <a:rPr lang="en-US" altLang="en-US" smtClean="0"/>
              <a:t>Assemble a Ford Mustang</a:t>
            </a:r>
          </a:p>
          <a:p>
            <a:pPr eaLnBrk="1" hangingPunct="1"/>
            <a:r>
              <a:rPr lang="en-US" altLang="en-US" smtClean="0"/>
              <a:t>Build a satellite</a:t>
            </a:r>
          </a:p>
          <a:p>
            <a:pPr eaLnBrk="1" hangingPunct="1"/>
            <a:r>
              <a:rPr lang="en-US" altLang="en-US" smtClean="0"/>
              <a:t>Write a book</a:t>
            </a:r>
          </a:p>
          <a:p>
            <a:pPr eaLnBrk="1" hangingPunct="1"/>
            <a:r>
              <a:rPr lang="en-US" altLang="en-US" smtClean="0"/>
              <a:t>File taxes</a:t>
            </a:r>
          </a:p>
          <a:p>
            <a:pPr eaLnBrk="1" hangingPunct="1"/>
            <a:r>
              <a:rPr lang="en-US" altLang="en-US" smtClean="0"/>
              <a:t>Teach a class</a:t>
            </a:r>
          </a:p>
          <a:p>
            <a:pPr eaLnBrk="1" hangingPunct="1"/>
            <a:r>
              <a:rPr lang="en-US" altLang="en-US" smtClean="0"/>
              <a:t>Build a house</a:t>
            </a:r>
          </a:p>
          <a:p>
            <a:pPr eaLnBrk="1" hangingPunct="1"/>
            <a:r>
              <a:rPr lang="en-US" altLang="en-US" smtClean="0"/>
              <a:t>Cut down a tree</a:t>
            </a:r>
          </a:p>
          <a:p>
            <a:pPr eaLnBrk="1" hangingPunct="1"/>
            <a:r>
              <a:rPr lang="en-US" altLang="en-US" smtClean="0"/>
              <a:t>Mow a lawn</a:t>
            </a:r>
            <a:endParaRPr lang="en-US" altLang="en-US" dirty="0" smtClean="0"/>
          </a:p>
        </p:txBody>
      </p:sp>
      <p:sp>
        <p:nvSpPr>
          <p:cNvPr id="3" name="Slide Number Placeholder 2"/>
          <p:cNvSpPr>
            <a:spLocks noGrp="1"/>
          </p:cNvSpPr>
          <p:nvPr>
            <p:ph type="sldNum" sz="quarter" idx="11"/>
          </p:nvPr>
        </p:nvSpPr>
        <p:spPr/>
        <p:txBody>
          <a:bodyPr/>
          <a:lstStyle/>
          <a:p>
            <a:pPr>
              <a:defRPr/>
            </a:pPr>
            <a:fld id="{338688F9-369F-467D-A6D0-41A3C42711F5}" type="slidenum">
              <a:rPr lang="en-US" altLang="en-US" smtClean="0"/>
              <a:pPr>
                <a:defRPr/>
              </a:pPr>
              <a:t>45</a:t>
            </a:fld>
            <a:endParaRPr lang="en-US" altLang="en-US"/>
          </a:p>
        </p:txBody>
      </p:sp>
      <p:pic>
        <p:nvPicPr>
          <p:cNvPr id="1229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0038" y="1703388"/>
            <a:ext cx="22796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7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Plan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Maps the project start to finish</a:t>
            </a:r>
          </a:p>
          <a:p>
            <a:r>
              <a:rPr lang="en-US" dirty="0" smtClean="0"/>
              <a:t>“Contains sufficient information that, at any time, the PM knows what remains to be done, when it needs </a:t>
            </a:r>
            <a:r>
              <a:rPr lang="en-US" dirty="0" err="1" smtClean="0"/>
              <a:t>dones</a:t>
            </a:r>
            <a:r>
              <a:rPr lang="en-US" dirty="0" smtClean="0"/>
              <a:t>, with what resource, by whom, when the task will be completed, and what specifications the output should meet.”1</a:t>
            </a:r>
          </a:p>
          <a:p>
            <a:r>
              <a:rPr lang="en-US" dirty="0" smtClean="0"/>
              <a:t>Organized by the PMI process groups with relevant knowledge areas discussed</a:t>
            </a:r>
          </a:p>
          <a:p>
            <a:r>
              <a:rPr lang="en-US" dirty="0" smtClean="0"/>
              <a:t>More detailed than the project charter</a:t>
            </a:r>
            <a:endParaRPr lang="en-US" dirty="0"/>
          </a:p>
        </p:txBody>
      </p:sp>
      <p:sp>
        <p:nvSpPr>
          <p:cNvPr id="5" name="Slide Number Placeholder 4"/>
          <p:cNvSpPr>
            <a:spLocks noGrp="1"/>
          </p:cNvSpPr>
          <p:nvPr>
            <p:ph type="sldNum" sz="quarter" idx="11"/>
          </p:nvPr>
        </p:nvSpPr>
        <p:spPr/>
        <p:txBody>
          <a:bodyPr/>
          <a:lstStyle/>
          <a:p>
            <a:fld id="{338688F9-369F-467D-A6D0-41A3C42711F5}" type="slidenum">
              <a:rPr lang="en-US" altLang="en-US" smtClean="0"/>
              <a:pPr/>
              <a:t>46</a:t>
            </a:fld>
            <a:endParaRPr lang="en-US" altLang="en-US"/>
          </a:p>
        </p:txBody>
      </p:sp>
    </p:spTree>
    <p:extLst>
      <p:ext uri="{BB962C8B-B14F-4D97-AF65-F5344CB8AC3E}">
        <p14:creationId xmlns:p14="http://schemas.microsoft.com/office/powerpoint/2010/main" val="1087145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AutoShape 8"/>
          <p:cNvSpPr>
            <a:spLocks noGrp="1" noChangeArrowheads="1"/>
          </p:cNvSpPr>
          <p:nvPr>
            <p:ph type="title"/>
          </p:nvPr>
        </p:nvSpPr>
        <p:spPr/>
        <p:txBody>
          <a:bodyPr/>
          <a:lstStyle/>
          <a:p>
            <a:pPr eaLnBrk="1" hangingPunct="1">
              <a:defRPr/>
            </a:pPr>
            <a:r>
              <a:rPr lang="en-US" smtClean="0"/>
              <a:t>Network Scheduling Advantage</a:t>
            </a:r>
          </a:p>
        </p:txBody>
      </p:sp>
      <p:sp>
        <p:nvSpPr>
          <p:cNvPr id="15363" name="Rectangle 9"/>
          <p:cNvSpPr>
            <a:spLocks noGrp="1" noChangeArrowheads="1"/>
          </p:cNvSpPr>
          <p:nvPr>
            <p:ph idx="1"/>
          </p:nvPr>
        </p:nvSpPr>
        <p:spPr/>
        <p:txBody>
          <a:bodyPr/>
          <a:lstStyle/>
          <a:p>
            <a:pPr eaLnBrk="1" hangingPunct="1"/>
            <a:r>
              <a:rPr lang="en-US" altLang="en-US" smtClean="0"/>
              <a:t>Consistent framework</a:t>
            </a:r>
          </a:p>
          <a:p>
            <a:pPr eaLnBrk="1" hangingPunct="1"/>
            <a:r>
              <a:rPr lang="en-US" altLang="en-US" smtClean="0"/>
              <a:t>Shows interdependences</a:t>
            </a:r>
          </a:p>
          <a:p>
            <a:pPr eaLnBrk="1" hangingPunct="1"/>
            <a:r>
              <a:rPr lang="en-US" altLang="en-US" smtClean="0"/>
              <a:t>Shows when resources are needed</a:t>
            </a:r>
          </a:p>
          <a:p>
            <a:pPr eaLnBrk="1" hangingPunct="1"/>
            <a:r>
              <a:rPr lang="en-US" altLang="en-US" smtClean="0">
                <a:solidFill>
                  <a:srgbClr val="FF0000"/>
                </a:solidFill>
              </a:rPr>
              <a:t>Facilitates proper communication</a:t>
            </a:r>
          </a:p>
          <a:p>
            <a:pPr eaLnBrk="1" hangingPunct="1"/>
            <a:r>
              <a:rPr lang="en-US" altLang="en-US" smtClean="0"/>
              <a:t>Determines expected completion date</a:t>
            </a:r>
          </a:p>
          <a:p>
            <a:pPr eaLnBrk="1" hangingPunct="1"/>
            <a:r>
              <a:rPr lang="en-US" altLang="en-US" smtClean="0"/>
              <a:t>Identifies critical activities</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47</a:t>
            </a:fld>
            <a:endParaRPr lang="en-US" altLang="en-US"/>
          </a:p>
        </p:txBody>
      </p:sp>
    </p:spTree>
    <p:extLst>
      <p:ext uri="{BB962C8B-B14F-4D97-AF65-F5344CB8AC3E}">
        <p14:creationId xmlns:p14="http://schemas.microsoft.com/office/powerpoint/2010/main" val="41723774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AutoShape 4"/>
          <p:cNvSpPr>
            <a:spLocks noGrp="1" noChangeArrowheads="1"/>
          </p:cNvSpPr>
          <p:nvPr>
            <p:ph type="title"/>
          </p:nvPr>
        </p:nvSpPr>
        <p:spPr/>
        <p:txBody>
          <a:bodyPr/>
          <a:lstStyle/>
          <a:p>
            <a:pPr eaLnBrk="1" hangingPunct="1">
              <a:defRPr/>
            </a:pPr>
            <a:r>
              <a:rPr lang="en-US" dirty="0" smtClean="0"/>
              <a:t>Network Scheduling Advantage </a:t>
            </a:r>
            <a:r>
              <a:rPr lang="en-US" sz="1800" dirty="0" smtClean="0"/>
              <a:t>Continued</a:t>
            </a:r>
          </a:p>
        </p:txBody>
      </p:sp>
      <p:sp>
        <p:nvSpPr>
          <p:cNvPr id="17411" name="Rectangle 5"/>
          <p:cNvSpPr>
            <a:spLocks noGrp="1" noChangeArrowheads="1"/>
          </p:cNvSpPr>
          <p:nvPr>
            <p:ph idx="1"/>
          </p:nvPr>
        </p:nvSpPr>
        <p:spPr/>
        <p:txBody>
          <a:bodyPr/>
          <a:lstStyle/>
          <a:p>
            <a:pPr eaLnBrk="1" hangingPunct="1"/>
            <a:r>
              <a:rPr lang="en-US" altLang="en-US" smtClean="0"/>
              <a:t>Shows which of the activities can be delayed</a:t>
            </a:r>
          </a:p>
          <a:p>
            <a:pPr eaLnBrk="1" hangingPunct="1"/>
            <a:r>
              <a:rPr lang="en-US" altLang="en-US" smtClean="0"/>
              <a:t>Determines start dates</a:t>
            </a:r>
          </a:p>
          <a:p>
            <a:pPr eaLnBrk="1" hangingPunct="1"/>
            <a:r>
              <a:rPr lang="en-US" altLang="en-US" smtClean="0"/>
              <a:t>Shows which task must be coordinated</a:t>
            </a:r>
          </a:p>
          <a:p>
            <a:pPr eaLnBrk="1" hangingPunct="1"/>
            <a:r>
              <a:rPr lang="en-US" altLang="en-US" smtClean="0"/>
              <a:t>Shows which task can be run parallel</a:t>
            </a:r>
          </a:p>
          <a:p>
            <a:pPr eaLnBrk="1" hangingPunct="1"/>
            <a:r>
              <a:rPr lang="en-US" altLang="en-US" smtClean="0">
                <a:solidFill>
                  <a:srgbClr val="FF0000"/>
                </a:solidFill>
              </a:rPr>
              <a:t>Relieves some conflict</a:t>
            </a:r>
          </a:p>
          <a:p>
            <a:pPr eaLnBrk="1" hangingPunct="1"/>
            <a:r>
              <a:rPr lang="en-US" altLang="en-US" smtClean="0"/>
              <a:t>Allows probabilistic estimates</a:t>
            </a:r>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48</a:t>
            </a:fld>
            <a:endParaRPr lang="en-US" altLang="en-US"/>
          </a:p>
        </p:txBody>
      </p:sp>
    </p:spTree>
    <p:extLst>
      <p:ext uri="{BB962C8B-B14F-4D97-AF65-F5344CB8AC3E}">
        <p14:creationId xmlns:p14="http://schemas.microsoft.com/office/powerpoint/2010/main" val="2603391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r>
              <a:rPr lang="en-US" dirty="0" smtClean="0"/>
              <a:t>Process Groups</a:t>
            </a:r>
            <a:endParaRPr lang="en-US" dirty="0"/>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5</a:t>
            </a:fld>
            <a:endParaRPr lang="en-US" altLang="en-US"/>
          </a:p>
        </p:txBody>
      </p:sp>
      <p:sp>
        <p:nvSpPr>
          <p:cNvPr id="38916" name="AutoShape 4"/>
          <p:cNvSpPr>
            <a:spLocks noChangeArrowheads="1"/>
          </p:cNvSpPr>
          <p:nvPr/>
        </p:nvSpPr>
        <p:spPr bwMode="auto">
          <a:xfrm>
            <a:off x="158496" y="1443038"/>
            <a:ext cx="1905000" cy="1295400"/>
          </a:xfrm>
          <a:prstGeom prst="chevron">
            <a:avLst>
              <a:gd name="adj" fmla="val 24707"/>
            </a:avLst>
          </a:prstGeom>
          <a:solidFill>
            <a:schemeClr val="accent2"/>
          </a:solidFill>
          <a:ln w="9525" algn="ctr">
            <a:solidFill>
              <a:schemeClr val="bg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t>    Initiating </a:t>
            </a:r>
          </a:p>
          <a:p>
            <a:pPr algn="ctr" eaLnBrk="1" hangingPunct="1"/>
            <a:r>
              <a:rPr lang="en-US" altLang="en-US" sz="2000" b="1"/>
              <a:t>   Process</a:t>
            </a:r>
          </a:p>
        </p:txBody>
      </p:sp>
      <p:sp>
        <p:nvSpPr>
          <p:cNvPr id="38917" name="AutoShape 5"/>
          <p:cNvSpPr>
            <a:spLocks noChangeArrowheads="1"/>
          </p:cNvSpPr>
          <p:nvPr/>
        </p:nvSpPr>
        <p:spPr bwMode="auto">
          <a:xfrm>
            <a:off x="1911096" y="1443038"/>
            <a:ext cx="1905000" cy="1295400"/>
          </a:xfrm>
          <a:prstGeom prst="chevron">
            <a:avLst>
              <a:gd name="adj" fmla="val 24707"/>
            </a:avLst>
          </a:prstGeom>
          <a:solidFill>
            <a:schemeClr val="accent2"/>
          </a:solidFill>
          <a:ln w="9525" algn="ctr">
            <a:solidFill>
              <a:schemeClr val="bg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t>Planning</a:t>
            </a:r>
          </a:p>
          <a:p>
            <a:pPr algn="ctr" eaLnBrk="1" hangingPunct="1"/>
            <a:r>
              <a:rPr lang="en-US" altLang="en-US" sz="2000" b="1"/>
              <a:t>Process</a:t>
            </a:r>
          </a:p>
        </p:txBody>
      </p:sp>
      <p:sp>
        <p:nvSpPr>
          <p:cNvPr id="38918" name="AutoShape 6"/>
          <p:cNvSpPr>
            <a:spLocks noChangeArrowheads="1"/>
          </p:cNvSpPr>
          <p:nvPr/>
        </p:nvSpPr>
        <p:spPr bwMode="auto">
          <a:xfrm>
            <a:off x="3663696" y="1443038"/>
            <a:ext cx="1905000" cy="1295400"/>
          </a:xfrm>
          <a:prstGeom prst="chevron">
            <a:avLst>
              <a:gd name="adj" fmla="val 24707"/>
            </a:avLst>
          </a:prstGeom>
          <a:solidFill>
            <a:schemeClr val="accent2"/>
          </a:solidFill>
          <a:ln w="9525" algn="ctr">
            <a:solidFill>
              <a:schemeClr val="bg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t>   Executing </a:t>
            </a:r>
          </a:p>
          <a:p>
            <a:pPr algn="ctr" eaLnBrk="1" hangingPunct="1"/>
            <a:r>
              <a:rPr lang="en-US" altLang="en-US" sz="2000" b="1"/>
              <a:t> Process</a:t>
            </a:r>
          </a:p>
        </p:txBody>
      </p:sp>
      <p:sp>
        <p:nvSpPr>
          <p:cNvPr id="38919" name="AutoShape 7"/>
          <p:cNvSpPr>
            <a:spLocks noChangeArrowheads="1"/>
          </p:cNvSpPr>
          <p:nvPr/>
        </p:nvSpPr>
        <p:spPr bwMode="auto">
          <a:xfrm>
            <a:off x="5416296" y="1443038"/>
            <a:ext cx="1905000" cy="1295400"/>
          </a:xfrm>
          <a:prstGeom prst="chevron">
            <a:avLst>
              <a:gd name="adj" fmla="val 24707"/>
            </a:avLst>
          </a:prstGeom>
          <a:solidFill>
            <a:schemeClr val="accent2"/>
          </a:solidFill>
          <a:ln w="9525" algn="ctr">
            <a:solidFill>
              <a:schemeClr val="bg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t>Monitor &amp;</a:t>
            </a:r>
          </a:p>
          <a:p>
            <a:pPr algn="ctr" eaLnBrk="1" hangingPunct="1"/>
            <a:r>
              <a:rPr lang="en-US" altLang="en-US" sz="2000" b="1"/>
              <a:t>Control </a:t>
            </a:r>
          </a:p>
          <a:p>
            <a:pPr algn="ctr" eaLnBrk="1" hangingPunct="1"/>
            <a:r>
              <a:rPr lang="en-US" altLang="en-US" sz="2000" b="1"/>
              <a:t>Process</a:t>
            </a:r>
          </a:p>
        </p:txBody>
      </p:sp>
      <p:sp>
        <p:nvSpPr>
          <p:cNvPr id="38920" name="AutoShape 8"/>
          <p:cNvSpPr>
            <a:spLocks noChangeArrowheads="1"/>
          </p:cNvSpPr>
          <p:nvPr/>
        </p:nvSpPr>
        <p:spPr bwMode="auto">
          <a:xfrm>
            <a:off x="7168896" y="1443038"/>
            <a:ext cx="1905000" cy="1295400"/>
          </a:xfrm>
          <a:prstGeom prst="chevron">
            <a:avLst>
              <a:gd name="adj" fmla="val 24707"/>
            </a:avLst>
          </a:prstGeom>
          <a:solidFill>
            <a:schemeClr val="accent2"/>
          </a:solidFill>
          <a:ln w="9525" algn="ctr">
            <a:solidFill>
              <a:schemeClr val="bg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t>Closing </a:t>
            </a:r>
          </a:p>
          <a:p>
            <a:pPr algn="ctr" eaLnBrk="1" hangingPunct="1"/>
            <a:r>
              <a:rPr lang="en-US" altLang="en-US" sz="2000" b="1"/>
              <a:t>Process</a:t>
            </a:r>
          </a:p>
        </p:txBody>
      </p:sp>
      <p:sp>
        <p:nvSpPr>
          <p:cNvPr id="38921" name="Text Box 9"/>
          <p:cNvSpPr txBox="1">
            <a:spLocks noChangeArrowheads="1"/>
          </p:cNvSpPr>
          <p:nvPr/>
        </p:nvSpPr>
        <p:spPr bwMode="auto">
          <a:xfrm>
            <a:off x="304800" y="2890838"/>
            <a:ext cx="86868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40000"/>
              </a:spcBef>
            </a:pPr>
            <a:r>
              <a:rPr lang="en-US" altLang="en-US" sz="2000" b="1" u="sng"/>
              <a:t>Initiating</a:t>
            </a:r>
            <a:r>
              <a:rPr lang="en-US" altLang="en-US" sz="2000" b="1"/>
              <a:t> </a:t>
            </a:r>
            <a:r>
              <a:rPr lang="en-US" altLang="en-US" sz="2000"/>
              <a:t>– Defines / authorizes the project or project phase</a:t>
            </a:r>
          </a:p>
          <a:p>
            <a:pPr eaLnBrk="1" hangingPunct="1">
              <a:spcBef>
                <a:spcPct val="40000"/>
              </a:spcBef>
            </a:pPr>
            <a:r>
              <a:rPr lang="en-US" altLang="en-US" sz="2000" b="1" u="sng"/>
              <a:t>Planning</a:t>
            </a:r>
            <a:r>
              <a:rPr lang="en-US" altLang="en-US" sz="2000" b="1"/>
              <a:t> </a:t>
            </a:r>
            <a:r>
              <a:rPr lang="en-US" altLang="en-US" sz="2000"/>
              <a:t>– Defines / refines objectives, plans course of action required to attain the objectives / scope that the project was undertaken to address</a:t>
            </a:r>
          </a:p>
          <a:p>
            <a:pPr eaLnBrk="1" hangingPunct="1">
              <a:spcBef>
                <a:spcPct val="40000"/>
              </a:spcBef>
            </a:pPr>
            <a:r>
              <a:rPr lang="en-US" altLang="en-US" sz="2000" b="1" u="sng"/>
              <a:t>Executing</a:t>
            </a:r>
            <a:r>
              <a:rPr lang="en-US" altLang="en-US" sz="2000" b="1"/>
              <a:t> </a:t>
            </a:r>
            <a:r>
              <a:rPr lang="en-US" altLang="en-US" sz="2000"/>
              <a:t>– Integrates people and other resources to carry out the project management plan for the project.</a:t>
            </a:r>
          </a:p>
          <a:p>
            <a:pPr eaLnBrk="1" hangingPunct="1">
              <a:spcBef>
                <a:spcPct val="40000"/>
              </a:spcBef>
            </a:pPr>
            <a:r>
              <a:rPr lang="en-US" altLang="en-US" sz="2000" b="1" u="sng"/>
              <a:t>Monitor &amp; Controlling</a:t>
            </a:r>
            <a:r>
              <a:rPr lang="en-US" altLang="en-US" sz="2000"/>
              <a:t> – Regularly measures and monitors progress, identifies variances so corrective action can be taken</a:t>
            </a:r>
          </a:p>
          <a:p>
            <a:pPr eaLnBrk="1" hangingPunct="1">
              <a:spcBef>
                <a:spcPct val="40000"/>
              </a:spcBef>
            </a:pPr>
            <a:r>
              <a:rPr lang="en-US" altLang="en-US" sz="2000" b="1" u="sng"/>
              <a:t>Closing</a:t>
            </a:r>
            <a:r>
              <a:rPr lang="en-US" altLang="en-US" sz="2000"/>
              <a:t> – Formalizes acceptance of the product, service or result and brings the project to an orderly end.</a:t>
            </a:r>
          </a:p>
        </p:txBody>
      </p:sp>
    </p:spTree>
    <p:extLst>
      <p:ext uri="{BB962C8B-B14F-4D97-AF65-F5344CB8AC3E}">
        <p14:creationId xmlns:p14="http://schemas.microsoft.com/office/powerpoint/2010/main" val="1679691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Characteristics of Projects</a:t>
            </a:r>
            <a:endParaRPr lang="en-US"/>
          </a:p>
        </p:txBody>
      </p:sp>
      <p:sp>
        <p:nvSpPr>
          <p:cNvPr id="18435" name="Rectangle 3"/>
          <p:cNvSpPr>
            <a:spLocks noGrp="1" noChangeArrowheads="1"/>
          </p:cNvSpPr>
          <p:nvPr>
            <p:ph idx="1"/>
          </p:nvPr>
        </p:nvSpPr>
        <p:spPr/>
        <p:txBody>
          <a:bodyPr/>
          <a:lstStyle/>
          <a:p>
            <a:r>
              <a:rPr lang="en-US" altLang="en-US" smtClean="0"/>
              <a:t>The 3 Key Characteristics</a:t>
            </a:r>
          </a:p>
          <a:p>
            <a:pPr lvl="1"/>
            <a:r>
              <a:rPr lang="en-US" altLang="en-US" smtClean="0"/>
              <a:t>Time</a:t>
            </a:r>
          </a:p>
          <a:p>
            <a:pPr lvl="1"/>
            <a:r>
              <a:rPr lang="en-US" altLang="en-US" smtClean="0"/>
              <a:t>Budget</a:t>
            </a:r>
          </a:p>
          <a:p>
            <a:pPr lvl="1"/>
            <a:r>
              <a:rPr lang="en-US" altLang="en-US" smtClean="0"/>
              <a:t>Scope</a:t>
            </a:r>
            <a:endParaRPr lang="en-US" altLang="en-US" dirty="0" smtClean="0"/>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6</a:t>
            </a:fld>
            <a:endParaRPr lang="en-US" altLang="en-US"/>
          </a:p>
        </p:txBody>
      </p:sp>
      <p:graphicFrame>
        <p:nvGraphicFramePr>
          <p:cNvPr id="18437" name="Object 6"/>
          <p:cNvGraphicFramePr>
            <a:graphicFrameLocks noChangeAspect="1"/>
          </p:cNvGraphicFramePr>
          <p:nvPr>
            <p:extLst>
              <p:ext uri="{D42A27DB-BD31-4B8C-83A1-F6EECF244321}">
                <p14:modId xmlns:p14="http://schemas.microsoft.com/office/powerpoint/2010/main" val="504814977"/>
              </p:ext>
            </p:extLst>
          </p:nvPr>
        </p:nvGraphicFramePr>
        <p:xfrm>
          <a:off x="4913313" y="2588683"/>
          <a:ext cx="2781300" cy="3349625"/>
        </p:xfrm>
        <a:graphic>
          <a:graphicData uri="http://schemas.openxmlformats.org/presentationml/2006/ole">
            <mc:AlternateContent xmlns:mc="http://schemas.openxmlformats.org/markup-compatibility/2006">
              <mc:Choice xmlns:v="urn:schemas-microsoft-com:vml" Requires="v">
                <p:oleObj spid="_x0000_s33894" name="Clip" r:id="rId4" imgW="2209800" imgH="2628900" progId="">
                  <p:embed/>
                </p:oleObj>
              </mc:Choice>
              <mc:Fallback>
                <p:oleObj name="Clip" r:id="rId4" imgW="2209800" imgH="2628900" progId="">
                  <p:embed/>
                  <p:pic>
                    <p:nvPicPr>
                      <p:cNvPr id="1843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13" y="2588683"/>
                        <a:ext cx="27813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1647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mtClean="0"/>
              <a:t>Operational Definition</a:t>
            </a:r>
            <a:endParaRPr lang="en-US" dirty="0"/>
          </a:p>
        </p:txBody>
      </p:sp>
      <p:sp>
        <p:nvSpPr>
          <p:cNvPr id="147459" name="Rectangle 3"/>
          <p:cNvSpPr>
            <a:spLocks noGrp="1" noChangeArrowheads="1"/>
          </p:cNvSpPr>
          <p:nvPr>
            <p:ph idx="1"/>
          </p:nvPr>
        </p:nvSpPr>
        <p:spPr/>
        <p:txBody>
          <a:bodyPr>
            <a:normAutofit fontScale="85000" lnSpcReduction="10000"/>
          </a:bodyPr>
          <a:lstStyle/>
          <a:p>
            <a:r>
              <a:rPr lang="en-US" dirty="0" smtClean="0"/>
              <a:t>An operational definition is a description of something—such as a variable, term, or object—in terms of the specific process or set of validation tests used to determine its presence and quantity. Properties described in this manner must be publicly accessible so that persons other than the definer can independently measure or test for them at will. An operational definition is generally designed to model a conceptual definition.*</a:t>
            </a:r>
          </a:p>
          <a:p>
            <a:pPr lvl="1"/>
            <a:r>
              <a:rPr lang="en-US" dirty="0" smtClean="0"/>
              <a:t>Consider the different temperature units (F, C, R, K)</a:t>
            </a:r>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7</a:t>
            </a:fld>
            <a:endParaRPr lang="en-US" altLang="en-US"/>
          </a:p>
        </p:txBody>
      </p:sp>
    </p:spTree>
    <p:extLst>
      <p:ext uri="{BB962C8B-B14F-4D97-AF65-F5344CB8AC3E}">
        <p14:creationId xmlns:p14="http://schemas.microsoft.com/office/powerpoint/2010/main" val="1181504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smtClean="0"/>
              <a:t>PM’s First Job</a:t>
            </a:r>
            <a:endParaRPr lang="en-US"/>
          </a:p>
        </p:txBody>
      </p:sp>
      <p:sp>
        <p:nvSpPr>
          <p:cNvPr id="11268" name="Rectangle 3"/>
          <p:cNvSpPr>
            <a:spLocks noGrp="1" noChangeArrowheads="1"/>
          </p:cNvSpPr>
          <p:nvPr>
            <p:ph idx="1"/>
          </p:nvPr>
        </p:nvSpPr>
        <p:spPr/>
        <p:txBody>
          <a:bodyPr>
            <a:normAutofit fontScale="77500" lnSpcReduction="20000"/>
          </a:bodyPr>
          <a:lstStyle/>
          <a:p>
            <a:pPr marL="457200" indent="-457200" eaLnBrk="1" hangingPunct="1">
              <a:spcBef>
                <a:spcPct val="50000"/>
              </a:spcBef>
            </a:pPr>
            <a:r>
              <a:rPr lang="en-US" altLang="en-US" sz="2600" smtClean="0"/>
              <a:t>Understand the </a:t>
            </a:r>
            <a:r>
              <a:rPr lang="en-US" altLang="en-US" sz="2600" b="1" smtClean="0">
                <a:solidFill>
                  <a:srgbClr val="FF0000"/>
                </a:solidFill>
              </a:rPr>
              <a:t>expectations</a:t>
            </a:r>
            <a:r>
              <a:rPr lang="en-US" altLang="en-US" sz="2600" smtClean="0">
                <a:solidFill>
                  <a:srgbClr val="FF0000"/>
                </a:solidFill>
              </a:rPr>
              <a:t> </a:t>
            </a:r>
            <a:r>
              <a:rPr lang="en-US" altLang="en-US" sz="2600" smtClean="0"/>
              <a:t>that the organization has for the project</a:t>
            </a:r>
          </a:p>
          <a:p>
            <a:pPr marL="457200" indent="-457200" eaLnBrk="1" hangingPunct="1">
              <a:spcBef>
                <a:spcPct val="50000"/>
              </a:spcBef>
            </a:pPr>
            <a:r>
              <a:rPr lang="en-US" altLang="en-US" sz="2600" smtClean="0"/>
              <a:t>Ensure </a:t>
            </a:r>
            <a:r>
              <a:rPr lang="en-US" altLang="en-US" sz="2600" b="1" smtClean="0">
                <a:solidFill>
                  <a:srgbClr val="FF0000"/>
                </a:solidFill>
              </a:rPr>
              <a:t>stakeholder</a:t>
            </a:r>
            <a:r>
              <a:rPr lang="en-US" altLang="en-US" sz="2600" smtClean="0"/>
              <a:t> needs are met</a:t>
            </a:r>
          </a:p>
          <a:p>
            <a:pPr marL="457200" indent="-457200" eaLnBrk="1" hangingPunct="1">
              <a:spcBef>
                <a:spcPct val="50000"/>
              </a:spcBef>
            </a:pPr>
            <a:r>
              <a:rPr lang="en-US" altLang="en-US" sz="2600" smtClean="0"/>
              <a:t>Determine </a:t>
            </a:r>
            <a:r>
              <a:rPr lang="en-US" altLang="en-US" sz="2600" b="1" smtClean="0">
                <a:solidFill>
                  <a:srgbClr val="FF0000"/>
                </a:solidFill>
              </a:rPr>
              <a:t>budget/resources</a:t>
            </a:r>
            <a:r>
              <a:rPr lang="en-US" altLang="en-US" sz="2600" smtClean="0">
                <a:solidFill>
                  <a:srgbClr val="FF0000"/>
                </a:solidFill>
              </a:rPr>
              <a:t> </a:t>
            </a:r>
            <a:r>
              <a:rPr lang="en-US" altLang="en-US" sz="2600" smtClean="0"/>
              <a:t>needed</a:t>
            </a:r>
          </a:p>
          <a:p>
            <a:pPr marL="800100" lvl="1" indent="-457200" eaLnBrk="1" hangingPunct="1">
              <a:spcBef>
                <a:spcPct val="50000"/>
              </a:spcBef>
            </a:pPr>
            <a:r>
              <a:rPr lang="en-US" altLang="en-US" sz="2200" smtClean="0"/>
              <a:t>Budget</a:t>
            </a:r>
          </a:p>
          <a:p>
            <a:pPr marL="800100" lvl="1" indent="-457200" eaLnBrk="1" hangingPunct="1">
              <a:spcBef>
                <a:spcPct val="50000"/>
              </a:spcBef>
            </a:pPr>
            <a:r>
              <a:rPr lang="en-US" altLang="en-US" sz="2200" smtClean="0"/>
              <a:t>People</a:t>
            </a:r>
          </a:p>
          <a:p>
            <a:pPr marL="800100" lvl="1" indent="-457200" eaLnBrk="1" hangingPunct="1">
              <a:spcBef>
                <a:spcPct val="50000"/>
              </a:spcBef>
            </a:pPr>
            <a:r>
              <a:rPr lang="en-US" altLang="en-US" sz="2200" smtClean="0"/>
              <a:t>Equipment</a:t>
            </a:r>
          </a:p>
          <a:p>
            <a:pPr marL="457200" indent="-457200" eaLnBrk="1" hangingPunct="1">
              <a:spcBef>
                <a:spcPct val="50000"/>
              </a:spcBef>
            </a:pPr>
            <a:r>
              <a:rPr lang="en-US" altLang="en-US" sz="2600" smtClean="0"/>
              <a:t>Identify who among </a:t>
            </a:r>
            <a:r>
              <a:rPr lang="en-US" altLang="en-US" sz="2600" b="1" smtClean="0">
                <a:solidFill>
                  <a:srgbClr val="FF0000"/>
                </a:solidFill>
              </a:rPr>
              <a:t>senior managers </a:t>
            </a:r>
            <a:r>
              <a:rPr lang="en-US" altLang="en-US" sz="2600" smtClean="0"/>
              <a:t>has a major interest in the project</a:t>
            </a:r>
          </a:p>
          <a:p>
            <a:pPr marL="457200" indent="-457200" eaLnBrk="1" hangingPunct="1">
              <a:spcBef>
                <a:spcPct val="50000"/>
              </a:spcBef>
            </a:pPr>
            <a:r>
              <a:rPr lang="en-US" altLang="en-US" sz="2600" smtClean="0"/>
              <a:t>Determine if anything about the project is </a:t>
            </a:r>
            <a:r>
              <a:rPr lang="en-US" altLang="en-US" sz="2600" b="1" smtClean="0">
                <a:solidFill>
                  <a:srgbClr val="FF0000"/>
                </a:solidFill>
              </a:rPr>
              <a:t>atypical</a:t>
            </a:r>
            <a:endParaRPr lang="en-US" altLang="en-US" sz="2600" dirty="0" smtClean="0"/>
          </a:p>
        </p:txBody>
      </p:sp>
      <p:sp>
        <p:nvSpPr>
          <p:cNvPr id="2" name="Slide Number Placeholder 1"/>
          <p:cNvSpPr>
            <a:spLocks noGrp="1"/>
          </p:cNvSpPr>
          <p:nvPr>
            <p:ph type="sldNum" sz="quarter" idx="11"/>
          </p:nvPr>
        </p:nvSpPr>
        <p:spPr/>
        <p:txBody>
          <a:bodyPr/>
          <a:lstStyle/>
          <a:p>
            <a:pPr>
              <a:defRPr/>
            </a:pPr>
            <a:fld id="{338688F9-369F-467D-A6D0-41A3C42711F5}" type="slidenum">
              <a:rPr lang="en-US" altLang="en-US" smtClean="0"/>
              <a:pPr>
                <a:defRPr/>
              </a:pPr>
              <a:t>8</a:t>
            </a:fld>
            <a:endParaRPr lang="en-US" altLang="en-US"/>
          </a:p>
        </p:txBody>
      </p:sp>
    </p:spTree>
    <p:extLst>
      <p:ext uri="{BB962C8B-B14F-4D97-AF65-F5344CB8AC3E}">
        <p14:creationId xmlns:p14="http://schemas.microsoft.com/office/powerpoint/2010/main" val="3299766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Priority Matrix</a:t>
            </a:r>
            <a:endParaRPr lang="en-US" dirty="0"/>
          </a:p>
        </p:txBody>
      </p:sp>
      <p:sp>
        <p:nvSpPr>
          <p:cNvPr id="4" name="Content Placeholder 3"/>
          <p:cNvSpPr>
            <a:spLocks noGrp="1"/>
          </p:cNvSpPr>
          <p:nvPr>
            <p:ph idx="1"/>
          </p:nvPr>
        </p:nvSpPr>
        <p:spPr>
          <a:xfrm>
            <a:off x="457200" y="3941064"/>
            <a:ext cx="8229600" cy="2415286"/>
          </a:xfrm>
        </p:spPr>
        <p:txBody>
          <a:bodyPr>
            <a:normAutofit fontScale="92500" lnSpcReduction="10000"/>
          </a:bodyPr>
          <a:lstStyle/>
          <a:p>
            <a:r>
              <a:rPr lang="en-US" altLang="en-US" dirty="0"/>
              <a:t>Goal, one </a:t>
            </a:r>
            <a:r>
              <a:rPr lang="en-US" altLang="en-US" i="1" dirty="0"/>
              <a:t>high,</a:t>
            </a:r>
            <a:r>
              <a:rPr lang="en-US" altLang="en-US" dirty="0"/>
              <a:t> one </a:t>
            </a:r>
            <a:r>
              <a:rPr lang="en-US" altLang="en-US" i="1" dirty="0"/>
              <a:t>medium</a:t>
            </a:r>
            <a:r>
              <a:rPr lang="en-US" altLang="en-US" dirty="0"/>
              <a:t>, one </a:t>
            </a:r>
            <a:r>
              <a:rPr lang="en-US" altLang="en-US" i="1" dirty="0"/>
              <a:t>low</a:t>
            </a:r>
            <a:endParaRPr lang="en-US" altLang="en-US" dirty="0"/>
          </a:p>
          <a:p>
            <a:r>
              <a:rPr lang="en-US" altLang="en-US" dirty="0"/>
              <a:t>Engage in the discussion </a:t>
            </a:r>
            <a:r>
              <a:rPr lang="en-US" altLang="en-US" dirty="0">
                <a:solidFill>
                  <a:srgbClr val="FF0000"/>
                </a:solidFill>
              </a:rPr>
              <a:t>early</a:t>
            </a:r>
          </a:p>
          <a:p>
            <a:r>
              <a:rPr lang="en-US" altLang="en-US" dirty="0"/>
              <a:t>Better to have the understanding at the </a:t>
            </a:r>
            <a:r>
              <a:rPr lang="en-US" altLang="en-US" dirty="0" smtClean="0"/>
              <a:t>start</a:t>
            </a:r>
          </a:p>
          <a:p>
            <a:r>
              <a:rPr lang="en-US" altLang="en-US" dirty="0" smtClean="0">
                <a:solidFill>
                  <a:srgbClr val="FF0000"/>
                </a:solidFill>
              </a:rPr>
              <a:t>Overdetermined?</a:t>
            </a:r>
            <a:endParaRPr lang="en-US" altLang="en-US" dirty="0">
              <a:solidFill>
                <a:srgbClr val="FF0000"/>
              </a:solidFill>
            </a:endParaRPr>
          </a:p>
          <a:p>
            <a:endParaRPr lang="en-US" dirty="0"/>
          </a:p>
        </p:txBody>
      </p:sp>
      <p:sp>
        <p:nvSpPr>
          <p:cNvPr id="2" name="Slide Number Placeholder 1"/>
          <p:cNvSpPr>
            <a:spLocks noGrp="1"/>
          </p:cNvSpPr>
          <p:nvPr>
            <p:ph type="sldNum" sz="quarter" idx="11"/>
          </p:nvPr>
        </p:nvSpPr>
        <p:spPr/>
        <p:txBody>
          <a:bodyPr/>
          <a:lstStyle/>
          <a:p>
            <a:fld id="{338688F9-369F-467D-A6D0-41A3C42711F5}" type="slidenum">
              <a:rPr lang="en-US" altLang="en-US" smtClean="0"/>
              <a:pPr/>
              <a:t>9</a:t>
            </a:fld>
            <a:endParaRPr lang="en-US" altLang="en-US"/>
          </a:p>
        </p:txBody>
      </p:sp>
      <p:pic>
        <p:nvPicPr>
          <p:cNvPr id="22534"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417638"/>
            <a:ext cx="8001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48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Conn OPIM 3104">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Conn OPIM 3104" id="{ABE00B41-A81E-48F3-BFAC-D18095464557}" vid="{234FA63D-A391-43D3-885D-3358F26B53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UConn OPIM 3104</Template>
  <TotalTime>1384</TotalTime>
  <Words>2173</Words>
  <Application>Microsoft Office PowerPoint</Application>
  <PresentationFormat>On-screen Show (4:3)</PresentationFormat>
  <Paragraphs>460</Paragraphs>
  <Slides>48</Slides>
  <Notes>29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0" baseType="lpstr">
      <vt:lpstr>ＭＳ Ｐゴシック</vt:lpstr>
      <vt:lpstr>ＭＳ Ｐゴシック</vt:lpstr>
      <vt:lpstr>Arial</vt:lpstr>
      <vt:lpstr>Arial Unicode MS</vt:lpstr>
      <vt:lpstr>Calibri</vt:lpstr>
      <vt:lpstr>Cambria Math</vt:lpstr>
      <vt:lpstr>Courier New</vt:lpstr>
      <vt:lpstr>Helvetica Neue</vt:lpstr>
      <vt:lpstr>Verdana</vt:lpstr>
      <vt:lpstr>Wingdings</vt:lpstr>
      <vt:lpstr>UConn OPIM 3104</vt:lpstr>
      <vt:lpstr>Clip</vt:lpstr>
      <vt:lpstr>PowerPoint Presentation</vt:lpstr>
      <vt:lpstr>Why Project Management?</vt:lpstr>
      <vt:lpstr>Definition of a Project</vt:lpstr>
      <vt:lpstr>What is Project Management?</vt:lpstr>
      <vt:lpstr>Process Groups</vt:lpstr>
      <vt:lpstr>Characteristics of Projects</vt:lpstr>
      <vt:lpstr>Operational Definition</vt:lpstr>
      <vt:lpstr>PM’s First Job</vt:lpstr>
      <vt:lpstr>Priority Matrix</vt:lpstr>
      <vt:lpstr>Operations vs Project Management</vt:lpstr>
      <vt:lpstr>Another View</vt:lpstr>
      <vt:lpstr>Planning - Two Extremes</vt:lpstr>
      <vt:lpstr>Completion Time</vt:lpstr>
      <vt:lpstr>Uncertainty of Completion Time</vt:lpstr>
      <vt:lpstr>Calculating Activity Times</vt:lpstr>
      <vt:lpstr>Table of Time Estimates</vt:lpstr>
      <vt:lpstr>How’s This Project Doing?</vt:lpstr>
      <vt:lpstr>Earned Value Analysis</vt:lpstr>
      <vt:lpstr>Three Key Questions</vt:lpstr>
      <vt:lpstr>EVA Integrates All Three</vt:lpstr>
      <vt:lpstr>Earned Value is Needed</vt:lpstr>
      <vt:lpstr>Definitions &amp; TLA’s</vt:lpstr>
      <vt:lpstr>Planned Value (PV)</vt:lpstr>
      <vt:lpstr>Actual Cost of Work Performed (AC)</vt:lpstr>
      <vt:lpstr>Earned Value (EV)</vt:lpstr>
      <vt:lpstr>EVA Example</vt:lpstr>
      <vt:lpstr>Variances</vt:lpstr>
      <vt:lpstr>Cost Variance (CV)</vt:lpstr>
      <vt:lpstr>Schedule Variance (SV)</vt:lpstr>
      <vt:lpstr>Indices</vt:lpstr>
      <vt:lpstr>EVA Example</vt:lpstr>
      <vt:lpstr>EVA Example Calculations</vt:lpstr>
      <vt:lpstr>Shortcomings of Earned Value </vt:lpstr>
      <vt:lpstr>The Whole Story </vt:lpstr>
      <vt:lpstr>Ineffective Scheduling</vt:lpstr>
      <vt:lpstr>Background</vt:lpstr>
      <vt:lpstr>Terminology</vt:lpstr>
      <vt:lpstr>Network Diagram Format</vt:lpstr>
      <vt:lpstr>Perform a Critical Path Analysis</vt:lpstr>
      <vt:lpstr>Using Microsoft Project</vt:lpstr>
      <vt:lpstr>MS Project – Options</vt:lpstr>
      <vt:lpstr>Using Microsoft Project</vt:lpstr>
      <vt:lpstr>Practice Problem</vt:lpstr>
      <vt:lpstr>Practice Problem – Solution</vt:lpstr>
      <vt:lpstr>Project or Not?</vt:lpstr>
      <vt:lpstr>Project Plan</vt:lpstr>
      <vt:lpstr>Network Scheduling Advantage</vt:lpstr>
      <vt:lpstr>Network Scheduling Advantage Continued</vt:lpstr>
    </vt:vector>
  </TitlesOfParts>
  <Company>UConn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OPIM 3801: Principles of Project Management</dc:title>
  <dc:creator>School of Business</dc:creator>
  <cp:lastModifiedBy>Craig Calvert</cp:lastModifiedBy>
  <cp:revision>173</cp:revision>
  <cp:lastPrinted>2018-09-28T17:48:23Z</cp:lastPrinted>
  <dcterms:created xsi:type="dcterms:W3CDTF">2012-01-16T16:04:27Z</dcterms:created>
  <dcterms:modified xsi:type="dcterms:W3CDTF">2021-11-08T21:28:44Z</dcterms:modified>
</cp:coreProperties>
</file>