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46"/>
  </p:notesMasterIdLst>
  <p:sldIdLst>
    <p:sldId id="257" r:id="rId2"/>
    <p:sldId id="345" r:id="rId3"/>
    <p:sldId id="350" r:id="rId4"/>
    <p:sldId id="349" r:id="rId5"/>
    <p:sldId id="352" r:id="rId6"/>
    <p:sldId id="353" r:id="rId7"/>
    <p:sldId id="354" r:id="rId8"/>
    <p:sldId id="423" r:id="rId9"/>
    <p:sldId id="355" r:id="rId10"/>
    <p:sldId id="432" r:id="rId11"/>
    <p:sldId id="357" r:id="rId12"/>
    <p:sldId id="356" r:id="rId13"/>
    <p:sldId id="358" r:id="rId14"/>
    <p:sldId id="359" r:id="rId15"/>
    <p:sldId id="430" r:id="rId16"/>
    <p:sldId id="360" r:id="rId17"/>
    <p:sldId id="433" r:id="rId18"/>
    <p:sldId id="434" r:id="rId19"/>
    <p:sldId id="361" r:id="rId20"/>
    <p:sldId id="420" r:id="rId21"/>
    <p:sldId id="373" r:id="rId22"/>
    <p:sldId id="421" r:id="rId23"/>
    <p:sldId id="422" r:id="rId24"/>
    <p:sldId id="399" r:id="rId25"/>
    <p:sldId id="400" r:id="rId26"/>
    <p:sldId id="401" r:id="rId27"/>
    <p:sldId id="402" r:id="rId28"/>
    <p:sldId id="403" r:id="rId29"/>
    <p:sldId id="410" r:id="rId30"/>
    <p:sldId id="411" r:id="rId31"/>
    <p:sldId id="416" r:id="rId32"/>
    <p:sldId id="417" r:id="rId33"/>
    <p:sldId id="412" r:id="rId34"/>
    <p:sldId id="414" r:id="rId35"/>
    <p:sldId id="415" r:id="rId36"/>
    <p:sldId id="431" r:id="rId37"/>
    <p:sldId id="440" r:id="rId38"/>
    <p:sldId id="351" r:id="rId39"/>
    <p:sldId id="435" r:id="rId40"/>
    <p:sldId id="436" r:id="rId41"/>
    <p:sldId id="437" r:id="rId42"/>
    <p:sldId id="438" r:id="rId43"/>
    <p:sldId id="439" r:id="rId44"/>
    <p:sldId id="441" r:id="rId4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21A32667-09BE-4457-BCFF-674721E867BC}">
          <p14:sldIdLst>
            <p14:sldId id="257"/>
            <p14:sldId id="345"/>
            <p14:sldId id="350"/>
            <p14:sldId id="349"/>
            <p14:sldId id="352"/>
          </p14:sldIdLst>
        </p14:section>
        <p14:section name="Sourcing Strategies" id="{EC48F347-7FB1-473D-80D1-0E0778A08D2E}">
          <p14:sldIdLst>
            <p14:sldId id="353"/>
            <p14:sldId id="354"/>
            <p14:sldId id="423"/>
            <p14:sldId id="355"/>
            <p14:sldId id="432"/>
            <p14:sldId id="357"/>
            <p14:sldId id="356"/>
            <p14:sldId id="358"/>
            <p14:sldId id="359"/>
            <p14:sldId id="430"/>
            <p14:sldId id="360"/>
            <p14:sldId id="433"/>
            <p14:sldId id="434"/>
          </p14:sldIdLst>
        </p14:section>
        <p14:section name="Risk" id="{A88F170E-210D-4244-9C50-7BE5F25F4B1B}">
          <p14:sldIdLst>
            <p14:sldId id="361"/>
            <p14:sldId id="420"/>
          </p14:sldIdLst>
        </p14:section>
        <p14:section name="Managing the Supply Chain" id="{774982BC-C5BA-4F11-B96B-698700E9A776}">
          <p14:sldIdLst>
            <p14:sldId id="373"/>
            <p14:sldId id="421"/>
            <p14:sldId id="422"/>
          </p14:sldIdLst>
        </p14:section>
        <p14:section name="Performance" id="{1E58258A-812C-415F-B114-AAB3E754C97F}">
          <p14:sldIdLst>
            <p14:sldId id="399"/>
            <p14:sldId id="400"/>
            <p14:sldId id="401"/>
            <p14:sldId id="402"/>
            <p14:sldId id="403"/>
          </p14:sldIdLst>
        </p14:section>
        <p14:section name="Bullwhip Effect" id="{ED5474BB-C313-4D40-BD7A-C5A8E08C705D}">
          <p14:sldIdLst>
            <p14:sldId id="410"/>
            <p14:sldId id="411"/>
            <p14:sldId id="416"/>
            <p14:sldId id="417"/>
            <p14:sldId id="412"/>
            <p14:sldId id="414"/>
            <p14:sldId id="415"/>
            <p14:sldId id="431"/>
          </p14:sldIdLst>
        </p14:section>
        <p14:section name="Additional Tables" id="{71A1B59F-6879-4E99-928F-1A622C9A057A}">
          <p14:sldIdLst>
            <p14:sldId id="440"/>
            <p14:sldId id="351"/>
            <p14:sldId id="435"/>
            <p14:sldId id="436"/>
            <p14:sldId id="437"/>
            <p14:sldId id="438"/>
            <p14:sldId id="439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LB" initials="JLB" lastIdx="2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99" autoAdjust="0"/>
    <p:restoredTop sz="99184" autoAdjust="0"/>
  </p:normalViewPr>
  <p:slideViewPr>
    <p:cSldViewPr snapToGrid="0" snapToObjects="1">
      <p:cViewPr>
        <p:scale>
          <a:sx n="120" d="100"/>
          <a:sy n="120" d="100"/>
        </p:scale>
        <p:origin x="980" y="140"/>
      </p:cViewPr>
      <p:guideLst>
        <p:guide orient="horz" pos="2144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72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E0611E1-B028-2443-BED6-15B43C61F054}" type="datetimeFigureOut">
              <a:rPr lang="en-US"/>
              <a:pPr/>
              <a:t>7/15/2020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5570E3B-8CB0-CD44-872C-98256F01E61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12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20F0882-546E-664B-8843-9EB5CF4E2753}" type="slidenum">
              <a:rPr lang="en-AU">
                <a:latin typeface="Calibri" charset="0"/>
              </a:rPr>
              <a:pPr/>
              <a:t>3</a:t>
            </a:fld>
            <a:endParaRPr lang="en-AU" dirty="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70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2FDFA55-064F-D040-9042-4BA1D7DB08A1}" type="slidenum">
              <a:rPr lang="en-AU">
                <a:latin typeface="Calibri" charset="0"/>
              </a:rPr>
              <a:pPr/>
              <a:t>16</a:t>
            </a:fld>
            <a:endParaRPr lang="en-AU" dirty="0">
              <a:latin typeface="Calibri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51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609B012-2270-884D-93B6-CBD09D953FDA}" type="slidenum">
              <a:rPr lang="en-AU">
                <a:latin typeface="Calibri" charset="0"/>
              </a:rPr>
              <a:pPr/>
              <a:t>18</a:t>
            </a:fld>
            <a:endParaRPr lang="en-AU" dirty="0">
              <a:latin typeface="Calibri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45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81CDBB-D9C9-4E42-8344-A60E0A172E2F}" type="slidenum">
              <a:rPr lang="en-AU">
                <a:latin typeface="Calibri" charset="0"/>
              </a:rPr>
              <a:pPr/>
              <a:t>19</a:t>
            </a:fld>
            <a:endParaRPr lang="en-AU" dirty="0">
              <a:latin typeface="Calibri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265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C440089-165C-AE49-8321-5A736029954D}" type="slidenum">
              <a:rPr lang="en-AU">
                <a:latin typeface="Calibri" charset="0"/>
              </a:rPr>
              <a:pPr/>
              <a:t>21</a:t>
            </a:fld>
            <a:endParaRPr lang="en-AU" dirty="0">
              <a:latin typeface="Calibri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47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C60B44D-8FB5-CB4F-9996-BE0A056C402B}" type="slidenum">
              <a:rPr lang="en-AU">
                <a:latin typeface="Calibri" charset="0"/>
              </a:rPr>
              <a:pPr/>
              <a:t>24</a:t>
            </a:fld>
            <a:endParaRPr lang="en-AU" dirty="0">
              <a:latin typeface="Calibri" charset="0"/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80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548D5F-F929-5642-AE0C-9CE41B2FEBF5}" type="slidenum">
              <a:rPr lang="en-AU">
                <a:latin typeface="Calibri" charset="0"/>
              </a:rPr>
              <a:pPr/>
              <a:t>25</a:t>
            </a:fld>
            <a:endParaRPr lang="en-AU" dirty="0">
              <a:latin typeface="Calibri" charset="0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0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833DBD-9CE5-1543-8C01-A8B6C97BDF2D}" type="slidenum">
              <a:rPr lang="en-AU">
                <a:latin typeface="Calibri" charset="0"/>
              </a:rPr>
              <a:pPr/>
              <a:t>26</a:t>
            </a:fld>
            <a:endParaRPr lang="en-AU" dirty="0">
              <a:latin typeface="Calibri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89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AF45F91-7B31-2247-B5BC-046709DA98AF}" type="slidenum">
              <a:rPr lang="en-AU">
                <a:latin typeface="Calibri" charset="0"/>
              </a:rPr>
              <a:pPr/>
              <a:t>27</a:t>
            </a:fld>
            <a:endParaRPr lang="en-AU" dirty="0">
              <a:latin typeface="Calibri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23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42C7471-5011-6540-AE78-211D34CE3AA8}" type="slidenum">
              <a:rPr lang="en-AU">
                <a:latin typeface="Calibri" charset="0"/>
              </a:rPr>
              <a:pPr/>
              <a:t>38</a:t>
            </a:fld>
            <a:endParaRPr lang="en-AU" dirty="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03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85C0A56-7411-084F-A865-40B7EE80D1FF}" type="slidenum">
              <a:rPr lang="en-AU">
                <a:latin typeface="Calibri" charset="0"/>
              </a:rPr>
              <a:pPr/>
              <a:t>39</a:t>
            </a:fld>
            <a:endParaRPr lang="en-AU" dirty="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4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0AB23E7-AAA1-1743-8BAF-4E43B6206E8C}" type="slidenum">
              <a:rPr lang="en-AU">
                <a:latin typeface="Calibri" charset="0"/>
              </a:rPr>
              <a:pPr/>
              <a:t>4</a:t>
            </a:fld>
            <a:endParaRPr lang="en-AU" dirty="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8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13DE47A-DA2C-A840-8900-6FD37E3D56A8}" type="slidenum">
              <a:rPr lang="en-AU">
                <a:latin typeface="Calibri" charset="0"/>
              </a:rPr>
              <a:pPr/>
              <a:t>40</a:t>
            </a:fld>
            <a:endParaRPr lang="en-AU" dirty="0">
              <a:latin typeface="Calibri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86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E0A41CD-9FFA-7E4A-A443-9E4A91B6BDB6}" type="slidenum">
              <a:rPr lang="en-AU">
                <a:latin typeface="Calibri" charset="0"/>
              </a:rPr>
              <a:pPr/>
              <a:t>41</a:t>
            </a:fld>
            <a:endParaRPr lang="en-AU" dirty="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10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881788-8A56-5F44-BF13-18C23ADCAB8C}" type="slidenum">
              <a:rPr lang="en-AU">
                <a:latin typeface="Calibri" charset="0"/>
              </a:rPr>
              <a:pPr/>
              <a:t>42</a:t>
            </a:fld>
            <a:endParaRPr lang="en-AU" dirty="0">
              <a:latin typeface="Calibri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62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62E78FB-677C-9B4D-A234-B2703EDB4B95}" type="slidenum">
              <a:rPr lang="en-AU">
                <a:latin typeface="Calibri" charset="0"/>
              </a:rPr>
              <a:pPr/>
              <a:t>43</a:t>
            </a:fld>
            <a:endParaRPr lang="en-AU" dirty="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2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F9189BE-4115-2A48-BBE2-DFD5CD44E721}" type="slidenum">
              <a:rPr lang="en-AU">
                <a:latin typeface="Calibri" charset="0"/>
              </a:rPr>
              <a:pPr/>
              <a:t>5</a:t>
            </a:fld>
            <a:endParaRPr lang="en-AU" dirty="0">
              <a:latin typeface="Calibri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043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609B012-2270-884D-93B6-CBD09D953FDA}" type="slidenum">
              <a:rPr lang="en-AU">
                <a:latin typeface="Calibri" charset="0"/>
              </a:rPr>
              <a:pPr/>
              <a:t>6</a:t>
            </a:fld>
            <a:endParaRPr lang="en-AU" dirty="0">
              <a:latin typeface="Calibri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5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8BF4A73-B382-584A-890F-82EEC0D2349B}" type="slidenum">
              <a:rPr lang="en-AU">
                <a:latin typeface="Calibri" charset="0"/>
              </a:rPr>
              <a:pPr/>
              <a:t>7</a:t>
            </a:fld>
            <a:endParaRPr lang="en-AU" dirty="0">
              <a:latin typeface="Calibri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DC032D8-501B-414C-90E3-DB4F6137B368}" type="slidenum">
              <a:rPr lang="en-AU">
                <a:latin typeface="Calibri" charset="0"/>
              </a:rPr>
              <a:pPr/>
              <a:t>9</a:t>
            </a:fld>
            <a:endParaRPr lang="en-AU" dirty="0"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0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A36C568-2DD0-3846-AB26-23AD1C130FC8}" type="slidenum">
              <a:rPr lang="en-AU">
                <a:latin typeface="Calibri" charset="0"/>
              </a:rPr>
              <a:pPr/>
              <a:t>11</a:t>
            </a:fld>
            <a:endParaRPr lang="en-AU" dirty="0">
              <a:latin typeface="Calibri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9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C8D51FF-EE07-EE40-A081-931CDF3931CD}" type="slidenum">
              <a:rPr lang="en-AU">
                <a:latin typeface="Calibri" charset="0"/>
              </a:rPr>
              <a:pPr/>
              <a:t>12</a:t>
            </a:fld>
            <a:endParaRPr lang="en-AU" dirty="0">
              <a:latin typeface="Calibri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53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91E4A87-2268-9A40-94C3-B1F2C5235647}" type="slidenum">
              <a:rPr lang="en-AU">
                <a:latin typeface="Calibri" charset="0"/>
              </a:rPr>
              <a:pPr/>
              <a:t>14</a:t>
            </a:fld>
            <a:endParaRPr lang="en-AU" dirty="0">
              <a:latin typeface="Calibri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9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0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ClrTx/>
              <a:buSzPct val="125000"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–"/>
              <a:defRPr/>
            </a:lvl2pPr>
            <a:lvl3pPr marL="1143000" indent="-228600" algn="just">
              <a:buClrTx/>
              <a:buSzPct val="115000"/>
              <a:buFont typeface="Wingdings" panose="05000000000000000000" pitchFamily="2" charset="2"/>
              <a:buChar char="§"/>
              <a:defRPr/>
            </a:lvl3pPr>
            <a:lvl4pPr marL="1600200" indent="-228600">
              <a:buClrTx/>
              <a:buFont typeface="Courier New" panose="02070309020205020404" pitchFamily="49" charset="0"/>
              <a:buChar char="o"/>
              <a:defRPr/>
            </a:lvl4pPr>
            <a:lvl5pPr marL="2057400" indent="-228600">
              <a:buClrTx/>
              <a:buSzPct val="80000"/>
              <a:buFont typeface="Arial Unicode MS"/>
              <a:buChar char="▶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719C0A48-53B8-C64F-AFE6-ECE23F11299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051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3A2929A9-CBCF-F84E-AF43-5F98BE338A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06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E90C4066-B959-7048-993A-1D66F247A47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56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4AC6EFCD-90AA-5148-8ABC-1BA59F88CE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1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235D4EDD-6E24-774D-A8B8-BDDB611A77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0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Calibri" charset="0"/>
              </a:defRPr>
            </a:lvl1pPr>
          </a:lstStyle>
          <a:p>
            <a:fld id="{46462699-1AF8-664B-ADB3-A01A0E32F0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33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113" y="274638"/>
            <a:ext cx="90808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113" y="0"/>
            <a:ext cx="0" cy="6858000"/>
          </a:xfrm>
          <a:prstGeom prst="line">
            <a:avLst/>
          </a:prstGeom>
          <a:ln w="127000" cmpd="thinThick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97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>
          <a:schemeClr val="tx1"/>
        </a:buClr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just" defTabSz="457200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ClrTx/>
        <a:buSzPct val="80000"/>
        <a:buFont typeface="Arial Unicode MS" charset="0"/>
        <a:buChar char="▶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avylive.dodlive.mil/2017/10/04/uss-washington-ssn-787-commissioning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s.els-cdn.com/content/image/1-s2.0-S2214993716300318-gr1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dfs.semanticscholar.org/6cd0/25fd30d1441935eb8bd6f1511cdc22cc0294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efense.gov/2018/Oct/05/2002048904/-1/-1/1/ASSESSING-AND-STRENGTHENING-THE-MANUFACTURING-AND%20DEFENSE-INDUSTRIAL-BASE-AND-SUPPLY-CHAIN-RESILIENCY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insights.com/research/supply-chain-logistics-tech-infographic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 txBox="1">
            <a:spLocks noChangeArrowheads="1"/>
          </p:cNvSpPr>
          <p:nvPr/>
        </p:nvSpPr>
        <p:spPr>
          <a:xfrm>
            <a:off x="706438" y="3944938"/>
            <a:ext cx="6596062" cy="1897062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buFontTx/>
              <a:buNone/>
              <a:defRPr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927850" y="1109663"/>
            <a:ext cx="1708150" cy="1666875"/>
          </a:xfrm>
          <a:prstGeom prst="rect">
            <a:avLst/>
          </a:prstGeom>
          <a:solidFill>
            <a:srgbClr val="BFBFBF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3" name="Group 32"/>
          <p:cNvGrpSpPr>
            <a:grpSpLocks/>
          </p:cNvGrpSpPr>
          <p:nvPr/>
        </p:nvGrpSpPr>
        <p:grpSpPr bwMode="auto">
          <a:xfrm>
            <a:off x="368300" y="638175"/>
            <a:ext cx="6732588" cy="2363788"/>
            <a:chOff x="0" y="1417638"/>
            <a:chExt cx="7500407" cy="1305983"/>
          </a:xfrm>
        </p:grpSpPr>
        <p:sp>
          <p:nvSpPr>
            <p:cNvPr id="24" name="Rectangle 4"/>
            <p:cNvSpPr/>
            <p:nvPr/>
          </p:nvSpPr>
          <p:spPr>
            <a:xfrm>
              <a:off x="7056501" y="1564112"/>
              <a:ext cx="443906" cy="1159509"/>
            </a:xfrm>
            <a:custGeom>
              <a:avLst/>
              <a:gdLst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443441 w 443441"/>
                <a:gd name="connsiteY2" fmla="*/ 1159933 h 1159933"/>
                <a:gd name="connsiteX3" fmla="*/ 0 w 443441"/>
                <a:gd name="connsiteY3" fmla="*/ 1159933 h 1159933"/>
                <a:gd name="connsiteX4" fmla="*/ 0 w 443441"/>
                <a:gd name="connsiteY4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55095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  <a:gd name="connsiteX0" fmla="*/ 0 w 443441"/>
                <a:gd name="connsiteY0" fmla="*/ 0 h 1159933"/>
                <a:gd name="connsiteX1" fmla="*/ 443441 w 443441"/>
                <a:gd name="connsiteY1" fmla="*/ 0 h 1159933"/>
                <a:gd name="connsiteX2" fmla="*/ 262467 w 443441"/>
                <a:gd name="connsiteY2" fmla="*/ 583670 h 1159933"/>
                <a:gd name="connsiteX3" fmla="*/ 443441 w 443441"/>
                <a:gd name="connsiteY3" fmla="*/ 1159933 h 1159933"/>
                <a:gd name="connsiteX4" fmla="*/ 0 w 443441"/>
                <a:gd name="connsiteY4" fmla="*/ 1159933 h 1159933"/>
                <a:gd name="connsiteX5" fmla="*/ 0 w 443441"/>
                <a:gd name="connsiteY5" fmla="*/ 0 h 115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3441" h="1159933">
                  <a:moveTo>
                    <a:pt x="0" y="0"/>
                  </a:moveTo>
                  <a:lnTo>
                    <a:pt x="443441" y="0"/>
                  </a:lnTo>
                  <a:lnTo>
                    <a:pt x="262467" y="583670"/>
                  </a:lnTo>
                  <a:lnTo>
                    <a:pt x="443441" y="1159933"/>
                  </a:lnTo>
                  <a:lnTo>
                    <a:pt x="0" y="1159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5898"/>
            </a:solidFill>
            <a:ln w="254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1417638"/>
              <a:ext cx="7208596" cy="1159509"/>
            </a:xfrm>
            <a:prstGeom prst="rect">
              <a:avLst/>
            </a:prstGeom>
            <a:solidFill>
              <a:srgbClr val="255898"/>
            </a:solidFill>
            <a:ln w="254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+mn-ea"/>
                <a:cs typeface="Helvetica Neue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7054850" y="2574925"/>
              <a:ext cx="149225" cy="142875"/>
            </a:xfrm>
            <a:custGeom>
              <a:avLst/>
              <a:gdLst>
                <a:gd name="T0" fmla="*/ 149225 w 149225"/>
                <a:gd name="T1" fmla="*/ 0 h 142875"/>
                <a:gd name="T2" fmla="*/ 0 w 149225"/>
                <a:gd name="T3" fmla="*/ 142875 h 142875"/>
                <a:gd name="T4" fmla="*/ 6350 w 149225"/>
                <a:gd name="T5" fmla="*/ 0 h 142875"/>
                <a:gd name="T6" fmla="*/ 149225 w 149225"/>
                <a:gd name="T7" fmla="*/ 0 h 1428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225" h="142875">
                  <a:moveTo>
                    <a:pt x="149225" y="0"/>
                  </a:moveTo>
                  <a:lnTo>
                    <a:pt x="0" y="142875"/>
                  </a:lnTo>
                  <a:lnTo>
                    <a:pt x="6350" y="0"/>
                  </a:lnTo>
                  <a:lnTo>
                    <a:pt x="1492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 bwMode="auto">
          <a:xfrm>
            <a:off x="1231900" y="574675"/>
            <a:ext cx="491490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</a:rPr>
              <a:t>Supply Chain </a:t>
            </a:r>
            <a:r>
              <a:rPr lang="en-US" sz="4400" b="1" dirty="0" smtClean="0">
                <a:solidFill>
                  <a:schemeClr val="bg1"/>
                </a:solidFill>
              </a:rPr>
              <a:t>Management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19900" y="874713"/>
            <a:ext cx="1696949" cy="200054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400" b="0" i="0" u="none" strike="noStrike" kern="0" cap="none" spc="-100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Submarine Washer and Dryer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http://navylive.dodlive.mil/files/2017/10/171003-N-JE719-0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12" y="1407673"/>
            <a:ext cx="7504176" cy="498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9402" y="6450122"/>
            <a:ext cx="40246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http://navylive.dodlive.mil/2017/10/04/uss-washington-ssn-787-commissioning</a:t>
            </a:r>
            <a:r>
              <a:rPr lang="en-US" sz="800" dirty="0" smtClean="0">
                <a:hlinkClick r:id="rId3"/>
              </a:rPr>
              <a:t>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18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Vertical Integration</a:t>
            </a:r>
          </a:p>
        </p:txBody>
      </p:sp>
      <p:sp>
        <p:nvSpPr>
          <p:cNvPr id="53250" name="Rectangle 8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Developing the ability to produce goods or </a:t>
            </a:r>
            <a:r>
              <a:rPr lang="en-US" sz="2800" dirty="0" smtClean="0">
                <a:latin typeface="Arial" charset="0"/>
                <a:cs typeface="Arial" charset="0"/>
              </a:rPr>
              <a:t>services </a:t>
            </a:r>
            <a:r>
              <a:rPr lang="en-US" sz="2800" dirty="0">
                <a:latin typeface="Arial" charset="0"/>
                <a:cs typeface="Arial" charset="0"/>
              </a:rPr>
              <a:t>previously purchased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Integration may be </a:t>
            </a:r>
            <a:r>
              <a:rPr lang="en-US" sz="2800" i="1" dirty="0">
                <a:solidFill>
                  <a:srgbClr val="FF0000"/>
                </a:solidFill>
                <a:latin typeface="Arial" charset="0"/>
                <a:cs typeface="Arial" charset="0"/>
              </a:rPr>
              <a:t>forward</a:t>
            </a:r>
            <a:r>
              <a:rPr lang="en-US" sz="2800" dirty="0">
                <a:latin typeface="Arial" charset="0"/>
                <a:cs typeface="Arial" charset="0"/>
              </a:rPr>
              <a:t>, towards the customer, or </a:t>
            </a:r>
            <a:r>
              <a:rPr lang="en-US" sz="2800" i="1" dirty="0">
                <a:solidFill>
                  <a:srgbClr val="FF0000"/>
                </a:solidFill>
                <a:latin typeface="Arial" charset="0"/>
                <a:cs typeface="Arial" charset="0"/>
              </a:rPr>
              <a:t>backward</a:t>
            </a:r>
            <a:r>
              <a:rPr lang="en-US" sz="2800" dirty="0">
                <a:latin typeface="Arial" charset="0"/>
                <a:cs typeface="Arial" charset="0"/>
              </a:rPr>
              <a:t>, towards suppliers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Can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improve</a:t>
            </a:r>
            <a:r>
              <a:rPr lang="en-US" sz="2800" dirty="0">
                <a:latin typeface="Arial" charset="0"/>
                <a:cs typeface="Arial" charset="0"/>
              </a:rPr>
              <a:t> cost, quality, </a:t>
            </a:r>
            <a:r>
              <a:rPr lang="en-US" sz="2800" dirty="0" smtClean="0">
                <a:latin typeface="Arial" charset="0"/>
                <a:cs typeface="Arial" charset="0"/>
              </a:rPr>
              <a:t>delivery, and </a:t>
            </a:r>
            <a:r>
              <a:rPr lang="en-US" sz="2800" dirty="0">
                <a:latin typeface="Arial" charset="0"/>
                <a:cs typeface="Arial" charset="0"/>
              </a:rPr>
              <a:t>inventory but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requires</a:t>
            </a:r>
            <a:r>
              <a:rPr lang="en-US" sz="2800" dirty="0">
                <a:latin typeface="Arial" charset="0"/>
                <a:cs typeface="Arial" charset="0"/>
              </a:rPr>
              <a:t> capital, managerial skills, and demand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Risky in industries with rapid technological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2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cs typeface="Arial" charset="0"/>
              </a:rPr>
              <a:t>Vertical Integration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7108825" y="5597525"/>
            <a:ext cx="1208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11.2</a:t>
            </a:r>
          </a:p>
        </p:txBody>
      </p:sp>
      <p:graphicFrame>
        <p:nvGraphicFramePr>
          <p:cNvPr id="7586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76314"/>
              </p:ext>
            </p:extLst>
          </p:nvPr>
        </p:nvGraphicFramePr>
        <p:xfrm>
          <a:off x="685800" y="1981200"/>
          <a:ext cx="7772400" cy="4140200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Raw material (suppliers)</a:t>
                      </a: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Tree Harvesting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Backward integration</a:t>
                      </a: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Chipmakers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Pulpmaking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Current transformation</a:t>
                      </a: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2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Pepsi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2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Apple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2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International Paper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2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Forward integration</a:t>
                      </a:r>
                    </a:p>
                  </a:txBody>
                  <a:tcPr marT="45728" marB="45728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Bottling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Retail stores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End-User Paper Conversion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Finished goods (customers)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BF092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28" marB="45728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5857" name="Group 81"/>
          <p:cNvGrpSpPr>
            <a:grpSpLocks/>
          </p:cNvGrpSpPr>
          <p:nvPr/>
        </p:nvGrpSpPr>
        <p:grpSpPr bwMode="auto">
          <a:xfrm>
            <a:off x="533400" y="1573213"/>
            <a:ext cx="7785100" cy="382587"/>
            <a:chOff x="336" y="991"/>
            <a:chExt cx="4904" cy="241"/>
          </a:xfrm>
        </p:grpSpPr>
        <p:sp>
          <p:nvSpPr>
            <p:cNvPr id="51253" name="Rectangle 82"/>
            <p:cNvSpPr>
              <a:spLocks noChangeArrowheads="1"/>
            </p:cNvSpPr>
            <p:nvPr/>
          </p:nvSpPr>
          <p:spPr bwMode="auto">
            <a:xfrm>
              <a:off x="390" y="991"/>
              <a:ext cx="43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tabLst>
                  <a:tab pos="4953000" algn="ctr"/>
                </a:tabLst>
              </a:pPr>
              <a:r>
                <a:rPr lang="en-US" dirty="0"/>
                <a:t>Vertical Integration	Examples of Vertical Integration</a:t>
              </a:r>
            </a:p>
          </p:txBody>
        </p:sp>
        <p:sp>
          <p:nvSpPr>
            <p:cNvPr id="51254" name="Line 83"/>
            <p:cNvSpPr>
              <a:spLocks noChangeShapeType="1"/>
            </p:cNvSpPr>
            <p:nvPr/>
          </p:nvSpPr>
          <p:spPr bwMode="auto">
            <a:xfrm>
              <a:off x="336" y="1232"/>
              <a:ext cx="1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255" name="Line 84"/>
            <p:cNvSpPr>
              <a:spLocks noChangeShapeType="1"/>
            </p:cNvSpPr>
            <p:nvPr/>
          </p:nvSpPr>
          <p:spPr bwMode="auto">
            <a:xfrm>
              <a:off x="2032" y="1232"/>
              <a:ext cx="3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90688" y="2400300"/>
            <a:ext cx="5830887" cy="2946400"/>
            <a:chOff x="1690688" y="2400300"/>
            <a:chExt cx="5830887" cy="2946400"/>
          </a:xfrm>
        </p:grpSpPr>
        <p:grpSp>
          <p:nvGrpSpPr>
            <p:cNvPr id="51242" name="Group 2"/>
            <p:cNvGrpSpPr>
              <a:grpSpLocks/>
            </p:cNvGrpSpPr>
            <p:nvPr/>
          </p:nvGrpSpPr>
          <p:grpSpPr bwMode="auto">
            <a:xfrm>
              <a:off x="1690688" y="2400300"/>
              <a:ext cx="5830887" cy="2946400"/>
              <a:chOff x="1065" y="1512"/>
              <a:chExt cx="3673" cy="1856"/>
            </a:xfrm>
          </p:grpSpPr>
          <p:sp>
            <p:nvSpPr>
              <p:cNvPr id="51244" name="Line 3"/>
              <p:cNvSpPr>
                <a:spLocks noChangeShapeType="1"/>
              </p:cNvSpPr>
              <p:nvPr/>
            </p:nvSpPr>
            <p:spPr bwMode="auto">
              <a:xfrm>
                <a:off x="4738" y="1512"/>
                <a:ext cx="0" cy="264"/>
              </a:xfrm>
              <a:prstGeom prst="line">
                <a:avLst/>
              </a:prstGeom>
              <a:noFill/>
              <a:ln w="76200">
                <a:solidFill>
                  <a:srgbClr val="BF092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245" name="Line 4"/>
              <p:cNvSpPr>
                <a:spLocks noChangeShapeType="1"/>
              </p:cNvSpPr>
              <p:nvPr/>
            </p:nvSpPr>
            <p:spPr bwMode="auto">
              <a:xfrm>
                <a:off x="3494" y="1992"/>
                <a:ext cx="0" cy="312"/>
              </a:xfrm>
              <a:prstGeom prst="line">
                <a:avLst/>
              </a:prstGeom>
              <a:noFill/>
              <a:ln w="76200">
                <a:solidFill>
                  <a:srgbClr val="BF092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246" name="Line 5"/>
              <p:cNvSpPr>
                <a:spLocks noChangeShapeType="1"/>
              </p:cNvSpPr>
              <p:nvPr/>
            </p:nvSpPr>
            <p:spPr bwMode="auto">
              <a:xfrm flipV="1">
                <a:off x="3494" y="2600"/>
                <a:ext cx="0" cy="272"/>
              </a:xfrm>
              <a:prstGeom prst="line">
                <a:avLst/>
              </a:prstGeom>
              <a:noFill/>
              <a:ln w="76200">
                <a:solidFill>
                  <a:srgbClr val="BF092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247" name="Line 9"/>
              <p:cNvSpPr>
                <a:spLocks noChangeShapeType="1"/>
              </p:cNvSpPr>
              <p:nvPr/>
            </p:nvSpPr>
            <p:spPr bwMode="auto">
              <a:xfrm flipV="1">
                <a:off x="2312" y="2616"/>
                <a:ext cx="0" cy="224"/>
              </a:xfrm>
              <a:prstGeom prst="line">
                <a:avLst/>
              </a:prstGeom>
              <a:noFill/>
              <a:ln w="76200">
                <a:solidFill>
                  <a:srgbClr val="BF092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248" name="Line 10"/>
              <p:cNvSpPr>
                <a:spLocks noChangeShapeType="1"/>
              </p:cNvSpPr>
              <p:nvPr/>
            </p:nvSpPr>
            <p:spPr bwMode="auto">
              <a:xfrm>
                <a:off x="1073" y="1552"/>
                <a:ext cx="0" cy="224"/>
              </a:xfrm>
              <a:prstGeom prst="line">
                <a:avLst/>
              </a:prstGeom>
              <a:noFill/>
              <a:ln w="76200">
                <a:solidFill>
                  <a:srgbClr val="BF092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249" name="Line 11"/>
              <p:cNvSpPr>
                <a:spLocks noChangeShapeType="1"/>
              </p:cNvSpPr>
              <p:nvPr/>
            </p:nvSpPr>
            <p:spPr bwMode="auto">
              <a:xfrm>
                <a:off x="1073" y="2072"/>
                <a:ext cx="0" cy="224"/>
              </a:xfrm>
              <a:prstGeom prst="line">
                <a:avLst/>
              </a:prstGeom>
              <a:noFill/>
              <a:ln w="76200">
                <a:solidFill>
                  <a:srgbClr val="BF092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250" name="Line 12"/>
              <p:cNvSpPr>
                <a:spLocks noChangeShapeType="1"/>
              </p:cNvSpPr>
              <p:nvPr/>
            </p:nvSpPr>
            <p:spPr bwMode="auto">
              <a:xfrm flipV="1">
                <a:off x="1065" y="2592"/>
                <a:ext cx="0" cy="224"/>
              </a:xfrm>
              <a:prstGeom prst="line">
                <a:avLst/>
              </a:prstGeom>
              <a:noFill/>
              <a:ln w="76200">
                <a:solidFill>
                  <a:srgbClr val="BF092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251" name="Line 13"/>
              <p:cNvSpPr>
                <a:spLocks noChangeShapeType="1"/>
              </p:cNvSpPr>
              <p:nvPr/>
            </p:nvSpPr>
            <p:spPr bwMode="auto">
              <a:xfrm flipV="1">
                <a:off x="1073" y="3144"/>
                <a:ext cx="0" cy="224"/>
              </a:xfrm>
              <a:prstGeom prst="line">
                <a:avLst/>
              </a:prstGeom>
              <a:noFill/>
              <a:ln w="76200">
                <a:solidFill>
                  <a:srgbClr val="BF092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252" name="Line 14"/>
              <p:cNvSpPr>
                <a:spLocks noChangeShapeType="1"/>
              </p:cNvSpPr>
              <p:nvPr/>
            </p:nvSpPr>
            <p:spPr bwMode="auto">
              <a:xfrm flipV="1">
                <a:off x="4738" y="2632"/>
                <a:ext cx="0" cy="208"/>
              </a:xfrm>
              <a:prstGeom prst="line">
                <a:avLst/>
              </a:prstGeom>
              <a:noFill/>
              <a:ln w="76200">
                <a:solidFill>
                  <a:srgbClr val="BF0922"/>
                </a:solidFill>
                <a:round/>
                <a:headEnd type="triangle" w="sm" len="sm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1243" name="Line 4"/>
            <p:cNvSpPr>
              <a:spLocks noChangeShapeType="1"/>
            </p:cNvSpPr>
            <p:nvPr/>
          </p:nvSpPr>
          <p:spPr bwMode="auto">
            <a:xfrm>
              <a:off x="7505700" y="3162300"/>
              <a:ext cx="0" cy="495300"/>
            </a:xfrm>
            <a:prstGeom prst="line">
              <a:avLst/>
            </a:prstGeom>
            <a:noFill/>
            <a:ln w="76200">
              <a:solidFill>
                <a:srgbClr val="BF0922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308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Joint Ventures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Formal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collaboration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Enhance skills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Secure supply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Reduce costs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challenge</a:t>
            </a:r>
            <a:r>
              <a:rPr lang="en-US" dirty="0" smtClean="0">
                <a:latin typeface="Arial" charset="0"/>
                <a:cs typeface="Arial" charset="0"/>
              </a:rPr>
              <a:t> is to cooperation </a:t>
            </a:r>
            <a:r>
              <a:rPr lang="en-US" dirty="0">
                <a:latin typeface="Arial" charset="0"/>
                <a:cs typeface="Arial" charset="0"/>
              </a:rPr>
              <a:t>without diluting brand or conceding competitive </a:t>
            </a:r>
            <a:r>
              <a:rPr lang="en-US" dirty="0" smtClean="0">
                <a:latin typeface="Arial" charset="0"/>
                <a:cs typeface="Arial" charset="0"/>
              </a:rPr>
              <a:t>advantage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Example: Research at small company (F&amp;O)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5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" charset="0"/>
                <a:cs typeface="Arial" charset="0"/>
              </a:rPr>
              <a:t>Keiretsu</a:t>
            </a:r>
            <a:r>
              <a:rPr lang="en-US" dirty="0">
                <a:latin typeface="Arial" charset="0"/>
                <a:cs typeface="Arial" charset="0"/>
              </a:rPr>
              <a:t> Networks</a:t>
            </a:r>
          </a:p>
        </p:txBody>
      </p:sp>
      <p:sp>
        <p:nvSpPr>
          <p:cNvPr id="5632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middle ground </a:t>
            </a:r>
            <a:r>
              <a:rPr lang="en-US" sz="2800" dirty="0">
                <a:latin typeface="Arial" charset="0"/>
                <a:cs typeface="Arial" charset="0"/>
              </a:rPr>
              <a:t>between few suppliers and vertical integration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Supplier becomes part of the company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coalition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Often provide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financial support </a:t>
            </a:r>
            <a:r>
              <a:rPr lang="en-US" sz="2800" dirty="0">
                <a:latin typeface="Arial" charset="0"/>
                <a:cs typeface="Arial" charset="0"/>
              </a:rPr>
              <a:t>for suppliers through ownership or loans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Members expect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long-term</a:t>
            </a:r>
            <a:r>
              <a:rPr lang="en-US" sz="2800" dirty="0">
                <a:latin typeface="Arial" charset="0"/>
                <a:cs typeface="Arial" charset="0"/>
              </a:rPr>
              <a:t> relationships and provide technical expertise and stable deliveries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May extend through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several levels </a:t>
            </a:r>
            <a:r>
              <a:rPr lang="en-US" sz="2800" dirty="0">
                <a:latin typeface="Arial" charset="0"/>
                <a:cs typeface="Arial" charset="0"/>
              </a:rPr>
              <a:t>of the supply </a:t>
            </a:r>
            <a:r>
              <a:rPr lang="en-US" sz="2800" dirty="0" smtClean="0">
                <a:latin typeface="Arial" charset="0"/>
                <a:cs typeface="Arial" charset="0"/>
              </a:rPr>
              <a:t>chain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Example: 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7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Keiretsu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 descr="https://qph.fs.quoracdn.net/main-qimg-02b38959f29b472d2cecbad0aff2bdbc-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0"/>
          <a:stretch/>
        </p:blipFill>
        <p:spPr bwMode="auto">
          <a:xfrm>
            <a:off x="518414" y="1392958"/>
            <a:ext cx="8107172" cy="498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7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Virtual Companies</a:t>
            </a:r>
          </a:p>
        </p:txBody>
      </p:sp>
      <p:sp>
        <p:nvSpPr>
          <p:cNvPr id="5837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Rely on a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variety</a:t>
            </a:r>
            <a:r>
              <a:rPr lang="en-US" dirty="0">
                <a:latin typeface="Arial" charset="0"/>
                <a:cs typeface="Arial" charset="0"/>
              </a:rPr>
              <a:t> of supplier relationships to provide services on demand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Fluid</a:t>
            </a:r>
            <a:r>
              <a:rPr lang="en-US" dirty="0">
                <a:latin typeface="Arial" charset="0"/>
                <a:cs typeface="Arial" charset="0"/>
              </a:rPr>
              <a:t> organizational boundaries that allow the creation of unique enterprises to meet changing market demands</a:t>
            </a:r>
          </a:p>
          <a:p>
            <a:r>
              <a:rPr lang="en-US" dirty="0">
                <a:latin typeface="Arial" charset="0"/>
                <a:cs typeface="Arial" charset="0"/>
              </a:rPr>
              <a:t>Relationships may be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short- or long</a:t>
            </a:r>
            <a:r>
              <a:rPr lang="en-US" dirty="0">
                <a:latin typeface="Arial" charset="0"/>
                <a:cs typeface="Arial" charset="0"/>
              </a:rPr>
              <a:t>-term</a:t>
            </a:r>
          </a:p>
          <a:p>
            <a:r>
              <a:rPr lang="en-US" dirty="0">
                <a:latin typeface="Arial" charset="0"/>
                <a:cs typeface="Arial" charset="0"/>
              </a:rPr>
              <a:t>Exceptionally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lean</a:t>
            </a:r>
            <a:r>
              <a:rPr lang="en-US" dirty="0">
                <a:latin typeface="Arial" charset="0"/>
                <a:cs typeface="Arial" charset="0"/>
              </a:rPr>
              <a:t> performance, low capital investment, flexibility, and </a:t>
            </a:r>
            <a:r>
              <a:rPr lang="en-US" dirty="0" smtClean="0">
                <a:latin typeface="Arial" charset="0"/>
                <a:cs typeface="Arial" charset="0"/>
              </a:rPr>
              <a:t>speed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Example: Consulting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4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Sourcing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sourcing strategy would you use for the following? (Solutions next slide)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Finding people to work on a phone app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Controlling production costs for ice cream along the entire supply chain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Small company needing skills to complete a project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Selecting paper for the company office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Developing a one-of-a-kind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Sourcing Strategies - SOL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50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Virtual companies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Vertical integration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Joint </a:t>
            </a:r>
            <a:r>
              <a:rPr lang="en-US" dirty="0" smtClean="0">
                <a:latin typeface="Arial" charset="0"/>
                <a:cs typeface="Arial" charset="0"/>
              </a:rPr>
              <a:t>venture</a:t>
            </a:r>
            <a:endParaRPr lang="en-US" dirty="0">
              <a:latin typeface="Arial" charset="0"/>
              <a:cs typeface="Arial" charset="0"/>
            </a:endParaRP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 smtClean="0">
                <a:latin typeface="Arial" charset="0"/>
                <a:cs typeface="Arial" charset="0"/>
              </a:rPr>
              <a:t>Many </a:t>
            </a:r>
            <a:r>
              <a:rPr lang="en-US" dirty="0">
                <a:latin typeface="Arial" charset="0"/>
                <a:cs typeface="Arial" charset="0"/>
              </a:rPr>
              <a:t>suppliers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Few </a:t>
            </a:r>
            <a:r>
              <a:rPr lang="en-US" dirty="0" smtClean="0">
                <a:latin typeface="Arial" charset="0"/>
                <a:cs typeface="Arial" charset="0"/>
              </a:rPr>
              <a:t>suppliers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Supply Chain Risk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More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reliance</a:t>
            </a:r>
            <a:r>
              <a:rPr lang="en-US" dirty="0">
                <a:latin typeface="Arial" charset="0"/>
                <a:cs typeface="Arial" charset="0"/>
              </a:rPr>
              <a:t> on supply chains means more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risk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More complicated = More risk</a:t>
            </a:r>
            <a:endParaRPr 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Fewer suppliers increase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dependence</a:t>
            </a:r>
          </a:p>
          <a:p>
            <a:r>
              <a:rPr lang="en-US" dirty="0">
                <a:latin typeface="Arial" charset="0"/>
                <a:cs typeface="Arial" charset="0"/>
              </a:rPr>
              <a:t>Compounded by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globalization</a:t>
            </a:r>
            <a:r>
              <a:rPr lang="en-US" dirty="0">
                <a:latin typeface="Arial" charset="0"/>
                <a:cs typeface="Arial" charset="0"/>
              </a:rPr>
              <a:t> and logistical complexity</a:t>
            </a:r>
          </a:p>
          <a:p>
            <a:r>
              <a:rPr lang="en-US" dirty="0">
                <a:latin typeface="Arial" charset="0"/>
                <a:cs typeface="Arial" charset="0"/>
              </a:rPr>
              <a:t>Vendor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reliability and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quality </a:t>
            </a:r>
            <a:r>
              <a:rPr lang="en-US" dirty="0">
                <a:latin typeface="Arial" charset="0"/>
                <a:cs typeface="Arial" charset="0"/>
              </a:rPr>
              <a:t>risks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Political and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currency </a:t>
            </a:r>
            <a:r>
              <a:rPr lang="en-US" dirty="0" smtClean="0">
                <a:latin typeface="Arial" charset="0"/>
                <a:cs typeface="Arial" charset="0"/>
              </a:rPr>
              <a:t>risks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charset="0"/>
                <a:cs typeface="Arial" charset="0"/>
              </a:rPr>
              <a:t>See Table </a:t>
            </a:r>
            <a:r>
              <a:rPr lang="en-US" dirty="0" smtClean="0">
                <a:latin typeface="Arial" charset="0"/>
                <a:cs typeface="Arial" charset="0"/>
              </a:rPr>
              <a:t>11.3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6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Supply-Chain Management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Objective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Structure </a:t>
            </a:r>
            <a:r>
              <a:rPr lang="en-US" dirty="0">
                <a:latin typeface="Arial" charset="0"/>
                <a:cs typeface="Arial" charset="0"/>
              </a:rPr>
              <a:t>the supply chain to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maximize its competitive advantage</a:t>
            </a:r>
            <a:r>
              <a:rPr lang="en-US" dirty="0">
                <a:latin typeface="Arial" charset="0"/>
                <a:cs typeface="Arial" charset="0"/>
              </a:rPr>
              <a:t> and benefits to the ultimate </a:t>
            </a:r>
            <a:r>
              <a:rPr lang="en-US" dirty="0" smtClean="0">
                <a:latin typeface="Arial" charset="0"/>
                <a:cs typeface="Arial" charset="0"/>
              </a:rPr>
              <a:t>consumer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Involves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Coordination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of all supply chain activities, starting with raw materials and ending with a satisfied customer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Includes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uppliers</a:t>
            </a:r>
            <a:r>
              <a:rPr lang="en-US" dirty="0">
                <a:latin typeface="Arial" charset="0"/>
                <a:cs typeface="Arial" charset="0"/>
              </a:rPr>
              <a:t>, manufacturers and/or service providers, distributors, wholesalers, retailers, and final </a:t>
            </a:r>
            <a:r>
              <a:rPr lang="en-US" dirty="0" smtClean="0">
                <a:latin typeface="Arial" charset="0"/>
                <a:cs typeface="Arial" charset="0"/>
              </a:rPr>
              <a:t>customers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5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in DoD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09675"/>
            <a:ext cx="8382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27" tIns="45713" rIns="91427" bIns="45713"/>
          <a:lstStyle/>
          <a:p>
            <a:pPr marL="342900" indent="-342900"/>
            <a:r>
              <a:rPr lang="en-US" dirty="0">
                <a:latin typeface="Arial" charset="0"/>
                <a:cs typeface="Arial" charset="0"/>
              </a:rPr>
              <a:t>Building the Supply Base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Bef>
                <a:spcPts val="0"/>
              </a:spcBef>
              <a:defRPr/>
            </a:pPr>
            <a:r>
              <a:rPr lang="en-US" dirty="0" smtClean="0">
                <a:ea typeface="+mn-ea"/>
              </a:rPr>
              <a:t>Supplier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evaluation</a:t>
            </a:r>
          </a:p>
          <a:p>
            <a:pPr lvl="1" fontAlgn="auto">
              <a:spcBef>
                <a:spcPts val="0"/>
              </a:spcBef>
              <a:defRPr/>
            </a:pPr>
            <a:r>
              <a:rPr lang="en-US" dirty="0" smtClean="0">
                <a:ea typeface="+mn-ea"/>
              </a:rPr>
              <a:t>Finding potential suppliers</a:t>
            </a:r>
          </a:p>
          <a:p>
            <a:pPr lvl="1" fontAlgn="auto">
              <a:spcBef>
                <a:spcPts val="0"/>
              </a:spcBef>
              <a:defRPr/>
            </a:pPr>
            <a:r>
              <a:rPr lang="en-US" dirty="0" smtClean="0">
                <a:ea typeface="+mn-ea"/>
              </a:rPr>
              <a:t>Determine likelihood of their becoming good suppliers</a:t>
            </a:r>
          </a:p>
          <a:p>
            <a:pPr lvl="1" fontAlgn="auto">
              <a:spcBef>
                <a:spcPts val="0"/>
              </a:spcBef>
              <a:defRPr/>
            </a:pPr>
            <a:r>
              <a:rPr lang="en-US" b="1" dirty="0" smtClean="0">
                <a:ea typeface="+mn-ea"/>
              </a:rPr>
              <a:t>Supplier </a:t>
            </a:r>
            <a:r>
              <a:rPr lang="en-US" b="1" dirty="0" smtClean="0">
                <a:solidFill>
                  <a:srgbClr val="FF0000"/>
                </a:solidFill>
                <a:ea typeface="+mn-ea"/>
              </a:rPr>
              <a:t>certification</a:t>
            </a:r>
          </a:p>
          <a:p>
            <a:pPr marL="1371600" lvl="2" indent="-457200" fontAlgn="auto">
              <a:spcBef>
                <a:spcPts val="0"/>
              </a:spcBef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dirty="0" smtClean="0">
                <a:ea typeface="+mn-ea"/>
              </a:rPr>
              <a:t>Qualification</a:t>
            </a:r>
          </a:p>
          <a:p>
            <a:pPr marL="1371600" lvl="2" indent="-457200" fontAlgn="auto">
              <a:spcBef>
                <a:spcPts val="0"/>
              </a:spcBef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dirty="0" smtClean="0">
                <a:ea typeface="+mn-ea"/>
              </a:rPr>
              <a:t>Education</a:t>
            </a:r>
          </a:p>
          <a:p>
            <a:pPr marL="1371600" lvl="2" indent="-457200" fontAlgn="auto">
              <a:spcBef>
                <a:spcPts val="0"/>
              </a:spcBef>
              <a:buClr>
                <a:schemeClr val="tx1"/>
              </a:buClr>
              <a:buFont typeface="+mj-lt"/>
              <a:buAutoNum type="arabicParenR"/>
              <a:defRPr/>
            </a:pPr>
            <a:r>
              <a:rPr lang="en-US" dirty="0" smtClean="0">
                <a:ea typeface="+mn-ea"/>
              </a:rPr>
              <a:t>Certification - external</a:t>
            </a:r>
          </a:p>
          <a:p>
            <a:pPr marL="0" indent="0" fontAlgn="auto">
              <a:spcBef>
                <a:spcPts val="0"/>
              </a:spcBef>
              <a:buFont typeface="Arial Unicode MS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0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050" name="Picture 2" descr="https://ars.els-cdn.com/content/image/1-s2.0-S2214993716300318-g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57" y="1235102"/>
            <a:ext cx="6403086" cy="53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617813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</a:t>
            </a:r>
            <a:r>
              <a:rPr lang="en-US" sz="800" dirty="0" smtClean="0">
                <a:hlinkClick r:id="rId3"/>
              </a:rPr>
              <a:t>ars.els-cdn.com/content/image/1-s2.0-S2214993716300318-gr1.jpg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819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Strategic Supply Chain Mapping Approaches</a:t>
            </a:r>
          </a:p>
          <a:p>
            <a:pPr lvl="1"/>
            <a:r>
              <a:rPr lang="en-US" dirty="0" smtClean="0"/>
              <a:t>John </a:t>
            </a:r>
            <a:r>
              <a:rPr lang="en-US" dirty="0"/>
              <a:t>T. Gardner</a:t>
            </a:r>
          </a:p>
          <a:p>
            <a:pPr lvl="2"/>
            <a:r>
              <a:rPr lang="en-US" dirty="0"/>
              <a:t>SUNY Brockport</a:t>
            </a:r>
          </a:p>
          <a:p>
            <a:pPr lvl="1"/>
            <a:r>
              <a:rPr lang="en-US" dirty="0" smtClean="0"/>
              <a:t>Martha </a:t>
            </a:r>
            <a:r>
              <a:rPr lang="en-US" dirty="0"/>
              <a:t>C. Cooper</a:t>
            </a:r>
          </a:p>
          <a:p>
            <a:pPr lvl="2"/>
            <a:r>
              <a:rPr lang="en-US" dirty="0" smtClean="0"/>
              <a:t>Ohio </a:t>
            </a:r>
            <a:r>
              <a:rPr lang="en-US" dirty="0"/>
              <a:t>State University</a:t>
            </a:r>
          </a:p>
          <a:p>
            <a:pPr lvl="1"/>
            <a:r>
              <a:rPr lang="en-US" dirty="0" smtClean="0"/>
              <a:t>Journal of Business Logistics, </a:t>
            </a:r>
            <a:r>
              <a:rPr lang="en-US" dirty="0"/>
              <a:t>Vol.24, No.2, </a:t>
            </a:r>
            <a:r>
              <a:rPr lang="en-US" dirty="0" smtClean="0"/>
              <a:t>2003</a:t>
            </a:r>
          </a:p>
          <a:p>
            <a:pPr lvl="1"/>
            <a:r>
              <a:rPr lang="en-US" dirty="0" smtClean="0"/>
              <a:t>Link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pdfs.semanticscholar.org/6cd0/25fd30d1441935eb8bd6f1511cdc22cc0294.pdf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Optional reading </a:t>
            </a:r>
            <a:r>
              <a:rPr lang="en-US" dirty="0" smtClean="0"/>
              <a:t>for more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Performance</a:t>
            </a:r>
            <a:endParaRPr lang="en-US" dirty="0"/>
          </a:p>
        </p:txBody>
      </p:sp>
      <p:sp>
        <p:nvSpPr>
          <p:cNvPr id="1300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Inventory turnover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009650" y="2454275"/>
            <a:ext cx="7270750" cy="908050"/>
            <a:chOff x="400051" y="2454326"/>
            <a:chExt cx="7270749" cy="907941"/>
          </a:xfrm>
        </p:grpSpPr>
        <p:sp>
          <p:nvSpPr>
            <p:cNvPr id="130053" name="TextBox 2"/>
            <p:cNvSpPr txBox="1">
              <a:spLocks noChangeArrowheads="1"/>
            </p:cNvSpPr>
            <p:nvPr/>
          </p:nvSpPr>
          <p:spPr bwMode="auto">
            <a:xfrm>
              <a:off x="400051" y="2526653"/>
              <a:ext cx="2349499" cy="763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lnSpc>
                  <a:spcPct val="90000"/>
                </a:lnSpc>
              </a:pPr>
              <a:r>
                <a:rPr lang="en-US" sz="2400" dirty="0"/>
                <a:t>Inventory</a:t>
              </a:r>
            </a:p>
            <a:p>
              <a:pPr algn="r">
                <a:lnSpc>
                  <a:spcPct val="90000"/>
                </a:lnSpc>
              </a:pPr>
              <a:r>
                <a:rPr lang="en-US" sz="2400" dirty="0"/>
                <a:t>turnover</a:t>
              </a:r>
            </a:p>
          </p:txBody>
        </p:sp>
        <p:sp>
          <p:nvSpPr>
            <p:cNvPr id="130054" name="TextBox 4"/>
            <p:cNvSpPr txBox="1">
              <a:spLocks noChangeArrowheads="1"/>
            </p:cNvSpPr>
            <p:nvPr/>
          </p:nvSpPr>
          <p:spPr bwMode="auto">
            <a:xfrm>
              <a:off x="2844275" y="2677464"/>
              <a:ext cx="364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400" dirty="0"/>
                <a:t>=</a:t>
              </a:r>
            </a:p>
          </p:txBody>
        </p:sp>
        <p:sp>
          <p:nvSpPr>
            <p:cNvPr id="130055" name="TextBox 3"/>
            <p:cNvSpPr txBox="1">
              <a:spLocks noChangeArrowheads="1"/>
            </p:cNvSpPr>
            <p:nvPr/>
          </p:nvSpPr>
          <p:spPr bwMode="auto">
            <a:xfrm>
              <a:off x="3294220" y="2454326"/>
              <a:ext cx="4249880" cy="90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2400" dirty="0"/>
                <a:t>Cost of goods sold</a:t>
              </a:r>
            </a:p>
            <a:p>
              <a:pPr algn="ctr">
                <a:spcAft>
                  <a:spcPts val="600"/>
                </a:spcAft>
              </a:pPr>
              <a:r>
                <a:rPr lang="en-US" sz="2400" dirty="0" smtClean="0"/>
                <a:t>Average inventory </a:t>
              </a:r>
              <a:r>
                <a:rPr lang="en-US" sz="2400" dirty="0"/>
                <a:t>investment</a:t>
              </a:r>
            </a:p>
          </p:txBody>
        </p:sp>
        <p:cxnSp>
          <p:nvCxnSpPr>
            <p:cNvPr id="7" name="Straight Connector 6"/>
            <p:cNvCxnSpPr>
              <a:endCxn id="130055" idx="3"/>
            </p:cNvCxnSpPr>
            <p:nvPr/>
          </p:nvCxnSpPr>
          <p:spPr>
            <a:xfrm flipV="1">
              <a:off x="3430589" y="2908243"/>
              <a:ext cx="4113511" cy="55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ouble Bracket 8"/>
            <p:cNvSpPr/>
            <p:nvPr/>
          </p:nvSpPr>
          <p:spPr>
            <a:xfrm>
              <a:off x="3302001" y="2454326"/>
              <a:ext cx="4368799" cy="907941"/>
            </a:xfrm>
            <a:prstGeom prst="bracketPair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31900" y="3937000"/>
            <a:ext cx="5473700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Inventory </a:t>
            </a:r>
            <a:r>
              <a:rPr lang="en-US" sz="2400" dirty="0" smtClean="0"/>
              <a:t>investment</a:t>
            </a:r>
          </a:p>
          <a:p>
            <a:pPr lvl="1">
              <a:spcAft>
                <a:spcPts val="600"/>
              </a:spcAft>
              <a:buSzPct val="125000"/>
              <a:buFont typeface="Arial" panose="020B0604020202020204" pitchFamily="34" charset="0"/>
              <a:buChar char="–"/>
            </a:pPr>
            <a:r>
              <a:rPr lang="en-US" sz="2400" dirty="0" smtClean="0">
                <a:ea typeface="ＭＳ Ｐゴシック" charset="0"/>
              </a:rPr>
              <a:t>Average </a:t>
            </a:r>
            <a:r>
              <a:rPr lang="en-US" sz="2400" dirty="0">
                <a:ea typeface="ＭＳ Ｐゴシック" charset="0"/>
              </a:rPr>
              <a:t>of several periods</a:t>
            </a:r>
          </a:p>
          <a:p>
            <a:pPr lvl="1">
              <a:spcAft>
                <a:spcPts val="600"/>
              </a:spcAft>
              <a:buSzPct val="125000"/>
              <a:buFont typeface="Arial" panose="020B0604020202020204" pitchFamily="34" charset="0"/>
              <a:buChar char="–"/>
            </a:pPr>
            <a:r>
              <a:rPr lang="en-US" sz="2400" dirty="0">
                <a:ea typeface="ＭＳ Ｐゴシック" charset="0"/>
              </a:rPr>
              <a:t>(beginning plus ending)/2</a:t>
            </a:r>
          </a:p>
          <a:p>
            <a:pPr lvl="1">
              <a:spcAft>
                <a:spcPts val="600"/>
              </a:spcAft>
              <a:buSzPct val="125000"/>
              <a:buFont typeface="Arial" panose="020B0604020202020204" pitchFamily="34" charset="0"/>
              <a:buChar char="–"/>
            </a:pPr>
            <a:r>
              <a:rPr lang="en-US" sz="2400" dirty="0">
                <a:ea typeface="ＭＳ Ｐゴシック" charset="0"/>
              </a:rPr>
              <a:t>Ending inventory</a:t>
            </a:r>
          </a:p>
        </p:txBody>
      </p:sp>
    </p:spTree>
    <p:extLst>
      <p:ext uri="{BB962C8B-B14F-4D97-AF65-F5344CB8AC3E}">
        <p14:creationId xmlns:p14="http://schemas.microsoft.com/office/powerpoint/2010/main" val="359404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Measuring </a:t>
            </a:r>
            <a:r>
              <a:rPr lang="en-US" dirty="0" smtClean="0">
                <a:ea typeface="+mj-ea"/>
              </a:rPr>
              <a:t>Performance</a:t>
            </a:r>
            <a:endParaRPr lang="en-US" dirty="0">
              <a:ea typeface="+mj-ea"/>
            </a:endParaRPr>
          </a:p>
        </p:txBody>
      </p:sp>
      <p:sp>
        <p:nvSpPr>
          <p:cNvPr id="1320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  <a:cs typeface="Arial" charset="0"/>
              </a:rPr>
              <a:t>From PepsiCo, Inc. Annual </a:t>
            </a:r>
            <a:r>
              <a:rPr lang="en-US" sz="2800" dirty="0" smtClean="0">
                <a:latin typeface="Arial" charset="0"/>
                <a:cs typeface="Arial" charset="0"/>
              </a:rPr>
              <a:t>Report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All values in billions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83868"/>
              </p:ext>
            </p:extLst>
          </p:nvPr>
        </p:nvGraphicFramePr>
        <p:xfrm>
          <a:off x="1533281" y="2727325"/>
          <a:ext cx="5918200" cy="2560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Net revenue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/>
                          <a:cs typeface="Arial"/>
                        </a:rPr>
                        <a:t>$32.5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Cost of goods sold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/>
                          <a:cs typeface="Arial"/>
                        </a:rPr>
                        <a:t>$14.2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Inventory: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266700" indent="-266700"/>
                      <a:r>
                        <a:rPr lang="en-US" sz="1800" dirty="0" smtClean="0">
                          <a:latin typeface="Arial"/>
                          <a:cs typeface="Arial"/>
                        </a:rPr>
                        <a:t>	Raw material inventory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Arial"/>
                          <a:cs typeface="Arial"/>
                        </a:rPr>
                        <a:t>$.74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266700" indent="-266700"/>
                      <a:r>
                        <a:rPr lang="en-US" sz="1800" dirty="0" smtClean="0">
                          <a:latin typeface="Arial"/>
                          <a:cs typeface="Arial"/>
                        </a:rPr>
                        <a:t>	Work-in-process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inventory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Arial"/>
                          <a:cs typeface="Arial"/>
                        </a:rPr>
                        <a:t>$.11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266700" indent="-266700"/>
                      <a:r>
                        <a:rPr lang="en-US" sz="1800" dirty="0" smtClean="0">
                          <a:latin typeface="Arial"/>
                          <a:cs typeface="Arial"/>
                        </a:rPr>
                        <a:t>	Finished goods inventory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Arial"/>
                          <a:cs typeface="Arial"/>
                        </a:rPr>
                        <a:t>$.84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Total inventory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investment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/>
                          <a:cs typeface="Arial"/>
                        </a:rPr>
                        <a:t>$1.69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806331" y="5448300"/>
            <a:ext cx="4870450" cy="908050"/>
            <a:chOff x="1416051" y="5159425"/>
            <a:chExt cx="4869888" cy="907941"/>
          </a:xfrm>
        </p:grpSpPr>
        <p:sp>
          <p:nvSpPr>
            <p:cNvPr id="132150" name="TextBox 14"/>
            <p:cNvSpPr txBox="1">
              <a:spLocks noChangeArrowheads="1"/>
            </p:cNvSpPr>
            <p:nvPr/>
          </p:nvSpPr>
          <p:spPr bwMode="auto">
            <a:xfrm>
              <a:off x="1416051" y="5231752"/>
              <a:ext cx="2349499" cy="763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lnSpc>
                  <a:spcPct val="90000"/>
                </a:lnSpc>
              </a:pPr>
              <a:r>
                <a:rPr lang="en-US" sz="2400" dirty="0"/>
                <a:t>Inventory</a:t>
              </a:r>
            </a:p>
            <a:p>
              <a:pPr algn="r">
                <a:lnSpc>
                  <a:spcPct val="90000"/>
                </a:lnSpc>
              </a:pPr>
              <a:r>
                <a:rPr lang="en-US" sz="2400" dirty="0"/>
                <a:t>turnover</a:t>
              </a:r>
            </a:p>
          </p:txBody>
        </p:sp>
        <p:sp>
          <p:nvSpPr>
            <p:cNvPr id="132151" name="TextBox 15"/>
            <p:cNvSpPr txBox="1">
              <a:spLocks noChangeArrowheads="1"/>
            </p:cNvSpPr>
            <p:nvPr/>
          </p:nvSpPr>
          <p:spPr bwMode="auto">
            <a:xfrm>
              <a:off x="3860275" y="5382563"/>
              <a:ext cx="24256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400" dirty="0"/>
                <a:t>=               =  8.4</a:t>
              </a:r>
            </a:p>
          </p:txBody>
        </p:sp>
        <p:sp>
          <p:nvSpPr>
            <p:cNvPr id="132152" name="TextBox 16"/>
            <p:cNvSpPr txBox="1">
              <a:spLocks noChangeArrowheads="1"/>
            </p:cNvSpPr>
            <p:nvPr/>
          </p:nvSpPr>
          <p:spPr bwMode="auto">
            <a:xfrm>
              <a:off x="4392315" y="5159425"/>
              <a:ext cx="783688" cy="907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Aft>
                  <a:spcPts val="600"/>
                </a:spcAft>
              </a:pPr>
              <a:r>
                <a:rPr lang="en-US" sz="2400" dirty="0"/>
                <a:t>14.2</a:t>
              </a:r>
            </a:p>
            <a:p>
              <a:pPr algn="ctr">
                <a:spcAft>
                  <a:spcPts val="600"/>
                </a:spcAft>
              </a:pPr>
              <a:r>
                <a:rPr lang="en-US" sz="2400" dirty="0"/>
                <a:t>1.69</a:t>
              </a:r>
            </a:p>
          </p:txBody>
        </p:sp>
        <p:cxnSp>
          <p:nvCxnSpPr>
            <p:cNvPr id="18" name="Straight Connector 17"/>
            <p:cNvCxnSpPr>
              <a:endCxn id="132152" idx="3"/>
            </p:cNvCxnSpPr>
            <p:nvPr/>
          </p:nvCxnSpPr>
          <p:spPr>
            <a:xfrm>
              <a:off x="4344651" y="5613396"/>
              <a:ext cx="831754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79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Measuring </a:t>
            </a:r>
            <a:r>
              <a:rPr lang="en-US" dirty="0" smtClean="0">
                <a:ea typeface="+mj-ea"/>
              </a:rPr>
              <a:t>Performance</a:t>
            </a:r>
            <a:endParaRPr lang="en-US" dirty="0"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467770"/>
              </p:ext>
            </p:extLst>
          </p:nvPr>
        </p:nvGraphicFramePr>
        <p:xfrm>
          <a:off x="1524000" y="1816100"/>
          <a:ext cx="6451600" cy="4086225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TABLE 11.6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Examples of Annual Inventory Turnover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FOOD, BEVERAGE, RETAIL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Anheuser Busch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Coca-Cola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Home Depot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McDonald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MANUFACTURING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33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Dell Computer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Johnson controls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Toyota (overall)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Nissan (assembly)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7300" algn="r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	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4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Measuring </a:t>
            </a:r>
            <a:r>
              <a:rPr lang="en-US" dirty="0" smtClean="0">
                <a:ea typeface="+mj-ea"/>
              </a:rPr>
              <a:t>Performance</a:t>
            </a:r>
            <a:endParaRPr lang="en-US" dirty="0">
              <a:ea typeface="+mj-ea"/>
            </a:endParaRPr>
          </a:p>
        </p:txBody>
      </p:sp>
      <p:sp>
        <p:nvSpPr>
          <p:cNvPr id="1361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  <a:cs typeface="Arial" charset="0"/>
              </a:rPr>
              <a:t>Weeks of supply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498600" y="2324100"/>
            <a:ext cx="6274455" cy="1479548"/>
            <a:chOff x="1155700" y="2488563"/>
            <a:chExt cx="6273918" cy="1479440"/>
          </a:xfrm>
        </p:grpSpPr>
        <p:sp>
          <p:nvSpPr>
            <p:cNvPr id="136199" name="TextBox 2"/>
            <p:cNvSpPr txBox="1">
              <a:spLocks noChangeArrowheads="1"/>
            </p:cNvSpPr>
            <p:nvPr/>
          </p:nvSpPr>
          <p:spPr bwMode="auto">
            <a:xfrm>
              <a:off x="1155700" y="2597890"/>
              <a:ext cx="1670050" cy="763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lnSpc>
                  <a:spcPct val="90000"/>
                </a:lnSpc>
              </a:pPr>
              <a:r>
                <a:rPr lang="en-US" sz="2400" dirty="0"/>
                <a:t>Weeks of supply</a:t>
              </a:r>
            </a:p>
          </p:txBody>
        </p:sp>
        <p:sp>
          <p:nvSpPr>
            <p:cNvPr id="136200" name="TextBox 4"/>
            <p:cNvSpPr txBox="1">
              <a:spLocks noChangeArrowheads="1"/>
            </p:cNvSpPr>
            <p:nvPr/>
          </p:nvSpPr>
          <p:spPr bwMode="auto">
            <a:xfrm>
              <a:off x="2844275" y="2724400"/>
              <a:ext cx="364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2400" dirty="0"/>
                <a:t>=</a:t>
              </a:r>
            </a:p>
          </p:txBody>
        </p:sp>
        <p:sp>
          <p:nvSpPr>
            <p:cNvPr id="136201" name="TextBox 3"/>
            <p:cNvSpPr txBox="1">
              <a:spLocks noChangeArrowheads="1"/>
            </p:cNvSpPr>
            <p:nvPr/>
          </p:nvSpPr>
          <p:spPr bwMode="auto">
            <a:xfrm>
              <a:off x="3180101" y="2488563"/>
              <a:ext cx="4249517" cy="143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spcAft>
                  <a:spcPts val="1200"/>
                </a:spcAft>
              </a:pPr>
              <a:r>
                <a:rPr lang="en-US" sz="2400" dirty="0" smtClean="0"/>
                <a:t>Average inventory </a:t>
              </a:r>
              <a:r>
                <a:rPr lang="en-US" sz="2400" dirty="0"/>
                <a:t>investment</a:t>
              </a:r>
            </a:p>
            <a:p>
              <a:pPr algn="ctr">
                <a:spcAft>
                  <a:spcPts val="600"/>
                </a:spcAft>
              </a:pPr>
              <a:r>
                <a:rPr lang="en-US" sz="2400" dirty="0"/>
                <a:t>Annual cost of goods sold</a:t>
              </a:r>
            </a:p>
            <a:p>
              <a:pPr algn="ctr">
                <a:spcAft>
                  <a:spcPts val="600"/>
                </a:spcAft>
              </a:pPr>
              <a:r>
                <a:rPr lang="en-US" sz="2400" dirty="0"/>
                <a:t>52 weeks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468490" y="3501313"/>
              <a:ext cx="3696971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ouble Bracket 8"/>
            <p:cNvSpPr/>
            <p:nvPr/>
          </p:nvSpPr>
          <p:spPr>
            <a:xfrm>
              <a:off x="3379598" y="3060020"/>
              <a:ext cx="3889042" cy="907983"/>
            </a:xfrm>
            <a:prstGeom prst="bracketPair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290705" y="2955253"/>
              <a:ext cx="4092225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96872" y="4349865"/>
            <a:ext cx="888181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400" b="1" u="sng" dirty="0"/>
              <a:t>For PepsiCo</a:t>
            </a:r>
          </a:p>
          <a:p>
            <a:r>
              <a:rPr lang="en-US" sz="2400" dirty="0" smtClean="0"/>
              <a:t>Inventory </a:t>
            </a:r>
            <a:r>
              <a:rPr lang="en-US" sz="2400" dirty="0"/>
              <a:t>investment = $</a:t>
            </a:r>
            <a:r>
              <a:rPr lang="en-US" sz="2400" dirty="0" smtClean="0"/>
              <a:t>1.69 billion</a:t>
            </a:r>
            <a:endParaRPr lang="en-US" sz="2400" dirty="0"/>
          </a:p>
          <a:p>
            <a:r>
              <a:rPr lang="en-US" sz="2400" dirty="0" err="1" smtClean="0"/>
              <a:t>Avg</a:t>
            </a:r>
            <a:r>
              <a:rPr lang="en-US" sz="2400" dirty="0" smtClean="0"/>
              <a:t> </a:t>
            </a:r>
            <a:r>
              <a:rPr lang="en-US" sz="2400" dirty="0"/>
              <a:t>weekly cost of goods sold = $</a:t>
            </a:r>
            <a:r>
              <a:rPr lang="en-US" sz="2400" dirty="0" smtClean="0"/>
              <a:t>14.2 billion </a:t>
            </a:r>
            <a:r>
              <a:rPr lang="en-US" sz="2400" dirty="0"/>
              <a:t>/ 52 = </a:t>
            </a:r>
            <a:r>
              <a:rPr lang="en-US" sz="2400" dirty="0" smtClean="0"/>
              <a:t>$0.27 billion</a:t>
            </a:r>
            <a:endParaRPr lang="en-US" sz="2400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485900" y="5600700"/>
            <a:ext cx="5977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400" dirty="0"/>
              <a:t>Weeks of supply = 1.69 / .</a:t>
            </a:r>
            <a:r>
              <a:rPr lang="en-US" sz="2400" dirty="0" smtClean="0"/>
              <a:t>27 </a:t>
            </a:r>
            <a:r>
              <a:rPr lang="en-US" sz="2400" dirty="0"/>
              <a:t>= </a:t>
            </a:r>
            <a:r>
              <a:rPr lang="en-US" sz="2400" dirty="0" smtClean="0"/>
              <a:t>6.2 </a:t>
            </a:r>
            <a:r>
              <a:rPr lang="en-US" sz="2400" dirty="0"/>
              <a:t>weeks</a:t>
            </a:r>
          </a:p>
        </p:txBody>
      </p:sp>
    </p:spTree>
    <p:extLst>
      <p:ext uri="{BB962C8B-B14F-4D97-AF65-F5344CB8AC3E}">
        <p14:creationId xmlns:p14="http://schemas.microsoft.com/office/powerpoint/2010/main" val="266548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Benchmarking the Supply Chain</a:t>
            </a:r>
            <a:endParaRPr lang="en-US" dirty="0">
              <a:ea typeface="+mj-ea"/>
            </a:endParaRP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Comparison with benchmark firms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28980"/>
              </p:ext>
            </p:extLst>
          </p:nvPr>
        </p:nvGraphicFramePr>
        <p:xfrm>
          <a:off x="889000" y="2717800"/>
          <a:ext cx="7378700" cy="276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0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TABLE 11.7</a:t>
                      </a:r>
                      <a:endParaRPr lang="en-US" sz="18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5" marB="45725" anchor="ctr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Supply Chain Metrics in the Consumer Packaged Goods Industry 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54">
                <a:tc gridSpan="2">
                  <a:txBody>
                    <a:bodyPr/>
                    <a:lstStyle/>
                    <a:p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33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TYPICAL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FIRMS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33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BENCHMARK FIRMS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3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3"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Order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fill rate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901700" algn="r"/>
                        </a:tabLst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	71%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257300" algn="r"/>
                        </a:tabLst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	98%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3"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Order fulfillment lead time (days)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723900" algn="r"/>
                        </a:tabLst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	7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079500" algn="r"/>
                        </a:tabLst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	3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3"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Cash-to-cash cycle time (days)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723900" algn="r"/>
                        </a:tabLst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	100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079500" algn="r"/>
                        </a:tabLst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	30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3"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Inventory days of supply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723900" algn="r"/>
                        </a:tabLst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	50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079500" algn="r"/>
                        </a:tabLst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	20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5" marB="45725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2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Bullwhip Effect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The tendency for larger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order size fluctuations</a:t>
            </a:r>
            <a:r>
              <a:rPr lang="en-US" dirty="0">
                <a:latin typeface="Arial" charset="0"/>
                <a:cs typeface="Arial" charset="0"/>
              </a:rPr>
              <a:t> as orders are relayed through the supply chain</a:t>
            </a:r>
          </a:p>
          <a:p>
            <a:r>
              <a:rPr lang="en-US" dirty="0">
                <a:latin typeface="Arial" charset="0"/>
                <a:cs typeface="Arial" charset="0"/>
              </a:rPr>
              <a:t>Creates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unstable</a:t>
            </a:r>
            <a:r>
              <a:rPr lang="en-US" dirty="0">
                <a:latin typeface="Arial" charset="0"/>
                <a:cs typeface="Arial" charset="0"/>
              </a:rPr>
              <a:t> production schedules, expensive capacity change costs, longer lead times, obsolescence</a:t>
            </a:r>
          </a:p>
          <a:p>
            <a:r>
              <a:rPr lang="en-US" dirty="0">
                <a:latin typeface="Arial" charset="0"/>
                <a:cs typeface="Arial" charset="0"/>
              </a:rPr>
              <a:t>Damage can be minimized with supplier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coordination and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planning</a:t>
            </a: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Need to understand idea of safety stock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8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F 1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7" b="8734"/>
          <a:stretch>
            <a:fillRect/>
          </a:stretch>
        </p:blipFill>
        <p:spPr bwMode="auto">
          <a:xfrm>
            <a:off x="757238" y="1981200"/>
            <a:ext cx="7648575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 Supply Chain for Beer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17525" y="1330325"/>
            <a:ext cx="12080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11.1</a:t>
            </a:r>
          </a:p>
        </p:txBody>
      </p:sp>
    </p:spTree>
    <p:extLst>
      <p:ext uri="{BB962C8B-B14F-4D97-AF65-F5344CB8AC3E}">
        <p14:creationId xmlns:p14="http://schemas.microsoft.com/office/powerpoint/2010/main" val="22542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Bullwhip Effect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622300" y="1328738"/>
            <a:ext cx="7010400" cy="5054600"/>
            <a:chOff x="622891" y="1125538"/>
            <a:chExt cx="7009809" cy="5054600"/>
          </a:xfrm>
        </p:grpSpPr>
        <p:sp>
          <p:nvSpPr>
            <p:cNvPr id="5" name="Freeform 4"/>
            <p:cNvSpPr/>
            <p:nvPr/>
          </p:nvSpPr>
          <p:spPr>
            <a:xfrm>
              <a:off x="1283235" y="1549400"/>
              <a:ext cx="6057389" cy="3898900"/>
            </a:xfrm>
            <a:custGeom>
              <a:avLst/>
              <a:gdLst>
                <a:gd name="connsiteX0" fmla="*/ 0 w 5588000"/>
                <a:gd name="connsiteY0" fmla="*/ 0 h 3822700"/>
                <a:gd name="connsiteX1" fmla="*/ 12700 w 5588000"/>
                <a:gd name="connsiteY1" fmla="*/ 3822700 h 3822700"/>
                <a:gd name="connsiteX2" fmla="*/ 5588000 w 5588000"/>
                <a:gd name="connsiteY2" fmla="*/ 3822700 h 382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88000" h="3822700">
                  <a:moveTo>
                    <a:pt x="0" y="0"/>
                  </a:moveTo>
                  <a:cubicBezTo>
                    <a:pt x="4233" y="1274233"/>
                    <a:pt x="8467" y="2548467"/>
                    <a:pt x="12700" y="3822700"/>
                  </a:cubicBezTo>
                  <a:lnTo>
                    <a:pt x="5588000" y="3822700"/>
                  </a:lnTo>
                </a:path>
              </a:pathLst>
            </a:cu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7131" name="TextBox 9"/>
            <p:cNvSpPr txBox="1">
              <a:spLocks noChangeArrowheads="1"/>
            </p:cNvSpPr>
            <p:nvPr/>
          </p:nvSpPr>
          <p:spPr bwMode="auto">
            <a:xfrm>
              <a:off x="843715" y="1125538"/>
              <a:ext cx="543739" cy="4515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>
                <a:lnSpc>
                  <a:spcPct val="296000"/>
                </a:lnSpc>
              </a:pPr>
              <a:r>
                <a:rPr lang="en-US" sz="1400" dirty="0"/>
                <a:t>60 –</a:t>
              </a:r>
            </a:p>
            <a:p>
              <a:pPr algn="r">
                <a:lnSpc>
                  <a:spcPct val="296000"/>
                </a:lnSpc>
              </a:pPr>
              <a:r>
                <a:rPr lang="en-US" sz="1400" dirty="0"/>
                <a:t>50 –</a:t>
              </a:r>
            </a:p>
            <a:p>
              <a:pPr algn="r">
                <a:lnSpc>
                  <a:spcPct val="296000"/>
                </a:lnSpc>
              </a:pPr>
              <a:r>
                <a:rPr lang="en-US" sz="1400" dirty="0"/>
                <a:t>40 –</a:t>
              </a:r>
            </a:p>
            <a:p>
              <a:pPr algn="r">
                <a:lnSpc>
                  <a:spcPct val="296000"/>
                </a:lnSpc>
              </a:pPr>
              <a:r>
                <a:rPr lang="en-US" sz="1400" dirty="0"/>
                <a:t>30 –</a:t>
              </a:r>
            </a:p>
            <a:p>
              <a:pPr algn="r">
                <a:lnSpc>
                  <a:spcPct val="296000"/>
                </a:lnSpc>
              </a:pPr>
              <a:r>
                <a:rPr lang="en-US" sz="1400" dirty="0"/>
                <a:t>20 –</a:t>
              </a:r>
            </a:p>
            <a:p>
              <a:pPr algn="r">
                <a:lnSpc>
                  <a:spcPct val="296000"/>
                </a:lnSpc>
              </a:pPr>
              <a:r>
                <a:rPr lang="en-US" sz="1400" dirty="0"/>
                <a:t>10 –</a:t>
              </a:r>
            </a:p>
            <a:p>
              <a:pPr algn="r">
                <a:lnSpc>
                  <a:spcPct val="296000"/>
                </a:lnSpc>
              </a:pPr>
              <a:r>
                <a:rPr lang="en-US" sz="1400" dirty="0"/>
                <a:t>0 –</a:t>
              </a:r>
            </a:p>
          </p:txBody>
        </p:sp>
        <p:sp>
          <p:nvSpPr>
            <p:cNvPr id="47132" name="TextBox 10"/>
            <p:cNvSpPr txBox="1">
              <a:spLocks noChangeArrowheads="1"/>
            </p:cNvSpPr>
            <p:nvPr/>
          </p:nvSpPr>
          <p:spPr bwMode="auto">
            <a:xfrm>
              <a:off x="1079500" y="5567561"/>
              <a:ext cx="6553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400" dirty="0"/>
                <a:t>	1	2	3	4	5	6	7	8	9	10	11</a:t>
              </a:r>
            </a:p>
          </p:txBody>
        </p:sp>
        <p:sp>
          <p:nvSpPr>
            <p:cNvPr id="47133" name="TextBox 11"/>
            <p:cNvSpPr txBox="1">
              <a:spLocks noChangeArrowheads="1"/>
            </p:cNvSpPr>
            <p:nvPr/>
          </p:nvSpPr>
          <p:spPr bwMode="auto">
            <a:xfrm>
              <a:off x="838200" y="5359067"/>
              <a:ext cx="6667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361950" algn="ctr"/>
                  <a:tab pos="895350" algn="ctr"/>
                  <a:tab pos="1435100" algn="ctr"/>
                  <a:tab pos="1974850" algn="ctr"/>
                  <a:tab pos="2514600" algn="ctr"/>
                  <a:tab pos="3048000" algn="ctr"/>
                  <a:tab pos="3587750" algn="ctr"/>
                  <a:tab pos="4127500" algn="ctr"/>
                  <a:tab pos="4667250" algn="ctr"/>
                  <a:tab pos="5200650" algn="ctr"/>
                  <a:tab pos="5740400" algn="ctr"/>
                  <a:tab pos="6280150" algn="ctr"/>
                </a:tabLs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000" dirty="0"/>
                <a:t>	|	|	|	|	|	|	|	|	|	|	|	|</a:t>
              </a:r>
            </a:p>
          </p:txBody>
        </p:sp>
        <p:sp>
          <p:nvSpPr>
            <p:cNvPr id="47134" name="TextBox 12"/>
            <p:cNvSpPr txBox="1">
              <a:spLocks noChangeArrowheads="1"/>
            </p:cNvSpPr>
            <p:nvPr/>
          </p:nvSpPr>
          <p:spPr bwMode="auto">
            <a:xfrm>
              <a:off x="3975100" y="5872361"/>
              <a:ext cx="5180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400" dirty="0"/>
                <a:t>Day</a:t>
              </a:r>
            </a:p>
          </p:txBody>
        </p:sp>
        <p:sp>
          <p:nvSpPr>
            <p:cNvPr id="47135" name="TextBox 13"/>
            <p:cNvSpPr txBox="1">
              <a:spLocks noChangeArrowheads="1"/>
            </p:cNvSpPr>
            <p:nvPr/>
          </p:nvSpPr>
          <p:spPr bwMode="auto">
            <a:xfrm rot="-5400000">
              <a:off x="88130" y="3431011"/>
              <a:ext cx="13773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400" dirty="0"/>
                <a:t>Order Quantity</a:t>
              </a:r>
            </a:p>
          </p:txBody>
        </p:sp>
      </p:grpSp>
      <p:sp>
        <p:nvSpPr>
          <p:cNvPr id="7" name="Freeform 6"/>
          <p:cNvSpPr/>
          <p:nvPr/>
        </p:nvSpPr>
        <p:spPr>
          <a:xfrm>
            <a:off x="1562100" y="3759200"/>
            <a:ext cx="5330825" cy="1244600"/>
          </a:xfrm>
          <a:custGeom>
            <a:avLst/>
            <a:gdLst>
              <a:gd name="connsiteX0" fmla="*/ 0 w 5067300"/>
              <a:gd name="connsiteY0" fmla="*/ 2628900 h 2628900"/>
              <a:gd name="connsiteX1" fmla="*/ 495300 w 5067300"/>
              <a:gd name="connsiteY1" fmla="*/ 2628900 h 2628900"/>
              <a:gd name="connsiteX2" fmla="*/ 1028700 w 5067300"/>
              <a:gd name="connsiteY2" fmla="*/ 1485900 h 2628900"/>
              <a:gd name="connsiteX3" fmla="*/ 1524000 w 5067300"/>
              <a:gd name="connsiteY3" fmla="*/ 1054100 h 2628900"/>
              <a:gd name="connsiteX4" fmla="*/ 1739900 w 5067300"/>
              <a:gd name="connsiteY4" fmla="*/ 647700 h 2628900"/>
              <a:gd name="connsiteX5" fmla="*/ 2489200 w 5067300"/>
              <a:gd name="connsiteY5" fmla="*/ 0 h 2628900"/>
              <a:gd name="connsiteX6" fmla="*/ 3530600 w 5067300"/>
              <a:gd name="connsiteY6" fmla="*/ 1384300 h 2628900"/>
              <a:gd name="connsiteX7" fmla="*/ 4064000 w 5067300"/>
              <a:gd name="connsiteY7" fmla="*/ 1651000 h 2628900"/>
              <a:gd name="connsiteX8" fmla="*/ 4533900 w 5067300"/>
              <a:gd name="connsiteY8" fmla="*/ 2032000 h 2628900"/>
              <a:gd name="connsiteX9" fmla="*/ 5067300 w 5067300"/>
              <a:gd name="connsiteY9" fmla="*/ 2133600 h 2628900"/>
              <a:gd name="connsiteX0" fmla="*/ 0 w 5067300"/>
              <a:gd name="connsiteY0" fmla="*/ 2628900 h 2628900"/>
              <a:gd name="connsiteX1" fmla="*/ 495300 w 5067300"/>
              <a:gd name="connsiteY1" fmla="*/ 2628900 h 2628900"/>
              <a:gd name="connsiteX2" fmla="*/ 1009650 w 5067300"/>
              <a:gd name="connsiteY2" fmla="*/ 2095500 h 2628900"/>
              <a:gd name="connsiteX3" fmla="*/ 1524000 w 5067300"/>
              <a:gd name="connsiteY3" fmla="*/ 1054100 h 2628900"/>
              <a:gd name="connsiteX4" fmla="*/ 1739900 w 5067300"/>
              <a:gd name="connsiteY4" fmla="*/ 647700 h 2628900"/>
              <a:gd name="connsiteX5" fmla="*/ 2489200 w 5067300"/>
              <a:gd name="connsiteY5" fmla="*/ 0 h 2628900"/>
              <a:gd name="connsiteX6" fmla="*/ 3530600 w 5067300"/>
              <a:gd name="connsiteY6" fmla="*/ 1384300 h 2628900"/>
              <a:gd name="connsiteX7" fmla="*/ 4064000 w 5067300"/>
              <a:gd name="connsiteY7" fmla="*/ 1651000 h 2628900"/>
              <a:gd name="connsiteX8" fmla="*/ 4533900 w 5067300"/>
              <a:gd name="connsiteY8" fmla="*/ 2032000 h 2628900"/>
              <a:gd name="connsiteX9" fmla="*/ 5067300 w 5067300"/>
              <a:gd name="connsiteY9" fmla="*/ 2133600 h 2628900"/>
              <a:gd name="connsiteX0" fmla="*/ 0 w 5067300"/>
              <a:gd name="connsiteY0" fmla="*/ 2628900 h 2628900"/>
              <a:gd name="connsiteX1" fmla="*/ 495300 w 5067300"/>
              <a:gd name="connsiteY1" fmla="*/ 2628900 h 2628900"/>
              <a:gd name="connsiteX2" fmla="*/ 1009650 w 5067300"/>
              <a:gd name="connsiteY2" fmla="*/ 2095500 h 2628900"/>
              <a:gd name="connsiteX3" fmla="*/ 1581150 w 5067300"/>
              <a:gd name="connsiteY3" fmla="*/ 1835150 h 2628900"/>
              <a:gd name="connsiteX4" fmla="*/ 1739900 w 5067300"/>
              <a:gd name="connsiteY4" fmla="*/ 647700 h 2628900"/>
              <a:gd name="connsiteX5" fmla="*/ 2489200 w 5067300"/>
              <a:gd name="connsiteY5" fmla="*/ 0 h 2628900"/>
              <a:gd name="connsiteX6" fmla="*/ 3530600 w 5067300"/>
              <a:gd name="connsiteY6" fmla="*/ 1384300 h 2628900"/>
              <a:gd name="connsiteX7" fmla="*/ 4064000 w 5067300"/>
              <a:gd name="connsiteY7" fmla="*/ 1651000 h 2628900"/>
              <a:gd name="connsiteX8" fmla="*/ 4533900 w 5067300"/>
              <a:gd name="connsiteY8" fmla="*/ 2032000 h 2628900"/>
              <a:gd name="connsiteX9" fmla="*/ 5067300 w 5067300"/>
              <a:gd name="connsiteY9" fmla="*/ 2133600 h 2628900"/>
              <a:gd name="connsiteX0" fmla="*/ 0 w 5067300"/>
              <a:gd name="connsiteY0" fmla="*/ 2628900 h 2628900"/>
              <a:gd name="connsiteX1" fmla="*/ 495300 w 5067300"/>
              <a:gd name="connsiteY1" fmla="*/ 2628900 h 2628900"/>
              <a:gd name="connsiteX2" fmla="*/ 1009650 w 5067300"/>
              <a:gd name="connsiteY2" fmla="*/ 2095500 h 2628900"/>
              <a:gd name="connsiteX3" fmla="*/ 1581150 w 5067300"/>
              <a:gd name="connsiteY3" fmla="*/ 1835150 h 2628900"/>
              <a:gd name="connsiteX4" fmla="*/ 2197100 w 5067300"/>
              <a:gd name="connsiteY4" fmla="*/ 1384300 h 2628900"/>
              <a:gd name="connsiteX5" fmla="*/ 2489200 w 5067300"/>
              <a:gd name="connsiteY5" fmla="*/ 0 h 2628900"/>
              <a:gd name="connsiteX6" fmla="*/ 3530600 w 5067300"/>
              <a:gd name="connsiteY6" fmla="*/ 1384300 h 2628900"/>
              <a:gd name="connsiteX7" fmla="*/ 4064000 w 5067300"/>
              <a:gd name="connsiteY7" fmla="*/ 1651000 h 2628900"/>
              <a:gd name="connsiteX8" fmla="*/ 4533900 w 5067300"/>
              <a:gd name="connsiteY8" fmla="*/ 2032000 h 2628900"/>
              <a:gd name="connsiteX9" fmla="*/ 5067300 w 5067300"/>
              <a:gd name="connsiteY9" fmla="*/ 2133600 h 2628900"/>
              <a:gd name="connsiteX0" fmla="*/ 0 w 5067300"/>
              <a:gd name="connsiteY0" fmla="*/ 1244600 h 1244600"/>
              <a:gd name="connsiteX1" fmla="*/ 495300 w 5067300"/>
              <a:gd name="connsiteY1" fmla="*/ 1244600 h 1244600"/>
              <a:gd name="connsiteX2" fmla="*/ 1009650 w 5067300"/>
              <a:gd name="connsiteY2" fmla="*/ 711200 h 1244600"/>
              <a:gd name="connsiteX3" fmla="*/ 1581150 w 5067300"/>
              <a:gd name="connsiteY3" fmla="*/ 450850 h 1244600"/>
              <a:gd name="connsiteX4" fmla="*/ 2197100 w 5067300"/>
              <a:gd name="connsiteY4" fmla="*/ 0 h 1244600"/>
              <a:gd name="connsiteX5" fmla="*/ 2476500 w 5067300"/>
              <a:gd name="connsiteY5" fmla="*/ 355600 h 1244600"/>
              <a:gd name="connsiteX6" fmla="*/ 3530600 w 5067300"/>
              <a:gd name="connsiteY6" fmla="*/ 0 h 1244600"/>
              <a:gd name="connsiteX7" fmla="*/ 4064000 w 5067300"/>
              <a:gd name="connsiteY7" fmla="*/ 266700 h 1244600"/>
              <a:gd name="connsiteX8" fmla="*/ 4533900 w 5067300"/>
              <a:gd name="connsiteY8" fmla="*/ 647700 h 1244600"/>
              <a:gd name="connsiteX9" fmla="*/ 5067300 w 5067300"/>
              <a:gd name="connsiteY9" fmla="*/ 749300 h 1244600"/>
              <a:gd name="connsiteX0" fmla="*/ 0 w 5067300"/>
              <a:gd name="connsiteY0" fmla="*/ 1244600 h 1244600"/>
              <a:gd name="connsiteX1" fmla="*/ 495300 w 5067300"/>
              <a:gd name="connsiteY1" fmla="*/ 1244600 h 1244600"/>
              <a:gd name="connsiteX2" fmla="*/ 1009650 w 5067300"/>
              <a:gd name="connsiteY2" fmla="*/ 711200 h 1244600"/>
              <a:gd name="connsiteX3" fmla="*/ 1581150 w 5067300"/>
              <a:gd name="connsiteY3" fmla="*/ 450850 h 1244600"/>
              <a:gd name="connsiteX4" fmla="*/ 2197100 w 5067300"/>
              <a:gd name="connsiteY4" fmla="*/ 0 h 1244600"/>
              <a:gd name="connsiteX5" fmla="*/ 2476500 w 5067300"/>
              <a:gd name="connsiteY5" fmla="*/ 355600 h 1244600"/>
              <a:gd name="connsiteX6" fmla="*/ 3511550 w 5067300"/>
              <a:gd name="connsiteY6" fmla="*/ 635000 h 1244600"/>
              <a:gd name="connsiteX7" fmla="*/ 4064000 w 5067300"/>
              <a:gd name="connsiteY7" fmla="*/ 266700 h 1244600"/>
              <a:gd name="connsiteX8" fmla="*/ 4533900 w 5067300"/>
              <a:gd name="connsiteY8" fmla="*/ 647700 h 1244600"/>
              <a:gd name="connsiteX9" fmla="*/ 5067300 w 5067300"/>
              <a:gd name="connsiteY9" fmla="*/ 749300 h 1244600"/>
              <a:gd name="connsiteX0" fmla="*/ 0 w 5067300"/>
              <a:gd name="connsiteY0" fmla="*/ 1244600 h 1244600"/>
              <a:gd name="connsiteX1" fmla="*/ 495300 w 5067300"/>
              <a:gd name="connsiteY1" fmla="*/ 1244600 h 1244600"/>
              <a:gd name="connsiteX2" fmla="*/ 1009650 w 5067300"/>
              <a:gd name="connsiteY2" fmla="*/ 711200 h 1244600"/>
              <a:gd name="connsiteX3" fmla="*/ 1581150 w 5067300"/>
              <a:gd name="connsiteY3" fmla="*/ 450850 h 1244600"/>
              <a:gd name="connsiteX4" fmla="*/ 2197100 w 5067300"/>
              <a:gd name="connsiteY4" fmla="*/ 0 h 1244600"/>
              <a:gd name="connsiteX5" fmla="*/ 2476500 w 5067300"/>
              <a:gd name="connsiteY5" fmla="*/ 355600 h 1244600"/>
              <a:gd name="connsiteX6" fmla="*/ 3511550 w 5067300"/>
              <a:gd name="connsiteY6" fmla="*/ 635000 h 1244600"/>
              <a:gd name="connsiteX7" fmla="*/ 4044950 w 5067300"/>
              <a:gd name="connsiteY7" fmla="*/ 1003300 h 1244600"/>
              <a:gd name="connsiteX8" fmla="*/ 4533900 w 5067300"/>
              <a:gd name="connsiteY8" fmla="*/ 647700 h 1244600"/>
              <a:gd name="connsiteX9" fmla="*/ 5067300 w 5067300"/>
              <a:gd name="connsiteY9" fmla="*/ 749300 h 1244600"/>
              <a:gd name="connsiteX0" fmla="*/ 0 w 5067300"/>
              <a:gd name="connsiteY0" fmla="*/ 1244600 h 1244600"/>
              <a:gd name="connsiteX1" fmla="*/ 495300 w 5067300"/>
              <a:gd name="connsiteY1" fmla="*/ 1244600 h 1244600"/>
              <a:gd name="connsiteX2" fmla="*/ 1009650 w 5067300"/>
              <a:gd name="connsiteY2" fmla="*/ 711200 h 1244600"/>
              <a:gd name="connsiteX3" fmla="*/ 1581150 w 5067300"/>
              <a:gd name="connsiteY3" fmla="*/ 450850 h 1244600"/>
              <a:gd name="connsiteX4" fmla="*/ 2197100 w 5067300"/>
              <a:gd name="connsiteY4" fmla="*/ 0 h 1244600"/>
              <a:gd name="connsiteX5" fmla="*/ 2476500 w 5067300"/>
              <a:gd name="connsiteY5" fmla="*/ 355600 h 1244600"/>
              <a:gd name="connsiteX6" fmla="*/ 3511550 w 5067300"/>
              <a:gd name="connsiteY6" fmla="*/ 635000 h 1244600"/>
              <a:gd name="connsiteX7" fmla="*/ 4044950 w 5067300"/>
              <a:gd name="connsiteY7" fmla="*/ 1003300 h 1244600"/>
              <a:gd name="connsiteX8" fmla="*/ 4641850 w 5067300"/>
              <a:gd name="connsiteY8" fmla="*/ 1079500 h 1244600"/>
              <a:gd name="connsiteX9" fmla="*/ 5067300 w 5067300"/>
              <a:gd name="connsiteY9" fmla="*/ 749300 h 1244600"/>
              <a:gd name="connsiteX0" fmla="*/ 0 w 5022850"/>
              <a:gd name="connsiteY0" fmla="*/ 1244600 h 1244600"/>
              <a:gd name="connsiteX1" fmla="*/ 495300 w 5022850"/>
              <a:gd name="connsiteY1" fmla="*/ 1244600 h 1244600"/>
              <a:gd name="connsiteX2" fmla="*/ 1009650 w 5022850"/>
              <a:gd name="connsiteY2" fmla="*/ 711200 h 1244600"/>
              <a:gd name="connsiteX3" fmla="*/ 1581150 w 5022850"/>
              <a:gd name="connsiteY3" fmla="*/ 450850 h 1244600"/>
              <a:gd name="connsiteX4" fmla="*/ 2197100 w 5022850"/>
              <a:gd name="connsiteY4" fmla="*/ 0 h 1244600"/>
              <a:gd name="connsiteX5" fmla="*/ 2476500 w 5022850"/>
              <a:gd name="connsiteY5" fmla="*/ 355600 h 1244600"/>
              <a:gd name="connsiteX6" fmla="*/ 3511550 w 5022850"/>
              <a:gd name="connsiteY6" fmla="*/ 635000 h 1244600"/>
              <a:gd name="connsiteX7" fmla="*/ 4044950 w 5022850"/>
              <a:gd name="connsiteY7" fmla="*/ 1003300 h 1244600"/>
              <a:gd name="connsiteX8" fmla="*/ 4641850 w 5022850"/>
              <a:gd name="connsiteY8" fmla="*/ 1079500 h 1244600"/>
              <a:gd name="connsiteX9" fmla="*/ 5022850 w 5022850"/>
              <a:gd name="connsiteY9" fmla="*/ 10795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2850" h="1244600">
                <a:moveTo>
                  <a:pt x="0" y="1244600"/>
                </a:moveTo>
                <a:lnTo>
                  <a:pt x="495300" y="1244600"/>
                </a:lnTo>
                <a:lnTo>
                  <a:pt x="1009650" y="711200"/>
                </a:lnTo>
                <a:lnTo>
                  <a:pt x="1581150" y="450850"/>
                </a:lnTo>
                <a:lnTo>
                  <a:pt x="2197100" y="0"/>
                </a:lnTo>
                <a:lnTo>
                  <a:pt x="2476500" y="355600"/>
                </a:lnTo>
                <a:lnTo>
                  <a:pt x="3511550" y="635000"/>
                </a:lnTo>
                <a:lnTo>
                  <a:pt x="4044950" y="1003300"/>
                </a:lnTo>
                <a:lnTo>
                  <a:pt x="4641850" y="1079500"/>
                </a:lnTo>
                <a:lnTo>
                  <a:pt x="5022850" y="1079500"/>
                </a:lnTo>
              </a:path>
            </a:pathLst>
          </a:custGeom>
          <a:ln w="57150" cmpd="sng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562100" y="4514850"/>
            <a:ext cx="5311775" cy="488950"/>
          </a:xfrm>
          <a:custGeom>
            <a:avLst/>
            <a:gdLst>
              <a:gd name="connsiteX0" fmla="*/ 0 w 5067300"/>
              <a:gd name="connsiteY0" fmla="*/ 2628900 h 2628900"/>
              <a:gd name="connsiteX1" fmla="*/ 495300 w 5067300"/>
              <a:gd name="connsiteY1" fmla="*/ 2628900 h 2628900"/>
              <a:gd name="connsiteX2" fmla="*/ 1028700 w 5067300"/>
              <a:gd name="connsiteY2" fmla="*/ 1485900 h 2628900"/>
              <a:gd name="connsiteX3" fmla="*/ 1524000 w 5067300"/>
              <a:gd name="connsiteY3" fmla="*/ 1054100 h 2628900"/>
              <a:gd name="connsiteX4" fmla="*/ 1739900 w 5067300"/>
              <a:gd name="connsiteY4" fmla="*/ 647700 h 2628900"/>
              <a:gd name="connsiteX5" fmla="*/ 2489200 w 5067300"/>
              <a:gd name="connsiteY5" fmla="*/ 0 h 2628900"/>
              <a:gd name="connsiteX6" fmla="*/ 3530600 w 5067300"/>
              <a:gd name="connsiteY6" fmla="*/ 1384300 h 2628900"/>
              <a:gd name="connsiteX7" fmla="*/ 4064000 w 5067300"/>
              <a:gd name="connsiteY7" fmla="*/ 1651000 h 2628900"/>
              <a:gd name="connsiteX8" fmla="*/ 4533900 w 5067300"/>
              <a:gd name="connsiteY8" fmla="*/ 2032000 h 2628900"/>
              <a:gd name="connsiteX9" fmla="*/ 5067300 w 5067300"/>
              <a:gd name="connsiteY9" fmla="*/ 2133600 h 2628900"/>
              <a:gd name="connsiteX0" fmla="*/ 0 w 5067300"/>
              <a:gd name="connsiteY0" fmla="*/ 2628900 h 2628900"/>
              <a:gd name="connsiteX1" fmla="*/ 495300 w 5067300"/>
              <a:gd name="connsiteY1" fmla="*/ 2628900 h 2628900"/>
              <a:gd name="connsiteX2" fmla="*/ 1009650 w 5067300"/>
              <a:gd name="connsiteY2" fmla="*/ 2095500 h 2628900"/>
              <a:gd name="connsiteX3" fmla="*/ 1524000 w 5067300"/>
              <a:gd name="connsiteY3" fmla="*/ 1054100 h 2628900"/>
              <a:gd name="connsiteX4" fmla="*/ 1739900 w 5067300"/>
              <a:gd name="connsiteY4" fmla="*/ 647700 h 2628900"/>
              <a:gd name="connsiteX5" fmla="*/ 2489200 w 5067300"/>
              <a:gd name="connsiteY5" fmla="*/ 0 h 2628900"/>
              <a:gd name="connsiteX6" fmla="*/ 3530600 w 5067300"/>
              <a:gd name="connsiteY6" fmla="*/ 1384300 h 2628900"/>
              <a:gd name="connsiteX7" fmla="*/ 4064000 w 5067300"/>
              <a:gd name="connsiteY7" fmla="*/ 1651000 h 2628900"/>
              <a:gd name="connsiteX8" fmla="*/ 4533900 w 5067300"/>
              <a:gd name="connsiteY8" fmla="*/ 2032000 h 2628900"/>
              <a:gd name="connsiteX9" fmla="*/ 5067300 w 5067300"/>
              <a:gd name="connsiteY9" fmla="*/ 2133600 h 2628900"/>
              <a:gd name="connsiteX0" fmla="*/ 0 w 5067300"/>
              <a:gd name="connsiteY0" fmla="*/ 2628900 h 2628900"/>
              <a:gd name="connsiteX1" fmla="*/ 495300 w 5067300"/>
              <a:gd name="connsiteY1" fmla="*/ 2628900 h 2628900"/>
              <a:gd name="connsiteX2" fmla="*/ 1009650 w 5067300"/>
              <a:gd name="connsiteY2" fmla="*/ 2095500 h 2628900"/>
              <a:gd name="connsiteX3" fmla="*/ 1581150 w 5067300"/>
              <a:gd name="connsiteY3" fmla="*/ 1835150 h 2628900"/>
              <a:gd name="connsiteX4" fmla="*/ 1739900 w 5067300"/>
              <a:gd name="connsiteY4" fmla="*/ 647700 h 2628900"/>
              <a:gd name="connsiteX5" fmla="*/ 2489200 w 5067300"/>
              <a:gd name="connsiteY5" fmla="*/ 0 h 2628900"/>
              <a:gd name="connsiteX6" fmla="*/ 3530600 w 5067300"/>
              <a:gd name="connsiteY6" fmla="*/ 1384300 h 2628900"/>
              <a:gd name="connsiteX7" fmla="*/ 4064000 w 5067300"/>
              <a:gd name="connsiteY7" fmla="*/ 1651000 h 2628900"/>
              <a:gd name="connsiteX8" fmla="*/ 4533900 w 5067300"/>
              <a:gd name="connsiteY8" fmla="*/ 2032000 h 2628900"/>
              <a:gd name="connsiteX9" fmla="*/ 5067300 w 5067300"/>
              <a:gd name="connsiteY9" fmla="*/ 2133600 h 2628900"/>
              <a:gd name="connsiteX0" fmla="*/ 0 w 5067300"/>
              <a:gd name="connsiteY0" fmla="*/ 2628900 h 2628900"/>
              <a:gd name="connsiteX1" fmla="*/ 495300 w 5067300"/>
              <a:gd name="connsiteY1" fmla="*/ 2628900 h 2628900"/>
              <a:gd name="connsiteX2" fmla="*/ 1009650 w 5067300"/>
              <a:gd name="connsiteY2" fmla="*/ 2095500 h 2628900"/>
              <a:gd name="connsiteX3" fmla="*/ 1581150 w 5067300"/>
              <a:gd name="connsiteY3" fmla="*/ 1835150 h 2628900"/>
              <a:gd name="connsiteX4" fmla="*/ 2197100 w 5067300"/>
              <a:gd name="connsiteY4" fmla="*/ 1384300 h 2628900"/>
              <a:gd name="connsiteX5" fmla="*/ 2489200 w 5067300"/>
              <a:gd name="connsiteY5" fmla="*/ 0 h 2628900"/>
              <a:gd name="connsiteX6" fmla="*/ 3530600 w 5067300"/>
              <a:gd name="connsiteY6" fmla="*/ 1384300 h 2628900"/>
              <a:gd name="connsiteX7" fmla="*/ 4064000 w 5067300"/>
              <a:gd name="connsiteY7" fmla="*/ 1651000 h 2628900"/>
              <a:gd name="connsiteX8" fmla="*/ 4533900 w 5067300"/>
              <a:gd name="connsiteY8" fmla="*/ 2032000 h 2628900"/>
              <a:gd name="connsiteX9" fmla="*/ 5067300 w 5067300"/>
              <a:gd name="connsiteY9" fmla="*/ 2133600 h 2628900"/>
              <a:gd name="connsiteX0" fmla="*/ 0 w 5067300"/>
              <a:gd name="connsiteY0" fmla="*/ 1244600 h 1244600"/>
              <a:gd name="connsiteX1" fmla="*/ 495300 w 5067300"/>
              <a:gd name="connsiteY1" fmla="*/ 1244600 h 1244600"/>
              <a:gd name="connsiteX2" fmla="*/ 1009650 w 5067300"/>
              <a:gd name="connsiteY2" fmla="*/ 711200 h 1244600"/>
              <a:gd name="connsiteX3" fmla="*/ 1581150 w 5067300"/>
              <a:gd name="connsiteY3" fmla="*/ 450850 h 1244600"/>
              <a:gd name="connsiteX4" fmla="*/ 2197100 w 5067300"/>
              <a:gd name="connsiteY4" fmla="*/ 0 h 1244600"/>
              <a:gd name="connsiteX5" fmla="*/ 2476500 w 5067300"/>
              <a:gd name="connsiteY5" fmla="*/ 355600 h 1244600"/>
              <a:gd name="connsiteX6" fmla="*/ 3530600 w 5067300"/>
              <a:gd name="connsiteY6" fmla="*/ 0 h 1244600"/>
              <a:gd name="connsiteX7" fmla="*/ 4064000 w 5067300"/>
              <a:gd name="connsiteY7" fmla="*/ 266700 h 1244600"/>
              <a:gd name="connsiteX8" fmla="*/ 4533900 w 5067300"/>
              <a:gd name="connsiteY8" fmla="*/ 647700 h 1244600"/>
              <a:gd name="connsiteX9" fmla="*/ 5067300 w 5067300"/>
              <a:gd name="connsiteY9" fmla="*/ 749300 h 1244600"/>
              <a:gd name="connsiteX0" fmla="*/ 0 w 5067300"/>
              <a:gd name="connsiteY0" fmla="*/ 1244600 h 1244600"/>
              <a:gd name="connsiteX1" fmla="*/ 495300 w 5067300"/>
              <a:gd name="connsiteY1" fmla="*/ 1244600 h 1244600"/>
              <a:gd name="connsiteX2" fmla="*/ 1009650 w 5067300"/>
              <a:gd name="connsiteY2" fmla="*/ 711200 h 1244600"/>
              <a:gd name="connsiteX3" fmla="*/ 1581150 w 5067300"/>
              <a:gd name="connsiteY3" fmla="*/ 450850 h 1244600"/>
              <a:gd name="connsiteX4" fmla="*/ 2197100 w 5067300"/>
              <a:gd name="connsiteY4" fmla="*/ 0 h 1244600"/>
              <a:gd name="connsiteX5" fmla="*/ 2476500 w 5067300"/>
              <a:gd name="connsiteY5" fmla="*/ 355600 h 1244600"/>
              <a:gd name="connsiteX6" fmla="*/ 3511550 w 5067300"/>
              <a:gd name="connsiteY6" fmla="*/ 635000 h 1244600"/>
              <a:gd name="connsiteX7" fmla="*/ 4064000 w 5067300"/>
              <a:gd name="connsiteY7" fmla="*/ 266700 h 1244600"/>
              <a:gd name="connsiteX8" fmla="*/ 4533900 w 5067300"/>
              <a:gd name="connsiteY8" fmla="*/ 647700 h 1244600"/>
              <a:gd name="connsiteX9" fmla="*/ 5067300 w 5067300"/>
              <a:gd name="connsiteY9" fmla="*/ 749300 h 1244600"/>
              <a:gd name="connsiteX0" fmla="*/ 0 w 5067300"/>
              <a:gd name="connsiteY0" fmla="*/ 1244600 h 1244600"/>
              <a:gd name="connsiteX1" fmla="*/ 495300 w 5067300"/>
              <a:gd name="connsiteY1" fmla="*/ 1244600 h 1244600"/>
              <a:gd name="connsiteX2" fmla="*/ 1009650 w 5067300"/>
              <a:gd name="connsiteY2" fmla="*/ 711200 h 1244600"/>
              <a:gd name="connsiteX3" fmla="*/ 1581150 w 5067300"/>
              <a:gd name="connsiteY3" fmla="*/ 450850 h 1244600"/>
              <a:gd name="connsiteX4" fmla="*/ 2197100 w 5067300"/>
              <a:gd name="connsiteY4" fmla="*/ 0 h 1244600"/>
              <a:gd name="connsiteX5" fmla="*/ 2476500 w 5067300"/>
              <a:gd name="connsiteY5" fmla="*/ 355600 h 1244600"/>
              <a:gd name="connsiteX6" fmla="*/ 3511550 w 5067300"/>
              <a:gd name="connsiteY6" fmla="*/ 635000 h 1244600"/>
              <a:gd name="connsiteX7" fmla="*/ 4044950 w 5067300"/>
              <a:gd name="connsiteY7" fmla="*/ 1003300 h 1244600"/>
              <a:gd name="connsiteX8" fmla="*/ 4533900 w 5067300"/>
              <a:gd name="connsiteY8" fmla="*/ 647700 h 1244600"/>
              <a:gd name="connsiteX9" fmla="*/ 5067300 w 5067300"/>
              <a:gd name="connsiteY9" fmla="*/ 749300 h 1244600"/>
              <a:gd name="connsiteX0" fmla="*/ 0 w 5067300"/>
              <a:gd name="connsiteY0" fmla="*/ 1244600 h 1244600"/>
              <a:gd name="connsiteX1" fmla="*/ 495300 w 5067300"/>
              <a:gd name="connsiteY1" fmla="*/ 1244600 h 1244600"/>
              <a:gd name="connsiteX2" fmla="*/ 1009650 w 5067300"/>
              <a:gd name="connsiteY2" fmla="*/ 711200 h 1244600"/>
              <a:gd name="connsiteX3" fmla="*/ 1581150 w 5067300"/>
              <a:gd name="connsiteY3" fmla="*/ 450850 h 1244600"/>
              <a:gd name="connsiteX4" fmla="*/ 2197100 w 5067300"/>
              <a:gd name="connsiteY4" fmla="*/ 0 h 1244600"/>
              <a:gd name="connsiteX5" fmla="*/ 2476500 w 5067300"/>
              <a:gd name="connsiteY5" fmla="*/ 355600 h 1244600"/>
              <a:gd name="connsiteX6" fmla="*/ 3511550 w 5067300"/>
              <a:gd name="connsiteY6" fmla="*/ 635000 h 1244600"/>
              <a:gd name="connsiteX7" fmla="*/ 4044950 w 5067300"/>
              <a:gd name="connsiteY7" fmla="*/ 1003300 h 1244600"/>
              <a:gd name="connsiteX8" fmla="*/ 4641850 w 5067300"/>
              <a:gd name="connsiteY8" fmla="*/ 1079500 h 1244600"/>
              <a:gd name="connsiteX9" fmla="*/ 5067300 w 5067300"/>
              <a:gd name="connsiteY9" fmla="*/ 749300 h 1244600"/>
              <a:gd name="connsiteX0" fmla="*/ 0 w 5022850"/>
              <a:gd name="connsiteY0" fmla="*/ 1244600 h 1244600"/>
              <a:gd name="connsiteX1" fmla="*/ 495300 w 5022850"/>
              <a:gd name="connsiteY1" fmla="*/ 1244600 h 1244600"/>
              <a:gd name="connsiteX2" fmla="*/ 1009650 w 5022850"/>
              <a:gd name="connsiteY2" fmla="*/ 711200 h 1244600"/>
              <a:gd name="connsiteX3" fmla="*/ 1581150 w 5022850"/>
              <a:gd name="connsiteY3" fmla="*/ 450850 h 1244600"/>
              <a:gd name="connsiteX4" fmla="*/ 2197100 w 5022850"/>
              <a:gd name="connsiteY4" fmla="*/ 0 h 1244600"/>
              <a:gd name="connsiteX5" fmla="*/ 2476500 w 5022850"/>
              <a:gd name="connsiteY5" fmla="*/ 355600 h 1244600"/>
              <a:gd name="connsiteX6" fmla="*/ 3511550 w 5022850"/>
              <a:gd name="connsiteY6" fmla="*/ 635000 h 1244600"/>
              <a:gd name="connsiteX7" fmla="*/ 4044950 w 5022850"/>
              <a:gd name="connsiteY7" fmla="*/ 1003300 h 1244600"/>
              <a:gd name="connsiteX8" fmla="*/ 4641850 w 5022850"/>
              <a:gd name="connsiteY8" fmla="*/ 1079500 h 1244600"/>
              <a:gd name="connsiteX9" fmla="*/ 5022850 w 5022850"/>
              <a:gd name="connsiteY9" fmla="*/ 1079500 h 1244600"/>
              <a:gd name="connsiteX0" fmla="*/ 0 w 5022850"/>
              <a:gd name="connsiteY0" fmla="*/ 1244600 h 1244600"/>
              <a:gd name="connsiteX1" fmla="*/ 495300 w 5022850"/>
              <a:gd name="connsiteY1" fmla="*/ 1244600 h 1244600"/>
              <a:gd name="connsiteX2" fmla="*/ 1041400 w 5022850"/>
              <a:gd name="connsiteY2" fmla="*/ 958850 h 1244600"/>
              <a:gd name="connsiteX3" fmla="*/ 1581150 w 5022850"/>
              <a:gd name="connsiteY3" fmla="*/ 450850 h 1244600"/>
              <a:gd name="connsiteX4" fmla="*/ 2197100 w 5022850"/>
              <a:gd name="connsiteY4" fmla="*/ 0 h 1244600"/>
              <a:gd name="connsiteX5" fmla="*/ 2476500 w 5022850"/>
              <a:gd name="connsiteY5" fmla="*/ 355600 h 1244600"/>
              <a:gd name="connsiteX6" fmla="*/ 3511550 w 5022850"/>
              <a:gd name="connsiteY6" fmla="*/ 635000 h 1244600"/>
              <a:gd name="connsiteX7" fmla="*/ 4044950 w 5022850"/>
              <a:gd name="connsiteY7" fmla="*/ 1003300 h 1244600"/>
              <a:gd name="connsiteX8" fmla="*/ 4641850 w 5022850"/>
              <a:gd name="connsiteY8" fmla="*/ 1079500 h 1244600"/>
              <a:gd name="connsiteX9" fmla="*/ 5022850 w 5022850"/>
              <a:gd name="connsiteY9" fmla="*/ 1079500 h 1244600"/>
              <a:gd name="connsiteX0" fmla="*/ 0 w 5022850"/>
              <a:gd name="connsiteY0" fmla="*/ 1244600 h 1244600"/>
              <a:gd name="connsiteX1" fmla="*/ 495300 w 5022850"/>
              <a:gd name="connsiteY1" fmla="*/ 1244600 h 1244600"/>
              <a:gd name="connsiteX2" fmla="*/ 1041400 w 5022850"/>
              <a:gd name="connsiteY2" fmla="*/ 958850 h 1244600"/>
              <a:gd name="connsiteX3" fmla="*/ 1536700 w 5022850"/>
              <a:gd name="connsiteY3" fmla="*/ 882650 h 1244600"/>
              <a:gd name="connsiteX4" fmla="*/ 2197100 w 5022850"/>
              <a:gd name="connsiteY4" fmla="*/ 0 h 1244600"/>
              <a:gd name="connsiteX5" fmla="*/ 2476500 w 5022850"/>
              <a:gd name="connsiteY5" fmla="*/ 355600 h 1244600"/>
              <a:gd name="connsiteX6" fmla="*/ 3511550 w 5022850"/>
              <a:gd name="connsiteY6" fmla="*/ 635000 h 1244600"/>
              <a:gd name="connsiteX7" fmla="*/ 4044950 w 5022850"/>
              <a:gd name="connsiteY7" fmla="*/ 1003300 h 1244600"/>
              <a:gd name="connsiteX8" fmla="*/ 4641850 w 5022850"/>
              <a:gd name="connsiteY8" fmla="*/ 1079500 h 1244600"/>
              <a:gd name="connsiteX9" fmla="*/ 5022850 w 5022850"/>
              <a:gd name="connsiteY9" fmla="*/ 1079500 h 1244600"/>
              <a:gd name="connsiteX0" fmla="*/ 0 w 5022850"/>
              <a:gd name="connsiteY0" fmla="*/ 889000 h 889000"/>
              <a:gd name="connsiteX1" fmla="*/ 495300 w 5022850"/>
              <a:gd name="connsiteY1" fmla="*/ 889000 h 889000"/>
              <a:gd name="connsiteX2" fmla="*/ 1041400 w 5022850"/>
              <a:gd name="connsiteY2" fmla="*/ 603250 h 889000"/>
              <a:gd name="connsiteX3" fmla="*/ 1536700 w 5022850"/>
              <a:gd name="connsiteY3" fmla="*/ 527050 h 889000"/>
              <a:gd name="connsiteX4" fmla="*/ 2044700 w 5022850"/>
              <a:gd name="connsiteY4" fmla="*/ 400050 h 889000"/>
              <a:gd name="connsiteX5" fmla="*/ 2476500 w 5022850"/>
              <a:gd name="connsiteY5" fmla="*/ 0 h 889000"/>
              <a:gd name="connsiteX6" fmla="*/ 3511550 w 5022850"/>
              <a:gd name="connsiteY6" fmla="*/ 279400 h 889000"/>
              <a:gd name="connsiteX7" fmla="*/ 4044950 w 5022850"/>
              <a:gd name="connsiteY7" fmla="*/ 647700 h 889000"/>
              <a:gd name="connsiteX8" fmla="*/ 4641850 w 5022850"/>
              <a:gd name="connsiteY8" fmla="*/ 723900 h 889000"/>
              <a:gd name="connsiteX9" fmla="*/ 5022850 w 5022850"/>
              <a:gd name="connsiteY9" fmla="*/ 723900 h 889000"/>
              <a:gd name="connsiteX0" fmla="*/ 0 w 5022850"/>
              <a:gd name="connsiteY0" fmla="*/ 609600 h 609600"/>
              <a:gd name="connsiteX1" fmla="*/ 495300 w 5022850"/>
              <a:gd name="connsiteY1" fmla="*/ 609600 h 609600"/>
              <a:gd name="connsiteX2" fmla="*/ 1041400 w 5022850"/>
              <a:gd name="connsiteY2" fmla="*/ 323850 h 609600"/>
              <a:gd name="connsiteX3" fmla="*/ 1536700 w 5022850"/>
              <a:gd name="connsiteY3" fmla="*/ 247650 h 609600"/>
              <a:gd name="connsiteX4" fmla="*/ 2044700 w 5022850"/>
              <a:gd name="connsiteY4" fmla="*/ 120650 h 609600"/>
              <a:gd name="connsiteX5" fmla="*/ 2559050 w 5022850"/>
              <a:gd name="connsiteY5" fmla="*/ 501650 h 609600"/>
              <a:gd name="connsiteX6" fmla="*/ 3511550 w 5022850"/>
              <a:gd name="connsiteY6" fmla="*/ 0 h 609600"/>
              <a:gd name="connsiteX7" fmla="*/ 4044950 w 5022850"/>
              <a:gd name="connsiteY7" fmla="*/ 368300 h 609600"/>
              <a:gd name="connsiteX8" fmla="*/ 4641850 w 5022850"/>
              <a:gd name="connsiteY8" fmla="*/ 444500 h 609600"/>
              <a:gd name="connsiteX9" fmla="*/ 5022850 w 5022850"/>
              <a:gd name="connsiteY9" fmla="*/ 444500 h 609600"/>
              <a:gd name="connsiteX0" fmla="*/ 0 w 5022850"/>
              <a:gd name="connsiteY0" fmla="*/ 488950 h 488950"/>
              <a:gd name="connsiteX1" fmla="*/ 495300 w 5022850"/>
              <a:gd name="connsiteY1" fmla="*/ 488950 h 488950"/>
              <a:gd name="connsiteX2" fmla="*/ 1041400 w 5022850"/>
              <a:gd name="connsiteY2" fmla="*/ 203200 h 488950"/>
              <a:gd name="connsiteX3" fmla="*/ 1536700 w 5022850"/>
              <a:gd name="connsiteY3" fmla="*/ 127000 h 488950"/>
              <a:gd name="connsiteX4" fmla="*/ 2044700 w 5022850"/>
              <a:gd name="connsiteY4" fmla="*/ 0 h 488950"/>
              <a:gd name="connsiteX5" fmla="*/ 2559050 w 5022850"/>
              <a:gd name="connsiteY5" fmla="*/ 381000 h 488950"/>
              <a:gd name="connsiteX6" fmla="*/ 3524250 w 5022850"/>
              <a:gd name="connsiteY6" fmla="*/ 381000 h 488950"/>
              <a:gd name="connsiteX7" fmla="*/ 4044950 w 5022850"/>
              <a:gd name="connsiteY7" fmla="*/ 247650 h 488950"/>
              <a:gd name="connsiteX8" fmla="*/ 4641850 w 5022850"/>
              <a:gd name="connsiteY8" fmla="*/ 323850 h 488950"/>
              <a:gd name="connsiteX9" fmla="*/ 5022850 w 5022850"/>
              <a:gd name="connsiteY9" fmla="*/ 323850 h 488950"/>
              <a:gd name="connsiteX0" fmla="*/ 0 w 5022850"/>
              <a:gd name="connsiteY0" fmla="*/ 488950 h 488950"/>
              <a:gd name="connsiteX1" fmla="*/ 495300 w 5022850"/>
              <a:gd name="connsiteY1" fmla="*/ 488950 h 488950"/>
              <a:gd name="connsiteX2" fmla="*/ 1041400 w 5022850"/>
              <a:gd name="connsiteY2" fmla="*/ 203200 h 488950"/>
              <a:gd name="connsiteX3" fmla="*/ 1536700 w 5022850"/>
              <a:gd name="connsiteY3" fmla="*/ 127000 h 488950"/>
              <a:gd name="connsiteX4" fmla="*/ 2044700 w 5022850"/>
              <a:gd name="connsiteY4" fmla="*/ 0 h 488950"/>
              <a:gd name="connsiteX5" fmla="*/ 2559050 w 5022850"/>
              <a:gd name="connsiteY5" fmla="*/ 381000 h 488950"/>
              <a:gd name="connsiteX6" fmla="*/ 3524250 w 5022850"/>
              <a:gd name="connsiteY6" fmla="*/ 381000 h 488950"/>
              <a:gd name="connsiteX7" fmla="*/ 4000500 w 5022850"/>
              <a:gd name="connsiteY7" fmla="*/ 444500 h 488950"/>
              <a:gd name="connsiteX8" fmla="*/ 4641850 w 5022850"/>
              <a:gd name="connsiteY8" fmla="*/ 323850 h 488950"/>
              <a:gd name="connsiteX9" fmla="*/ 5022850 w 5022850"/>
              <a:gd name="connsiteY9" fmla="*/ 323850 h 488950"/>
              <a:gd name="connsiteX0" fmla="*/ 0 w 5022850"/>
              <a:gd name="connsiteY0" fmla="*/ 488950 h 488950"/>
              <a:gd name="connsiteX1" fmla="*/ 495300 w 5022850"/>
              <a:gd name="connsiteY1" fmla="*/ 488950 h 488950"/>
              <a:gd name="connsiteX2" fmla="*/ 1041400 w 5022850"/>
              <a:gd name="connsiteY2" fmla="*/ 203200 h 488950"/>
              <a:gd name="connsiteX3" fmla="*/ 1536700 w 5022850"/>
              <a:gd name="connsiteY3" fmla="*/ 127000 h 488950"/>
              <a:gd name="connsiteX4" fmla="*/ 2044700 w 5022850"/>
              <a:gd name="connsiteY4" fmla="*/ 0 h 488950"/>
              <a:gd name="connsiteX5" fmla="*/ 2559050 w 5022850"/>
              <a:gd name="connsiteY5" fmla="*/ 381000 h 488950"/>
              <a:gd name="connsiteX6" fmla="*/ 3524250 w 5022850"/>
              <a:gd name="connsiteY6" fmla="*/ 381000 h 488950"/>
              <a:gd name="connsiteX7" fmla="*/ 4000500 w 5022850"/>
              <a:gd name="connsiteY7" fmla="*/ 444500 h 488950"/>
              <a:gd name="connsiteX8" fmla="*/ 4622800 w 5022850"/>
              <a:gd name="connsiteY8" fmla="*/ 450850 h 488950"/>
              <a:gd name="connsiteX9" fmla="*/ 5022850 w 5022850"/>
              <a:gd name="connsiteY9" fmla="*/ 323850 h 488950"/>
              <a:gd name="connsiteX0" fmla="*/ 0 w 5003800"/>
              <a:gd name="connsiteY0" fmla="*/ 488950 h 488950"/>
              <a:gd name="connsiteX1" fmla="*/ 495300 w 5003800"/>
              <a:gd name="connsiteY1" fmla="*/ 488950 h 488950"/>
              <a:gd name="connsiteX2" fmla="*/ 1041400 w 5003800"/>
              <a:gd name="connsiteY2" fmla="*/ 203200 h 488950"/>
              <a:gd name="connsiteX3" fmla="*/ 1536700 w 5003800"/>
              <a:gd name="connsiteY3" fmla="*/ 127000 h 488950"/>
              <a:gd name="connsiteX4" fmla="*/ 2044700 w 5003800"/>
              <a:gd name="connsiteY4" fmla="*/ 0 h 488950"/>
              <a:gd name="connsiteX5" fmla="*/ 2559050 w 5003800"/>
              <a:gd name="connsiteY5" fmla="*/ 381000 h 488950"/>
              <a:gd name="connsiteX6" fmla="*/ 3524250 w 5003800"/>
              <a:gd name="connsiteY6" fmla="*/ 381000 h 488950"/>
              <a:gd name="connsiteX7" fmla="*/ 4000500 w 5003800"/>
              <a:gd name="connsiteY7" fmla="*/ 444500 h 488950"/>
              <a:gd name="connsiteX8" fmla="*/ 4622800 w 5003800"/>
              <a:gd name="connsiteY8" fmla="*/ 450850 h 488950"/>
              <a:gd name="connsiteX9" fmla="*/ 5003800 w 5003800"/>
              <a:gd name="connsiteY9" fmla="*/ 4508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03800" h="488950">
                <a:moveTo>
                  <a:pt x="0" y="488950"/>
                </a:moveTo>
                <a:lnTo>
                  <a:pt x="495300" y="488950"/>
                </a:lnTo>
                <a:lnTo>
                  <a:pt x="1041400" y="203200"/>
                </a:lnTo>
                <a:lnTo>
                  <a:pt x="1536700" y="127000"/>
                </a:lnTo>
                <a:lnTo>
                  <a:pt x="2044700" y="0"/>
                </a:lnTo>
                <a:lnTo>
                  <a:pt x="2559050" y="381000"/>
                </a:lnTo>
                <a:lnTo>
                  <a:pt x="3524250" y="381000"/>
                </a:lnTo>
                <a:lnTo>
                  <a:pt x="4000500" y="444500"/>
                </a:lnTo>
                <a:lnTo>
                  <a:pt x="4622800" y="450850"/>
                </a:lnTo>
                <a:lnTo>
                  <a:pt x="5003800" y="450850"/>
                </a:lnTo>
              </a:path>
            </a:pathLst>
          </a:custGeom>
          <a:ln w="57150" cmpd="sng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1562100" y="4762500"/>
            <a:ext cx="5311775" cy="311150"/>
          </a:xfrm>
          <a:custGeom>
            <a:avLst/>
            <a:gdLst>
              <a:gd name="connsiteX0" fmla="*/ 0 w 5067300"/>
              <a:gd name="connsiteY0" fmla="*/ 2628900 h 2628900"/>
              <a:gd name="connsiteX1" fmla="*/ 495300 w 5067300"/>
              <a:gd name="connsiteY1" fmla="*/ 2628900 h 2628900"/>
              <a:gd name="connsiteX2" fmla="*/ 1028700 w 5067300"/>
              <a:gd name="connsiteY2" fmla="*/ 1485900 h 2628900"/>
              <a:gd name="connsiteX3" fmla="*/ 1524000 w 5067300"/>
              <a:gd name="connsiteY3" fmla="*/ 1054100 h 2628900"/>
              <a:gd name="connsiteX4" fmla="*/ 1739900 w 5067300"/>
              <a:gd name="connsiteY4" fmla="*/ 647700 h 2628900"/>
              <a:gd name="connsiteX5" fmla="*/ 2489200 w 5067300"/>
              <a:gd name="connsiteY5" fmla="*/ 0 h 2628900"/>
              <a:gd name="connsiteX6" fmla="*/ 3530600 w 5067300"/>
              <a:gd name="connsiteY6" fmla="*/ 1384300 h 2628900"/>
              <a:gd name="connsiteX7" fmla="*/ 4064000 w 5067300"/>
              <a:gd name="connsiteY7" fmla="*/ 1651000 h 2628900"/>
              <a:gd name="connsiteX8" fmla="*/ 4533900 w 5067300"/>
              <a:gd name="connsiteY8" fmla="*/ 2032000 h 2628900"/>
              <a:gd name="connsiteX9" fmla="*/ 5067300 w 5067300"/>
              <a:gd name="connsiteY9" fmla="*/ 2133600 h 2628900"/>
              <a:gd name="connsiteX0" fmla="*/ 0 w 5067300"/>
              <a:gd name="connsiteY0" fmla="*/ 2628900 h 2628900"/>
              <a:gd name="connsiteX1" fmla="*/ 495300 w 5067300"/>
              <a:gd name="connsiteY1" fmla="*/ 2628900 h 2628900"/>
              <a:gd name="connsiteX2" fmla="*/ 1009650 w 5067300"/>
              <a:gd name="connsiteY2" fmla="*/ 2095500 h 2628900"/>
              <a:gd name="connsiteX3" fmla="*/ 1524000 w 5067300"/>
              <a:gd name="connsiteY3" fmla="*/ 1054100 h 2628900"/>
              <a:gd name="connsiteX4" fmla="*/ 1739900 w 5067300"/>
              <a:gd name="connsiteY4" fmla="*/ 647700 h 2628900"/>
              <a:gd name="connsiteX5" fmla="*/ 2489200 w 5067300"/>
              <a:gd name="connsiteY5" fmla="*/ 0 h 2628900"/>
              <a:gd name="connsiteX6" fmla="*/ 3530600 w 5067300"/>
              <a:gd name="connsiteY6" fmla="*/ 1384300 h 2628900"/>
              <a:gd name="connsiteX7" fmla="*/ 4064000 w 5067300"/>
              <a:gd name="connsiteY7" fmla="*/ 1651000 h 2628900"/>
              <a:gd name="connsiteX8" fmla="*/ 4533900 w 5067300"/>
              <a:gd name="connsiteY8" fmla="*/ 2032000 h 2628900"/>
              <a:gd name="connsiteX9" fmla="*/ 5067300 w 5067300"/>
              <a:gd name="connsiteY9" fmla="*/ 2133600 h 2628900"/>
              <a:gd name="connsiteX0" fmla="*/ 0 w 5067300"/>
              <a:gd name="connsiteY0" fmla="*/ 2628900 h 2628900"/>
              <a:gd name="connsiteX1" fmla="*/ 495300 w 5067300"/>
              <a:gd name="connsiteY1" fmla="*/ 2628900 h 2628900"/>
              <a:gd name="connsiteX2" fmla="*/ 1009650 w 5067300"/>
              <a:gd name="connsiteY2" fmla="*/ 2095500 h 2628900"/>
              <a:gd name="connsiteX3" fmla="*/ 1581150 w 5067300"/>
              <a:gd name="connsiteY3" fmla="*/ 1835150 h 2628900"/>
              <a:gd name="connsiteX4" fmla="*/ 1739900 w 5067300"/>
              <a:gd name="connsiteY4" fmla="*/ 647700 h 2628900"/>
              <a:gd name="connsiteX5" fmla="*/ 2489200 w 5067300"/>
              <a:gd name="connsiteY5" fmla="*/ 0 h 2628900"/>
              <a:gd name="connsiteX6" fmla="*/ 3530600 w 5067300"/>
              <a:gd name="connsiteY6" fmla="*/ 1384300 h 2628900"/>
              <a:gd name="connsiteX7" fmla="*/ 4064000 w 5067300"/>
              <a:gd name="connsiteY7" fmla="*/ 1651000 h 2628900"/>
              <a:gd name="connsiteX8" fmla="*/ 4533900 w 5067300"/>
              <a:gd name="connsiteY8" fmla="*/ 2032000 h 2628900"/>
              <a:gd name="connsiteX9" fmla="*/ 5067300 w 5067300"/>
              <a:gd name="connsiteY9" fmla="*/ 2133600 h 2628900"/>
              <a:gd name="connsiteX0" fmla="*/ 0 w 5067300"/>
              <a:gd name="connsiteY0" fmla="*/ 2628900 h 2628900"/>
              <a:gd name="connsiteX1" fmla="*/ 495300 w 5067300"/>
              <a:gd name="connsiteY1" fmla="*/ 2628900 h 2628900"/>
              <a:gd name="connsiteX2" fmla="*/ 1009650 w 5067300"/>
              <a:gd name="connsiteY2" fmla="*/ 2095500 h 2628900"/>
              <a:gd name="connsiteX3" fmla="*/ 1581150 w 5067300"/>
              <a:gd name="connsiteY3" fmla="*/ 1835150 h 2628900"/>
              <a:gd name="connsiteX4" fmla="*/ 2197100 w 5067300"/>
              <a:gd name="connsiteY4" fmla="*/ 1384300 h 2628900"/>
              <a:gd name="connsiteX5" fmla="*/ 2489200 w 5067300"/>
              <a:gd name="connsiteY5" fmla="*/ 0 h 2628900"/>
              <a:gd name="connsiteX6" fmla="*/ 3530600 w 5067300"/>
              <a:gd name="connsiteY6" fmla="*/ 1384300 h 2628900"/>
              <a:gd name="connsiteX7" fmla="*/ 4064000 w 5067300"/>
              <a:gd name="connsiteY7" fmla="*/ 1651000 h 2628900"/>
              <a:gd name="connsiteX8" fmla="*/ 4533900 w 5067300"/>
              <a:gd name="connsiteY8" fmla="*/ 2032000 h 2628900"/>
              <a:gd name="connsiteX9" fmla="*/ 5067300 w 5067300"/>
              <a:gd name="connsiteY9" fmla="*/ 2133600 h 2628900"/>
              <a:gd name="connsiteX0" fmla="*/ 0 w 5067300"/>
              <a:gd name="connsiteY0" fmla="*/ 1244600 h 1244600"/>
              <a:gd name="connsiteX1" fmla="*/ 495300 w 5067300"/>
              <a:gd name="connsiteY1" fmla="*/ 1244600 h 1244600"/>
              <a:gd name="connsiteX2" fmla="*/ 1009650 w 5067300"/>
              <a:gd name="connsiteY2" fmla="*/ 711200 h 1244600"/>
              <a:gd name="connsiteX3" fmla="*/ 1581150 w 5067300"/>
              <a:gd name="connsiteY3" fmla="*/ 450850 h 1244600"/>
              <a:gd name="connsiteX4" fmla="*/ 2197100 w 5067300"/>
              <a:gd name="connsiteY4" fmla="*/ 0 h 1244600"/>
              <a:gd name="connsiteX5" fmla="*/ 2476500 w 5067300"/>
              <a:gd name="connsiteY5" fmla="*/ 355600 h 1244600"/>
              <a:gd name="connsiteX6" fmla="*/ 3530600 w 5067300"/>
              <a:gd name="connsiteY6" fmla="*/ 0 h 1244600"/>
              <a:gd name="connsiteX7" fmla="*/ 4064000 w 5067300"/>
              <a:gd name="connsiteY7" fmla="*/ 266700 h 1244600"/>
              <a:gd name="connsiteX8" fmla="*/ 4533900 w 5067300"/>
              <a:gd name="connsiteY8" fmla="*/ 647700 h 1244600"/>
              <a:gd name="connsiteX9" fmla="*/ 5067300 w 5067300"/>
              <a:gd name="connsiteY9" fmla="*/ 749300 h 1244600"/>
              <a:gd name="connsiteX0" fmla="*/ 0 w 5067300"/>
              <a:gd name="connsiteY0" fmla="*/ 1244600 h 1244600"/>
              <a:gd name="connsiteX1" fmla="*/ 495300 w 5067300"/>
              <a:gd name="connsiteY1" fmla="*/ 1244600 h 1244600"/>
              <a:gd name="connsiteX2" fmla="*/ 1009650 w 5067300"/>
              <a:gd name="connsiteY2" fmla="*/ 711200 h 1244600"/>
              <a:gd name="connsiteX3" fmla="*/ 1581150 w 5067300"/>
              <a:gd name="connsiteY3" fmla="*/ 450850 h 1244600"/>
              <a:gd name="connsiteX4" fmla="*/ 2197100 w 5067300"/>
              <a:gd name="connsiteY4" fmla="*/ 0 h 1244600"/>
              <a:gd name="connsiteX5" fmla="*/ 2476500 w 5067300"/>
              <a:gd name="connsiteY5" fmla="*/ 355600 h 1244600"/>
              <a:gd name="connsiteX6" fmla="*/ 3511550 w 5067300"/>
              <a:gd name="connsiteY6" fmla="*/ 635000 h 1244600"/>
              <a:gd name="connsiteX7" fmla="*/ 4064000 w 5067300"/>
              <a:gd name="connsiteY7" fmla="*/ 266700 h 1244600"/>
              <a:gd name="connsiteX8" fmla="*/ 4533900 w 5067300"/>
              <a:gd name="connsiteY8" fmla="*/ 647700 h 1244600"/>
              <a:gd name="connsiteX9" fmla="*/ 5067300 w 5067300"/>
              <a:gd name="connsiteY9" fmla="*/ 749300 h 1244600"/>
              <a:gd name="connsiteX0" fmla="*/ 0 w 5067300"/>
              <a:gd name="connsiteY0" fmla="*/ 1244600 h 1244600"/>
              <a:gd name="connsiteX1" fmla="*/ 495300 w 5067300"/>
              <a:gd name="connsiteY1" fmla="*/ 1244600 h 1244600"/>
              <a:gd name="connsiteX2" fmla="*/ 1009650 w 5067300"/>
              <a:gd name="connsiteY2" fmla="*/ 711200 h 1244600"/>
              <a:gd name="connsiteX3" fmla="*/ 1581150 w 5067300"/>
              <a:gd name="connsiteY3" fmla="*/ 450850 h 1244600"/>
              <a:gd name="connsiteX4" fmla="*/ 2197100 w 5067300"/>
              <a:gd name="connsiteY4" fmla="*/ 0 h 1244600"/>
              <a:gd name="connsiteX5" fmla="*/ 2476500 w 5067300"/>
              <a:gd name="connsiteY5" fmla="*/ 355600 h 1244600"/>
              <a:gd name="connsiteX6" fmla="*/ 3511550 w 5067300"/>
              <a:gd name="connsiteY6" fmla="*/ 635000 h 1244600"/>
              <a:gd name="connsiteX7" fmla="*/ 4044950 w 5067300"/>
              <a:gd name="connsiteY7" fmla="*/ 1003300 h 1244600"/>
              <a:gd name="connsiteX8" fmla="*/ 4533900 w 5067300"/>
              <a:gd name="connsiteY8" fmla="*/ 647700 h 1244600"/>
              <a:gd name="connsiteX9" fmla="*/ 5067300 w 5067300"/>
              <a:gd name="connsiteY9" fmla="*/ 749300 h 1244600"/>
              <a:gd name="connsiteX0" fmla="*/ 0 w 5067300"/>
              <a:gd name="connsiteY0" fmla="*/ 1244600 h 1244600"/>
              <a:gd name="connsiteX1" fmla="*/ 495300 w 5067300"/>
              <a:gd name="connsiteY1" fmla="*/ 1244600 h 1244600"/>
              <a:gd name="connsiteX2" fmla="*/ 1009650 w 5067300"/>
              <a:gd name="connsiteY2" fmla="*/ 711200 h 1244600"/>
              <a:gd name="connsiteX3" fmla="*/ 1581150 w 5067300"/>
              <a:gd name="connsiteY3" fmla="*/ 450850 h 1244600"/>
              <a:gd name="connsiteX4" fmla="*/ 2197100 w 5067300"/>
              <a:gd name="connsiteY4" fmla="*/ 0 h 1244600"/>
              <a:gd name="connsiteX5" fmla="*/ 2476500 w 5067300"/>
              <a:gd name="connsiteY5" fmla="*/ 355600 h 1244600"/>
              <a:gd name="connsiteX6" fmla="*/ 3511550 w 5067300"/>
              <a:gd name="connsiteY6" fmla="*/ 635000 h 1244600"/>
              <a:gd name="connsiteX7" fmla="*/ 4044950 w 5067300"/>
              <a:gd name="connsiteY7" fmla="*/ 1003300 h 1244600"/>
              <a:gd name="connsiteX8" fmla="*/ 4641850 w 5067300"/>
              <a:gd name="connsiteY8" fmla="*/ 1079500 h 1244600"/>
              <a:gd name="connsiteX9" fmla="*/ 5067300 w 5067300"/>
              <a:gd name="connsiteY9" fmla="*/ 749300 h 1244600"/>
              <a:gd name="connsiteX0" fmla="*/ 0 w 5022850"/>
              <a:gd name="connsiteY0" fmla="*/ 1244600 h 1244600"/>
              <a:gd name="connsiteX1" fmla="*/ 495300 w 5022850"/>
              <a:gd name="connsiteY1" fmla="*/ 1244600 h 1244600"/>
              <a:gd name="connsiteX2" fmla="*/ 1009650 w 5022850"/>
              <a:gd name="connsiteY2" fmla="*/ 711200 h 1244600"/>
              <a:gd name="connsiteX3" fmla="*/ 1581150 w 5022850"/>
              <a:gd name="connsiteY3" fmla="*/ 450850 h 1244600"/>
              <a:gd name="connsiteX4" fmla="*/ 2197100 w 5022850"/>
              <a:gd name="connsiteY4" fmla="*/ 0 h 1244600"/>
              <a:gd name="connsiteX5" fmla="*/ 2476500 w 5022850"/>
              <a:gd name="connsiteY5" fmla="*/ 355600 h 1244600"/>
              <a:gd name="connsiteX6" fmla="*/ 3511550 w 5022850"/>
              <a:gd name="connsiteY6" fmla="*/ 635000 h 1244600"/>
              <a:gd name="connsiteX7" fmla="*/ 4044950 w 5022850"/>
              <a:gd name="connsiteY7" fmla="*/ 1003300 h 1244600"/>
              <a:gd name="connsiteX8" fmla="*/ 4641850 w 5022850"/>
              <a:gd name="connsiteY8" fmla="*/ 1079500 h 1244600"/>
              <a:gd name="connsiteX9" fmla="*/ 5022850 w 5022850"/>
              <a:gd name="connsiteY9" fmla="*/ 1079500 h 1244600"/>
              <a:gd name="connsiteX0" fmla="*/ 0 w 5022850"/>
              <a:gd name="connsiteY0" fmla="*/ 1244600 h 1244600"/>
              <a:gd name="connsiteX1" fmla="*/ 495300 w 5022850"/>
              <a:gd name="connsiteY1" fmla="*/ 1244600 h 1244600"/>
              <a:gd name="connsiteX2" fmla="*/ 1041400 w 5022850"/>
              <a:gd name="connsiteY2" fmla="*/ 958850 h 1244600"/>
              <a:gd name="connsiteX3" fmla="*/ 1581150 w 5022850"/>
              <a:gd name="connsiteY3" fmla="*/ 450850 h 1244600"/>
              <a:gd name="connsiteX4" fmla="*/ 2197100 w 5022850"/>
              <a:gd name="connsiteY4" fmla="*/ 0 h 1244600"/>
              <a:gd name="connsiteX5" fmla="*/ 2476500 w 5022850"/>
              <a:gd name="connsiteY5" fmla="*/ 355600 h 1244600"/>
              <a:gd name="connsiteX6" fmla="*/ 3511550 w 5022850"/>
              <a:gd name="connsiteY6" fmla="*/ 635000 h 1244600"/>
              <a:gd name="connsiteX7" fmla="*/ 4044950 w 5022850"/>
              <a:gd name="connsiteY7" fmla="*/ 1003300 h 1244600"/>
              <a:gd name="connsiteX8" fmla="*/ 4641850 w 5022850"/>
              <a:gd name="connsiteY8" fmla="*/ 1079500 h 1244600"/>
              <a:gd name="connsiteX9" fmla="*/ 5022850 w 5022850"/>
              <a:gd name="connsiteY9" fmla="*/ 1079500 h 1244600"/>
              <a:gd name="connsiteX0" fmla="*/ 0 w 5022850"/>
              <a:gd name="connsiteY0" fmla="*/ 1244600 h 1244600"/>
              <a:gd name="connsiteX1" fmla="*/ 495300 w 5022850"/>
              <a:gd name="connsiteY1" fmla="*/ 1244600 h 1244600"/>
              <a:gd name="connsiteX2" fmla="*/ 1041400 w 5022850"/>
              <a:gd name="connsiteY2" fmla="*/ 958850 h 1244600"/>
              <a:gd name="connsiteX3" fmla="*/ 1536700 w 5022850"/>
              <a:gd name="connsiteY3" fmla="*/ 882650 h 1244600"/>
              <a:gd name="connsiteX4" fmla="*/ 2197100 w 5022850"/>
              <a:gd name="connsiteY4" fmla="*/ 0 h 1244600"/>
              <a:gd name="connsiteX5" fmla="*/ 2476500 w 5022850"/>
              <a:gd name="connsiteY5" fmla="*/ 355600 h 1244600"/>
              <a:gd name="connsiteX6" fmla="*/ 3511550 w 5022850"/>
              <a:gd name="connsiteY6" fmla="*/ 635000 h 1244600"/>
              <a:gd name="connsiteX7" fmla="*/ 4044950 w 5022850"/>
              <a:gd name="connsiteY7" fmla="*/ 1003300 h 1244600"/>
              <a:gd name="connsiteX8" fmla="*/ 4641850 w 5022850"/>
              <a:gd name="connsiteY8" fmla="*/ 1079500 h 1244600"/>
              <a:gd name="connsiteX9" fmla="*/ 5022850 w 5022850"/>
              <a:gd name="connsiteY9" fmla="*/ 1079500 h 1244600"/>
              <a:gd name="connsiteX0" fmla="*/ 0 w 5022850"/>
              <a:gd name="connsiteY0" fmla="*/ 889000 h 889000"/>
              <a:gd name="connsiteX1" fmla="*/ 495300 w 5022850"/>
              <a:gd name="connsiteY1" fmla="*/ 889000 h 889000"/>
              <a:gd name="connsiteX2" fmla="*/ 1041400 w 5022850"/>
              <a:gd name="connsiteY2" fmla="*/ 603250 h 889000"/>
              <a:gd name="connsiteX3" fmla="*/ 1536700 w 5022850"/>
              <a:gd name="connsiteY3" fmla="*/ 527050 h 889000"/>
              <a:gd name="connsiteX4" fmla="*/ 2044700 w 5022850"/>
              <a:gd name="connsiteY4" fmla="*/ 400050 h 889000"/>
              <a:gd name="connsiteX5" fmla="*/ 2476500 w 5022850"/>
              <a:gd name="connsiteY5" fmla="*/ 0 h 889000"/>
              <a:gd name="connsiteX6" fmla="*/ 3511550 w 5022850"/>
              <a:gd name="connsiteY6" fmla="*/ 279400 h 889000"/>
              <a:gd name="connsiteX7" fmla="*/ 4044950 w 5022850"/>
              <a:gd name="connsiteY7" fmla="*/ 647700 h 889000"/>
              <a:gd name="connsiteX8" fmla="*/ 4641850 w 5022850"/>
              <a:gd name="connsiteY8" fmla="*/ 723900 h 889000"/>
              <a:gd name="connsiteX9" fmla="*/ 5022850 w 5022850"/>
              <a:gd name="connsiteY9" fmla="*/ 723900 h 889000"/>
              <a:gd name="connsiteX0" fmla="*/ 0 w 5022850"/>
              <a:gd name="connsiteY0" fmla="*/ 609600 h 609600"/>
              <a:gd name="connsiteX1" fmla="*/ 495300 w 5022850"/>
              <a:gd name="connsiteY1" fmla="*/ 609600 h 609600"/>
              <a:gd name="connsiteX2" fmla="*/ 1041400 w 5022850"/>
              <a:gd name="connsiteY2" fmla="*/ 323850 h 609600"/>
              <a:gd name="connsiteX3" fmla="*/ 1536700 w 5022850"/>
              <a:gd name="connsiteY3" fmla="*/ 247650 h 609600"/>
              <a:gd name="connsiteX4" fmla="*/ 2044700 w 5022850"/>
              <a:gd name="connsiteY4" fmla="*/ 120650 h 609600"/>
              <a:gd name="connsiteX5" fmla="*/ 2559050 w 5022850"/>
              <a:gd name="connsiteY5" fmla="*/ 501650 h 609600"/>
              <a:gd name="connsiteX6" fmla="*/ 3511550 w 5022850"/>
              <a:gd name="connsiteY6" fmla="*/ 0 h 609600"/>
              <a:gd name="connsiteX7" fmla="*/ 4044950 w 5022850"/>
              <a:gd name="connsiteY7" fmla="*/ 368300 h 609600"/>
              <a:gd name="connsiteX8" fmla="*/ 4641850 w 5022850"/>
              <a:gd name="connsiteY8" fmla="*/ 444500 h 609600"/>
              <a:gd name="connsiteX9" fmla="*/ 5022850 w 5022850"/>
              <a:gd name="connsiteY9" fmla="*/ 444500 h 609600"/>
              <a:gd name="connsiteX0" fmla="*/ 0 w 5022850"/>
              <a:gd name="connsiteY0" fmla="*/ 488950 h 488950"/>
              <a:gd name="connsiteX1" fmla="*/ 495300 w 5022850"/>
              <a:gd name="connsiteY1" fmla="*/ 488950 h 488950"/>
              <a:gd name="connsiteX2" fmla="*/ 1041400 w 5022850"/>
              <a:gd name="connsiteY2" fmla="*/ 203200 h 488950"/>
              <a:gd name="connsiteX3" fmla="*/ 1536700 w 5022850"/>
              <a:gd name="connsiteY3" fmla="*/ 127000 h 488950"/>
              <a:gd name="connsiteX4" fmla="*/ 2044700 w 5022850"/>
              <a:gd name="connsiteY4" fmla="*/ 0 h 488950"/>
              <a:gd name="connsiteX5" fmla="*/ 2559050 w 5022850"/>
              <a:gd name="connsiteY5" fmla="*/ 381000 h 488950"/>
              <a:gd name="connsiteX6" fmla="*/ 3524250 w 5022850"/>
              <a:gd name="connsiteY6" fmla="*/ 381000 h 488950"/>
              <a:gd name="connsiteX7" fmla="*/ 4044950 w 5022850"/>
              <a:gd name="connsiteY7" fmla="*/ 247650 h 488950"/>
              <a:gd name="connsiteX8" fmla="*/ 4641850 w 5022850"/>
              <a:gd name="connsiteY8" fmla="*/ 323850 h 488950"/>
              <a:gd name="connsiteX9" fmla="*/ 5022850 w 5022850"/>
              <a:gd name="connsiteY9" fmla="*/ 323850 h 488950"/>
              <a:gd name="connsiteX0" fmla="*/ 0 w 5022850"/>
              <a:gd name="connsiteY0" fmla="*/ 488950 h 488950"/>
              <a:gd name="connsiteX1" fmla="*/ 495300 w 5022850"/>
              <a:gd name="connsiteY1" fmla="*/ 488950 h 488950"/>
              <a:gd name="connsiteX2" fmla="*/ 1041400 w 5022850"/>
              <a:gd name="connsiteY2" fmla="*/ 203200 h 488950"/>
              <a:gd name="connsiteX3" fmla="*/ 1536700 w 5022850"/>
              <a:gd name="connsiteY3" fmla="*/ 127000 h 488950"/>
              <a:gd name="connsiteX4" fmla="*/ 2044700 w 5022850"/>
              <a:gd name="connsiteY4" fmla="*/ 0 h 488950"/>
              <a:gd name="connsiteX5" fmla="*/ 2559050 w 5022850"/>
              <a:gd name="connsiteY5" fmla="*/ 381000 h 488950"/>
              <a:gd name="connsiteX6" fmla="*/ 3524250 w 5022850"/>
              <a:gd name="connsiteY6" fmla="*/ 381000 h 488950"/>
              <a:gd name="connsiteX7" fmla="*/ 4000500 w 5022850"/>
              <a:gd name="connsiteY7" fmla="*/ 444500 h 488950"/>
              <a:gd name="connsiteX8" fmla="*/ 4641850 w 5022850"/>
              <a:gd name="connsiteY8" fmla="*/ 323850 h 488950"/>
              <a:gd name="connsiteX9" fmla="*/ 5022850 w 5022850"/>
              <a:gd name="connsiteY9" fmla="*/ 323850 h 488950"/>
              <a:gd name="connsiteX0" fmla="*/ 0 w 5022850"/>
              <a:gd name="connsiteY0" fmla="*/ 488950 h 488950"/>
              <a:gd name="connsiteX1" fmla="*/ 495300 w 5022850"/>
              <a:gd name="connsiteY1" fmla="*/ 488950 h 488950"/>
              <a:gd name="connsiteX2" fmla="*/ 1041400 w 5022850"/>
              <a:gd name="connsiteY2" fmla="*/ 203200 h 488950"/>
              <a:gd name="connsiteX3" fmla="*/ 1536700 w 5022850"/>
              <a:gd name="connsiteY3" fmla="*/ 127000 h 488950"/>
              <a:gd name="connsiteX4" fmla="*/ 2044700 w 5022850"/>
              <a:gd name="connsiteY4" fmla="*/ 0 h 488950"/>
              <a:gd name="connsiteX5" fmla="*/ 2559050 w 5022850"/>
              <a:gd name="connsiteY5" fmla="*/ 381000 h 488950"/>
              <a:gd name="connsiteX6" fmla="*/ 3524250 w 5022850"/>
              <a:gd name="connsiteY6" fmla="*/ 381000 h 488950"/>
              <a:gd name="connsiteX7" fmla="*/ 4000500 w 5022850"/>
              <a:gd name="connsiteY7" fmla="*/ 444500 h 488950"/>
              <a:gd name="connsiteX8" fmla="*/ 4622800 w 5022850"/>
              <a:gd name="connsiteY8" fmla="*/ 450850 h 488950"/>
              <a:gd name="connsiteX9" fmla="*/ 5022850 w 5022850"/>
              <a:gd name="connsiteY9" fmla="*/ 323850 h 488950"/>
              <a:gd name="connsiteX0" fmla="*/ 0 w 5003800"/>
              <a:gd name="connsiteY0" fmla="*/ 488950 h 488950"/>
              <a:gd name="connsiteX1" fmla="*/ 495300 w 5003800"/>
              <a:gd name="connsiteY1" fmla="*/ 488950 h 488950"/>
              <a:gd name="connsiteX2" fmla="*/ 1041400 w 5003800"/>
              <a:gd name="connsiteY2" fmla="*/ 203200 h 488950"/>
              <a:gd name="connsiteX3" fmla="*/ 1536700 w 5003800"/>
              <a:gd name="connsiteY3" fmla="*/ 127000 h 488950"/>
              <a:gd name="connsiteX4" fmla="*/ 2044700 w 5003800"/>
              <a:gd name="connsiteY4" fmla="*/ 0 h 488950"/>
              <a:gd name="connsiteX5" fmla="*/ 2559050 w 5003800"/>
              <a:gd name="connsiteY5" fmla="*/ 381000 h 488950"/>
              <a:gd name="connsiteX6" fmla="*/ 3524250 w 5003800"/>
              <a:gd name="connsiteY6" fmla="*/ 381000 h 488950"/>
              <a:gd name="connsiteX7" fmla="*/ 4000500 w 5003800"/>
              <a:gd name="connsiteY7" fmla="*/ 444500 h 488950"/>
              <a:gd name="connsiteX8" fmla="*/ 4622800 w 5003800"/>
              <a:gd name="connsiteY8" fmla="*/ 450850 h 488950"/>
              <a:gd name="connsiteX9" fmla="*/ 5003800 w 5003800"/>
              <a:gd name="connsiteY9" fmla="*/ 450850 h 488950"/>
              <a:gd name="connsiteX0" fmla="*/ 0 w 5003800"/>
              <a:gd name="connsiteY0" fmla="*/ 488950 h 488950"/>
              <a:gd name="connsiteX1" fmla="*/ 495300 w 5003800"/>
              <a:gd name="connsiteY1" fmla="*/ 488950 h 488950"/>
              <a:gd name="connsiteX2" fmla="*/ 1047750 w 5003800"/>
              <a:gd name="connsiteY2" fmla="*/ 254000 h 488950"/>
              <a:gd name="connsiteX3" fmla="*/ 1536700 w 5003800"/>
              <a:gd name="connsiteY3" fmla="*/ 127000 h 488950"/>
              <a:gd name="connsiteX4" fmla="*/ 2044700 w 5003800"/>
              <a:gd name="connsiteY4" fmla="*/ 0 h 488950"/>
              <a:gd name="connsiteX5" fmla="*/ 2559050 w 5003800"/>
              <a:gd name="connsiteY5" fmla="*/ 381000 h 488950"/>
              <a:gd name="connsiteX6" fmla="*/ 3524250 w 5003800"/>
              <a:gd name="connsiteY6" fmla="*/ 381000 h 488950"/>
              <a:gd name="connsiteX7" fmla="*/ 4000500 w 5003800"/>
              <a:gd name="connsiteY7" fmla="*/ 444500 h 488950"/>
              <a:gd name="connsiteX8" fmla="*/ 4622800 w 5003800"/>
              <a:gd name="connsiteY8" fmla="*/ 450850 h 488950"/>
              <a:gd name="connsiteX9" fmla="*/ 5003800 w 5003800"/>
              <a:gd name="connsiteY9" fmla="*/ 450850 h 488950"/>
              <a:gd name="connsiteX0" fmla="*/ 0 w 5003800"/>
              <a:gd name="connsiteY0" fmla="*/ 488950 h 488950"/>
              <a:gd name="connsiteX1" fmla="*/ 495300 w 5003800"/>
              <a:gd name="connsiteY1" fmla="*/ 488950 h 488950"/>
              <a:gd name="connsiteX2" fmla="*/ 1047750 w 5003800"/>
              <a:gd name="connsiteY2" fmla="*/ 254000 h 488950"/>
              <a:gd name="connsiteX3" fmla="*/ 1568450 w 5003800"/>
              <a:gd name="connsiteY3" fmla="*/ 254000 h 488950"/>
              <a:gd name="connsiteX4" fmla="*/ 2044700 w 5003800"/>
              <a:gd name="connsiteY4" fmla="*/ 0 h 488950"/>
              <a:gd name="connsiteX5" fmla="*/ 2559050 w 5003800"/>
              <a:gd name="connsiteY5" fmla="*/ 381000 h 488950"/>
              <a:gd name="connsiteX6" fmla="*/ 3524250 w 5003800"/>
              <a:gd name="connsiteY6" fmla="*/ 381000 h 488950"/>
              <a:gd name="connsiteX7" fmla="*/ 4000500 w 5003800"/>
              <a:gd name="connsiteY7" fmla="*/ 444500 h 488950"/>
              <a:gd name="connsiteX8" fmla="*/ 4622800 w 5003800"/>
              <a:gd name="connsiteY8" fmla="*/ 450850 h 488950"/>
              <a:gd name="connsiteX9" fmla="*/ 5003800 w 5003800"/>
              <a:gd name="connsiteY9" fmla="*/ 450850 h 488950"/>
              <a:gd name="connsiteX0" fmla="*/ 0 w 5003800"/>
              <a:gd name="connsiteY0" fmla="*/ 241300 h 241300"/>
              <a:gd name="connsiteX1" fmla="*/ 495300 w 5003800"/>
              <a:gd name="connsiteY1" fmla="*/ 241300 h 241300"/>
              <a:gd name="connsiteX2" fmla="*/ 1047750 w 5003800"/>
              <a:gd name="connsiteY2" fmla="*/ 6350 h 241300"/>
              <a:gd name="connsiteX3" fmla="*/ 1568450 w 5003800"/>
              <a:gd name="connsiteY3" fmla="*/ 6350 h 241300"/>
              <a:gd name="connsiteX4" fmla="*/ 2025650 w 5003800"/>
              <a:gd name="connsiteY4" fmla="*/ 0 h 241300"/>
              <a:gd name="connsiteX5" fmla="*/ 2559050 w 5003800"/>
              <a:gd name="connsiteY5" fmla="*/ 133350 h 241300"/>
              <a:gd name="connsiteX6" fmla="*/ 3524250 w 5003800"/>
              <a:gd name="connsiteY6" fmla="*/ 133350 h 241300"/>
              <a:gd name="connsiteX7" fmla="*/ 4000500 w 5003800"/>
              <a:gd name="connsiteY7" fmla="*/ 196850 h 241300"/>
              <a:gd name="connsiteX8" fmla="*/ 4622800 w 5003800"/>
              <a:gd name="connsiteY8" fmla="*/ 203200 h 241300"/>
              <a:gd name="connsiteX9" fmla="*/ 5003800 w 5003800"/>
              <a:gd name="connsiteY9" fmla="*/ 203200 h 241300"/>
              <a:gd name="connsiteX0" fmla="*/ 0 w 5003800"/>
              <a:gd name="connsiteY0" fmla="*/ 241300 h 266700"/>
              <a:gd name="connsiteX1" fmla="*/ 495300 w 5003800"/>
              <a:gd name="connsiteY1" fmla="*/ 241300 h 266700"/>
              <a:gd name="connsiteX2" fmla="*/ 1047750 w 5003800"/>
              <a:gd name="connsiteY2" fmla="*/ 6350 h 266700"/>
              <a:gd name="connsiteX3" fmla="*/ 1568450 w 5003800"/>
              <a:gd name="connsiteY3" fmla="*/ 6350 h 266700"/>
              <a:gd name="connsiteX4" fmla="*/ 2025650 w 5003800"/>
              <a:gd name="connsiteY4" fmla="*/ 0 h 266700"/>
              <a:gd name="connsiteX5" fmla="*/ 2476500 w 5003800"/>
              <a:gd name="connsiteY5" fmla="*/ 266700 h 266700"/>
              <a:gd name="connsiteX6" fmla="*/ 3524250 w 5003800"/>
              <a:gd name="connsiteY6" fmla="*/ 133350 h 266700"/>
              <a:gd name="connsiteX7" fmla="*/ 4000500 w 5003800"/>
              <a:gd name="connsiteY7" fmla="*/ 196850 h 266700"/>
              <a:gd name="connsiteX8" fmla="*/ 4622800 w 5003800"/>
              <a:gd name="connsiteY8" fmla="*/ 203200 h 266700"/>
              <a:gd name="connsiteX9" fmla="*/ 5003800 w 5003800"/>
              <a:gd name="connsiteY9" fmla="*/ 203200 h 266700"/>
              <a:gd name="connsiteX0" fmla="*/ 0 w 5003800"/>
              <a:gd name="connsiteY0" fmla="*/ 241300 h 285750"/>
              <a:gd name="connsiteX1" fmla="*/ 495300 w 5003800"/>
              <a:gd name="connsiteY1" fmla="*/ 241300 h 285750"/>
              <a:gd name="connsiteX2" fmla="*/ 1047750 w 5003800"/>
              <a:gd name="connsiteY2" fmla="*/ 6350 h 285750"/>
              <a:gd name="connsiteX3" fmla="*/ 1568450 w 5003800"/>
              <a:gd name="connsiteY3" fmla="*/ 6350 h 285750"/>
              <a:gd name="connsiteX4" fmla="*/ 2025650 w 5003800"/>
              <a:gd name="connsiteY4" fmla="*/ 0 h 285750"/>
              <a:gd name="connsiteX5" fmla="*/ 2476500 w 5003800"/>
              <a:gd name="connsiteY5" fmla="*/ 266700 h 285750"/>
              <a:gd name="connsiteX6" fmla="*/ 3511550 w 5003800"/>
              <a:gd name="connsiteY6" fmla="*/ 285750 h 285750"/>
              <a:gd name="connsiteX7" fmla="*/ 4000500 w 5003800"/>
              <a:gd name="connsiteY7" fmla="*/ 196850 h 285750"/>
              <a:gd name="connsiteX8" fmla="*/ 4622800 w 5003800"/>
              <a:gd name="connsiteY8" fmla="*/ 203200 h 285750"/>
              <a:gd name="connsiteX9" fmla="*/ 5003800 w 5003800"/>
              <a:gd name="connsiteY9" fmla="*/ 203200 h 285750"/>
              <a:gd name="connsiteX0" fmla="*/ 0 w 5003800"/>
              <a:gd name="connsiteY0" fmla="*/ 241300 h 292100"/>
              <a:gd name="connsiteX1" fmla="*/ 495300 w 5003800"/>
              <a:gd name="connsiteY1" fmla="*/ 241300 h 292100"/>
              <a:gd name="connsiteX2" fmla="*/ 1047750 w 5003800"/>
              <a:gd name="connsiteY2" fmla="*/ 6350 h 292100"/>
              <a:gd name="connsiteX3" fmla="*/ 1568450 w 5003800"/>
              <a:gd name="connsiteY3" fmla="*/ 6350 h 292100"/>
              <a:gd name="connsiteX4" fmla="*/ 2025650 w 5003800"/>
              <a:gd name="connsiteY4" fmla="*/ 0 h 292100"/>
              <a:gd name="connsiteX5" fmla="*/ 2476500 w 5003800"/>
              <a:gd name="connsiteY5" fmla="*/ 266700 h 292100"/>
              <a:gd name="connsiteX6" fmla="*/ 3511550 w 5003800"/>
              <a:gd name="connsiteY6" fmla="*/ 285750 h 292100"/>
              <a:gd name="connsiteX7" fmla="*/ 4000500 w 5003800"/>
              <a:gd name="connsiteY7" fmla="*/ 292100 h 292100"/>
              <a:gd name="connsiteX8" fmla="*/ 4622800 w 5003800"/>
              <a:gd name="connsiteY8" fmla="*/ 203200 h 292100"/>
              <a:gd name="connsiteX9" fmla="*/ 5003800 w 5003800"/>
              <a:gd name="connsiteY9" fmla="*/ 203200 h 292100"/>
              <a:gd name="connsiteX0" fmla="*/ 0 w 5003800"/>
              <a:gd name="connsiteY0" fmla="*/ 241300 h 304800"/>
              <a:gd name="connsiteX1" fmla="*/ 495300 w 5003800"/>
              <a:gd name="connsiteY1" fmla="*/ 241300 h 304800"/>
              <a:gd name="connsiteX2" fmla="*/ 1047750 w 5003800"/>
              <a:gd name="connsiteY2" fmla="*/ 6350 h 304800"/>
              <a:gd name="connsiteX3" fmla="*/ 1568450 w 5003800"/>
              <a:gd name="connsiteY3" fmla="*/ 6350 h 304800"/>
              <a:gd name="connsiteX4" fmla="*/ 2025650 w 5003800"/>
              <a:gd name="connsiteY4" fmla="*/ 0 h 304800"/>
              <a:gd name="connsiteX5" fmla="*/ 2476500 w 5003800"/>
              <a:gd name="connsiteY5" fmla="*/ 266700 h 304800"/>
              <a:gd name="connsiteX6" fmla="*/ 3511550 w 5003800"/>
              <a:gd name="connsiteY6" fmla="*/ 285750 h 304800"/>
              <a:gd name="connsiteX7" fmla="*/ 4000500 w 5003800"/>
              <a:gd name="connsiteY7" fmla="*/ 292100 h 304800"/>
              <a:gd name="connsiteX8" fmla="*/ 4603750 w 5003800"/>
              <a:gd name="connsiteY8" fmla="*/ 304800 h 304800"/>
              <a:gd name="connsiteX9" fmla="*/ 5003800 w 5003800"/>
              <a:gd name="connsiteY9" fmla="*/ 203200 h 304800"/>
              <a:gd name="connsiteX0" fmla="*/ 0 w 5003800"/>
              <a:gd name="connsiteY0" fmla="*/ 241300 h 311150"/>
              <a:gd name="connsiteX1" fmla="*/ 495300 w 5003800"/>
              <a:gd name="connsiteY1" fmla="*/ 241300 h 311150"/>
              <a:gd name="connsiteX2" fmla="*/ 1047750 w 5003800"/>
              <a:gd name="connsiteY2" fmla="*/ 6350 h 311150"/>
              <a:gd name="connsiteX3" fmla="*/ 1568450 w 5003800"/>
              <a:gd name="connsiteY3" fmla="*/ 6350 h 311150"/>
              <a:gd name="connsiteX4" fmla="*/ 2025650 w 5003800"/>
              <a:gd name="connsiteY4" fmla="*/ 0 h 311150"/>
              <a:gd name="connsiteX5" fmla="*/ 2476500 w 5003800"/>
              <a:gd name="connsiteY5" fmla="*/ 266700 h 311150"/>
              <a:gd name="connsiteX6" fmla="*/ 3511550 w 5003800"/>
              <a:gd name="connsiteY6" fmla="*/ 285750 h 311150"/>
              <a:gd name="connsiteX7" fmla="*/ 4000500 w 5003800"/>
              <a:gd name="connsiteY7" fmla="*/ 292100 h 311150"/>
              <a:gd name="connsiteX8" fmla="*/ 4603750 w 5003800"/>
              <a:gd name="connsiteY8" fmla="*/ 304800 h 311150"/>
              <a:gd name="connsiteX9" fmla="*/ 5003800 w 5003800"/>
              <a:gd name="connsiteY9" fmla="*/ 311150 h 3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03800" h="311150">
                <a:moveTo>
                  <a:pt x="0" y="241300"/>
                </a:moveTo>
                <a:lnTo>
                  <a:pt x="495300" y="241300"/>
                </a:lnTo>
                <a:lnTo>
                  <a:pt x="1047750" y="6350"/>
                </a:lnTo>
                <a:lnTo>
                  <a:pt x="1568450" y="6350"/>
                </a:lnTo>
                <a:lnTo>
                  <a:pt x="2025650" y="0"/>
                </a:lnTo>
                <a:lnTo>
                  <a:pt x="2476500" y="266700"/>
                </a:lnTo>
                <a:lnTo>
                  <a:pt x="3511550" y="285750"/>
                </a:lnTo>
                <a:lnTo>
                  <a:pt x="4000500" y="292100"/>
                </a:lnTo>
                <a:lnTo>
                  <a:pt x="4603750" y="304800"/>
                </a:lnTo>
                <a:lnTo>
                  <a:pt x="5003800" y="311150"/>
                </a:lnTo>
              </a:path>
            </a:pathLst>
          </a:custGeom>
          <a:ln w="57150" cmpd="sng"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562100" y="2374900"/>
            <a:ext cx="5378450" cy="2628900"/>
          </a:xfrm>
          <a:custGeom>
            <a:avLst/>
            <a:gdLst>
              <a:gd name="connsiteX0" fmla="*/ 0 w 5067300"/>
              <a:gd name="connsiteY0" fmla="*/ 2628900 h 2628900"/>
              <a:gd name="connsiteX1" fmla="*/ 495300 w 5067300"/>
              <a:gd name="connsiteY1" fmla="*/ 2628900 h 2628900"/>
              <a:gd name="connsiteX2" fmla="*/ 1028700 w 5067300"/>
              <a:gd name="connsiteY2" fmla="*/ 1485900 h 2628900"/>
              <a:gd name="connsiteX3" fmla="*/ 1524000 w 5067300"/>
              <a:gd name="connsiteY3" fmla="*/ 1054100 h 2628900"/>
              <a:gd name="connsiteX4" fmla="*/ 1739900 w 5067300"/>
              <a:gd name="connsiteY4" fmla="*/ 647700 h 2628900"/>
              <a:gd name="connsiteX5" fmla="*/ 2489200 w 5067300"/>
              <a:gd name="connsiteY5" fmla="*/ 0 h 2628900"/>
              <a:gd name="connsiteX6" fmla="*/ 3530600 w 5067300"/>
              <a:gd name="connsiteY6" fmla="*/ 1384300 h 2628900"/>
              <a:gd name="connsiteX7" fmla="*/ 4064000 w 5067300"/>
              <a:gd name="connsiteY7" fmla="*/ 1651000 h 2628900"/>
              <a:gd name="connsiteX8" fmla="*/ 4533900 w 5067300"/>
              <a:gd name="connsiteY8" fmla="*/ 2032000 h 2628900"/>
              <a:gd name="connsiteX9" fmla="*/ 5067300 w 5067300"/>
              <a:gd name="connsiteY9" fmla="*/ 21336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67300" h="2628900">
                <a:moveTo>
                  <a:pt x="0" y="2628900"/>
                </a:moveTo>
                <a:lnTo>
                  <a:pt x="495300" y="2628900"/>
                </a:lnTo>
                <a:lnTo>
                  <a:pt x="1028700" y="1485900"/>
                </a:lnTo>
                <a:lnTo>
                  <a:pt x="1524000" y="1054100"/>
                </a:lnTo>
                <a:lnTo>
                  <a:pt x="1739900" y="647700"/>
                </a:lnTo>
                <a:lnTo>
                  <a:pt x="2489200" y="0"/>
                </a:lnTo>
                <a:lnTo>
                  <a:pt x="3530600" y="1384300"/>
                </a:lnTo>
                <a:lnTo>
                  <a:pt x="4064000" y="1651000"/>
                </a:lnTo>
                <a:lnTo>
                  <a:pt x="4533900" y="2032000"/>
                </a:lnTo>
                <a:lnTo>
                  <a:pt x="5067300" y="2133600"/>
                </a:lnTo>
              </a:path>
            </a:pathLst>
          </a:custGeom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416050" y="1620838"/>
            <a:ext cx="2247900" cy="1109662"/>
            <a:chOff x="1416423" y="1417638"/>
            <a:chExt cx="2247900" cy="1109662"/>
          </a:xfrm>
        </p:grpSpPr>
        <p:sp>
          <p:nvSpPr>
            <p:cNvPr id="47128" name="TextBox 14"/>
            <p:cNvSpPr txBox="1">
              <a:spLocks noChangeArrowheads="1"/>
            </p:cNvSpPr>
            <p:nvPr/>
          </p:nvSpPr>
          <p:spPr bwMode="auto">
            <a:xfrm>
              <a:off x="1416423" y="1417638"/>
              <a:ext cx="2247900" cy="677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400" dirty="0"/>
                <a:t>Suppliers believe sales are huge and respond accordingly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845173" y="1917700"/>
              <a:ext cx="819150" cy="60960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2787650" y="4819650"/>
            <a:ext cx="3913188" cy="633413"/>
            <a:chOff x="2788023" y="4616450"/>
            <a:chExt cx="3913245" cy="632723"/>
          </a:xfrm>
        </p:grpSpPr>
        <p:sp>
          <p:nvSpPr>
            <p:cNvPr id="47126" name="TextBox 17"/>
            <p:cNvSpPr txBox="1">
              <a:spLocks noChangeArrowheads="1"/>
            </p:cNvSpPr>
            <p:nvPr/>
          </p:nvSpPr>
          <p:spPr bwMode="auto">
            <a:xfrm>
              <a:off x="3083934" y="4959350"/>
              <a:ext cx="3617334" cy="289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400" dirty="0"/>
                <a:t>A short-term increase in consumer demand</a:t>
              </a:r>
            </a:p>
          </p:txBody>
        </p:sp>
        <p:cxnSp>
          <p:nvCxnSpPr>
            <p:cNvPr id="23" name="Straight Arrow Connector 22"/>
            <p:cNvCxnSpPr>
              <a:stCxn id="47126" idx="1"/>
            </p:cNvCxnSpPr>
            <p:nvPr/>
          </p:nvCxnSpPr>
          <p:spPr>
            <a:xfrm flipH="1" flipV="1">
              <a:off x="2788023" y="4616450"/>
              <a:ext cx="295279" cy="48841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4095750" y="1778000"/>
            <a:ext cx="3136900" cy="2043113"/>
            <a:chOff x="4096123" y="1574800"/>
            <a:chExt cx="3136900" cy="2043578"/>
          </a:xfrm>
        </p:grpSpPr>
        <p:sp>
          <p:nvSpPr>
            <p:cNvPr id="47124" name="TextBox 15"/>
            <p:cNvSpPr txBox="1">
              <a:spLocks noChangeArrowheads="1"/>
            </p:cNvSpPr>
            <p:nvPr/>
          </p:nvSpPr>
          <p:spPr bwMode="auto">
            <a:xfrm>
              <a:off x="4629523" y="1574800"/>
              <a:ext cx="2603500" cy="677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400" dirty="0"/>
                <a:t>Wholesalers order even more to be sure retailers can be adequately supplied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096123" y="2252817"/>
              <a:ext cx="920750" cy="13655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387475" y="3021013"/>
            <a:ext cx="1889125" cy="1493837"/>
            <a:chOff x="1387454" y="2818278"/>
            <a:chExt cx="1889146" cy="1493372"/>
          </a:xfrm>
        </p:grpSpPr>
        <p:sp>
          <p:nvSpPr>
            <p:cNvPr id="47122" name="TextBox 16"/>
            <p:cNvSpPr txBox="1">
              <a:spLocks noChangeArrowheads="1"/>
            </p:cNvSpPr>
            <p:nvPr/>
          </p:nvSpPr>
          <p:spPr bwMode="auto">
            <a:xfrm>
              <a:off x="1387454" y="2818278"/>
              <a:ext cx="1730769" cy="483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400" dirty="0"/>
                <a:t>Retailers respond by ordering more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178038" y="3302314"/>
              <a:ext cx="1098562" cy="100933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413500" y="2616200"/>
            <a:ext cx="2111375" cy="1430338"/>
            <a:chOff x="6413500" y="2412558"/>
            <a:chExt cx="2111647" cy="1431161"/>
          </a:xfrm>
        </p:grpSpPr>
        <p:sp>
          <p:nvSpPr>
            <p:cNvPr id="47117" name="TextBox 18"/>
            <p:cNvSpPr txBox="1">
              <a:spLocks noChangeArrowheads="1"/>
            </p:cNvSpPr>
            <p:nvPr/>
          </p:nvSpPr>
          <p:spPr bwMode="auto">
            <a:xfrm>
              <a:off x="7070452" y="2412558"/>
              <a:ext cx="1454695" cy="1431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Aft>
                  <a:spcPts val="600"/>
                </a:spcAft>
              </a:pPr>
              <a:r>
                <a:rPr lang="en-US" dirty="0"/>
                <a:t>Suppliers</a:t>
              </a:r>
            </a:p>
            <a:p>
              <a:pPr>
                <a:spcAft>
                  <a:spcPts val="600"/>
                </a:spcAft>
              </a:pPr>
              <a:r>
                <a:rPr lang="en-US" dirty="0"/>
                <a:t>Wholesalers</a:t>
              </a:r>
            </a:p>
            <a:p>
              <a:pPr>
                <a:spcAft>
                  <a:spcPts val="600"/>
                </a:spcAft>
              </a:pPr>
              <a:r>
                <a:rPr lang="en-US" dirty="0"/>
                <a:t>Retailers</a:t>
              </a:r>
            </a:p>
            <a:p>
              <a:pPr>
                <a:spcAft>
                  <a:spcPts val="600"/>
                </a:spcAft>
              </a:pPr>
              <a:r>
                <a:rPr lang="en-US" dirty="0"/>
                <a:t>Consumers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413500" y="2615875"/>
              <a:ext cx="573162" cy="0"/>
            </a:xfrm>
            <a:prstGeom prst="line">
              <a:avLst/>
            </a:prstGeom>
            <a:ln w="57150" cmpd="sng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413500" y="2946265"/>
              <a:ext cx="573162" cy="0"/>
            </a:xfrm>
            <a:prstGeom prst="line">
              <a:avLst/>
            </a:prstGeom>
            <a:ln w="57150" cmpd="sng">
              <a:solidFill>
                <a:schemeClr val="accent4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413500" y="3314777"/>
              <a:ext cx="573162" cy="0"/>
            </a:xfrm>
            <a:prstGeom prst="line">
              <a:avLst/>
            </a:prstGeom>
            <a:ln w="57150" cmpd="sng">
              <a:solidFill>
                <a:schemeClr val="accent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413500" y="3643579"/>
              <a:ext cx="573162" cy="0"/>
            </a:xfrm>
            <a:prstGeom prst="line">
              <a:avLst/>
            </a:prstGeom>
            <a:ln w="57150" cmpd="sng">
              <a:solidFill>
                <a:schemeClr val="accent6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03895" y="6490241"/>
            <a:ext cx="1344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600" dirty="0"/>
              <a:t>Figure </a:t>
            </a:r>
            <a:r>
              <a:rPr lang="en-US" sz="1600" dirty="0">
                <a:solidFill>
                  <a:schemeClr val="tx2"/>
                </a:solidFill>
              </a:rPr>
              <a:t>S11.2</a:t>
            </a:r>
          </a:p>
        </p:txBody>
      </p:sp>
    </p:spTree>
    <p:extLst>
      <p:ext uri="{BB962C8B-B14F-4D97-AF65-F5344CB8AC3E}">
        <p14:creationId xmlns:p14="http://schemas.microsoft.com/office/powerpoint/2010/main" val="248730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>
            <a:off x="1088261" y="1124712"/>
            <a:ext cx="0" cy="56692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Bullwhip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6050" y="1888298"/>
            <a:ext cx="347472" cy="4053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4900" y="1888298"/>
            <a:ext cx="347472" cy="4053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3750" y="1888298"/>
            <a:ext cx="347472" cy="4053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92600" y="1888298"/>
            <a:ext cx="347472" cy="4053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1448" y="1888298"/>
            <a:ext cx="347472" cy="4053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16050" y="2290729"/>
            <a:ext cx="347472" cy="4053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74900" y="2290729"/>
            <a:ext cx="347472" cy="4053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33750" y="2290729"/>
            <a:ext cx="347472" cy="4053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92600" y="2290729"/>
            <a:ext cx="347472" cy="4053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51448" y="2290729"/>
            <a:ext cx="347472" cy="4053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68578" y="5345681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95422" y="4548629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45128" y="4155437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03976" y="3730241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928104" y="5145700"/>
            <a:ext cx="53035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58456" y="4991812"/>
            <a:ext cx="145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Extra Order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882384" y="2493421"/>
            <a:ext cx="53035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12736" y="2339533"/>
            <a:ext cx="145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Safety Stock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882384" y="2090990"/>
            <a:ext cx="53035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12736" y="1937102"/>
            <a:ext cx="145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Normal Order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1616050" y="5345681"/>
            <a:ext cx="347472" cy="4053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774900" y="5345681"/>
            <a:ext cx="347472" cy="4053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33750" y="5345681"/>
            <a:ext cx="347472" cy="4053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92600" y="5345681"/>
            <a:ext cx="347472" cy="4053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251448" y="5345681"/>
            <a:ext cx="347472" cy="4053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16050" y="5736682"/>
            <a:ext cx="347472" cy="4053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774900" y="5736682"/>
            <a:ext cx="347472" cy="4053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33750" y="5736682"/>
            <a:ext cx="347472" cy="4053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092600" y="5736682"/>
            <a:ext cx="347472" cy="4053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251448" y="5736682"/>
            <a:ext cx="347472" cy="4053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928104" y="5939374"/>
            <a:ext cx="53035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458456" y="5785486"/>
            <a:ext cx="145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Safety Stock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928104" y="5548373"/>
            <a:ext cx="53035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58456" y="5394485"/>
            <a:ext cx="145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Normal Order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457200" y="1888298"/>
            <a:ext cx="347472" cy="4053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57200" y="5345681"/>
            <a:ext cx="347472" cy="4053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57200" y="5736682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427428" y="5345681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268578" y="5736682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6200" y="6235206"/>
            <a:ext cx="105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Customer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081125" y="6235206"/>
            <a:ext cx="105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Store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2175965" y="6235206"/>
            <a:ext cx="1187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Wholesaler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11018" y="6235206"/>
            <a:ext cx="105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Distributor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4451603" y="6235206"/>
            <a:ext cx="129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Manufacturer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5731764" y="6235206"/>
            <a:ext cx="105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Supplier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1268578" y="1888298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586278" y="1888298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745128" y="1888298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903976" y="1888298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427428" y="1888298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427428" y="4943008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427428" y="5736682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595422" y="5352114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595422" y="4949441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595422" y="5743115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745126" y="4558967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745126" y="5353308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745126" y="4959779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745126" y="5744309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903976" y="4129529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903976" y="4533059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903976" y="5344164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903976" y="4941491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903976" y="5735165"/>
            <a:ext cx="347472" cy="40538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182880" y="2293813"/>
            <a:ext cx="679399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82880" y="6152910"/>
            <a:ext cx="679399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82880" y="3415477"/>
            <a:ext cx="8503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Freeform 106"/>
          <p:cNvSpPr/>
          <p:nvPr/>
        </p:nvSpPr>
        <p:spPr>
          <a:xfrm>
            <a:off x="632564" y="1579762"/>
            <a:ext cx="801666" cy="321063"/>
          </a:xfrm>
          <a:custGeom>
            <a:avLst/>
            <a:gdLst>
              <a:gd name="connsiteX0" fmla="*/ 0 w 801666"/>
              <a:gd name="connsiteY0" fmla="*/ 206698 h 206698"/>
              <a:gd name="connsiteX1" fmla="*/ 391439 w 801666"/>
              <a:gd name="connsiteY1" fmla="*/ 18 h 206698"/>
              <a:gd name="connsiteX2" fmla="*/ 801666 w 801666"/>
              <a:gd name="connsiteY2" fmla="*/ 197303 h 20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1666" h="206698">
                <a:moveTo>
                  <a:pt x="0" y="206698"/>
                </a:moveTo>
                <a:cubicBezTo>
                  <a:pt x="128914" y="104141"/>
                  <a:pt x="257828" y="1584"/>
                  <a:pt x="391439" y="18"/>
                </a:cubicBezTo>
                <a:cubicBezTo>
                  <a:pt x="525050" y="-1548"/>
                  <a:pt x="663358" y="97877"/>
                  <a:pt x="801666" y="197303"/>
                </a:cubicBezTo>
              </a:path>
            </a:pathLst>
          </a:custGeom>
          <a:ln w="19050" cap="flat" cmpd="sng" algn="ctr">
            <a:solidFill>
              <a:srgbClr val="FF66FF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1824984" y="1579762"/>
            <a:ext cx="801666" cy="321063"/>
          </a:xfrm>
          <a:custGeom>
            <a:avLst/>
            <a:gdLst>
              <a:gd name="connsiteX0" fmla="*/ 0 w 801666"/>
              <a:gd name="connsiteY0" fmla="*/ 206698 h 206698"/>
              <a:gd name="connsiteX1" fmla="*/ 391439 w 801666"/>
              <a:gd name="connsiteY1" fmla="*/ 18 h 206698"/>
              <a:gd name="connsiteX2" fmla="*/ 801666 w 801666"/>
              <a:gd name="connsiteY2" fmla="*/ 197303 h 20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1666" h="206698">
                <a:moveTo>
                  <a:pt x="0" y="206698"/>
                </a:moveTo>
                <a:cubicBezTo>
                  <a:pt x="128914" y="104141"/>
                  <a:pt x="257828" y="1584"/>
                  <a:pt x="391439" y="18"/>
                </a:cubicBezTo>
                <a:cubicBezTo>
                  <a:pt x="525050" y="-1548"/>
                  <a:pt x="663358" y="97877"/>
                  <a:pt x="801666" y="197303"/>
                </a:cubicBezTo>
              </a:path>
            </a:pathLst>
          </a:custGeom>
          <a:ln w="19050" cap="flat" cmpd="sng" algn="ctr">
            <a:solidFill>
              <a:srgbClr val="FF66FF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2967492" y="1579762"/>
            <a:ext cx="801666" cy="321063"/>
          </a:xfrm>
          <a:custGeom>
            <a:avLst/>
            <a:gdLst>
              <a:gd name="connsiteX0" fmla="*/ 0 w 801666"/>
              <a:gd name="connsiteY0" fmla="*/ 206698 h 206698"/>
              <a:gd name="connsiteX1" fmla="*/ 391439 w 801666"/>
              <a:gd name="connsiteY1" fmla="*/ 18 h 206698"/>
              <a:gd name="connsiteX2" fmla="*/ 801666 w 801666"/>
              <a:gd name="connsiteY2" fmla="*/ 197303 h 20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1666" h="206698">
                <a:moveTo>
                  <a:pt x="0" y="206698"/>
                </a:moveTo>
                <a:cubicBezTo>
                  <a:pt x="128914" y="104141"/>
                  <a:pt x="257828" y="1584"/>
                  <a:pt x="391439" y="18"/>
                </a:cubicBezTo>
                <a:cubicBezTo>
                  <a:pt x="525050" y="-1548"/>
                  <a:pt x="663358" y="97877"/>
                  <a:pt x="801666" y="197303"/>
                </a:cubicBezTo>
              </a:path>
            </a:pathLst>
          </a:custGeom>
          <a:ln w="19050" cap="flat" cmpd="sng" algn="ctr">
            <a:solidFill>
              <a:srgbClr val="FF66FF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4146175" y="1579762"/>
            <a:ext cx="801666" cy="321063"/>
          </a:xfrm>
          <a:custGeom>
            <a:avLst/>
            <a:gdLst>
              <a:gd name="connsiteX0" fmla="*/ 0 w 801666"/>
              <a:gd name="connsiteY0" fmla="*/ 206698 h 206698"/>
              <a:gd name="connsiteX1" fmla="*/ 391439 w 801666"/>
              <a:gd name="connsiteY1" fmla="*/ 18 h 206698"/>
              <a:gd name="connsiteX2" fmla="*/ 801666 w 801666"/>
              <a:gd name="connsiteY2" fmla="*/ 197303 h 20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1666" h="206698">
                <a:moveTo>
                  <a:pt x="0" y="206698"/>
                </a:moveTo>
                <a:cubicBezTo>
                  <a:pt x="128914" y="104141"/>
                  <a:pt x="257828" y="1584"/>
                  <a:pt x="391439" y="18"/>
                </a:cubicBezTo>
                <a:cubicBezTo>
                  <a:pt x="525050" y="-1548"/>
                  <a:pt x="663358" y="97877"/>
                  <a:pt x="801666" y="197303"/>
                </a:cubicBezTo>
              </a:path>
            </a:pathLst>
          </a:custGeom>
          <a:ln w="19050" cap="flat" cmpd="sng" algn="ctr">
            <a:solidFill>
              <a:srgbClr val="FF66FF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>
            <a:off x="5261886" y="1579762"/>
            <a:ext cx="801666" cy="321063"/>
          </a:xfrm>
          <a:custGeom>
            <a:avLst/>
            <a:gdLst>
              <a:gd name="connsiteX0" fmla="*/ 0 w 801666"/>
              <a:gd name="connsiteY0" fmla="*/ 206698 h 206698"/>
              <a:gd name="connsiteX1" fmla="*/ 391439 w 801666"/>
              <a:gd name="connsiteY1" fmla="*/ 18 h 206698"/>
              <a:gd name="connsiteX2" fmla="*/ 801666 w 801666"/>
              <a:gd name="connsiteY2" fmla="*/ 197303 h 206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1666" h="206698">
                <a:moveTo>
                  <a:pt x="0" y="206698"/>
                </a:moveTo>
                <a:cubicBezTo>
                  <a:pt x="128914" y="104141"/>
                  <a:pt x="257828" y="1584"/>
                  <a:pt x="391439" y="18"/>
                </a:cubicBezTo>
                <a:cubicBezTo>
                  <a:pt x="525050" y="-1548"/>
                  <a:pt x="663358" y="97877"/>
                  <a:pt x="801666" y="197303"/>
                </a:cubicBezTo>
              </a:path>
            </a:pathLst>
          </a:custGeom>
          <a:ln w="19050" cap="flat" cmpd="sng" algn="ctr">
            <a:solidFill>
              <a:srgbClr val="FF66FF"/>
            </a:solidFill>
            <a:prstDash val="solid"/>
            <a:round/>
            <a:headEnd type="oval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2193645" y="1124712"/>
            <a:ext cx="0" cy="56692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386631" y="1124712"/>
            <a:ext cx="0" cy="56692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506467" y="1124712"/>
            <a:ext cx="0" cy="56692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691225" y="1124712"/>
            <a:ext cx="0" cy="56692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800" y="1035414"/>
            <a:ext cx="2052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 Bullwhip Effect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96343" y="3868034"/>
            <a:ext cx="22195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With Bullwhip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63" grpId="0" animBg="1"/>
      <p:bldP spid="68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5650" y="3765048"/>
            <a:ext cx="8601150" cy="2849422"/>
            <a:chOff x="85650" y="3765048"/>
            <a:chExt cx="8601150" cy="2849422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82880" y="3765048"/>
              <a:ext cx="850392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2445716" y="5450644"/>
              <a:ext cx="347472" cy="4053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617978" y="5031258"/>
              <a:ext cx="347472" cy="4053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752138" y="4650596"/>
              <a:ext cx="347472" cy="4053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25500" y="5856080"/>
              <a:ext cx="347472" cy="4053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784350" y="5856080"/>
              <a:ext cx="347472" cy="4053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943200" y="5856080"/>
              <a:ext cx="347472" cy="4053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102050" y="5856080"/>
              <a:ext cx="347472" cy="4053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260898" y="5856080"/>
              <a:ext cx="347472" cy="4053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 flipH="1">
              <a:off x="6937554" y="6449773"/>
              <a:ext cx="53035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H="1">
              <a:off x="6937554" y="6058772"/>
              <a:ext cx="53035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466650" y="5856080"/>
              <a:ext cx="347472" cy="4053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5650" y="6306693"/>
              <a:ext cx="1057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Customer</a:t>
              </a:r>
              <a:endParaRPr lang="en-US" sz="14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081431" y="6306693"/>
              <a:ext cx="1057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Store</a:t>
              </a:r>
              <a:endParaRPr lang="en-US" sz="14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194559" y="6306693"/>
              <a:ext cx="1187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Wholesaler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594204" y="6306693"/>
              <a:ext cx="1057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Distributor</a:t>
              </a:r>
              <a:endParaRPr lang="en-US" sz="1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634789" y="6306693"/>
              <a:ext cx="1296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Manufacturer</a:t>
              </a:r>
              <a:endParaRPr lang="en-US" sz="14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914950" y="6306693"/>
              <a:ext cx="1057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Supplier</a:t>
              </a:r>
              <a:endParaRPr lang="en-US" sz="1400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278484" y="5856080"/>
              <a:ext cx="347472" cy="4053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445716" y="5856080"/>
              <a:ext cx="347472" cy="40538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617976" y="5434788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617976" y="5835600"/>
              <a:ext cx="347472" cy="40538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752138" y="5049884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752138" y="5453414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752138" y="5854226"/>
              <a:ext cx="347472" cy="40538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1161719" y="3874562"/>
              <a:ext cx="0" cy="273990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2166519" y="3874562"/>
              <a:ext cx="0" cy="273990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3414369" y="3874562"/>
              <a:ext cx="0" cy="273990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625645" y="3874562"/>
              <a:ext cx="0" cy="273990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5819547" y="3874562"/>
              <a:ext cx="0" cy="273990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>
              <a:off x="5919522" y="4638404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919522" y="5037692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919522" y="5441222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919522" y="5842034"/>
              <a:ext cx="347472" cy="40538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198732" y="6242685"/>
              <a:ext cx="679399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5919522" y="4233211"/>
              <a:ext cx="347472" cy="4053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>
              <a:off x="6937554" y="5672971"/>
              <a:ext cx="53035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Bullwhip Effect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7467906" y="6295885"/>
            <a:ext cx="145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Safety Stock</a:t>
            </a:r>
            <a:endParaRPr lang="en-US" sz="1400" dirty="0"/>
          </a:p>
        </p:txBody>
      </p:sp>
      <p:sp>
        <p:nvSpPr>
          <p:cNvPr id="195" name="TextBox 194"/>
          <p:cNvSpPr txBox="1"/>
          <p:nvPr/>
        </p:nvSpPr>
        <p:spPr>
          <a:xfrm>
            <a:off x="7467906" y="5904884"/>
            <a:ext cx="145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Normal Order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7467906" y="5519083"/>
            <a:ext cx="145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Back Orders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60685" y="3650285"/>
            <a:ext cx="8652776" cy="3167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" y="1583384"/>
            <a:ext cx="8894064" cy="2739908"/>
            <a:chOff x="76200" y="886968"/>
            <a:chExt cx="8894064" cy="2739908"/>
          </a:xfrm>
        </p:grpSpPr>
        <p:sp>
          <p:nvSpPr>
            <p:cNvPr id="30" name="Rectangle 29"/>
            <p:cNvSpPr/>
            <p:nvPr/>
          </p:nvSpPr>
          <p:spPr>
            <a:xfrm>
              <a:off x="4281222" y="1705007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40072" y="1716342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98920" y="1691958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16050" y="1314006"/>
              <a:ext cx="347472" cy="4053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74900" y="1314006"/>
              <a:ext cx="347472" cy="4053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3750" y="1314006"/>
              <a:ext cx="347472" cy="4053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92600" y="1314006"/>
              <a:ext cx="347472" cy="4053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251448" y="1314006"/>
              <a:ext cx="347472" cy="4053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6982968" y="1907699"/>
              <a:ext cx="53035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13320" y="1753811"/>
              <a:ext cx="1456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Back Orders</a:t>
              </a:r>
              <a:endParaRPr lang="en-US" sz="1400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6982968" y="1516698"/>
              <a:ext cx="53035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513320" y="1362810"/>
              <a:ext cx="1456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Normal Order</a:t>
              </a:r>
              <a:endParaRPr lang="en-US" sz="1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57200" y="1314006"/>
              <a:ext cx="347472" cy="4053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200" y="3319099"/>
              <a:ext cx="1057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Customer</a:t>
              </a:r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36573" y="3319099"/>
              <a:ext cx="1057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Store</a:t>
              </a:r>
              <a:endParaRPr 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23437" y="3319099"/>
              <a:ext cx="1187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Wholesaler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49346" y="3319099"/>
              <a:ext cx="1057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Distributor</a:t>
              </a:r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89931" y="3319099"/>
              <a:ext cx="1296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Manufacturer</a:t>
              </a:r>
              <a:endParaRPr 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070092" y="3319099"/>
              <a:ext cx="1057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Supplier</a:t>
              </a:r>
              <a:endParaRPr lang="en-US" sz="14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22372" y="1705007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281222" y="2108010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40070" y="2119872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440070" y="2520684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598920" y="2091246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598920" y="2494776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98920" y="2903208"/>
              <a:ext cx="347472" cy="40538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189282" y="1700611"/>
              <a:ext cx="679399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390013" y="886968"/>
              <a:ext cx="0" cy="273990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495397" y="886968"/>
              <a:ext cx="0" cy="273990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3688383" y="886968"/>
              <a:ext cx="0" cy="273990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808219" y="886968"/>
              <a:ext cx="0" cy="273990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992977" y="886968"/>
              <a:ext cx="0" cy="273990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85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Managing the Bullwhip Effect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9007"/>
              </p:ext>
            </p:extLst>
          </p:nvPr>
        </p:nvGraphicFramePr>
        <p:xfrm>
          <a:off x="457200" y="1879600"/>
          <a:ext cx="8229600" cy="3851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TABLE S11.1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45728" marB="4572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The Bullwhip Effect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8" marB="4572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1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CAUSE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8" marB="4572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REMEDY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8" marB="4572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86"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Demand forecast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errors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 (cumulative uncertainty in the supply chain) </a:t>
                      </a:r>
                    </a:p>
                  </a:txBody>
                  <a:tcPr marT="45728" marB="4572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Share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demand information throughout the supply chain</a:t>
                      </a:r>
                    </a:p>
                  </a:txBody>
                  <a:tcPr marT="45728" marB="4572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51"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Order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batching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 (large, infrequent orders leading suppliers to order even larger amounts) </a:t>
                      </a:r>
                    </a:p>
                  </a:txBody>
                  <a:tcPr marT="45728" marB="4572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Channel coordination: Determine lot sizes as though the full supply chain was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one company</a:t>
                      </a:r>
                    </a:p>
                  </a:txBody>
                  <a:tcPr marT="45728" marB="4572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51"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Price fluctuations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buying in advance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of demand to take advantage of low prices, discounts, </a:t>
                      </a:r>
                      <a:r>
                        <a:rPr lang="en-US" sz="1800" i="1" u="sn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cs typeface="Arial"/>
                        </a:rPr>
                        <a:t>coupons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, or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sales) </a:t>
                      </a:r>
                    </a:p>
                  </a:txBody>
                  <a:tcPr marT="45728" marB="4572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Price stabilization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(everyday low prices)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8" marB="4572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86"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Shortage gaming (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hoarding supplies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for fear of a supply shortage) </a:t>
                      </a:r>
                    </a:p>
                  </a:txBody>
                  <a:tcPr marT="45728" marB="4572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Allocate orders based on </a:t>
                      </a: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past demand</a:t>
                      </a:r>
                      <a:endParaRPr lang="en-US" sz="1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T="45728" marB="45728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25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Bullwhip Effect Measure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4" name="Object 23"/>
          <p:cNvGraphicFramePr>
            <a:graphicFrameLocks noChangeAspect="1"/>
          </p:cNvGraphicFramePr>
          <p:nvPr/>
        </p:nvGraphicFramePr>
        <p:xfrm>
          <a:off x="1377950" y="1847850"/>
          <a:ext cx="6388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3" imgW="6372360" imgH="1042200" progId="Equation.3">
                  <p:embed/>
                </p:oleObj>
              </mc:Choice>
              <mc:Fallback>
                <p:oleObj name="Equation" r:id="rId3" imgW="6372360" imgH="1042200" progId="Equation.3">
                  <p:embed/>
                  <p:pic>
                    <p:nvPicPr>
                      <p:cNvPr id="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847850"/>
                        <a:ext cx="6388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77950" y="3289300"/>
            <a:ext cx="665969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2400" dirty="0"/>
              <a:t>If measure is:</a:t>
            </a:r>
          </a:p>
          <a:p>
            <a:endParaRPr lang="en-US" sz="2400" dirty="0"/>
          </a:p>
          <a:p>
            <a:r>
              <a:rPr lang="en-US" sz="2400" dirty="0"/>
              <a:t>	&gt; 1 ➔</a:t>
            </a:r>
            <a:r>
              <a:rPr lang="en-US" sz="2400" dirty="0" smtClean="0"/>
              <a:t> </a:t>
            </a:r>
            <a:r>
              <a:rPr lang="en-US" sz="2400" dirty="0"/>
              <a:t>Variance </a:t>
            </a:r>
            <a:r>
              <a:rPr lang="en-US" sz="2400" i="1" dirty="0"/>
              <a:t>amplification</a:t>
            </a:r>
            <a:r>
              <a:rPr lang="en-US" sz="2400" dirty="0"/>
              <a:t> is present</a:t>
            </a:r>
          </a:p>
          <a:p>
            <a:r>
              <a:rPr lang="en-US" sz="2400" dirty="0"/>
              <a:t>	= 1 </a:t>
            </a:r>
            <a:r>
              <a:rPr lang="en-US" sz="2400" dirty="0" smtClean="0"/>
              <a:t>➔ </a:t>
            </a:r>
            <a:r>
              <a:rPr lang="en-US" sz="2400" dirty="0"/>
              <a:t>No amplification is present</a:t>
            </a:r>
          </a:p>
          <a:p>
            <a:r>
              <a:rPr lang="en-US" sz="2400" dirty="0"/>
              <a:t>	&lt; 1 </a:t>
            </a:r>
            <a:r>
              <a:rPr lang="en-US" sz="2400" dirty="0" smtClean="0"/>
              <a:t>➔ </a:t>
            </a:r>
            <a:r>
              <a:rPr lang="en-US" sz="2400" i="1" dirty="0"/>
              <a:t>Smoothing</a:t>
            </a:r>
            <a:r>
              <a:rPr lang="en-US" sz="2400" dirty="0"/>
              <a:t> or </a:t>
            </a:r>
            <a:r>
              <a:rPr lang="en-US" sz="2400" i="1" dirty="0"/>
              <a:t>dampening</a:t>
            </a:r>
            <a:r>
              <a:rPr lang="en-US" sz="2400" dirty="0"/>
              <a:t> is occurring</a:t>
            </a:r>
          </a:p>
        </p:txBody>
      </p:sp>
    </p:spTree>
    <p:extLst>
      <p:ext uri="{BB962C8B-B14F-4D97-AF65-F5344CB8AC3E}">
        <p14:creationId xmlns:p14="http://schemas.microsoft.com/office/powerpoint/2010/main" val="319651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Calculating the Bullwhip Effect</a:t>
            </a:r>
            <a:endParaRPr lang="en-US" dirty="0">
              <a:ea typeface="+mj-ea"/>
            </a:endParaRP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  <a:cs typeface="Arial" charset="0"/>
              </a:rPr>
              <a:t>Transform sheet steel to tabletops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Each firm in the supply chain has one supplier and one customer</a:t>
            </a:r>
          </a:p>
          <a:p>
            <a:pPr>
              <a:buFont typeface="Arial Unicode MS" charset="0"/>
              <a:buChar char="▶"/>
            </a:pP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3416300"/>
          <a:ext cx="8229601" cy="2433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9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FIRM</a:t>
                      </a:r>
                      <a:endParaRPr lang="en-US" sz="16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6" marB="45726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33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VARIANCE OF DEMAND</a:t>
                      </a:r>
                      <a:endParaRPr lang="en-US" sz="16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6" marB="45726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33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VARIANCE OF ORDERS</a:t>
                      </a:r>
                      <a:endParaRPr lang="en-US" sz="16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6" marB="45726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33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BULLWHIP MEASURE</a:t>
                      </a:r>
                      <a:endParaRPr lang="en-US" sz="16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6" marB="45726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3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Furniture Mart, Inc.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906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100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906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110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129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110/100 = 1.10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Furniture Distributors, Inc.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906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110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906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180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129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180/110 = 1.64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Furniture Makers of America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906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180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906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300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129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300/180 = 1.67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Chieh Lee Metals, Inc.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906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300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906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750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129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750/300 = 2.50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Metal Suppliers Ltd.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906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750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906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2000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612900" algn="r"/>
                        </a:tabLst>
                      </a:pPr>
                      <a:r>
                        <a:rPr lang="en-US" sz="1600" dirty="0" smtClean="0">
                          <a:latin typeface="Arial"/>
                          <a:cs typeface="Arial"/>
                        </a:rPr>
                        <a:t>	2000/750 = 2.67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59300" y="4203700"/>
            <a:ext cx="1231900" cy="1473200"/>
            <a:chOff x="4559300" y="4203700"/>
            <a:chExt cx="1231900" cy="1473200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4559300" y="4203700"/>
              <a:ext cx="1231900" cy="3556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4559300" y="4576233"/>
              <a:ext cx="1231900" cy="3556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4559300" y="4948766"/>
              <a:ext cx="1231900" cy="3556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559300" y="5321300"/>
              <a:ext cx="1231900" cy="3556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13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Bullwhip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supplier order variances are 34 and is experiencing a demand variance of 23.</a:t>
            </a:r>
          </a:p>
          <a:p>
            <a:pPr lvl="1"/>
            <a:r>
              <a:rPr lang="en-US" dirty="0" smtClean="0"/>
              <a:t>Would you expect there to be a bullwhip effect; if so, how bad is 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34/23 = 1.5</a:t>
            </a:r>
          </a:p>
          <a:p>
            <a:pPr lvl="1"/>
            <a:r>
              <a:rPr lang="en-US" dirty="0" smtClean="0"/>
              <a:t>&gt;1 = Bullwhip effect present</a:t>
            </a:r>
          </a:p>
          <a:p>
            <a:pPr lvl="1"/>
            <a:r>
              <a:rPr lang="en-US" dirty="0" smtClean="0"/>
              <a:t>Recommended action</a:t>
            </a:r>
          </a:p>
          <a:p>
            <a:pPr lvl="2"/>
            <a:r>
              <a:rPr lang="en-US" dirty="0" smtClean="0"/>
              <a:t>Immediate</a:t>
            </a:r>
          </a:p>
          <a:p>
            <a:pPr lvl="3"/>
            <a:r>
              <a:rPr lang="en-US" dirty="0" smtClean="0"/>
              <a:t>Decrease order</a:t>
            </a:r>
          </a:p>
          <a:p>
            <a:pPr lvl="2"/>
            <a:r>
              <a:rPr lang="en-US" dirty="0" smtClean="0"/>
              <a:t>Long-term</a:t>
            </a:r>
          </a:p>
          <a:p>
            <a:pPr lvl="3"/>
            <a:r>
              <a:rPr lang="en-US" dirty="0" smtClean="0"/>
              <a:t>Increase communication through supply 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assist with homework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2929A9-CBCF-F84E-AF43-5F98BE338A1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Supply Chain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14849"/>
              </p:ext>
            </p:extLst>
          </p:nvPr>
        </p:nvGraphicFramePr>
        <p:xfrm>
          <a:off x="520700" y="1514475"/>
          <a:ext cx="8102599" cy="4602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7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TABLE 11.2</a:t>
                      </a:r>
                      <a:endParaRPr lang="en-US" sz="1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How Corporate Strategy Impacts Supply Chain Decisions </a:t>
                      </a:r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4">
                <a:tc gridSpan="2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LOW COST STRATEGY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RESPONSE STRATEGY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DIFFERENTIATION STRATEGY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15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Primary supplier selection criteria 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Cost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Capacity</a:t>
                      </a:r>
                    </a:p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Speed</a:t>
                      </a:r>
                    </a:p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Flexibility 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Product development skills</a:t>
                      </a:r>
                    </a:p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Willing to share information</a:t>
                      </a:r>
                    </a:p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Jointly and rapidly develop products 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70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Supply chain inventory 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Minimize inventory to hold down costs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Use buffer stocks to ensure speedy supply 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Minimize inventory to avoid product obsolescence 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506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Distribution network </a:t>
                      </a:r>
                    </a:p>
                    <a:p>
                      <a:endParaRPr lang="en-US" sz="1400" b="1" dirty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Inexpensive transportation </a:t>
                      </a:r>
                    </a:p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Sell through discount distributors/</a:t>
                      </a:r>
                      <a:br>
                        <a:rPr lang="en-US" sz="1400" dirty="0" smtClean="0">
                          <a:latin typeface="Arial"/>
                          <a:cs typeface="Arial"/>
                        </a:rPr>
                      </a:br>
                      <a:r>
                        <a:rPr lang="en-US" sz="1400" dirty="0" smtClean="0">
                          <a:latin typeface="Arial"/>
                          <a:cs typeface="Arial"/>
                        </a:rPr>
                        <a:t>retailers 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Fast transportation</a:t>
                      </a:r>
                    </a:p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Provide premium customer service 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Gather and communicate market research data </a:t>
                      </a:r>
                    </a:p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Knowledgeable sales staff 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470">
                <a:tc gridSpan="2"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Arial"/>
                          <a:cs typeface="Arial"/>
                        </a:rPr>
                        <a:t>Product design characteristics 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1778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Maximize performance</a:t>
                      </a:r>
                    </a:p>
                    <a:p>
                      <a:pPr marL="177800" marR="0" indent="-1778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Minimize cost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DDD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Low setup time</a:t>
                      </a:r>
                    </a:p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Rapid production ramp-up </a:t>
                      </a:r>
                      <a:endParaRPr lang="en-US" sz="1400" dirty="0" smtClean="0">
                        <a:latin typeface="Arial"/>
                        <a:cs typeface="Arial"/>
                      </a:endParaRP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DDD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/>
                        <a:buChar char="•"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Modular design to aid product differentiation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82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Risk and Mitigation Tactics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447800"/>
          <a:ext cx="8229600" cy="421767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TABLE 11.3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Supply Chain Risks and Tactics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RISK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RISK REDUCTION TACTICS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EXAMPLE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Supplier failure to deliver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Use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multiple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suppliers; effective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contracts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with penalties; subcontractors on retainer;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pre-planning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McDonald</a:t>
                      </a:r>
                      <a:r>
                        <a:rPr kumimoji="0" lang="en-A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'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planned its supply chain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6 years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before its opening in Russia. Every plant—bakery, meat, chicken, fish, and lettuce—is closely monitored to ensure strong links.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Supplier quality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failures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Careful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supplier selection, training, certification, and monitoring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Darden Restaurants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has placed extensive controls, including third-party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audits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, on supplier processes and logistics to ensure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constant monitoring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and reduction of risk.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Supply Chain vs. </a:t>
            </a:r>
            <a:r>
              <a:rPr lang="en-US" dirty="0" smtClean="0">
                <a:latin typeface="Arial" charset="0"/>
                <a:cs typeface="Arial" charset="0"/>
              </a:rPr>
              <a:t>Sales </a:t>
            </a:r>
            <a:r>
              <a:rPr lang="en-US" dirty="0">
                <a:latin typeface="Arial" charset="0"/>
                <a:cs typeface="Arial" charset="0"/>
              </a:rPr>
              <a:t>Strategy</a:t>
            </a:r>
          </a:p>
        </p:txBody>
      </p:sp>
      <p:sp>
        <p:nvSpPr>
          <p:cNvPr id="3686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25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Font typeface="Arial Unicode M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Hau Lee Furniture</a:t>
            </a:r>
          </a:p>
          <a:p>
            <a:pPr marL="0" indent="0">
              <a:buFont typeface="Arial Unicode M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60% of sales $ in supply chain</a:t>
            </a:r>
            <a:br>
              <a:rPr lang="en-US" sz="2400" dirty="0">
                <a:latin typeface="Arial" charset="0"/>
                <a:cs typeface="Arial" charset="0"/>
              </a:rPr>
            </a:br>
            <a:r>
              <a:rPr lang="en-US" sz="2400" dirty="0">
                <a:latin typeface="Arial" charset="0"/>
                <a:cs typeface="Arial" charset="0"/>
              </a:rPr>
              <a:t>	Current gross profit = $10,000</a:t>
            </a:r>
            <a:br>
              <a:rPr lang="en-US" sz="2400" dirty="0">
                <a:latin typeface="Arial" charset="0"/>
                <a:cs typeface="Arial" charset="0"/>
              </a:rPr>
            </a:br>
            <a:r>
              <a:rPr lang="en-US" sz="2400" dirty="0">
                <a:latin typeface="Arial" charset="0"/>
                <a:cs typeface="Arial" charset="0"/>
              </a:rPr>
              <a:t>	Increase profits to $15,000 (50</a:t>
            </a:r>
            <a:r>
              <a:rPr lang="en-US" sz="2400" dirty="0" smtClean="0">
                <a:latin typeface="Arial" charset="0"/>
                <a:cs typeface="Arial" charset="0"/>
              </a:rPr>
              <a:t>%)</a:t>
            </a:r>
          </a:p>
          <a:p>
            <a:pPr marL="0" indent="0">
              <a:buFont typeface="Arial Unicode MS" charset="0"/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Font typeface="Arial Unicode MS" charset="0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marL="0" indent="0">
              <a:buFont typeface="Arial Unicode MS" charset="0"/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Font typeface="Arial Unicode MS" charset="0"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marL="0" indent="0">
              <a:buFont typeface="Arial Unicode MS" charset="0"/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Table 11.2 - Low cost vs Response vs Differentiation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06" y="3428999"/>
            <a:ext cx="7743794" cy="23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Risk and Mitigation Tactics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447800"/>
          <a:ext cx="8229600" cy="430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TABLE 11.3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Supply Chain Risks and Tactics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REDUCTION TACTICS</a:t>
                      </a:r>
                      <a:endParaRPr lang="en-US" sz="1800" b="1" dirty="0" smtClean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0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/>
                          <a:cs typeface="Arial"/>
                        </a:rPr>
                        <a:t>Outsourcing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Take over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production; provide or perform the service yourself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Tyson</a:t>
                      </a:r>
                      <a:r>
                        <a:rPr lang="en-US" dirty="0" smtClean="0">
                          <a:latin typeface="Arial"/>
                          <a:cs typeface="Arial"/>
                        </a:rPr>
                        <a:t> took over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chicken farm production in China </a:t>
                      </a:r>
                      <a:r>
                        <a:rPr lang="en-US" dirty="0" smtClean="0">
                          <a:latin typeface="Arial"/>
                          <a:cs typeface="Arial"/>
                        </a:rPr>
                        <a:t>to mitigate product quality and safety concerns related to using independent farmers</a:t>
                      </a:r>
                      <a:endParaRPr lang="en-US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Logistics delays</a:t>
                      </a:r>
                      <a:r>
                        <a:rPr lang="en-US" sz="1800" baseline="0" dirty="0" smtClean="0">
                          <a:latin typeface="Arial"/>
                          <a:cs typeface="Arial"/>
                        </a:rPr>
                        <a:t> or damage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Multiple/redundant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 transportation modes</a:t>
                      </a:r>
                      <a:br>
                        <a:rPr lang="en-US" sz="1800" dirty="0" smtClean="0">
                          <a:latin typeface="Arial"/>
                          <a:cs typeface="Arial"/>
                        </a:rPr>
                      </a:br>
                      <a:r>
                        <a:rPr lang="en-US" sz="1800" dirty="0" smtClean="0">
                          <a:latin typeface="Arial"/>
                          <a:cs typeface="Arial"/>
                        </a:rPr>
                        <a:t>and warehouses;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secure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 packaging; effective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contracts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 with penalties 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Walmart</a:t>
                      </a:r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, with its own trucking fleet and numerous distribution centers located throughout the U.S., finds </a:t>
                      </a:r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alternative origins and delivery routes </a:t>
                      </a:r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bypassing problem areas. 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99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Risk and Mitigation Tactics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447800"/>
          <a:ext cx="8229600" cy="4485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TABLE 11.3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Supply Chain Risks and Tactics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16" marB="45716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REDUCTION TACTICS</a:t>
                      </a:r>
                      <a:endParaRPr lang="en-US" sz="1800" b="1" dirty="0" smtClean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16" marB="45716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16" marB="45716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2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Distribution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Careful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 selection, monitoring, and effective contracts with penalties 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Toyota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 trains its dealers around the world, invoking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principles of the Toyota Production System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to help dealers improve customer service, used-car logistics, and body and paint operations. 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2922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Information loss or distortion 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DDD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Redundant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 databases; secure IT systems;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 of supply chain partners on the proper interpretations and uses of information 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Boeing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 utilizes a state-of-the-art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international communication system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 that transmits engineering, scheduling, and logistics data to Boeing facilities and suppliers worldwide. 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48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Risk and Mitigation Tactics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447800"/>
          <a:ext cx="8229600" cy="459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85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TABLE 11.3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Supply Chain Risks and Tactics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51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6" marB="45726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REDUCTION TACTICS</a:t>
                      </a:r>
                      <a:endParaRPr lang="en-US" sz="1800" b="1" dirty="0" smtClean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6" marB="45726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26" marB="45726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756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Political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Political risk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insurance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; cross-country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diversification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; franchising and licensing 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Hard Rock Café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reduces political risk by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franchising and licensing, rather than owning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, when the political and cultural barriers seem significant. 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01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Economic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DDD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Hedging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 to combat exchange rate risk; purchasing contracts that address price fluctuations 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Honda and Nissan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are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moving more manufacturing out of Japan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as the exchange rate for the yen makes Japanese-made autos more expensive. 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96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Risk and Mitigation Tactics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447800"/>
          <a:ext cx="8229600" cy="4491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TABLE 11.3</a:t>
                      </a:r>
                      <a:endParaRPr lang="en-US" sz="18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Supply Chain Risks and Tactics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3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32" marB="45732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REDUCTION TACTICS</a:t>
                      </a:r>
                      <a:endParaRPr lang="en-US" sz="1800" b="1" dirty="0" smtClean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32" marB="45732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T="45732" marB="45732" anchor="b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80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/>
                          <a:cs typeface="Arial"/>
                        </a:rPr>
                        <a:t>Natural catastrophes 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Insurance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; alternate sourcing; cross-country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diversification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 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Toyota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, after its experience with fires, earthquakes, and tsunamis, now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attempts to have at least two suppliers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, each in a different geographical region, for each component. 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7805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Arial"/>
                          <a:cs typeface="Arial"/>
                        </a:rPr>
                        <a:t>Theft, vandalism, and terrorism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DDD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Insurance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; patent protection;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 measures including RFID and GPS; diversification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Domestic Port Radiation Initiative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: The U.S. government has set up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radiation portal monitors </a:t>
                      </a:r>
                      <a:r>
                        <a:rPr lang="en-US" sz="1800" dirty="0" smtClean="0">
                          <a:latin typeface="Arial"/>
                          <a:cs typeface="Arial"/>
                        </a:rPr>
                        <a:t>that scan nearly all imported containers for radiation.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02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417638"/>
            <a:ext cx="8696325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 Whip Effect &amp; NASA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5D4EDD-6E24-774D-A8B8-BDDB611A773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837" y="6681772"/>
            <a:ext cx="903427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hlinkClick r:id="rId3"/>
              </a:rPr>
              <a:t>https://media.defense.gov/2018/Oct/05/2002048904/-1/-</a:t>
            </a:r>
            <a:r>
              <a:rPr lang="en-US" sz="700" dirty="0" smtClean="0">
                <a:hlinkClick r:id="rId3"/>
              </a:rPr>
              <a:t>1/1/ASSESSING-AND-STRENGTHENING-THE-MANUFACTURING-AND%20DEFENSE-INDUSTRIAL-BASE-AND-SUPPLY-CHAIN-RESILIENCY.PDF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2053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Sourcing Issues</a:t>
            </a:r>
          </a:p>
        </p:txBody>
      </p:sp>
      <p:sp>
        <p:nvSpPr>
          <p:cNvPr id="43010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255898"/>
                </a:solidFill>
                <a:latin typeface="Arial" charset="0"/>
                <a:cs typeface="Arial" charset="0"/>
              </a:rPr>
              <a:t>Make-or-buy </a:t>
            </a:r>
            <a:r>
              <a:rPr lang="en-US" b="1" dirty="0" smtClean="0">
                <a:solidFill>
                  <a:srgbClr val="255898"/>
                </a:solidFill>
                <a:latin typeface="Arial" charset="0"/>
                <a:cs typeface="Arial" charset="0"/>
              </a:rPr>
              <a:t>decisions</a:t>
            </a:r>
            <a:endParaRPr lang="en-US" b="1" dirty="0">
              <a:solidFill>
                <a:srgbClr val="255898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Choosing between obtaining products and services externally as opposed to producing them internally</a:t>
            </a:r>
          </a:p>
          <a:p>
            <a:r>
              <a:rPr lang="en-US" b="1" dirty="0">
                <a:solidFill>
                  <a:srgbClr val="255898"/>
                </a:solidFill>
                <a:latin typeface="Arial" charset="0"/>
                <a:cs typeface="Arial" charset="0"/>
              </a:rPr>
              <a:t>Outsourcing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Transfer traditional internal activities and resources to outside vendors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Efficiency in specialization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Focus on core competencies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Six Sourcing Strategies</a:t>
            </a:r>
          </a:p>
        </p:txBody>
      </p:sp>
      <p:sp>
        <p:nvSpPr>
          <p:cNvPr id="450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Many suppliers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Few suppliers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Vertical integration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Joint ventures</a:t>
            </a:r>
          </a:p>
          <a:p>
            <a:r>
              <a:rPr lang="en-US" i="1" dirty="0">
                <a:latin typeface="Arial" charset="0"/>
                <a:cs typeface="Arial" charset="0"/>
              </a:rPr>
              <a:t>Keiretsu</a:t>
            </a:r>
            <a:r>
              <a:rPr lang="en-US" dirty="0">
                <a:latin typeface="Arial" charset="0"/>
                <a:cs typeface="Arial" charset="0"/>
              </a:rPr>
              <a:t> networks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Virtual companies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Many Suppliers</a:t>
            </a:r>
          </a:p>
        </p:txBody>
      </p:sp>
      <p:sp>
        <p:nvSpPr>
          <p:cNvPr id="471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Commonly used for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commodity</a:t>
            </a:r>
            <a:r>
              <a:rPr lang="en-US" dirty="0">
                <a:latin typeface="Arial" charset="0"/>
                <a:cs typeface="Arial" charset="0"/>
              </a:rPr>
              <a:t> products</a:t>
            </a:r>
          </a:p>
          <a:p>
            <a:r>
              <a:rPr lang="en-US" dirty="0">
                <a:latin typeface="Arial" charset="0"/>
                <a:cs typeface="Arial" charset="0"/>
              </a:rPr>
              <a:t>Purchasing is typically based on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price</a:t>
            </a:r>
          </a:p>
          <a:p>
            <a:r>
              <a:rPr lang="en-US" dirty="0">
                <a:latin typeface="Arial" charset="0"/>
                <a:cs typeface="Arial" charset="0"/>
              </a:rPr>
              <a:t>Suppliers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compete</a:t>
            </a:r>
            <a:r>
              <a:rPr lang="en-US" dirty="0">
                <a:latin typeface="Arial" charset="0"/>
                <a:cs typeface="Arial" charset="0"/>
              </a:rPr>
              <a:t> with one another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Supplier is responsible</a:t>
            </a:r>
            <a:r>
              <a:rPr lang="en-US" dirty="0">
                <a:latin typeface="Arial" charset="0"/>
                <a:cs typeface="Arial" charset="0"/>
              </a:rPr>
              <a:t> for technology, expertise, forecasting, cost, quality, and </a:t>
            </a:r>
            <a:r>
              <a:rPr lang="en-US" dirty="0" smtClean="0">
                <a:latin typeface="Arial" charset="0"/>
                <a:cs typeface="Arial" charset="0"/>
              </a:rPr>
              <a:t>delivery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Example: Milk at Walmart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Supplier!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 descr="Image result for us navy supply chain manageme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86" y="1238172"/>
            <a:ext cx="7744841" cy="561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656522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3"/>
              </a:rPr>
              <a:t>https://www.cbinsights.com/research/supply-chain-logistics-tech-infographic</a:t>
            </a:r>
            <a:r>
              <a:rPr lang="en-US" sz="800" dirty="0" smtClean="0">
                <a:hlinkClick r:id="rId3"/>
              </a:rPr>
              <a:t>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581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Few Suppliers</a:t>
            </a:r>
          </a:p>
        </p:txBody>
      </p:sp>
      <p:sp>
        <p:nvSpPr>
          <p:cNvPr id="4915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rial" charset="0"/>
                <a:cs typeface="Arial" charset="0"/>
              </a:rPr>
              <a:t>Buyer forms </a:t>
            </a:r>
            <a:r>
              <a:rPr lang="en-US" dirty="0" smtClean="0">
                <a:latin typeface="Arial" charset="0"/>
                <a:cs typeface="Arial" charset="0"/>
              </a:rPr>
              <a:t>longer-term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relationships</a:t>
            </a:r>
            <a:r>
              <a:rPr lang="en-US" dirty="0">
                <a:latin typeface="Arial" charset="0"/>
                <a:cs typeface="Arial" charset="0"/>
              </a:rPr>
              <a:t> with fewer suppliers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Create value </a:t>
            </a:r>
            <a:r>
              <a:rPr lang="en-US" dirty="0">
                <a:latin typeface="Arial" charset="0"/>
                <a:cs typeface="Arial" charset="0"/>
              </a:rPr>
              <a:t>through economies of scale and learning curve improvements</a:t>
            </a:r>
          </a:p>
          <a:p>
            <a:r>
              <a:rPr lang="en-US" dirty="0">
                <a:latin typeface="Arial" charset="0"/>
                <a:cs typeface="Arial" charset="0"/>
              </a:rPr>
              <a:t>Suppliers more willing to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participate</a:t>
            </a:r>
            <a:r>
              <a:rPr lang="en-US" dirty="0">
                <a:latin typeface="Arial" charset="0"/>
                <a:cs typeface="Arial" charset="0"/>
              </a:rPr>
              <a:t> in JIT programs and contribute design and technological expertise</a:t>
            </a:r>
          </a:p>
          <a:p>
            <a:r>
              <a:rPr lang="en-US" dirty="0">
                <a:latin typeface="Arial" charset="0"/>
                <a:cs typeface="Arial" charset="0"/>
              </a:rPr>
              <a:t>Cost of changing suppliers is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huge</a:t>
            </a:r>
          </a:p>
          <a:p>
            <a:r>
              <a:rPr lang="en-US" dirty="0">
                <a:latin typeface="Arial" charset="0"/>
                <a:cs typeface="Arial" charset="0"/>
              </a:rPr>
              <a:t>Trade secrets and other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alliances</a:t>
            </a:r>
            <a:r>
              <a:rPr lang="en-US" dirty="0" smtClean="0">
                <a:latin typeface="Arial" charset="0"/>
                <a:cs typeface="Arial" charset="0"/>
              </a:rPr>
              <a:t> may be at risk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Example: Washing machine part for EB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C0A48-53B8-C64F-AFE6-ECE23F11299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onn OPIM 3104">
  <a:themeElements>
    <a:clrScheme name="HR11">
      <a:dk1>
        <a:srgbClr val="000000"/>
      </a:dk1>
      <a:lt1>
        <a:srgbClr val="FFFFFF"/>
      </a:lt1>
      <a:dk2>
        <a:srgbClr val="255898"/>
      </a:dk2>
      <a:lt2>
        <a:srgbClr val="FFFCF2"/>
      </a:lt2>
      <a:accent1>
        <a:srgbClr val="D33320"/>
      </a:accent1>
      <a:accent2>
        <a:srgbClr val="9FACC7"/>
      </a:accent2>
      <a:accent3>
        <a:srgbClr val="F7D7AC"/>
      </a:accent3>
      <a:accent4>
        <a:srgbClr val="BDD6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onn OPIM 3104" id="{ABE00B41-A81E-48F3-BFAC-D18095464557}" vid="{234FA63D-A391-43D3-885D-3358F26B53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UConn OPIM 3104</Template>
  <TotalTime>3747</TotalTime>
  <Words>2088</Words>
  <Application>Microsoft Office PowerPoint</Application>
  <PresentationFormat>On-screen Show (4:3)</PresentationFormat>
  <Paragraphs>493</Paragraphs>
  <Slides>44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ＭＳ Ｐゴシック</vt:lpstr>
      <vt:lpstr>Arial</vt:lpstr>
      <vt:lpstr>Arial Unicode MS</vt:lpstr>
      <vt:lpstr>Calibri</vt:lpstr>
      <vt:lpstr>Courier New</vt:lpstr>
      <vt:lpstr>Helvetica Neue</vt:lpstr>
      <vt:lpstr>Wingdings</vt:lpstr>
      <vt:lpstr>UConn OPIM 3104</vt:lpstr>
      <vt:lpstr>Equation</vt:lpstr>
      <vt:lpstr>PowerPoint Presentation</vt:lpstr>
      <vt:lpstr>Supply-Chain Management</vt:lpstr>
      <vt:lpstr>A Supply Chain for Beer</vt:lpstr>
      <vt:lpstr>Supply Chain vs. Sales Strategy</vt:lpstr>
      <vt:lpstr>Sourcing Issues</vt:lpstr>
      <vt:lpstr>Six Sourcing Strategies</vt:lpstr>
      <vt:lpstr>Many Suppliers</vt:lpstr>
      <vt:lpstr>Choosing a Supplier!</vt:lpstr>
      <vt:lpstr>Few Suppliers</vt:lpstr>
      <vt:lpstr>Submarine Washer and Dryer</vt:lpstr>
      <vt:lpstr>Vertical Integration</vt:lpstr>
      <vt:lpstr>Vertical Integration</vt:lpstr>
      <vt:lpstr>Joint Ventures</vt:lpstr>
      <vt:lpstr>Keiretsu Networks</vt:lpstr>
      <vt:lpstr>Keiretsu Example</vt:lpstr>
      <vt:lpstr>Virtual Companies</vt:lpstr>
      <vt:lpstr>Sourcing Strategies</vt:lpstr>
      <vt:lpstr>Sourcing Strategies - SOL</vt:lpstr>
      <vt:lpstr>Supply Chain Risk</vt:lpstr>
      <vt:lpstr>Risk in DoD</vt:lpstr>
      <vt:lpstr>Building the Supply Base</vt:lpstr>
      <vt:lpstr>Supply Chain Example</vt:lpstr>
      <vt:lpstr>Supply Chain Templates</vt:lpstr>
      <vt:lpstr>Measuring Performance</vt:lpstr>
      <vt:lpstr>Measuring Performance</vt:lpstr>
      <vt:lpstr>Measuring Performance</vt:lpstr>
      <vt:lpstr>Measuring Performance</vt:lpstr>
      <vt:lpstr>Benchmarking the Supply Chain</vt:lpstr>
      <vt:lpstr>The Bullwhip Effect</vt:lpstr>
      <vt:lpstr>The Bullwhip Effect</vt:lpstr>
      <vt:lpstr>Bullwhip Effect</vt:lpstr>
      <vt:lpstr>Bullwhip Effect</vt:lpstr>
      <vt:lpstr>Managing the Bullwhip Effect</vt:lpstr>
      <vt:lpstr>The Bullwhip Effect Measure</vt:lpstr>
      <vt:lpstr>Calculating the Bullwhip Effect</vt:lpstr>
      <vt:lpstr>Bullwhip Calculation</vt:lpstr>
      <vt:lpstr>Additional Info</vt:lpstr>
      <vt:lpstr>Supply Chain Management</vt:lpstr>
      <vt:lpstr>Risk and Mitigation Tactics</vt:lpstr>
      <vt:lpstr>Risk and Mitigation Tactics</vt:lpstr>
      <vt:lpstr>Risk and Mitigation Tactics</vt:lpstr>
      <vt:lpstr>Risk and Mitigation Tactics</vt:lpstr>
      <vt:lpstr>Risk and Mitigation Tactics</vt:lpstr>
      <vt:lpstr>Bull Whip Effect &amp; NASA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Heizer/Render 12e</dc:title>
  <dc:subject>Chapter 11 - Supply Chain Management</dc:subject>
  <dc:creator>Jeff Heyl</dc:creator>
  <cp:keywords/>
  <dc:description/>
  <cp:lastModifiedBy>Craig Calvert</cp:lastModifiedBy>
  <cp:revision>345</cp:revision>
  <dcterms:created xsi:type="dcterms:W3CDTF">2012-09-28T10:33:31Z</dcterms:created>
  <dcterms:modified xsi:type="dcterms:W3CDTF">2020-07-15T14:59:24Z</dcterms:modified>
  <cp:category/>
</cp:coreProperties>
</file>