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34"/>
  </p:notesMasterIdLst>
  <p:sldIdLst>
    <p:sldId id="257" r:id="rId2"/>
    <p:sldId id="391" r:id="rId3"/>
    <p:sldId id="379" r:id="rId4"/>
    <p:sldId id="387" r:id="rId5"/>
    <p:sldId id="381" r:id="rId6"/>
    <p:sldId id="383" r:id="rId7"/>
    <p:sldId id="384" r:id="rId8"/>
    <p:sldId id="385" r:id="rId9"/>
    <p:sldId id="386" r:id="rId10"/>
    <p:sldId id="340" r:id="rId11"/>
    <p:sldId id="341" r:id="rId12"/>
    <p:sldId id="342" r:id="rId13"/>
    <p:sldId id="343" r:id="rId14"/>
    <p:sldId id="344" r:id="rId15"/>
    <p:sldId id="371" r:id="rId16"/>
    <p:sldId id="369" r:id="rId17"/>
    <p:sldId id="345" r:id="rId18"/>
    <p:sldId id="349" r:id="rId19"/>
    <p:sldId id="356" r:id="rId20"/>
    <p:sldId id="370" r:id="rId21"/>
    <p:sldId id="377" r:id="rId22"/>
    <p:sldId id="364" r:id="rId23"/>
    <p:sldId id="372" r:id="rId24"/>
    <p:sldId id="373" r:id="rId25"/>
    <p:sldId id="365" r:id="rId26"/>
    <p:sldId id="374" r:id="rId27"/>
    <p:sldId id="376" r:id="rId28"/>
    <p:sldId id="368" r:id="rId29"/>
    <p:sldId id="392" r:id="rId30"/>
    <p:sldId id="393" r:id="rId31"/>
    <p:sldId id="394" r:id="rId32"/>
    <p:sldId id="395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2185" autoAdjust="0"/>
    <p:restoredTop sz="99833" autoAdjust="0"/>
  </p:normalViewPr>
  <p:slideViewPr>
    <p:cSldViewPr snapToGrid="0" snapToObjects="1">
      <p:cViewPr>
        <p:scale>
          <a:sx n="110" d="100"/>
          <a:sy n="110" d="100"/>
        </p:scale>
        <p:origin x="2414" y="226"/>
      </p:cViewPr>
      <p:guideLst>
        <p:guide orient="horz" pos="214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9751D06-0043-C346-90E7-EF17CEBD5B07}" type="slidenum">
              <a:rPr lang="en-AU">
                <a:latin typeface="Calibri" charset="0"/>
              </a:rPr>
              <a:pPr/>
              <a:t>3</a:t>
            </a:fld>
            <a:endParaRPr lang="en-AU" dirty="0">
              <a:latin typeface="Calibri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9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50E94C-C444-054F-953A-4ABBD4BDCF70}" type="slidenum">
              <a:rPr lang="en-AU">
                <a:latin typeface="Calibri" charset="0"/>
              </a:rPr>
              <a:pPr/>
              <a:t>17</a:t>
            </a:fld>
            <a:endParaRPr lang="en-AU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8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413F9E-5276-B845-8243-1D15EF5B9846}" type="slidenum">
              <a:rPr lang="en-AU">
                <a:latin typeface="Calibri" charset="0"/>
              </a:rPr>
              <a:pPr/>
              <a:t>18</a:t>
            </a:fld>
            <a:endParaRPr lang="en-AU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8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1C99BA-C4C8-814F-9523-0AF5F0A94CB0}" type="slidenum">
              <a:rPr lang="en-AU">
                <a:latin typeface="Calibri" charset="0"/>
              </a:rPr>
              <a:pPr/>
              <a:t>19</a:t>
            </a:fld>
            <a:endParaRPr lang="en-AU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9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242B871-C04E-3A41-BB1A-9971D998ECED}" type="slidenum">
              <a:rPr lang="en-AU">
                <a:latin typeface="Calibri" charset="0"/>
              </a:rPr>
              <a:pPr/>
              <a:t>22</a:t>
            </a:fld>
            <a:endParaRPr lang="en-AU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45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6AFCF39-99BB-B045-A741-3C19CB499139}" type="slidenum">
              <a:rPr lang="en-AU">
                <a:latin typeface="Calibri" charset="0"/>
              </a:rPr>
              <a:pPr/>
              <a:t>23</a:t>
            </a:fld>
            <a:endParaRPr lang="en-AU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0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6AFCF39-99BB-B045-A741-3C19CB499139}" type="slidenum">
              <a:rPr lang="en-AU">
                <a:latin typeface="Calibri" charset="0"/>
              </a:rPr>
              <a:pPr/>
              <a:t>24</a:t>
            </a:fld>
            <a:endParaRPr lang="en-AU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6AFCF39-99BB-B045-A741-3C19CB499139}" type="slidenum">
              <a:rPr lang="en-AU">
                <a:latin typeface="Calibri" charset="0"/>
              </a:rPr>
              <a:pPr/>
              <a:t>25</a:t>
            </a:fld>
            <a:endParaRPr lang="en-AU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2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669F04B-FEE9-D646-8E73-F374DAE8E372}" type="slidenum">
              <a:rPr lang="en-AU">
                <a:latin typeface="Calibri" charset="0"/>
              </a:rPr>
              <a:pPr/>
              <a:t>30</a:t>
            </a:fld>
            <a:endParaRPr lang="en-AU" dirty="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6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165F2F-0315-F741-BA38-92553CC32923}" type="slidenum">
              <a:rPr lang="en-AU">
                <a:latin typeface="Calibri" charset="0"/>
              </a:rPr>
              <a:pPr/>
              <a:t>31</a:t>
            </a:fld>
            <a:endParaRPr lang="en-AU" dirty="0">
              <a:latin typeface="Calibri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09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82B401C-5151-1F47-B46F-439687193EBA}" type="slidenum">
              <a:rPr lang="en-AU">
                <a:latin typeface="Calibri" charset="0"/>
              </a:rPr>
              <a:pPr/>
              <a:t>32</a:t>
            </a:fld>
            <a:endParaRPr lang="en-AU" dirty="0">
              <a:latin typeface="Calibri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1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95AA033-9CEF-9A41-82DD-6205D5318054}" type="slidenum">
              <a:rPr lang="en-AU">
                <a:latin typeface="Calibri" charset="0"/>
              </a:rPr>
              <a:pPr/>
              <a:t>5</a:t>
            </a:fld>
            <a:endParaRPr lang="en-AU" dirty="0">
              <a:latin typeface="Calibri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9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7910AE-A6A6-B84E-A9C9-1C96F7297C31}" type="slidenum">
              <a:rPr lang="en-AU">
                <a:latin typeface="Calibri" charset="0"/>
              </a:rPr>
              <a:pPr/>
              <a:t>6</a:t>
            </a:fld>
            <a:endParaRPr lang="en-AU" dirty="0">
              <a:latin typeface="Calibri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4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5A7074-8ACC-0448-ADA4-67CDB227FB45}" type="slidenum">
              <a:rPr lang="en-AU">
                <a:latin typeface="Calibri" charset="0"/>
              </a:rPr>
              <a:pPr/>
              <a:t>7</a:t>
            </a:fld>
            <a:endParaRPr lang="en-AU" dirty="0">
              <a:latin typeface="Calibri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4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4563B11-5AA7-6C45-B2C6-3A6C611F6339}" type="slidenum">
              <a:rPr lang="en-AU">
                <a:latin typeface="Calibri" charset="0"/>
              </a:rPr>
              <a:pPr/>
              <a:t>10</a:t>
            </a:fld>
            <a:endParaRPr lang="en-AU">
              <a:latin typeface="Calibri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6884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2D28C8-458B-D144-89DE-BF4CC59A642F}" type="slidenum">
              <a:rPr lang="en-AU">
                <a:latin typeface="Calibri" charset="0"/>
              </a:rPr>
              <a:pPr/>
              <a:t>11</a:t>
            </a:fld>
            <a:endParaRPr lang="en-AU">
              <a:latin typeface="Calibri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8091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4B3E76-558C-BE48-826F-264E69178200}" type="slidenum">
              <a:rPr lang="en-AU">
                <a:latin typeface="Calibri" charset="0"/>
              </a:rPr>
              <a:pPr/>
              <a:t>12</a:t>
            </a:fld>
            <a:endParaRPr lang="en-AU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4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9A063A1-B26D-104B-B3A2-3FEB84E26391}" type="slidenum">
              <a:rPr lang="en-AU">
                <a:latin typeface="Calibri" charset="0"/>
              </a:rPr>
              <a:pPr/>
              <a:t>13</a:t>
            </a:fld>
            <a:endParaRPr lang="en-AU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7B0AAE-369B-AA44-9CC7-179867745C15}" type="slidenum">
              <a:rPr lang="en-AU">
                <a:latin typeface="Calibri" charset="0"/>
              </a:rPr>
              <a:pPr/>
              <a:t>14</a:t>
            </a:fld>
            <a:endParaRPr lang="en-AU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7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SzPct val="125000"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–"/>
              <a:defRPr/>
            </a:lvl2pPr>
            <a:lvl3pPr marL="1143000" indent="-228600" algn="just">
              <a:buClrTx/>
              <a:buSzPct val="115000"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Courier New" panose="02070309020205020404" pitchFamily="49" charset="0"/>
              <a:buChar char="o"/>
              <a:defRPr/>
            </a:lvl4pPr>
            <a:lvl5pPr marL="2057400" indent="-228600">
              <a:buClrTx/>
              <a:buSzPct val="80000"/>
              <a:buFont typeface="Arial Unicode MS"/>
              <a:buChar char="▶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4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3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3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0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113" y="274638"/>
            <a:ext cx="908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>
          <a:schemeClr val="tx1"/>
        </a:buClr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just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SzPct val="80000"/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38950" y="4349252"/>
            <a:ext cx="170815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368300" y="3877764"/>
            <a:ext cx="6732588" cy="2363788"/>
            <a:chOff x="0" y="1417638"/>
            <a:chExt cx="7500407" cy="1305983"/>
          </a:xfrm>
        </p:grpSpPr>
        <p:sp>
          <p:nvSpPr>
            <p:cNvPr id="14" name="Rectangle 4"/>
            <p:cNvSpPr/>
            <p:nvPr/>
          </p:nvSpPr>
          <p:spPr>
            <a:xfrm>
              <a:off x="7056501" y="1564112"/>
              <a:ext cx="44390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417638"/>
              <a:ext cx="7208596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 bwMode="auto">
          <a:xfrm>
            <a:off x="1498600" y="3814264"/>
            <a:ext cx="52832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4400" b="1" dirty="0" smtClean="0">
                <a:solidFill>
                  <a:schemeClr val="bg1"/>
                </a:solidFill>
              </a:rPr>
              <a:t>Transportation </a:t>
            </a:r>
            <a:r>
              <a:rPr lang="en-US" sz="4400" b="1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6900" y="4114302"/>
            <a:ext cx="1333042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endParaRPr lang="en-US" sz="1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7789863" y="5016001"/>
            <a:ext cx="10731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MODULE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302500" y="1109663"/>
            <a:ext cx="124460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368300" y="638175"/>
            <a:ext cx="7158038" cy="2363788"/>
            <a:chOff x="0" y="1417638"/>
            <a:chExt cx="7500407" cy="1305983"/>
          </a:xfrm>
        </p:grpSpPr>
        <p:sp>
          <p:nvSpPr>
            <p:cNvPr id="26" name="Rectangle 4"/>
            <p:cNvSpPr/>
            <p:nvPr/>
          </p:nvSpPr>
          <p:spPr>
            <a:xfrm>
              <a:off x="7056271" y="1564112"/>
              <a:ext cx="44413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1417638"/>
              <a:ext cx="7207643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 bwMode="auto">
          <a:xfrm>
            <a:off x="736600" y="574675"/>
            <a:ext cx="56896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4400" b="1" dirty="0" smtClean="0">
                <a:solidFill>
                  <a:schemeClr val="bg1"/>
                </a:solidFill>
                <a:latin typeface="Arial" charset="0"/>
              </a:rPr>
              <a:t>Location Strategies</a:t>
            </a:r>
            <a:endParaRPr lang="en-US" sz="4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2200" y="874713"/>
            <a:ext cx="1069048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8</a:t>
            </a:r>
            <a:endParaRPr lang="en-US" sz="12400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Transportation Modeling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iterative procedure </a:t>
            </a:r>
            <a:r>
              <a:rPr lang="en-US" dirty="0">
                <a:latin typeface="Arial" charset="0"/>
                <a:cs typeface="Arial" charset="0"/>
              </a:rPr>
              <a:t>that finds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least costly </a:t>
            </a:r>
            <a:r>
              <a:rPr lang="en-US" dirty="0">
                <a:latin typeface="Arial" charset="0"/>
                <a:cs typeface="Arial" charset="0"/>
              </a:rPr>
              <a:t>means of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moving products </a:t>
            </a:r>
            <a:r>
              <a:rPr lang="en-US" dirty="0">
                <a:latin typeface="Arial" charset="0"/>
                <a:cs typeface="Arial" charset="0"/>
              </a:rPr>
              <a:t>from a series of sources to a series of destinations</a:t>
            </a:r>
          </a:p>
          <a:p>
            <a:r>
              <a:rPr lang="en-US" dirty="0">
                <a:latin typeface="Arial" charset="0"/>
                <a:cs typeface="Arial" charset="0"/>
              </a:rPr>
              <a:t>Can be used to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help resolve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location </a:t>
            </a:r>
            <a:b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719513"/>
            <a:ext cx="37433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Transportation Modeling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special class of linear programming</a:t>
            </a:r>
          </a:p>
          <a:p>
            <a:r>
              <a:rPr lang="en-US" dirty="0">
                <a:latin typeface="Arial" charset="0"/>
                <a:cs typeface="Arial" charset="0"/>
              </a:rPr>
              <a:t>Need to </a:t>
            </a:r>
            <a:r>
              <a:rPr lang="en-US" dirty="0" smtClean="0">
                <a:latin typeface="Arial" charset="0"/>
                <a:cs typeface="Arial" charset="0"/>
              </a:rPr>
              <a:t>know</a:t>
            </a: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The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origin points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or </a:t>
            </a:r>
            <a:r>
              <a:rPr lang="en-US" i="1" dirty="0" smtClean="0">
                <a:latin typeface="Arial" charset="0"/>
                <a:cs typeface="Arial" charset="0"/>
              </a:rPr>
              <a:t>sources </a:t>
            </a: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Capacity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or supply per period at </a:t>
            </a:r>
            <a:r>
              <a:rPr lang="en-US" dirty="0" smtClean="0">
                <a:latin typeface="Arial" charset="0"/>
                <a:cs typeface="Arial" charset="0"/>
              </a:rPr>
              <a:t>each origin</a:t>
            </a:r>
            <a:endParaRPr lang="en-US" dirty="0">
              <a:latin typeface="Arial" charset="0"/>
              <a:cs typeface="Arial" charset="0"/>
            </a:endParaRP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destinations</a:t>
            </a: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Demand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per period at </a:t>
            </a:r>
            <a:r>
              <a:rPr lang="en-US" dirty="0" smtClean="0">
                <a:latin typeface="Arial" charset="0"/>
                <a:cs typeface="Arial" charset="0"/>
              </a:rPr>
              <a:t>each destination</a:t>
            </a:r>
            <a:endParaRPr lang="en-US" dirty="0">
              <a:latin typeface="Arial" charset="0"/>
              <a:cs typeface="Arial" charset="0"/>
            </a:endParaRP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dirty="0">
                <a:latin typeface="Arial" charset="0"/>
                <a:cs typeface="Arial" charset="0"/>
              </a:rPr>
              <a:t> of shipping one unit from each origin to each destination</a:t>
            </a:r>
          </a:p>
          <a:p>
            <a:pPr>
              <a:buFont typeface="Arial Unicode MS" charset="0"/>
              <a:buChar char="▶"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Transportation Problem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464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11057"/>
              </p:ext>
            </p:extLst>
          </p:nvPr>
        </p:nvGraphicFramePr>
        <p:xfrm>
          <a:off x="558800" y="2006600"/>
          <a:ext cx="8026400" cy="24796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TABLE C.1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Transportation Costs per Bathtub for Arizona Plumbing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FROM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ALBUQUERQUE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BOSTON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CLEVELAND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Des Moines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Evansville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Fort Lauderdale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$5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867821" y="1252537"/>
            <a:ext cx="6735763" cy="4352925"/>
            <a:chOff x="758" y="1201"/>
            <a:chExt cx="4243" cy="2742"/>
          </a:xfrm>
        </p:grpSpPr>
        <p:sp>
          <p:nvSpPr>
            <p:cNvPr id="26627" name="Freeform 3"/>
            <p:cNvSpPr>
              <a:spLocks/>
            </p:cNvSpPr>
            <p:nvPr/>
          </p:nvSpPr>
          <p:spPr bwMode="auto">
            <a:xfrm>
              <a:off x="758" y="1201"/>
              <a:ext cx="4243" cy="2742"/>
            </a:xfrm>
            <a:custGeom>
              <a:avLst/>
              <a:gdLst>
                <a:gd name="T0" fmla="*/ 1697 w 4243"/>
                <a:gd name="T1" fmla="*/ 2345 h 2742"/>
                <a:gd name="T2" fmla="*/ 1429 w 4243"/>
                <a:gd name="T3" fmla="*/ 2253 h 2742"/>
                <a:gd name="T4" fmla="*/ 940 w 4243"/>
                <a:gd name="T5" fmla="*/ 2144 h 2742"/>
                <a:gd name="T6" fmla="*/ 592 w 4243"/>
                <a:gd name="T7" fmla="*/ 1979 h 2742"/>
                <a:gd name="T8" fmla="*/ 275 w 4243"/>
                <a:gd name="T9" fmla="*/ 1747 h 2742"/>
                <a:gd name="T10" fmla="*/ 85 w 4243"/>
                <a:gd name="T11" fmla="*/ 1392 h 2742"/>
                <a:gd name="T12" fmla="*/ 0 w 4243"/>
                <a:gd name="T13" fmla="*/ 916 h 2742"/>
                <a:gd name="T14" fmla="*/ 189 w 4243"/>
                <a:gd name="T15" fmla="*/ 311 h 2742"/>
                <a:gd name="T16" fmla="*/ 201 w 4243"/>
                <a:gd name="T17" fmla="*/ 73 h 2742"/>
                <a:gd name="T18" fmla="*/ 299 w 4243"/>
                <a:gd name="T19" fmla="*/ 208 h 2742"/>
                <a:gd name="T20" fmla="*/ 360 w 4243"/>
                <a:gd name="T21" fmla="*/ 134 h 2742"/>
                <a:gd name="T22" fmla="*/ 1343 w 4243"/>
                <a:gd name="T23" fmla="*/ 226 h 2742"/>
                <a:gd name="T24" fmla="*/ 2265 w 4243"/>
                <a:gd name="T25" fmla="*/ 177 h 2742"/>
                <a:gd name="T26" fmla="*/ 2497 w 4243"/>
                <a:gd name="T27" fmla="*/ 305 h 2742"/>
                <a:gd name="T28" fmla="*/ 2460 w 4243"/>
                <a:gd name="T29" fmla="*/ 434 h 2742"/>
                <a:gd name="T30" fmla="*/ 2527 w 4243"/>
                <a:gd name="T31" fmla="*/ 458 h 2742"/>
                <a:gd name="T32" fmla="*/ 2729 w 4243"/>
                <a:gd name="T33" fmla="*/ 366 h 2742"/>
                <a:gd name="T34" fmla="*/ 2778 w 4243"/>
                <a:gd name="T35" fmla="*/ 452 h 2742"/>
                <a:gd name="T36" fmla="*/ 3016 w 4243"/>
                <a:gd name="T37" fmla="*/ 482 h 2742"/>
                <a:gd name="T38" fmla="*/ 2778 w 4243"/>
                <a:gd name="T39" fmla="*/ 611 h 2742"/>
                <a:gd name="T40" fmla="*/ 2772 w 4243"/>
                <a:gd name="T41" fmla="*/ 782 h 2742"/>
                <a:gd name="T42" fmla="*/ 2863 w 4243"/>
                <a:gd name="T43" fmla="*/ 947 h 2742"/>
                <a:gd name="T44" fmla="*/ 2912 w 4243"/>
                <a:gd name="T45" fmla="*/ 574 h 2742"/>
                <a:gd name="T46" fmla="*/ 3101 w 4243"/>
                <a:gd name="T47" fmla="*/ 592 h 2742"/>
                <a:gd name="T48" fmla="*/ 3187 w 4243"/>
                <a:gd name="T49" fmla="*/ 739 h 2742"/>
                <a:gd name="T50" fmla="*/ 3217 w 4243"/>
                <a:gd name="T51" fmla="*/ 928 h 2742"/>
                <a:gd name="T52" fmla="*/ 3443 w 4243"/>
                <a:gd name="T53" fmla="*/ 715 h 2742"/>
                <a:gd name="T54" fmla="*/ 3590 w 4243"/>
                <a:gd name="T55" fmla="*/ 611 h 2742"/>
                <a:gd name="T56" fmla="*/ 3657 w 4243"/>
                <a:gd name="T57" fmla="*/ 421 h 2742"/>
                <a:gd name="T58" fmla="*/ 3919 w 4243"/>
                <a:gd name="T59" fmla="*/ 269 h 2742"/>
                <a:gd name="T60" fmla="*/ 3968 w 4243"/>
                <a:gd name="T61" fmla="*/ 147 h 2742"/>
                <a:gd name="T62" fmla="*/ 4133 w 4243"/>
                <a:gd name="T63" fmla="*/ 12 h 2742"/>
                <a:gd name="T64" fmla="*/ 4188 w 4243"/>
                <a:gd name="T65" fmla="*/ 140 h 2742"/>
                <a:gd name="T66" fmla="*/ 4231 w 4243"/>
                <a:gd name="T67" fmla="*/ 232 h 2742"/>
                <a:gd name="T68" fmla="*/ 4060 w 4243"/>
                <a:gd name="T69" fmla="*/ 385 h 2742"/>
                <a:gd name="T70" fmla="*/ 4054 w 4243"/>
                <a:gd name="T71" fmla="*/ 586 h 2742"/>
                <a:gd name="T72" fmla="*/ 4127 w 4243"/>
                <a:gd name="T73" fmla="*/ 641 h 2742"/>
                <a:gd name="T74" fmla="*/ 4035 w 4243"/>
                <a:gd name="T75" fmla="*/ 690 h 2742"/>
                <a:gd name="T76" fmla="*/ 3913 w 4243"/>
                <a:gd name="T77" fmla="*/ 922 h 2742"/>
                <a:gd name="T78" fmla="*/ 3889 w 4243"/>
                <a:gd name="T79" fmla="*/ 1148 h 2742"/>
                <a:gd name="T80" fmla="*/ 3834 w 4243"/>
                <a:gd name="T81" fmla="*/ 1227 h 2742"/>
                <a:gd name="T82" fmla="*/ 3779 w 4243"/>
                <a:gd name="T83" fmla="*/ 1148 h 2742"/>
                <a:gd name="T84" fmla="*/ 3810 w 4243"/>
                <a:gd name="T85" fmla="*/ 1282 h 2742"/>
                <a:gd name="T86" fmla="*/ 3858 w 4243"/>
                <a:gd name="T87" fmla="*/ 1386 h 2742"/>
                <a:gd name="T88" fmla="*/ 3779 w 4243"/>
                <a:gd name="T89" fmla="*/ 1606 h 2742"/>
                <a:gd name="T90" fmla="*/ 3578 w 4243"/>
                <a:gd name="T91" fmla="*/ 1875 h 2742"/>
                <a:gd name="T92" fmla="*/ 3730 w 4243"/>
                <a:gd name="T93" fmla="*/ 2528 h 2742"/>
                <a:gd name="T94" fmla="*/ 3614 w 4243"/>
                <a:gd name="T95" fmla="*/ 2608 h 2742"/>
                <a:gd name="T96" fmla="*/ 3449 w 4243"/>
                <a:gd name="T97" fmla="*/ 2394 h 2742"/>
                <a:gd name="T98" fmla="*/ 3358 w 4243"/>
                <a:gd name="T99" fmla="*/ 2211 h 2742"/>
                <a:gd name="T100" fmla="*/ 3132 w 4243"/>
                <a:gd name="T101" fmla="*/ 2205 h 2742"/>
                <a:gd name="T102" fmla="*/ 2955 w 4243"/>
                <a:gd name="T103" fmla="*/ 2211 h 2742"/>
                <a:gd name="T104" fmla="*/ 2833 w 4243"/>
                <a:gd name="T105" fmla="*/ 2260 h 2742"/>
                <a:gd name="T106" fmla="*/ 2631 w 4243"/>
                <a:gd name="T107" fmla="*/ 2308 h 2742"/>
                <a:gd name="T108" fmla="*/ 2387 w 4243"/>
                <a:gd name="T109" fmla="*/ 2351 h 2742"/>
                <a:gd name="T110" fmla="*/ 2192 w 4243"/>
                <a:gd name="T111" fmla="*/ 2461 h 2742"/>
                <a:gd name="T112" fmla="*/ 2137 w 4243"/>
                <a:gd name="T113" fmla="*/ 2608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43" h="2742">
                  <a:moveTo>
                    <a:pt x="2131" y="2742"/>
                  </a:moveTo>
                  <a:lnTo>
                    <a:pt x="2118" y="2736"/>
                  </a:lnTo>
                  <a:lnTo>
                    <a:pt x="2112" y="2730"/>
                  </a:lnTo>
                  <a:lnTo>
                    <a:pt x="2070" y="2724"/>
                  </a:lnTo>
                  <a:lnTo>
                    <a:pt x="1996" y="2675"/>
                  </a:lnTo>
                  <a:lnTo>
                    <a:pt x="1893" y="2540"/>
                  </a:lnTo>
                  <a:lnTo>
                    <a:pt x="1777" y="2357"/>
                  </a:lnTo>
                  <a:lnTo>
                    <a:pt x="1746" y="2345"/>
                  </a:lnTo>
                  <a:lnTo>
                    <a:pt x="1697" y="2345"/>
                  </a:lnTo>
                  <a:lnTo>
                    <a:pt x="1654" y="2351"/>
                  </a:lnTo>
                  <a:lnTo>
                    <a:pt x="1654" y="2369"/>
                  </a:lnTo>
                  <a:lnTo>
                    <a:pt x="1642" y="2388"/>
                  </a:lnTo>
                  <a:lnTo>
                    <a:pt x="1593" y="2424"/>
                  </a:lnTo>
                  <a:lnTo>
                    <a:pt x="1587" y="2424"/>
                  </a:lnTo>
                  <a:lnTo>
                    <a:pt x="1575" y="2424"/>
                  </a:lnTo>
                  <a:lnTo>
                    <a:pt x="1508" y="2369"/>
                  </a:lnTo>
                  <a:lnTo>
                    <a:pt x="1465" y="2321"/>
                  </a:lnTo>
                  <a:lnTo>
                    <a:pt x="1429" y="2253"/>
                  </a:lnTo>
                  <a:lnTo>
                    <a:pt x="1398" y="2241"/>
                  </a:lnTo>
                  <a:lnTo>
                    <a:pt x="1325" y="2131"/>
                  </a:lnTo>
                  <a:lnTo>
                    <a:pt x="1282" y="2125"/>
                  </a:lnTo>
                  <a:lnTo>
                    <a:pt x="1270" y="2125"/>
                  </a:lnTo>
                  <a:lnTo>
                    <a:pt x="1264" y="2125"/>
                  </a:lnTo>
                  <a:lnTo>
                    <a:pt x="1227" y="2119"/>
                  </a:lnTo>
                  <a:lnTo>
                    <a:pt x="1160" y="2125"/>
                  </a:lnTo>
                  <a:lnTo>
                    <a:pt x="1142" y="2162"/>
                  </a:lnTo>
                  <a:lnTo>
                    <a:pt x="940" y="2144"/>
                  </a:lnTo>
                  <a:lnTo>
                    <a:pt x="849" y="2125"/>
                  </a:lnTo>
                  <a:lnTo>
                    <a:pt x="733" y="2070"/>
                  </a:lnTo>
                  <a:lnTo>
                    <a:pt x="726" y="2064"/>
                  </a:lnTo>
                  <a:lnTo>
                    <a:pt x="720" y="2058"/>
                  </a:lnTo>
                  <a:lnTo>
                    <a:pt x="708" y="2052"/>
                  </a:lnTo>
                  <a:lnTo>
                    <a:pt x="702" y="2046"/>
                  </a:lnTo>
                  <a:lnTo>
                    <a:pt x="641" y="2021"/>
                  </a:lnTo>
                  <a:lnTo>
                    <a:pt x="635" y="2003"/>
                  </a:lnTo>
                  <a:lnTo>
                    <a:pt x="592" y="1979"/>
                  </a:lnTo>
                  <a:lnTo>
                    <a:pt x="586" y="1948"/>
                  </a:lnTo>
                  <a:lnTo>
                    <a:pt x="391" y="1936"/>
                  </a:lnTo>
                  <a:lnTo>
                    <a:pt x="372" y="1869"/>
                  </a:lnTo>
                  <a:lnTo>
                    <a:pt x="336" y="1802"/>
                  </a:lnTo>
                  <a:lnTo>
                    <a:pt x="311" y="1783"/>
                  </a:lnTo>
                  <a:lnTo>
                    <a:pt x="299" y="1783"/>
                  </a:lnTo>
                  <a:lnTo>
                    <a:pt x="287" y="1777"/>
                  </a:lnTo>
                  <a:lnTo>
                    <a:pt x="275" y="1753"/>
                  </a:lnTo>
                  <a:lnTo>
                    <a:pt x="275" y="1747"/>
                  </a:lnTo>
                  <a:lnTo>
                    <a:pt x="269" y="1740"/>
                  </a:lnTo>
                  <a:lnTo>
                    <a:pt x="214" y="1722"/>
                  </a:lnTo>
                  <a:lnTo>
                    <a:pt x="201" y="1686"/>
                  </a:lnTo>
                  <a:lnTo>
                    <a:pt x="153" y="1673"/>
                  </a:lnTo>
                  <a:lnTo>
                    <a:pt x="128" y="1649"/>
                  </a:lnTo>
                  <a:lnTo>
                    <a:pt x="128" y="1618"/>
                  </a:lnTo>
                  <a:lnTo>
                    <a:pt x="134" y="1600"/>
                  </a:lnTo>
                  <a:lnTo>
                    <a:pt x="79" y="1411"/>
                  </a:lnTo>
                  <a:lnTo>
                    <a:pt x="85" y="1392"/>
                  </a:lnTo>
                  <a:lnTo>
                    <a:pt x="92" y="1374"/>
                  </a:lnTo>
                  <a:lnTo>
                    <a:pt x="67" y="1368"/>
                  </a:lnTo>
                  <a:lnTo>
                    <a:pt x="49" y="1295"/>
                  </a:lnTo>
                  <a:lnTo>
                    <a:pt x="43" y="1270"/>
                  </a:lnTo>
                  <a:lnTo>
                    <a:pt x="43" y="1234"/>
                  </a:lnTo>
                  <a:lnTo>
                    <a:pt x="24" y="1209"/>
                  </a:lnTo>
                  <a:lnTo>
                    <a:pt x="6" y="1111"/>
                  </a:lnTo>
                  <a:lnTo>
                    <a:pt x="0" y="1069"/>
                  </a:lnTo>
                  <a:lnTo>
                    <a:pt x="0" y="916"/>
                  </a:lnTo>
                  <a:lnTo>
                    <a:pt x="6" y="824"/>
                  </a:lnTo>
                  <a:lnTo>
                    <a:pt x="24" y="818"/>
                  </a:lnTo>
                  <a:lnTo>
                    <a:pt x="31" y="757"/>
                  </a:lnTo>
                  <a:lnTo>
                    <a:pt x="37" y="641"/>
                  </a:lnTo>
                  <a:lnTo>
                    <a:pt x="92" y="556"/>
                  </a:lnTo>
                  <a:lnTo>
                    <a:pt x="128" y="440"/>
                  </a:lnTo>
                  <a:lnTo>
                    <a:pt x="171" y="336"/>
                  </a:lnTo>
                  <a:lnTo>
                    <a:pt x="177" y="311"/>
                  </a:lnTo>
                  <a:lnTo>
                    <a:pt x="189" y="311"/>
                  </a:lnTo>
                  <a:lnTo>
                    <a:pt x="195" y="305"/>
                  </a:lnTo>
                  <a:lnTo>
                    <a:pt x="195" y="299"/>
                  </a:lnTo>
                  <a:lnTo>
                    <a:pt x="189" y="293"/>
                  </a:lnTo>
                  <a:lnTo>
                    <a:pt x="189" y="256"/>
                  </a:lnTo>
                  <a:lnTo>
                    <a:pt x="195" y="244"/>
                  </a:lnTo>
                  <a:lnTo>
                    <a:pt x="189" y="226"/>
                  </a:lnTo>
                  <a:lnTo>
                    <a:pt x="189" y="195"/>
                  </a:lnTo>
                  <a:lnTo>
                    <a:pt x="195" y="85"/>
                  </a:lnTo>
                  <a:lnTo>
                    <a:pt x="201" y="73"/>
                  </a:lnTo>
                  <a:lnTo>
                    <a:pt x="201" y="67"/>
                  </a:lnTo>
                  <a:lnTo>
                    <a:pt x="311" y="147"/>
                  </a:lnTo>
                  <a:lnTo>
                    <a:pt x="317" y="153"/>
                  </a:lnTo>
                  <a:lnTo>
                    <a:pt x="324" y="165"/>
                  </a:lnTo>
                  <a:lnTo>
                    <a:pt x="324" y="171"/>
                  </a:lnTo>
                  <a:lnTo>
                    <a:pt x="324" y="177"/>
                  </a:lnTo>
                  <a:lnTo>
                    <a:pt x="317" y="183"/>
                  </a:lnTo>
                  <a:lnTo>
                    <a:pt x="311" y="189"/>
                  </a:lnTo>
                  <a:lnTo>
                    <a:pt x="299" y="208"/>
                  </a:lnTo>
                  <a:lnTo>
                    <a:pt x="293" y="214"/>
                  </a:lnTo>
                  <a:lnTo>
                    <a:pt x="293" y="220"/>
                  </a:lnTo>
                  <a:lnTo>
                    <a:pt x="305" y="226"/>
                  </a:lnTo>
                  <a:lnTo>
                    <a:pt x="330" y="232"/>
                  </a:lnTo>
                  <a:lnTo>
                    <a:pt x="342" y="220"/>
                  </a:lnTo>
                  <a:lnTo>
                    <a:pt x="348" y="208"/>
                  </a:lnTo>
                  <a:lnTo>
                    <a:pt x="354" y="183"/>
                  </a:lnTo>
                  <a:lnTo>
                    <a:pt x="360" y="153"/>
                  </a:lnTo>
                  <a:lnTo>
                    <a:pt x="360" y="134"/>
                  </a:lnTo>
                  <a:lnTo>
                    <a:pt x="366" y="79"/>
                  </a:lnTo>
                  <a:lnTo>
                    <a:pt x="354" y="37"/>
                  </a:lnTo>
                  <a:lnTo>
                    <a:pt x="360" y="37"/>
                  </a:lnTo>
                  <a:lnTo>
                    <a:pt x="366" y="37"/>
                  </a:lnTo>
                  <a:lnTo>
                    <a:pt x="495" y="79"/>
                  </a:lnTo>
                  <a:lnTo>
                    <a:pt x="513" y="85"/>
                  </a:lnTo>
                  <a:lnTo>
                    <a:pt x="519" y="92"/>
                  </a:lnTo>
                  <a:lnTo>
                    <a:pt x="781" y="153"/>
                  </a:lnTo>
                  <a:lnTo>
                    <a:pt x="1343" y="226"/>
                  </a:lnTo>
                  <a:lnTo>
                    <a:pt x="1496" y="232"/>
                  </a:lnTo>
                  <a:lnTo>
                    <a:pt x="1960" y="232"/>
                  </a:lnTo>
                  <a:lnTo>
                    <a:pt x="2112" y="226"/>
                  </a:lnTo>
                  <a:lnTo>
                    <a:pt x="2125" y="220"/>
                  </a:lnTo>
                  <a:lnTo>
                    <a:pt x="2137" y="214"/>
                  </a:lnTo>
                  <a:lnTo>
                    <a:pt x="2192" y="214"/>
                  </a:lnTo>
                  <a:lnTo>
                    <a:pt x="2216" y="189"/>
                  </a:lnTo>
                  <a:lnTo>
                    <a:pt x="2241" y="159"/>
                  </a:lnTo>
                  <a:lnTo>
                    <a:pt x="2265" y="177"/>
                  </a:lnTo>
                  <a:lnTo>
                    <a:pt x="2265" y="202"/>
                  </a:lnTo>
                  <a:lnTo>
                    <a:pt x="2277" y="214"/>
                  </a:lnTo>
                  <a:lnTo>
                    <a:pt x="2277" y="226"/>
                  </a:lnTo>
                  <a:lnTo>
                    <a:pt x="2277" y="232"/>
                  </a:lnTo>
                  <a:lnTo>
                    <a:pt x="2277" y="244"/>
                  </a:lnTo>
                  <a:lnTo>
                    <a:pt x="2302" y="263"/>
                  </a:lnTo>
                  <a:lnTo>
                    <a:pt x="2375" y="256"/>
                  </a:lnTo>
                  <a:lnTo>
                    <a:pt x="2460" y="299"/>
                  </a:lnTo>
                  <a:lnTo>
                    <a:pt x="2497" y="305"/>
                  </a:lnTo>
                  <a:lnTo>
                    <a:pt x="2540" y="318"/>
                  </a:lnTo>
                  <a:lnTo>
                    <a:pt x="2589" y="311"/>
                  </a:lnTo>
                  <a:lnTo>
                    <a:pt x="2613" y="311"/>
                  </a:lnTo>
                  <a:lnTo>
                    <a:pt x="2589" y="336"/>
                  </a:lnTo>
                  <a:lnTo>
                    <a:pt x="2558" y="360"/>
                  </a:lnTo>
                  <a:lnTo>
                    <a:pt x="2491" y="403"/>
                  </a:lnTo>
                  <a:lnTo>
                    <a:pt x="2473" y="415"/>
                  </a:lnTo>
                  <a:lnTo>
                    <a:pt x="2466" y="421"/>
                  </a:lnTo>
                  <a:lnTo>
                    <a:pt x="2460" y="434"/>
                  </a:lnTo>
                  <a:lnTo>
                    <a:pt x="2460" y="446"/>
                  </a:lnTo>
                  <a:lnTo>
                    <a:pt x="2454" y="458"/>
                  </a:lnTo>
                  <a:lnTo>
                    <a:pt x="2454" y="470"/>
                  </a:lnTo>
                  <a:lnTo>
                    <a:pt x="2466" y="470"/>
                  </a:lnTo>
                  <a:lnTo>
                    <a:pt x="2479" y="470"/>
                  </a:lnTo>
                  <a:lnTo>
                    <a:pt x="2497" y="464"/>
                  </a:lnTo>
                  <a:lnTo>
                    <a:pt x="2515" y="458"/>
                  </a:lnTo>
                  <a:lnTo>
                    <a:pt x="2521" y="458"/>
                  </a:lnTo>
                  <a:lnTo>
                    <a:pt x="2527" y="458"/>
                  </a:lnTo>
                  <a:lnTo>
                    <a:pt x="2534" y="458"/>
                  </a:lnTo>
                  <a:lnTo>
                    <a:pt x="2534" y="470"/>
                  </a:lnTo>
                  <a:lnTo>
                    <a:pt x="2527" y="489"/>
                  </a:lnTo>
                  <a:lnTo>
                    <a:pt x="2558" y="489"/>
                  </a:lnTo>
                  <a:lnTo>
                    <a:pt x="2619" y="452"/>
                  </a:lnTo>
                  <a:lnTo>
                    <a:pt x="2680" y="379"/>
                  </a:lnTo>
                  <a:lnTo>
                    <a:pt x="2717" y="366"/>
                  </a:lnTo>
                  <a:lnTo>
                    <a:pt x="2723" y="366"/>
                  </a:lnTo>
                  <a:lnTo>
                    <a:pt x="2729" y="366"/>
                  </a:lnTo>
                  <a:lnTo>
                    <a:pt x="2698" y="391"/>
                  </a:lnTo>
                  <a:lnTo>
                    <a:pt x="2692" y="409"/>
                  </a:lnTo>
                  <a:lnTo>
                    <a:pt x="2692" y="427"/>
                  </a:lnTo>
                  <a:lnTo>
                    <a:pt x="2705" y="421"/>
                  </a:lnTo>
                  <a:lnTo>
                    <a:pt x="2735" y="421"/>
                  </a:lnTo>
                  <a:lnTo>
                    <a:pt x="2747" y="427"/>
                  </a:lnTo>
                  <a:lnTo>
                    <a:pt x="2753" y="440"/>
                  </a:lnTo>
                  <a:lnTo>
                    <a:pt x="2766" y="458"/>
                  </a:lnTo>
                  <a:lnTo>
                    <a:pt x="2778" y="452"/>
                  </a:lnTo>
                  <a:lnTo>
                    <a:pt x="2796" y="446"/>
                  </a:lnTo>
                  <a:lnTo>
                    <a:pt x="2808" y="440"/>
                  </a:lnTo>
                  <a:lnTo>
                    <a:pt x="2814" y="440"/>
                  </a:lnTo>
                  <a:lnTo>
                    <a:pt x="2875" y="415"/>
                  </a:lnTo>
                  <a:lnTo>
                    <a:pt x="2900" y="403"/>
                  </a:lnTo>
                  <a:lnTo>
                    <a:pt x="2930" y="403"/>
                  </a:lnTo>
                  <a:lnTo>
                    <a:pt x="2943" y="421"/>
                  </a:lnTo>
                  <a:lnTo>
                    <a:pt x="2991" y="434"/>
                  </a:lnTo>
                  <a:lnTo>
                    <a:pt x="3016" y="482"/>
                  </a:lnTo>
                  <a:lnTo>
                    <a:pt x="2979" y="495"/>
                  </a:lnTo>
                  <a:lnTo>
                    <a:pt x="2900" y="501"/>
                  </a:lnTo>
                  <a:lnTo>
                    <a:pt x="2894" y="507"/>
                  </a:lnTo>
                  <a:lnTo>
                    <a:pt x="2875" y="519"/>
                  </a:lnTo>
                  <a:lnTo>
                    <a:pt x="2863" y="531"/>
                  </a:lnTo>
                  <a:lnTo>
                    <a:pt x="2845" y="544"/>
                  </a:lnTo>
                  <a:lnTo>
                    <a:pt x="2833" y="544"/>
                  </a:lnTo>
                  <a:lnTo>
                    <a:pt x="2821" y="544"/>
                  </a:lnTo>
                  <a:lnTo>
                    <a:pt x="2778" y="611"/>
                  </a:lnTo>
                  <a:lnTo>
                    <a:pt x="2772" y="641"/>
                  </a:lnTo>
                  <a:lnTo>
                    <a:pt x="2772" y="660"/>
                  </a:lnTo>
                  <a:lnTo>
                    <a:pt x="2784" y="647"/>
                  </a:lnTo>
                  <a:lnTo>
                    <a:pt x="2790" y="635"/>
                  </a:lnTo>
                  <a:lnTo>
                    <a:pt x="2814" y="605"/>
                  </a:lnTo>
                  <a:lnTo>
                    <a:pt x="2808" y="647"/>
                  </a:lnTo>
                  <a:lnTo>
                    <a:pt x="2796" y="690"/>
                  </a:lnTo>
                  <a:lnTo>
                    <a:pt x="2784" y="733"/>
                  </a:lnTo>
                  <a:lnTo>
                    <a:pt x="2772" y="782"/>
                  </a:lnTo>
                  <a:lnTo>
                    <a:pt x="2790" y="904"/>
                  </a:lnTo>
                  <a:lnTo>
                    <a:pt x="2796" y="916"/>
                  </a:lnTo>
                  <a:lnTo>
                    <a:pt x="2808" y="922"/>
                  </a:lnTo>
                  <a:lnTo>
                    <a:pt x="2827" y="934"/>
                  </a:lnTo>
                  <a:lnTo>
                    <a:pt x="2839" y="940"/>
                  </a:lnTo>
                  <a:lnTo>
                    <a:pt x="2845" y="947"/>
                  </a:lnTo>
                  <a:lnTo>
                    <a:pt x="2845" y="959"/>
                  </a:lnTo>
                  <a:lnTo>
                    <a:pt x="2857" y="953"/>
                  </a:lnTo>
                  <a:lnTo>
                    <a:pt x="2863" y="947"/>
                  </a:lnTo>
                  <a:lnTo>
                    <a:pt x="2869" y="947"/>
                  </a:lnTo>
                  <a:lnTo>
                    <a:pt x="2882" y="940"/>
                  </a:lnTo>
                  <a:lnTo>
                    <a:pt x="2900" y="904"/>
                  </a:lnTo>
                  <a:lnTo>
                    <a:pt x="2906" y="879"/>
                  </a:lnTo>
                  <a:lnTo>
                    <a:pt x="2906" y="861"/>
                  </a:lnTo>
                  <a:lnTo>
                    <a:pt x="2894" y="812"/>
                  </a:lnTo>
                  <a:lnTo>
                    <a:pt x="2882" y="788"/>
                  </a:lnTo>
                  <a:lnTo>
                    <a:pt x="2882" y="647"/>
                  </a:lnTo>
                  <a:lnTo>
                    <a:pt x="2912" y="574"/>
                  </a:lnTo>
                  <a:lnTo>
                    <a:pt x="2924" y="611"/>
                  </a:lnTo>
                  <a:lnTo>
                    <a:pt x="2937" y="611"/>
                  </a:lnTo>
                  <a:lnTo>
                    <a:pt x="2943" y="605"/>
                  </a:lnTo>
                  <a:lnTo>
                    <a:pt x="2949" y="550"/>
                  </a:lnTo>
                  <a:lnTo>
                    <a:pt x="2949" y="531"/>
                  </a:lnTo>
                  <a:lnTo>
                    <a:pt x="2961" y="519"/>
                  </a:lnTo>
                  <a:lnTo>
                    <a:pt x="2979" y="519"/>
                  </a:lnTo>
                  <a:lnTo>
                    <a:pt x="3071" y="537"/>
                  </a:lnTo>
                  <a:lnTo>
                    <a:pt x="3101" y="592"/>
                  </a:lnTo>
                  <a:lnTo>
                    <a:pt x="3101" y="660"/>
                  </a:lnTo>
                  <a:lnTo>
                    <a:pt x="3077" y="684"/>
                  </a:lnTo>
                  <a:lnTo>
                    <a:pt x="3077" y="696"/>
                  </a:lnTo>
                  <a:lnTo>
                    <a:pt x="3077" y="708"/>
                  </a:lnTo>
                  <a:lnTo>
                    <a:pt x="3107" y="702"/>
                  </a:lnTo>
                  <a:lnTo>
                    <a:pt x="3114" y="696"/>
                  </a:lnTo>
                  <a:lnTo>
                    <a:pt x="3120" y="672"/>
                  </a:lnTo>
                  <a:lnTo>
                    <a:pt x="3138" y="660"/>
                  </a:lnTo>
                  <a:lnTo>
                    <a:pt x="3187" y="739"/>
                  </a:lnTo>
                  <a:lnTo>
                    <a:pt x="3187" y="794"/>
                  </a:lnTo>
                  <a:lnTo>
                    <a:pt x="3150" y="867"/>
                  </a:lnTo>
                  <a:lnTo>
                    <a:pt x="3150" y="879"/>
                  </a:lnTo>
                  <a:lnTo>
                    <a:pt x="3150" y="898"/>
                  </a:lnTo>
                  <a:lnTo>
                    <a:pt x="3156" y="904"/>
                  </a:lnTo>
                  <a:lnTo>
                    <a:pt x="3162" y="916"/>
                  </a:lnTo>
                  <a:lnTo>
                    <a:pt x="3205" y="916"/>
                  </a:lnTo>
                  <a:lnTo>
                    <a:pt x="3211" y="922"/>
                  </a:lnTo>
                  <a:lnTo>
                    <a:pt x="3217" y="928"/>
                  </a:lnTo>
                  <a:lnTo>
                    <a:pt x="3266" y="922"/>
                  </a:lnTo>
                  <a:lnTo>
                    <a:pt x="3358" y="837"/>
                  </a:lnTo>
                  <a:lnTo>
                    <a:pt x="3370" y="831"/>
                  </a:lnTo>
                  <a:lnTo>
                    <a:pt x="3388" y="818"/>
                  </a:lnTo>
                  <a:lnTo>
                    <a:pt x="3419" y="794"/>
                  </a:lnTo>
                  <a:lnTo>
                    <a:pt x="3449" y="751"/>
                  </a:lnTo>
                  <a:lnTo>
                    <a:pt x="3449" y="733"/>
                  </a:lnTo>
                  <a:lnTo>
                    <a:pt x="3443" y="721"/>
                  </a:lnTo>
                  <a:lnTo>
                    <a:pt x="3443" y="715"/>
                  </a:lnTo>
                  <a:lnTo>
                    <a:pt x="3443" y="708"/>
                  </a:lnTo>
                  <a:lnTo>
                    <a:pt x="3443" y="702"/>
                  </a:lnTo>
                  <a:lnTo>
                    <a:pt x="3437" y="702"/>
                  </a:lnTo>
                  <a:lnTo>
                    <a:pt x="3431" y="684"/>
                  </a:lnTo>
                  <a:lnTo>
                    <a:pt x="3443" y="660"/>
                  </a:lnTo>
                  <a:lnTo>
                    <a:pt x="3455" y="653"/>
                  </a:lnTo>
                  <a:lnTo>
                    <a:pt x="3468" y="647"/>
                  </a:lnTo>
                  <a:lnTo>
                    <a:pt x="3559" y="629"/>
                  </a:lnTo>
                  <a:lnTo>
                    <a:pt x="3590" y="611"/>
                  </a:lnTo>
                  <a:lnTo>
                    <a:pt x="3614" y="580"/>
                  </a:lnTo>
                  <a:lnTo>
                    <a:pt x="3614" y="562"/>
                  </a:lnTo>
                  <a:lnTo>
                    <a:pt x="3614" y="550"/>
                  </a:lnTo>
                  <a:lnTo>
                    <a:pt x="3602" y="537"/>
                  </a:lnTo>
                  <a:lnTo>
                    <a:pt x="3602" y="531"/>
                  </a:lnTo>
                  <a:lnTo>
                    <a:pt x="3602" y="525"/>
                  </a:lnTo>
                  <a:lnTo>
                    <a:pt x="3614" y="513"/>
                  </a:lnTo>
                  <a:lnTo>
                    <a:pt x="3620" y="501"/>
                  </a:lnTo>
                  <a:lnTo>
                    <a:pt x="3657" y="421"/>
                  </a:lnTo>
                  <a:lnTo>
                    <a:pt x="3687" y="385"/>
                  </a:lnTo>
                  <a:lnTo>
                    <a:pt x="3736" y="373"/>
                  </a:lnTo>
                  <a:lnTo>
                    <a:pt x="3748" y="366"/>
                  </a:lnTo>
                  <a:lnTo>
                    <a:pt x="3803" y="354"/>
                  </a:lnTo>
                  <a:lnTo>
                    <a:pt x="3852" y="330"/>
                  </a:lnTo>
                  <a:lnTo>
                    <a:pt x="3871" y="318"/>
                  </a:lnTo>
                  <a:lnTo>
                    <a:pt x="3877" y="311"/>
                  </a:lnTo>
                  <a:lnTo>
                    <a:pt x="3889" y="305"/>
                  </a:lnTo>
                  <a:lnTo>
                    <a:pt x="3919" y="269"/>
                  </a:lnTo>
                  <a:lnTo>
                    <a:pt x="3938" y="250"/>
                  </a:lnTo>
                  <a:lnTo>
                    <a:pt x="3944" y="250"/>
                  </a:lnTo>
                  <a:lnTo>
                    <a:pt x="3944" y="256"/>
                  </a:lnTo>
                  <a:lnTo>
                    <a:pt x="3950" y="226"/>
                  </a:lnTo>
                  <a:lnTo>
                    <a:pt x="3950" y="214"/>
                  </a:lnTo>
                  <a:lnTo>
                    <a:pt x="3956" y="202"/>
                  </a:lnTo>
                  <a:lnTo>
                    <a:pt x="3956" y="183"/>
                  </a:lnTo>
                  <a:lnTo>
                    <a:pt x="3962" y="165"/>
                  </a:lnTo>
                  <a:lnTo>
                    <a:pt x="3968" y="147"/>
                  </a:lnTo>
                  <a:lnTo>
                    <a:pt x="3968" y="134"/>
                  </a:lnTo>
                  <a:lnTo>
                    <a:pt x="3987" y="85"/>
                  </a:lnTo>
                  <a:lnTo>
                    <a:pt x="3999" y="61"/>
                  </a:lnTo>
                  <a:lnTo>
                    <a:pt x="4011" y="43"/>
                  </a:lnTo>
                  <a:lnTo>
                    <a:pt x="4023" y="18"/>
                  </a:lnTo>
                  <a:lnTo>
                    <a:pt x="4060" y="12"/>
                  </a:lnTo>
                  <a:lnTo>
                    <a:pt x="4072" y="6"/>
                  </a:lnTo>
                  <a:lnTo>
                    <a:pt x="4078" y="0"/>
                  </a:lnTo>
                  <a:lnTo>
                    <a:pt x="4133" y="12"/>
                  </a:lnTo>
                  <a:lnTo>
                    <a:pt x="4139" y="24"/>
                  </a:lnTo>
                  <a:lnTo>
                    <a:pt x="4145" y="37"/>
                  </a:lnTo>
                  <a:lnTo>
                    <a:pt x="4145" y="67"/>
                  </a:lnTo>
                  <a:lnTo>
                    <a:pt x="4151" y="98"/>
                  </a:lnTo>
                  <a:lnTo>
                    <a:pt x="4151" y="110"/>
                  </a:lnTo>
                  <a:lnTo>
                    <a:pt x="4158" y="122"/>
                  </a:lnTo>
                  <a:lnTo>
                    <a:pt x="4164" y="128"/>
                  </a:lnTo>
                  <a:lnTo>
                    <a:pt x="4170" y="134"/>
                  </a:lnTo>
                  <a:lnTo>
                    <a:pt x="4188" y="140"/>
                  </a:lnTo>
                  <a:lnTo>
                    <a:pt x="4206" y="153"/>
                  </a:lnTo>
                  <a:lnTo>
                    <a:pt x="4212" y="159"/>
                  </a:lnTo>
                  <a:lnTo>
                    <a:pt x="4219" y="165"/>
                  </a:lnTo>
                  <a:lnTo>
                    <a:pt x="4231" y="165"/>
                  </a:lnTo>
                  <a:lnTo>
                    <a:pt x="4237" y="183"/>
                  </a:lnTo>
                  <a:lnTo>
                    <a:pt x="4243" y="202"/>
                  </a:lnTo>
                  <a:lnTo>
                    <a:pt x="4237" y="220"/>
                  </a:lnTo>
                  <a:lnTo>
                    <a:pt x="4237" y="226"/>
                  </a:lnTo>
                  <a:lnTo>
                    <a:pt x="4231" y="232"/>
                  </a:lnTo>
                  <a:lnTo>
                    <a:pt x="4219" y="238"/>
                  </a:lnTo>
                  <a:lnTo>
                    <a:pt x="4206" y="244"/>
                  </a:lnTo>
                  <a:lnTo>
                    <a:pt x="4188" y="256"/>
                  </a:lnTo>
                  <a:lnTo>
                    <a:pt x="4145" y="293"/>
                  </a:lnTo>
                  <a:lnTo>
                    <a:pt x="4127" y="299"/>
                  </a:lnTo>
                  <a:lnTo>
                    <a:pt x="4109" y="311"/>
                  </a:lnTo>
                  <a:lnTo>
                    <a:pt x="4078" y="379"/>
                  </a:lnTo>
                  <a:lnTo>
                    <a:pt x="4072" y="385"/>
                  </a:lnTo>
                  <a:lnTo>
                    <a:pt x="4060" y="385"/>
                  </a:lnTo>
                  <a:lnTo>
                    <a:pt x="4054" y="409"/>
                  </a:lnTo>
                  <a:lnTo>
                    <a:pt x="4054" y="495"/>
                  </a:lnTo>
                  <a:lnTo>
                    <a:pt x="4048" y="501"/>
                  </a:lnTo>
                  <a:lnTo>
                    <a:pt x="4042" y="501"/>
                  </a:lnTo>
                  <a:lnTo>
                    <a:pt x="4042" y="544"/>
                  </a:lnTo>
                  <a:lnTo>
                    <a:pt x="4054" y="550"/>
                  </a:lnTo>
                  <a:lnTo>
                    <a:pt x="4060" y="550"/>
                  </a:lnTo>
                  <a:lnTo>
                    <a:pt x="4054" y="568"/>
                  </a:lnTo>
                  <a:lnTo>
                    <a:pt x="4054" y="586"/>
                  </a:lnTo>
                  <a:lnTo>
                    <a:pt x="4078" y="586"/>
                  </a:lnTo>
                  <a:lnTo>
                    <a:pt x="4090" y="623"/>
                  </a:lnTo>
                  <a:lnTo>
                    <a:pt x="4109" y="623"/>
                  </a:lnTo>
                  <a:lnTo>
                    <a:pt x="4121" y="617"/>
                  </a:lnTo>
                  <a:lnTo>
                    <a:pt x="4109" y="598"/>
                  </a:lnTo>
                  <a:lnTo>
                    <a:pt x="4127" y="598"/>
                  </a:lnTo>
                  <a:lnTo>
                    <a:pt x="4133" y="611"/>
                  </a:lnTo>
                  <a:lnTo>
                    <a:pt x="4139" y="629"/>
                  </a:lnTo>
                  <a:lnTo>
                    <a:pt x="4127" y="641"/>
                  </a:lnTo>
                  <a:lnTo>
                    <a:pt x="4109" y="653"/>
                  </a:lnTo>
                  <a:lnTo>
                    <a:pt x="4096" y="647"/>
                  </a:lnTo>
                  <a:lnTo>
                    <a:pt x="4084" y="653"/>
                  </a:lnTo>
                  <a:lnTo>
                    <a:pt x="4084" y="660"/>
                  </a:lnTo>
                  <a:lnTo>
                    <a:pt x="4078" y="666"/>
                  </a:lnTo>
                  <a:lnTo>
                    <a:pt x="4066" y="666"/>
                  </a:lnTo>
                  <a:lnTo>
                    <a:pt x="4054" y="660"/>
                  </a:lnTo>
                  <a:lnTo>
                    <a:pt x="4048" y="684"/>
                  </a:lnTo>
                  <a:lnTo>
                    <a:pt x="4035" y="690"/>
                  </a:lnTo>
                  <a:lnTo>
                    <a:pt x="4023" y="702"/>
                  </a:lnTo>
                  <a:lnTo>
                    <a:pt x="4011" y="721"/>
                  </a:lnTo>
                  <a:lnTo>
                    <a:pt x="3999" y="727"/>
                  </a:lnTo>
                  <a:lnTo>
                    <a:pt x="3962" y="751"/>
                  </a:lnTo>
                  <a:lnTo>
                    <a:pt x="3932" y="769"/>
                  </a:lnTo>
                  <a:lnTo>
                    <a:pt x="3895" y="818"/>
                  </a:lnTo>
                  <a:lnTo>
                    <a:pt x="3889" y="867"/>
                  </a:lnTo>
                  <a:lnTo>
                    <a:pt x="3901" y="898"/>
                  </a:lnTo>
                  <a:lnTo>
                    <a:pt x="3913" y="922"/>
                  </a:lnTo>
                  <a:lnTo>
                    <a:pt x="3919" y="928"/>
                  </a:lnTo>
                  <a:lnTo>
                    <a:pt x="3919" y="947"/>
                  </a:lnTo>
                  <a:lnTo>
                    <a:pt x="3913" y="959"/>
                  </a:lnTo>
                  <a:lnTo>
                    <a:pt x="3907" y="977"/>
                  </a:lnTo>
                  <a:lnTo>
                    <a:pt x="3877" y="1038"/>
                  </a:lnTo>
                  <a:lnTo>
                    <a:pt x="3871" y="1081"/>
                  </a:lnTo>
                  <a:lnTo>
                    <a:pt x="3871" y="1093"/>
                  </a:lnTo>
                  <a:lnTo>
                    <a:pt x="3877" y="1111"/>
                  </a:lnTo>
                  <a:lnTo>
                    <a:pt x="3889" y="1148"/>
                  </a:lnTo>
                  <a:lnTo>
                    <a:pt x="3895" y="1166"/>
                  </a:lnTo>
                  <a:lnTo>
                    <a:pt x="3889" y="1179"/>
                  </a:lnTo>
                  <a:lnTo>
                    <a:pt x="3877" y="1203"/>
                  </a:lnTo>
                  <a:lnTo>
                    <a:pt x="3864" y="1227"/>
                  </a:lnTo>
                  <a:lnTo>
                    <a:pt x="3852" y="1246"/>
                  </a:lnTo>
                  <a:lnTo>
                    <a:pt x="3846" y="1252"/>
                  </a:lnTo>
                  <a:lnTo>
                    <a:pt x="3840" y="1246"/>
                  </a:lnTo>
                  <a:lnTo>
                    <a:pt x="3834" y="1246"/>
                  </a:lnTo>
                  <a:lnTo>
                    <a:pt x="3834" y="1227"/>
                  </a:lnTo>
                  <a:lnTo>
                    <a:pt x="3822" y="1209"/>
                  </a:lnTo>
                  <a:lnTo>
                    <a:pt x="3810" y="1173"/>
                  </a:lnTo>
                  <a:lnTo>
                    <a:pt x="3810" y="1160"/>
                  </a:lnTo>
                  <a:lnTo>
                    <a:pt x="3803" y="1148"/>
                  </a:lnTo>
                  <a:lnTo>
                    <a:pt x="3803" y="1136"/>
                  </a:lnTo>
                  <a:lnTo>
                    <a:pt x="3797" y="1130"/>
                  </a:lnTo>
                  <a:lnTo>
                    <a:pt x="3791" y="1130"/>
                  </a:lnTo>
                  <a:lnTo>
                    <a:pt x="3779" y="1130"/>
                  </a:lnTo>
                  <a:lnTo>
                    <a:pt x="3779" y="1148"/>
                  </a:lnTo>
                  <a:lnTo>
                    <a:pt x="3779" y="1179"/>
                  </a:lnTo>
                  <a:lnTo>
                    <a:pt x="3791" y="1191"/>
                  </a:lnTo>
                  <a:lnTo>
                    <a:pt x="3791" y="1203"/>
                  </a:lnTo>
                  <a:lnTo>
                    <a:pt x="3785" y="1203"/>
                  </a:lnTo>
                  <a:lnTo>
                    <a:pt x="3779" y="1203"/>
                  </a:lnTo>
                  <a:lnTo>
                    <a:pt x="3779" y="1209"/>
                  </a:lnTo>
                  <a:lnTo>
                    <a:pt x="3779" y="1215"/>
                  </a:lnTo>
                  <a:lnTo>
                    <a:pt x="3810" y="1240"/>
                  </a:lnTo>
                  <a:lnTo>
                    <a:pt x="3810" y="1282"/>
                  </a:lnTo>
                  <a:lnTo>
                    <a:pt x="3822" y="1282"/>
                  </a:lnTo>
                  <a:lnTo>
                    <a:pt x="3828" y="1289"/>
                  </a:lnTo>
                  <a:lnTo>
                    <a:pt x="3852" y="1301"/>
                  </a:lnTo>
                  <a:lnTo>
                    <a:pt x="3871" y="1368"/>
                  </a:lnTo>
                  <a:lnTo>
                    <a:pt x="3846" y="1374"/>
                  </a:lnTo>
                  <a:lnTo>
                    <a:pt x="3846" y="1386"/>
                  </a:lnTo>
                  <a:lnTo>
                    <a:pt x="3834" y="1398"/>
                  </a:lnTo>
                  <a:lnTo>
                    <a:pt x="3852" y="1392"/>
                  </a:lnTo>
                  <a:lnTo>
                    <a:pt x="3858" y="1386"/>
                  </a:lnTo>
                  <a:lnTo>
                    <a:pt x="3883" y="1386"/>
                  </a:lnTo>
                  <a:lnTo>
                    <a:pt x="3901" y="1392"/>
                  </a:lnTo>
                  <a:lnTo>
                    <a:pt x="3901" y="1429"/>
                  </a:lnTo>
                  <a:lnTo>
                    <a:pt x="3877" y="1460"/>
                  </a:lnTo>
                  <a:lnTo>
                    <a:pt x="3840" y="1545"/>
                  </a:lnTo>
                  <a:lnTo>
                    <a:pt x="3810" y="1557"/>
                  </a:lnTo>
                  <a:lnTo>
                    <a:pt x="3797" y="1569"/>
                  </a:lnTo>
                  <a:lnTo>
                    <a:pt x="3779" y="1576"/>
                  </a:lnTo>
                  <a:lnTo>
                    <a:pt x="3779" y="1606"/>
                  </a:lnTo>
                  <a:lnTo>
                    <a:pt x="3767" y="1637"/>
                  </a:lnTo>
                  <a:lnTo>
                    <a:pt x="3718" y="1649"/>
                  </a:lnTo>
                  <a:lnTo>
                    <a:pt x="3681" y="1753"/>
                  </a:lnTo>
                  <a:lnTo>
                    <a:pt x="3657" y="1789"/>
                  </a:lnTo>
                  <a:lnTo>
                    <a:pt x="3626" y="1832"/>
                  </a:lnTo>
                  <a:lnTo>
                    <a:pt x="3620" y="1838"/>
                  </a:lnTo>
                  <a:lnTo>
                    <a:pt x="3608" y="1850"/>
                  </a:lnTo>
                  <a:lnTo>
                    <a:pt x="3584" y="1856"/>
                  </a:lnTo>
                  <a:lnTo>
                    <a:pt x="3578" y="1875"/>
                  </a:lnTo>
                  <a:lnTo>
                    <a:pt x="3571" y="1881"/>
                  </a:lnTo>
                  <a:lnTo>
                    <a:pt x="3559" y="1887"/>
                  </a:lnTo>
                  <a:lnTo>
                    <a:pt x="3535" y="2021"/>
                  </a:lnTo>
                  <a:lnTo>
                    <a:pt x="3529" y="2095"/>
                  </a:lnTo>
                  <a:lnTo>
                    <a:pt x="3584" y="2217"/>
                  </a:lnTo>
                  <a:lnTo>
                    <a:pt x="3614" y="2260"/>
                  </a:lnTo>
                  <a:lnTo>
                    <a:pt x="3632" y="2260"/>
                  </a:lnTo>
                  <a:lnTo>
                    <a:pt x="3651" y="2260"/>
                  </a:lnTo>
                  <a:lnTo>
                    <a:pt x="3730" y="2528"/>
                  </a:lnTo>
                  <a:lnTo>
                    <a:pt x="3742" y="2577"/>
                  </a:lnTo>
                  <a:lnTo>
                    <a:pt x="3718" y="2638"/>
                  </a:lnTo>
                  <a:lnTo>
                    <a:pt x="3700" y="2657"/>
                  </a:lnTo>
                  <a:lnTo>
                    <a:pt x="3694" y="2650"/>
                  </a:lnTo>
                  <a:lnTo>
                    <a:pt x="3675" y="2650"/>
                  </a:lnTo>
                  <a:lnTo>
                    <a:pt x="3663" y="2663"/>
                  </a:lnTo>
                  <a:lnTo>
                    <a:pt x="3645" y="2626"/>
                  </a:lnTo>
                  <a:lnTo>
                    <a:pt x="3626" y="2614"/>
                  </a:lnTo>
                  <a:lnTo>
                    <a:pt x="3614" y="2608"/>
                  </a:lnTo>
                  <a:lnTo>
                    <a:pt x="3602" y="2608"/>
                  </a:lnTo>
                  <a:lnTo>
                    <a:pt x="3602" y="2595"/>
                  </a:lnTo>
                  <a:lnTo>
                    <a:pt x="3596" y="2589"/>
                  </a:lnTo>
                  <a:lnTo>
                    <a:pt x="3584" y="2583"/>
                  </a:lnTo>
                  <a:lnTo>
                    <a:pt x="3571" y="2571"/>
                  </a:lnTo>
                  <a:lnTo>
                    <a:pt x="3547" y="2510"/>
                  </a:lnTo>
                  <a:lnTo>
                    <a:pt x="3492" y="2473"/>
                  </a:lnTo>
                  <a:lnTo>
                    <a:pt x="3462" y="2400"/>
                  </a:lnTo>
                  <a:lnTo>
                    <a:pt x="3449" y="2394"/>
                  </a:lnTo>
                  <a:lnTo>
                    <a:pt x="3443" y="2382"/>
                  </a:lnTo>
                  <a:lnTo>
                    <a:pt x="3431" y="2321"/>
                  </a:lnTo>
                  <a:lnTo>
                    <a:pt x="3419" y="2260"/>
                  </a:lnTo>
                  <a:lnTo>
                    <a:pt x="3407" y="2247"/>
                  </a:lnTo>
                  <a:lnTo>
                    <a:pt x="3394" y="2235"/>
                  </a:lnTo>
                  <a:lnTo>
                    <a:pt x="3388" y="2235"/>
                  </a:lnTo>
                  <a:lnTo>
                    <a:pt x="3382" y="2229"/>
                  </a:lnTo>
                  <a:lnTo>
                    <a:pt x="3364" y="2223"/>
                  </a:lnTo>
                  <a:lnTo>
                    <a:pt x="3358" y="2211"/>
                  </a:lnTo>
                  <a:lnTo>
                    <a:pt x="3352" y="2205"/>
                  </a:lnTo>
                  <a:lnTo>
                    <a:pt x="3346" y="2198"/>
                  </a:lnTo>
                  <a:lnTo>
                    <a:pt x="3333" y="2198"/>
                  </a:lnTo>
                  <a:lnTo>
                    <a:pt x="3285" y="2198"/>
                  </a:lnTo>
                  <a:lnTo>
                    <a:pt x="3260" y="2217"/>
                  </a:lnTo>
                  <a:lnTo>
                    <a:pt x="3217" y="2235"/>
                  </a:lnTo>
                  <a:lnTo>
                    <a:pt x="3193" y="2217"/>
                  </a:lnTo>
                  <a:lnTo>
                    <a:pt x="3162" y="2205"/>
                  </a:lnTo>
                  <a:lnTo>
                    <a:pt x="3132" y="2205"/>
                  </a:lnTo>
                  <a:lnTo>
                    <a:pt x="3126" y="2192"/>
                  </a:lnTo>
                  <a:lnTo>
                    <a:pt x="3120" y="2186"/>
                  </a:lnTo>
                  <a:lnTo>
                    <a:pt x="3089" y="2186"/>
                  </a:lnTo>
                  <a:lnTo>
                    <a:pt x="3040" y="2192"/>
                  </a:lnTo>
                  <a:lnTo>
                    <a:pt x="3028" y="2192"/>
                  </a:lnTo>
                  <a:lnTo>
                    <a:pt x="2998" y="2198"/>
                  </a:lnTo>
                  <a:lnTo>
                    <a:pt x="2979" y="2211"/>
                  </a:lnTo>
                  <a:lnTo>
                    <a:pt x="2973" y="2211"/>
                  </a:lnTo>
                  <a:lnTo>
                    <a:pt x="2955" y="2211"/>
                  </a:lnTo>
                  <a:lnTo>
                    <a:pt x="2961" y="2198"/>
                  </a:lnTo>
                  <a:lnTo>
                    <a:pt x="2955" y="2198"/>
                  </a:lnTo>
                  <a:lnTo>
                    <a:pt x="2937" y="2198"/>
                  </a:lnTo>
                  <a:lnTo>
                    <a:pt x="2851" y="2211"/>
                  </a:lnTo>
                  <a:lnTo>
                    <a:pt x="2821" y="2229"/>
                  </a:lnTo>
                  <a:lnTo>
                    <a:pt x="2808" y="2241"/>
                  </a:lnTo>
                  <a:lnTo>
                    <a:pt x="2802" y="2260"/>
                  </a:lnTo>
                  <a:lnTo>
                    <a:pt x="2814" y="2260"/>
                  </a:lnTo>
                  <a:lnTo>
                    <a:pt x="2833" y="2260"/>
                  </a:lnTo>
                  <a:lnTo>
                    <a:pt x="2839" y="2266"/>
                  </a:lnTo>
                  <a:lnTo>
                    <a:pt x="2833" y="2321"/>
                  </a:lnTo>
                  <a:lnTo>
                    <a:pt x="2784" y="2345"/>
                  </a:lnTo>
                  <a:lnTo>
                    <a:pt x="2766" y="2351"/>
                  </a:lnTo>
                  <a:lnTo>
                    <a:pt x="2723" y="2357"/>
                  </a:lnTo>
                  <a:lnTo>
                    <a:pt x="2680" y="2351"/>
                  </a:lnTo>
                  <a:lnTo>
                    <a:pt x="2680" y="2345"/>
                  </a:lnTo>
                  <a:lnTo>
                    <a:pt x="2674" y="2333"/>
                  </a:lnTo>
                  <a:lnTo>
                    <a:pt x="2631" y="2308"/>
                  </a:lnTo>
                  <a:lnTo>
                    <a:pt x="2613" y="2308"/>
                  </a:lnTo>
                  <a:lnTo>
                    <a:pt x="2613" y="2315"/>
                  </a:lnTo>
                  <a:lnTo>
                    <a:pt x="2613" y="2321"/>
                  </a:lnTo>
                  <a:lnTo>
                    <a:pt x="2442" y="2315"/>
                  </a:lnTo>
                  <a:lnTo>
                    <a:pt x="2411" y="2333"/>
                  </a:lnTo>
                  <a:lnTo>
                    <a:pt x="2411" y="2339"/>
                  </a:lnTo>
                  <a:lnTo>
                    <a:pt x="2405" y="2345"/>
                  </a:lnTo>
                  <a:lnTo>
                    <a:pt x="2399" y="2351"/>
                  </a:lnTo>
                  <a:lnTo>
                    <a:pt x="2387" y="2351"/>
                  </a:lnTo>
                  <a:lnTo>
                    <a:pt x="2350" y="2351"/>
                  </a:lnTo>
                  <a:lnTo>
                    <a:pt x="2357" y="2339"/>
                  </a:lnTo>
                  <a:lnTo>
                    <a:pt x="2357" y="2327"/>
                  </a:lnTo>
                  <a:lnTo>
                    <a:pt x="2338" y="2327"/>
                  </a:lnTo>
                  <a:lnTo>
                    <a:pt x="2332" y="2382"/>
                  </a:lnTo>
                  <a:lnTo>
                    <a:pt x="2314" y="2400"/>
                  </a:lnTo>
                  <a:lnTo>
                    <a:pt x="2295" y="2418"/>
                  </a:lnTo>
                  <a:lnTo>
                    <a:pt x="2241" y="2455"/>
                  </a:lnTo>
                  <a:lnTo>
                    <a:pt x="2192" y="2461"/>
                  </a:lnTo>
                  <a:lnTo>
                    <a:pt x="2173" y="2486"/>
                  </a:lnTo>
                  <a:lnTo>
                    <a:pt x="2167" y="2498"/>
                  </a:lnTo>
                  <a:lnTo>
                    <a:pt x="2167" y="2516"/>
                  </a:lnTo>
                  <a:lnTo>
                    <a:pt x="2131" y="2577"/>
                  </a:lnTo>
                  <a:lnTo>
                    <a:pt x="2112" y="2583"/>
                  </a:lnTo>
                  <a:lnTo>
                    <a:pt x="2118" y="2589"/>
                  </a:lnTo>
                  <a:lnTo>
                    <a:pt x="2125" y="2602"/>
                  </a:lnTo>
                  <a:lnTo>
                    <a:pt x="2131" y="2608"/>
                  </a:lnTo>
                  <a:lnTo>
                    <a:pt x="2137" y="2608"/>
                  </a:lnTo>
                  <a:lnTo>
                    <a:pt x="2155" y="2736"/>
                  </a:lnTo>
                  <a:lnTo>
                    <a:pt x="2143" y="2736"/>
                  </a:lnTo>
                  <a:lnTo>
                    <a:pt x="2131" y="27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28" name="Freeform 4"/>
            <p:cNvSpPr>
              <a:spLocks/>
            </p:cNvSpPr>
            <p:nvPr/>
          </p:nvSpPr>
          <p:spPr bwMode="auto">
            <a:xfrm>
              <a:off x="4653" y="1958"/>
              <a:ext cx="140" cy="98"/>
            </a:xfrm>
            <a:custGeom>
              <a:avLst/>
              <a:gdLst>
                <a:gd name="T0" fmla="*/ 12 w 140"/>
                <a:gd name="T1" fmla="*/ 49 h 98"/>
                <a:gd name="T2" fmla="*/ 49 w 140"/>
                <a:gd name="T3" fmla="*/ 25 h 98"/>
                <a:gd name="T4" fmla="*/ 85 w 140"/>
                <a:gd name="T5" fmla="*/ 6 h 98"/>
                <a:gd name="T6" fmla="*/ 140 w 140"/>
                <a:gd name="T7" fmla="*/ 0 h 98"/>
                <a:gd name="T8" fmla="*/ 140 w 140"/>
                <a:gd name="T9" fmla="*/ 31 h 98"/>
                <a:gd name="T10" fmla="*/ 73 w 140"/>
                <a:gd name="T11" fmla="*/ 74 h 98"/>
                <a:gd name="T12" fmla="*/ 24 w 140"/>
                <a:gd name="T13" fmla="*/ 98 h 98"/>
                <a:gd name="T14" fmla="*/ 0 w 140"/>
                <a:gd name="T15" fmla="*/ 98 h 98"/>
                <a:gd name="T16" fmla="*/ 12 w 140"/>
                <a:gd name="T17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98">
                  <a:moveTo>
                    <a:pt x="12" y="49"/>
                  </a:moveTo>
                  <a:lnTo>
                    <a:pt x="49" y="25"/>
                  </a:lnTo>
                  <a:lnTo>
                    <a:pt x="85" y="6"/>
                  </a:lnTo>
                  <a:lnTo>
                    <a:pt x="140" y="0"/>
                  </a:lnTo>
                  <a:lnTo>
                    <a:pt x="140" y="31"/>
                  </a:lnTo>
                  <a:lnTo>
                    <a:pt x="73" y="74"/>
                  </a:lnTo>
                  <a:lnTo>
                    <a:pt x="24" y="98"/>
                  </a:lnTo>
                  <a:lnTo>
                    <a:pt x="0" y="98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Transportation 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6666" name="Group 42"/>
          <p:cNvGrpSpPr>
            <a:grpSpLocks/>
          </p:cNvGrpSpPr>
          <p:nvPr/>
        </p:nvGrpSpPr>
        <p:grpSpPr bwMode="auto">
          <a:xfrm>
            <a:off x="3410996" y="2241549"/>
            <a:ext cx="3733800" cy="1638300"/>
            <a:chOff x="2128" y="1736"/>
            <a:chExt cx="2352" cy="1032"/>
          </a:xfrm>
        </p:grpSpPr>
        <p:sp>
          <p:nvSpPr>
            <p:cNvPr id="26651" name="Line 11"/>
            <p:cNvSpPr>
              <a:spLocks noChangeShapeType="1"/>
            </p:cNvSpPr>
            <p:nvPr/>
          </p:nvSpPr>
          <p:spPr bwMode="auto">
            <a:xfrm flipH="1">
              <a:off x="2128" y="2224"/>
              <a:ext cx="688" cy="544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12"/>
            <p:cNvSpPr>
              <a:spLocks noChangeShapeType="1"/>
            </p:cNvSpPr>
            <p:nvPr/>
          </p:nvSpPr>
          <p:spPr bwMode="auto">
            <a:xfrm flipV="1">
              <a:off x="3192" y="1736"/>
              <a:ext cx="1288" cy="28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13"/>
            <p:cNvSpPr>
              <a:spLocks noChangeShapeType="1"/>
            </p:cNvSpPr>
            <p:nvPr/>
          </p:nvSpPr>
          <p:spPr bwMode="auto">
            <a:xfrm flipV="1">
              <a:off x="3240" y="2072"/>
              <a:ext cx="384" cy="64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7" name="Group 43"/>
          <p:cNvGrpSpPr>
            <a:grpSpLocks/>
          </p:cNvGrpSpPr>
          <p:nvPr/>
        </p:nvGrpSpPr>
        <p:grpSpPr bwMode="auto">
          <a:xfrm>
            <a:off x="3449096" y="2546349"/>
            <a:ext cx="3898900" cy="1460500"/>
            <a:chOff x="2152" y="1928"/>
            <a:chExt cx="2456" cy="920"/>
          </a:xfrm>
        </p:grpSpPr>
        <p:sp>
          <p:nvSpPr>
            <p:cNvPr id="26648" name="Line 15"/>
            <p:cNvSpPr>
              <a:spLocks noChangeShapeType="1"/>
            </p:cNvSpPr>
            <p:nvPr/>
          </p:nvSpPr>
          <p:spPr bwMode="auto">
            <a:xfrm flipH="1">
              <a:off x="2152" y="2504"/>
              <a:ext cx="992" cy="344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16"/>
            <p:cNvSpPr>
              <a:spLocks noChangeShapeType="1"/>
            </p:cNvSpPr>
            <p:nvPr/>
          </p:nvSpPr>
          <p:spPr bwMode="auto">
            <a:xfrm flipV="1">
              <a:off x="3528" y="2176"/>
              <a:ext cx="200" cy="172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17"/>
            <p:cNvSpPr>
              <a:spLocks noChangeShapeType="1"/>
            </p:cNvSpPr>
            <p:nvPr/>
          </p:nvSpPr>
          <p:spPr bwMode="auto">
            <a:xfrm flipV="1">
              <a:off x="3568" y="1928"/>
              <a:ext cx="1040" cy="520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68" name="Group 44"/>
          <p:cNvGrpSpPr>
            <a:grpSpLocks/>
          </p:cNvGrpSpPr>
          <p:nvPr/>
        </p:nvGrpSpPr>
        <p:grpSpPr bwMode="auto">
          <a:xfrm>
            <a:off x="3449096" y="2559049"/>
            <a:ext cx="4025900" cy="2755900"/>
            <a:chOff x="2152" y="1936"/>
            <a:chExt cx="2536" cy="1736"/>
          </a:xfrm>
        </p:grpSpPr>
        <p:sp>
          <p:nvSpPr>
            <p:cNvPr id="26645" name="Line 7"/>
            <p:cNvSpPr>
              <a:spLocks noChangeShapeType="1"/>
            </p:cNvSpPr>
            <p:nvPr/>
          </p:nvSpPr>
          <p:spPr bwMode="auto">
            <a:xfrm flipH="1" flipV="1">
              <a:off x="2152" y="2888"/>
              <a:ext cx="1832" cy="784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Line 8"/>
            <p:cNvSpPr>
              <a:spLocks noChangeShapeType="1"/>
            </p:cNvSpPr>
            <p:nvPr/>
          </p:nvSpPr>
          <p:spPr bwMode="auto">
            <a:xfrm flipV="1">
              <a:off x="4264" y="1936"/>
              <a:ext cx="424" cy="1552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9"/>
            <p:cNvSpPr>
              <a:spLocks noChangeShapeType="1"/>
            </p:cNvSpPr>
            <p:nvPr/>
          </p:nvSpPr>
          <p:spPr bwMode="auto">
            <a:xfrm flipH="1" flipV="1">
              <a:off x="3832" y="2160"/>
              <a:ext cx="272" cy="1304"/>
            </a:xfrm>
            <a:prstGeom prst="line">
              <a:avLst/>
            </a:prstGeom>
            <a:noFill/>
            <a:ln w="57150">
              <a:solidFill>
                <a:srgbClr val="175097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70" name="Group 46"/>
          <p:cNvGrpSpPr>
            <a:grpSpLocks/>
          </p:cNvGrpSpPr>
          <p:nvPr/>
        </p:nvGrpSpPr>
        <p:grpSpPr bwMode="auto">
          <a:xfrm>
            <a:off x="2007646" y="1269999"/>
            <a:ext cx="6753225" cy="4298950"/>
            <a:chOff x="1244" y="1124"/>
            <a:chExt cx="4254" cy="2708"/>
          </a:xfrm>
        </p:grpSpPr>
        <p:sp>
          <p:nvSpPr>
            <p:cNvPr id="26632" name="Rectangle 28"/>
            <p:cNvSpPr>
              <a:spLocks noChangeArrowheads="1"/>
            </p:cNvSpPr>
            <p:nvPr/>
          </p:nvSpPr>
          <p:spPr bwMode="auto">
            <a:xfrm>
              <a:off x="4355" y="3325"/>
              <a:ext cx="1143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/>
                <a:t>Fort Lauderdale</a:t>
              </a:r>
            </a:p>
            <a:p>
              <a:pPr algn="ctr">
                <a:lnSpc>
                  <a:spcPct val="85000"/>
                </a:lnSpc>
              </a:pPr>
              <a:r>
                <a:rPr lang="en-US"/>
                <a:t>(300 units</a:t>
              </a:r>
            </a:p>
            <a:p>
              <a:pPr algn="ctr">
                <a:lnSpc>
                  <a:spcPct val="85000"/>
                </a:lnSpc>
              </a:pPr>
              <a:r>
                <a:rPr lang="en-US"/>
                <a:t>capacity)</a:t>
              </a:r>
            </a:p>
          </p:txBody>
        </p:sp>
        <p:grpSp>
          <p:nvGrpSpPr>
            <p:cNvPr id="26633" name="Group 45"/>
            <p:cNvGrpSpPr>
              <a:grpSpLocks/>
            </p:cNvGrpSpPr>
            <p:nvPr/>
          </p:nvGrpSpPr>
          <p:grpSpPr bwMode="auto">
            <a:xfrm>
              <a:off x="1244" y="1124"/>
              <a:ext cx="3929" cy="2630"/>
              <a:chOff x="1244" y="1124"/>
              <a:chExt cx="3929" cy="2630"/>
            </a:xfrm>
          </p:grpSpPr>
          <p:pic>
            <p:nvPicPr>
              <p:cNvPr id="26634" name="Picture 37" descr="fc-1 factory 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" y="1989"/>
                <a:ext cx="369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46" name="Picture 2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62" y="2808"/>
                <a:ext cx="452" cy="1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</p:pic>
          <p:pic>
            <p:nvPicPr>
              <p:cNvPr id="26636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8" y="1968"/>
                <a:ext cx="4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37" name="Picture 2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8" y="1704"/>
                <a:ext cx="4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8" name="Rectangle 25"/>
              <p:cNvSpPr>
                <a:spLocks noChangeArrowheads="1"/>
              </p:cNvSpPr>
              <p:nvPr/>
            </p:nvSpPr>
            <p:spPr bwMode="auto">
              <a:xfrm>
                <a:off x="1244" y="2268"/>
                <a:ext cx="949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/>
                  <a:t>Albuquerque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(300 units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required)</a:t>
                </a:r>
              </a:p>
            </p:txBody>
          </p:sp>
          <p:sp>
            <p:nvSpPr>
              <p:cNvPr id="26639" name="Rectangle 26"/>
              <p:cNvSpPr>
                <a:spLocks noChangeArrowheads="1"/>
              </p:cNvSpPr>
              <p:nvPr/>
            </p:nvSpPr>
            <p:spPr bwMode="auto">
              <a:xfrm>
                <a:off x="2198" y="1557"/>
                <a:ext cx="884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dirty="0"/>
                  <a:t>Des Moines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dirty="0"/>
                  <a:t>(100 units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dirty="0"/>
                  <a:t>capacity)</a:t>
                </a:r>
              </a:p>
            </p:txBody>
          </p:sp>
          <p:pic>
            <p:nvPicPr>
              <p:cNvPr id="26640" name="Picture 38" descr="fc-1 factory 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" y="2301"/>
                <a:ext cx="369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41" name="Rectangle 27"/>
              <p:cNvSpPr>
                <a:spLocks noChangeArrowheads="1"/>
              </p:cNvSpPr>
              <p:nvPr/>
            </p:nvSpPr>
            <p:spPr bwMode="auto">
              <a:xfrm>
                <a:off x="3044" y="2549"/>
                <a:ext cx="771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/>
                  <a:t>Evansville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(300 units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capacity)</a:t>
                </a:r>
              </a:p>
            </p:txBody>
          </p:sp>
          <p:pic>
            <p:nvPicPr>
              <p:cNvPr id="26642" name="Picture 39" descr="fc-1 factory 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" y="3493"/>
                <a:ext cx="369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43" name="Rectangle 29"/>
              <p:cNvSpPr>
                <a:spLocks noChangeArrowheads="1"/>
              </p:cNvSpPr>
              <p:nvPr/>
            </p:nvSpPr>
            <p:spPr bwMode="auto">
              <a:xfrm>
                <a:off x="3480" y="1300"/>
                <a:ext cx="763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/>
                  <a:t>Cleveland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(200 units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required)</a:t>
                </a:r>
              </a:p>
            </p:txBody>
          </p:sp>
          <p:sp>
            <p:nvSpPr>
              <p:cNvPr id="26644" name="Rectangle 30"/>
              <p:cNvSpPr>
                <a:spLocks noChangeArrowheads="1"/>
              </p:cNvSpPr>
              <p:nvPr/>
            </p:nvSpPr>
            <p:spPr bwMode="auto">
              <a:xfrm>
                <a:off x="4418" y="1124"/>
                <a:ext cx="755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/>
                  <a:t>Boston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(200 units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/>
                  <a:t>required)</a:t>
                </a:r>
              </a:p>
            </p:txBody>
          </p:sp>
        </p:grpSp>
      </p:grp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348709" y="4293191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C.1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62" y="4781819"/>
            <a:ext cx="6133880" cy="19377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09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04837" y="1284287"/>
            <a:ext cx="6731000" cy="3492500"/>
            <a:chOff x="424" y="1288"/>
            <a:chExt cx="4240" cy="2200"/>
          </a:xfrm>
        </p:grpSpPr>
        <p:grpSp>
          <p:nvGrpSpPr>
            <p:cNvPr id="28721" name="Group 3"/>
            <p:cNvGrpSpPr>
              <a:grpSpLocks/>
            </p:cNvGrpSpPr>
            <p:nvPr/>
          </p:nvGrpSpPr>
          <p:grpSpPr bwMode="auto">
            <a:xfrm>
              <a:off x="424" y="1288"/>
              <a:ext cx="4240" cy="2200"/>
              <a:chOff x="424" y="1288"/>
              <a:chExt cx="4240" cy="2200"/>
            </a:xfrm>
          </p:grpSpPr>
          <p:grpSp>
            <p:nvGrpSpPr>
              <p:cNvPr id="28731" name="Group 4"/>
              <p:cNvGrpSpPr>
                <a:grpSpLocks/>
              </p:cNvGrpSpPr>
              <p:nvPr/>
            </p:nvGrpSpPr>
            <p:grpSpPr bwMode="auto">
              <a:xfrm>
                <a:off x="424" y="1288"/>
                <a:ext cx="4240" cy="2200"/>
                <a:chOff x="424" y="1288"/>
                <a:chExt cx="4240" cy="2200"/>
              </a:xfrm>
            </p:grpSpPr>
            <p:grpSp>
              <p:nvGrpSpPr>
                <p:cNvPr id="2" name="Group 5"/>
                <p:cNvGrpSpPr>
                  <a:grpSpLocks/>
                </p:cNvGrpSpPr>
                <p:nvPr/>
              </p:nvGrpSpPr>
              <p:grpSpPr bwMode="auto">
                <a:xfrm>
                  <a:off x="432" y="1296"/>
                  <a:ext cx="4232" cy="2192"/>
                  <a:chOff x="432" y="1296"/>
                  <a:chExt cx="4232" cy="2192"/>
                </a:xfrm>
              </p:grpSpPr>
              <p:sp>
                <p:nvSpPr>
                  <p:cNvPr id="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74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3592" cy="1800"/>
                  </a:xfrm>
                  <a:prstGeom prst="rect">
                    <a:avLst/>
                  </a:prstGeom>
                  <a:solidFill>
                    <a:srgbClr val="D1EB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74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734" name="Line 9"/>
                <p:cNvSpPr>
                  <a:spLocks noChangeShapeType="1"/>
                </p:cNvSpPr>
                <p:nvPr/>
              </p:nvSpPr>
              <p:spPr bwMode="auto">
                <a:xfrm>
                  <a:off x="424" y="3104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5" name="Line 10"/>
                <p:cNvSpPr>
                  <a:spLocks noChangeShapeType="1"/>
                </p:cNvSpPr>
                <p:nvPr/>
              </p:nvSpPr>
              <p:spPr bwMode="auto">
                <a:xfrm>
                  <a:off x="424" y="1696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" name="Line 11"/>
                <p:cNvSpPr>
                  <a:spLocks noChangeShapeType="1"/>
                </p:cNvSpPr>
                <p:nvPr/>
              </p:nvSpPr>
              <p:spPr bwMode="auto">
                <a:xfrm>
                  <a:off x="424" y="2168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7" name="Line 12"/>
                <p:cNvSpPr>
                  <a:spLocks noChangeShapeType="1"/>
                </p:cNvSpPr>
                <p:nvPr/>
              </p:nvSpPr>
              <p:spPr bwMode="auto">
                <a:xfrm>
                  <a:off x="424" y="2640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0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376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68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32" name="Line 17"/>
              <p:cNvSpPr>
                <a:spLocks noChangeShapeType="1"/>
              </p:cNvSpPr>
              <p:nvPr/>
            </p:nvSpPr>
            <p:spPr bwMode="auto">
              <a:xfrm>
                <a:off x="432" y="1288"/>
                <a:ext cx="1072" cy="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22" name="Freeform 18"/>
            <p:cNvSpPr>
              <a:spLocks/>
            </p:cNvSpPr>
            <p:nvPr/>
          </p:nvSpPr>
          <p:spPr bwMode="auto">
            <a:xfrm>
              <a:off x="2097" y="1694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Freeform 19"/>
            <p:cNvSpPr>
              <a:spLocks/>
            </p:cNvSpPr>
            <p:nvPr/>
          </p:nvSpPr>
          <p:spPr bwMode="auto">
            <a:xfrm>
              <a:off x="3743" y="169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Freeform 20"/>
            <p:cNvSpPr>
              <a:spLocks/>
            </p:cNvSpPr>
            <p:nvPr/>
          </p:nvSpPr>
          <p:spPr bwMode="auto">
            <a:xfrm>
              <a:off x="2888" y="1695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Freeform 21"/>
            <p:cNvSpPr>
              <a:spLocks/>
            </p:cNvSpPr>
            <p:nvPr/>
          </p:nvSpPr>
          <p:spPr bwMode="auto">
            <a:xfrm>
              <a:off x="3744" y="216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Freeform 22"/>
            <p:cNvSpPr>
              <a:spLocks/>
            </p:cNvSpPr>
            <p:nvPr/>
          </p:nvSpPr>
          <p:spPr bwMode="auto">
            <a:xfrm>
              <a:off x="2095" y="2168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Freeform 23"/>
            <p:cNvSpPr>
              <a:spLocks/>
            </p:cNvSpPr>
            <p:nvPr/>
          </p:nvSpPr>
          <p:spPr bwMode="auto">
            <a:xfrm>
              <a:off x="2886" y="216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Freeform 24"/>
            <p:cNvSpPr>
              <a:spLocks/>
            </p:cNvSpPr>
            <p:nvPr/>
          </p:nvSpPr>
          <p:spPr bwMode="auto">
            <a:xfrm>
              <a:off x="2095" y="2641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Freeform 25"/>
            <p:cNvSpPr>
              <a:spLocks/>
            </p:cNvSpPr>
            <p:nvPr/>
          </p:nvSpPr>
          <p:spPr bwMode="auto">
            <a:xfrm>
              <a:off x="2889" y="263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26"/>
            <p:cNvSpPr>
              <a:spLocks/>
            </p:cNvSpPr>
            <p:nvPr/>
          </p:nvSpPr>
          <p:spPr bwMode="auto">
            <a:xfrm>
              <a:off x="3744" y="2640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Transportation Matrix</a:t>
            </a:r>
          </a:p>
        </p:txBody>
      </p: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601662" y="1281112"/>
            <a:ext cx="5554663" cy="2674938"/>
            <a:chOff x="422" y="1286"/>
            <a:chExt cx="3499" cy="1685"/>
          </a:xfrm>
        </p:grpSpPr>
        <p:sp>
          <p:nvSpPr>
            <p:cNvPr id="28713" name="Rectangle 29"/>
            <p:cNvSpPr>
              <a:spLocks noChangeArrowheads="1"/>
            </p:cNvSpPr>
            <p:nvPr/>
          </p:nvSpPr>
          <p:spPr bwMode="auto">
            <a:xfrm>
              <a:off x="422" y="1486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From</a:t>
              </a:r>
            </a:p>
          </p:txBody>
        </p:sp>
        <p:sp>
          <p:nvSpPr>
            <p:cNvPr id="28714" name="Rectangle 30"/>
            <p:cNvSpPr>
              <a:spLocks noChangeArrowheads="1"/>
            </p:cNvSpPr>
            <p:nvPr/>
          </p:nvSpPr>
          <p:spPr bwMode="auto">
            <a:xfrm>
              <a:off x="1222" y="1286"/>
              <a:ext cx="2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To</a:t>
              </a:r>
            </a:p>
          </p:txBody>
        </p:sp>
        <p:sp>
          <p:nvSpPr>
            <p:cNvPr id="28715" name="Rectangle 31"/>
            <p:cNvSpPr>
              <a:spLocks noChangeArrowheads="1"/>
            </p:cNvSpPr>
            <p:nvPr/>
          </p:nvSpPr>
          <p:spPr bwMode="auto">
            <a:xfrm>
              <a:off x="1486" y="1454"/>
              <a:ext cx="8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Albuquerque</a:t>
              </a:r>
            </a:p>
          </p:txBody>
        </p:sp>
        <p:sp>
          <p:nvSpPr>
            <p:cNvPr id="28716" name="Rectangle 32"/>
            <p:cNvSpPr>
              <a:spLocks noChangeArrowheads="1"/>
            </p:cNvSpPr>
            <p:nvPr/>
          </p:nvSpPr>
          <p:spPr bwMode="auto">
            <a:xfrm>
              <a:off x="2444" y="1454"/>
              <a:ext cx="5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Boston</a:t>
              </a:r>
            </a:p>
          </p:txBody>
        </p:sp>
        <p:sp>
          <p:nvSpPr>
            <p:cNvPr id="28717" name="Rectangle 33"/>
            <p:cNvSpPr>
              <a:spLocks noChangeArrowheads="1"/>
            </p:cNvSpPr>
            <p:nvPr/>
          </p:nvSpPr>
          <p:spPr bwMode="auto">
            <a:xfrm>
              <a:off x="3230" y="1454"/>
              <a:ext cx="6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Cleveland</a:t>
              </a:r>
            </a:p>
          </p:txBody>
        </p:sp>
        <p:sp>
          <p:nvSpPr>
            <p:cNvPr id="28718" name="Rectangle 34"/>
            <p:cNvSpPr>
              <a:spLocks noChangeArrowheads="1"/>
            </p:cNvSpPr>
            <p:nvPr/>
          </p:nvSpPr>
          <p:spPr bwMode="auto">
            <a:xfrm>
              <a:off x="422" y="1814"/>
              <a:ext cx="8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Des Moines</a:t>
              </a:r>
            </a:p>
          </p:txBody>
        </p:sp>
        <p:sp>
          <p:nvSpPr>
            <p:cNvPr id="28719" name="Rectangle 35"/>
            <p:cNvSpPr>
              <a:spLocks noChangeArrowheads="1"/>
            </p:cNvSpPr>
            <p:nvPr/>
          </p:nvSpPr>
          <p:spPr bwMode="auto">
            <a:xfrm>
              <a:off x="422" y="2294"/>
              <a:ext cx="6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Evansville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422" y="2758"/>
              <a:ext cx="10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Fort Lauderdale</a:t>
              </a:r>
            </a:p>
          </p:txBody>
        </p:sp>
      </p:grpSp>
      <p:grpSp>
        <p:nvGrpSpPr>
          <p:cNvPr id="28709" name="Group 37"/>
          <p:cNvGrpSpPr>
            <a:grpSpLocks/>
          </p:cNvGrpSpPr>
          <p:nvPr/>
        </p:nvGrpSpPr>
        <p:grpSpPr bwMode="auto">
          <a:xfrm>
            <a:off x="601662" y="1376362"/>
            <a:ext cx="6781800" cy="3359150"/>
            <a:chOff x="350" y="1266"/>
            <a:chExt cx="4272" cy="2116"/>
          </a:xfrm>
        </p:grpSpPr>
        <p:sp>
          <p:nvSpPr>
            <p:cNvPr id="28703" name="Rectangle 38"/>
            <p:cNvSpPr>
              <a:spLocks noChangeArrowheads="1"/>
            </p:cNvSpPr>
            <p:nvPr/>
          </p:nvSpPr>
          <p:spPr bwMode="auto">
            <a:xfrm>
              <a:off x="3878" y="1266"/>
              <a:ext cx="7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Factory capacity</a:t>
              </a:r>
            </a:p>
          </p:txBody>
        </p:sp>
        <p:grpSp>
          <p:nvGrpSpPr>
            <p:cNvPr id="28704" name="Group 39"/>
            <p:cNvGrpSpPr>
              <a:grpSpLocks/>
            </p:cNvGrpSpPr>
            <p:nvPr/>
          </p:nvGrpSpPr>
          <p:grpSpPr bwMode="auto">
            <a:xfrm>
              <a:off x="350" y="1729"/>
              <a:ext cx="4078" cy="1653"/>
              <a:chOff x="422" y="1809"/>
              <a:chExt cx="4078" cy="1653"/>
            </a:xfrm>
          </p:grpSpPr>
          <p:sp>
            <p:nvSpPr>
              <p:cNvPr id="28705" name="Rectangle 40"/>
              <p:cNvSpPr>
                <a:spLocks noChangeArrowheads="1"/>
              </p:cNvSpPr>
              <p:nvPr/>
            </p:nvSpPr>
            <p:spPr bwMode="auto">
              <a:xfrm>
                <a:off x="422" y="3136"/>
                <a:ext cx="107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600"/>
                  <a:t>Warehouse requirement</a:t>
                </a:r>
              </a:p>
            </p:txBody>
          </p:sp>
          <p:sp>
            <p:nvSpPr>
              <p:cNvPr id="28706" name="Rectangle 41"/>
              <p:cNvSpPr>
                <a:spLocks noChangeArrowheads="1"/>
              </p:cNvSpPr>
              <p:nvPr/>
            </p:nvSpPr>
            <p:spPr bwMode="auto">
              <a:xfrm>
                <a:off x="4144" y="22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28707" name="Rectangle 42"/>
              <p:cNvSpPr>
                <a:spLocks noChangeArrowheads="1"/>
              </p:cNvSpPr>
              <p:nvPr/>
            </p:nvSpPr>
            <p:spPr bwMode="auto">
              <a:xfrm>
                <a:off x="4144" y="275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28708" name="Rectangle 43"/>
              <p:cNvSpPr>
                <a:spLocks noChangeArrowheads="1"/>
              </p:cNvSpPr>
              <p:nvPr/>
            </p:nvSpPr>
            <p:spPr bwMode="auto">
              <a:xfrm>
                <a:off x="176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9" name="Rectangle 44"/>
              <p:cNvSpPr>
                <a:spLocks noChangeArrowheads="1"/>
              </p:cNvSpPr>
              <p:nvPr/>
            </p:nvSpPr>
            <p:spPr bwMode="auto">
              <a:xfrm>
                <a:off x="2580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28710" name="Rectangle 45"/>
              <p:cNvSpPr>
                <a:spLocks noChangeArrowheads="1"/>
              </p:cNvSpPr>
              <p:nvPr/>
            </p:nvSpPr>
            <p:spPr bwMode="auto">
              <a:xfrm>
                <a:off x="340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28711" name="Rectangle 46"/>
              <p:cNvSpPr>
                <a:spLocks noChangeArrowheads="1"/>
              </p:cNvSpPr>
              <p:nvPr/>
            </p:nvSpPr>
            <p:spPr bwMode="auto">
              <a:xfrm>
                <a:off x="4144" y="180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100</a:t>
                </a:r>
              </a:p>
            </p:txBody>
          </p:sp>
          <p:sp>
            <p:nvSpPr>
              <p:cNvPr id="28712" name="Rectangle 47"/>
              <p:cNvSpPr>
                <a:spLocks noChangeArrowheads="1"/>
              </p:cNvSpPr>
              <p:nvPr/>
            </p:nvSpPr>
            <p:spPr bwMode="auto">
              <a:xfrm>
                <a:off x="4144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700</a:t>
                </a:r>
              </a:p>
            </p:txBody>
          </p:sp>
        </p:grpSp>
      </p:grp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3306762" y="1930400"/>
            <a:ext cx="3041650" cy="1865312"/>
            <a:chOff x="2126" y="1695"/>
            <a:chExt cx="1916" cy="1175"/>
          </a:xfrm>
        </p:grpSpPr>
        <p:sp>
          <p:nvSpPr>
            <p:cNvPr id="28694" name="Rectangle 49"/>
            <p:cNvSpPr>
              <a:spLocks noChangeArrowheads="1"/>
            </p:cNvSpPr>
            <p:nvPr/>
          </p:nvSpPr>
          <p:spPr bwMode="auto">
            <a:xfrm>
              <a:off x="212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28695" name="Rectangle 50"/>
            <p:cNvSpPr>
              <a:spLocks noChangeArrowheads="1"/>
            </p:cNvSpPr>
            <p:nvPr/>
          </p:nvSpPr>
          <p:spPr bwMode="auto">
            <a:xfrm>
              <a:off x="376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28696" name="Rectangle 51"/>
            <p:cNvSpPr>
              <a:spLocks noChangeArrowheads="1"/>
            </p:cNvSpPr>
            <p:nvPr/>
          </p:nvSpPr>
          <p:spPr bwMode="auto">
            <a:xfrm>
              <a:off x="289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28697" name="Rectangle 52"/>
            <p:cNvSpPr>
              <a:spLocks noChangeArrowheads="1"/>
            </p:cNvSpPr>
            <p:nvPr/>
          </p:nvSpPr>
          <p:spPr bwMode="auto">
            <a:xfrm>
              <a:off x="289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28698" name="Rectangle 53"/>
            <p:cNvSpPr>
              <a:spLocks noChangeArrowheads="1"/>
            </p:cNvSpPr>
            <p:nvPr/>
          </p:nvSpPr>
          <p:spPr bwMode="auto">
            <a:xfrm>
              <a:off x="376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28699" name="Rectangle 54"/>
            <p:cNvSpPr>
              <a:spLocks noChangeArrowheads="1"/>
            </p:cNvSpPr>
            <p:nvPr/>
          </p:nvSpPr>
          <p:spPr bwMode="auto">
            <a:xfrm>
              <a:off x="376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12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</a:t>
              </a:r>
            </a:p>
          </p:txBody>
        </p:sp>
        <p:sp>
          <p:nvSpPr>
            <p:cNvPr id="28701" name="Rectangle 56"/>
            <p:cNvSpPr>
              <a:spLocks noChangeArrowheads="1"/>
            </p:cNvSpPr>
            <p:nvPr/>
          </p:nvSpPr>
          <p:spPr bwMode="auto">
            <a:xfrm>
              <a:off x="212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$8</a:t>
              </a:r>
            </a:p>
          </p:txBody>
        </p:sp>
        <p:sp>
          <p:nvSpPr>
            <p:cNvPr id="28702" name="Rectangle 57"/>
            <p:cNvSpPr>
              <a:spLocks noChangeArrowheads="1"/>
            </p:cNvSpPr>
            <p:nvPr/>
          </p:nvSpPr>
          <p:spPr bwMode="auto">
            <a:xfrm>
              <a:off x="289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$7</a:t>
              </a:r>
            </a:p>
          </p:txBody>
        </p:sp>
      </p:grp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246062" y="3791994"/>
            <a:ext cx="4459288" cy="1643063"/>
            <a:chOff x="126" y="2800"/>
            <a:chExt cx="2809" cy="1035"/>
          </a:xfrm>
        </p:grpSpPr>
        <p:sp>
          <p:nvSpPr>
            <p:cNvPr id="28692" name="Rectangle 59"/>
            <p:cNvSpPr>
              <a:spLocks noChangeArrowheads="1"/>
            </p:cNvSpPr>
            <p:nvPr/>
          </p:nvSpPr>
          <p:spPr bwMode="auto">
            <a:xfrm>
              <a:off x="126" y="3509"/>
              <a:ext cx="28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rgbClr val="00B050"/>
                  </a:solidFill>
                </a:rPr>
                <a:t>Cost of shipping 1 unit from Fort</a:t>
              </a:r>
            </a:p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rgbClr val="00B050"/>
                  </a:solidFill>
                </a:rPr>
                <a:t>Lauderdale factory to Boston warehouse</a:t>
              </a:r>
            </a:p>
          </p:txBody>
        </p:sp>
        <p:sp>
          <p:nvSpPr>
            <p:cNvPr id="28693" name="Line 60"/>
            <p:cNvSpPr>
              <a:spLocks noChangeShapeType="1"/>
            </p:cNvSpPr>
            <p:nvPr/>
          </p:nvSpPr>
          <p:spPr bwMode="auto">
            <a:xfrm flipV="1">
              <a:off x="2152" y="2800"/>
              <a:ext cx="632" cy="84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28733" name="Group 61"/>
          <p:cNvGrpSpPr>
            <a:grpSpLocks/>
          </p:cNvGrpSpPr>
          <p:nvPr/>
        </p:nvGrpSpPr>
        <p:grpSpPr bwMode="auto">
          <a:xfrm>
            <a:off x="6992937" y="1285875"/>
            <a:ext cx="1811338" cy="925512"/>
            <a:chOff x="4376" y="1209"/>
            <a:chExt cx="1141" cy="583"/>
          </a:xfrm>
        </p:grpSpPr>
        <p:sp>
          <p:nvSpPr>
            <p:cNvPr id="28690" name="Rectangle 62"/>
            <p:cNvSpPr>
              <a:spLocks noChangeArrowheads="1"/>
            </p:cNvSpPr>
            <p:nvPr/>
          </p:nvSpPr>
          <p:spPr bwMode="auto">
            <a:xfrm>
              <a:off x="4718" y="1209"/>
              <a:ext cx="799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Des Moines</a:t>
              </a:r>
            </a:p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capacity</a:t>
              </a:r>
            </a:p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constraint</a:t>
              </a:r>
            </a:p>
          </p:txBody>
        </p:sp>
        <p:sp>
          <p:nvSpPr>
            <p:cNvPr id="28691" name="Line 63"/>
            <p:cNvSpPr>
              <a:spLocks noChangeShapeType="1"/>
            </p:cNvSpPr>
            <p:nvPr/>
          </p:nvSpPr>
          <p:spPr bwMode="auto">
            <a:xfrm flipH="1">
              <a:off x="4376" y="1400"/>
              <a:ext cx="360" cy="392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36" name="Group 64"/>
          <p:cNvGrpSpPr>
            <a:grpSpLocks/>
          </p:cNvGrpSpPr>
          <p:nvPr/>
        </p:nvGrpSpPr>
        <p:grpSpPr bwMode="auto">
          <a:xfrm>
            <a:off x="5608637" y="2352675"/>
            <a:ext cx="3335338" cy="1963737"/>
            <a:chOff x="3504" y="1881"/>
            <a:chExt cx="2101" cy="1237"/>
          </a:xfrm>
        </p:grpSpPr>
        <p:sp>
          <p:nvSpPr>
            <p:cNvPr id="28688" name="Rectangle 65"/>
            <p:cNvSpPr>
              <a:spLocks noChangeArrowheads="1"/>
            </p:cNvSpPr>
            <p:nvPr/>
          </p:nvSpPr>
          <p:spPr bwMode="auto">
            <a:xfrm>
              <a:off x="4670" y="1881"/>
              <a:ext cx="935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Cell </a:t>
              </a:r>
            </a:p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representing a possible source-to-destination shipping assignment (Evansville to Cleveland)</a:t>
              </a:r>
            </a:p>
          </p:txBody>
        </p:sp>
        <p:sp>
          <p:nvSpPr>
            <p:cNvPr id="28689" name="Line 66"/>
            <p:cNvSpPr>
              <a:spLocks noChangeShapeType="1"/>
            </p:cNvSpPr>
            <p:nvPr/>
          </p:nvSpPr>
          <p:spPr bwMode="auto">
            <a:xfrm flipH="1">
              <a:off x="3504" y="2048"/>
              <a:ext cx="1192" cy="336"/>
            </a:xfrm>
            <a:prstGeom prst="lin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39" name="Group 67"/>
          <p:cNvGrpSpPr>
            <a:grpSpLocks/>
          </p:cNvGrpSpPr>
          <p:nvPr/>
        </p:nvGrpSpPr>
        <p:grpSpPr bwMode="auto">
          <a:xfrm>
            <a:off x="6964362" y="4592094"/>
            <a:ext cx="1622425" cy="1065213"/>
            <a:chOff x="4358" y="3304"/>
            <a:chExt cx="1022" cy="671"/>
          </a:xfrm>
          <a:solidFill>
            <a:srgbClr val="7030A0"/>
          </a:solidFill>
        </p:grpSpPr>
        <p:sp>
          <p:nvSpPr>
            <p:cNvPr id="28686" name="Rectangle 68"/>
            <p:cNvSpPr>
              <a:spLocks noChangeArrowheads="1"/>
            </p:cNvSpPr>
            <p:nvPr/>
          </p:nvSpPr>
          <p:spPr bwMode="auto">
            <a:xfrm>
              <a:off x="4358" y="3649"/>
              <a:ext cx="1022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Total demand</a:t>
              </a:r>
            </a:p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and total supply</a:t>
              </a:r>
            </a:p>
          </p:txBody>
        </p:sp>
        <p:sp>
          <p:nvSpPr>
            <p:cNvPr id="28687" name="Line 69"/>
            <p:cNvSpPr>
              <a:spLocks noChangeShapeType="1"/>
            </p:cNvSpPr>
            <p:nvPr/>
          </p:nvSpPr>
          <p:spPr bwMode="auto">
            <a:xfrm flipH="1" flipV="1">
              <a:off x="4392" y="3304"/>
              <a:ext cx="224" cy="336"/>
            </a:xfrm>
            <a:prstGeom prst="line">
              <a:avLst/>
            </a:prstGeom>
            <a:grpFill/>
            <a:ln w="38100">
              <a:solidFill>
                <a:srgbClr val="7030A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742" name="Group 70"/>
          <p:cNvGrpSpPr>
            <a:grpSpLocks/>
          </p:cNvGrpSpPr>
          <p:nvPr/>
        </p:nvGrpSpPr>
        <p:grpSpPr bwMode="auto">
          <a:xfrm>
            <a:off x="4794250" y="4604794"/>
            <a:ext cx="1987550" cy="1052513"/>
            <a:chOff x="2991" y="3312"/>
            <a:chExt cx="1252" cy="663"/>
          </a:xfrm>
        </p:grpSpPr>
        <p:sp>
          <p:nvSpPr>
            <p:cNvPr id="28684" name="Rectangle 71"/>
            <p:cNvSpPr>
              <a:spLocks noChangeArrowheads="1"/>
            </p:cNvSpPr>
            <p:nvPr/>
          </p:nvSpPr>
          <p:spPr bwMode="auto">
            <a:xfrm>
              <a:off x="2991" y="3649"/>
              <a:ext cx="12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Cleveland</a:t>
              </a:r>
              <a:b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warehouse demand</a:t>
              </a:r>
            </a:p>
          </p:txBody>
        </p:sp>
        <p:sp>
          <p:nvSpPr>
            <p:cNvPr id="28685" name="Line 72"/>
            <p:cNvSpPr>
              <a:spLocks noChangeShapeType="1"/>
            </p:cNvSpPr>
            <p:nvPr/>
          </p:nvSpPr>
          <p:spPr bwMode="auto">
            <a:xfrm flipH="1" flipV="1">
              <a:off x="3552" y="3312"/>
              <a:ext cx="56" cy="344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4" y="5589183"/>
            <a:ext cx="3681929" cy="11631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7922" b="46823"/>
          <a:stretch/>
        </p:blipFill>
        <p:spPr>
          <a:xfrm>
            <a:off x="176350" y="1163660"/>
            <a:ext cx="4824328" cy="373491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393769" y="3794759"/>
            <a:ext cx="793568" cy="28085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28" y="2867297"/>
            <a:ext cx="4913913" cy="302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Enter into ExcelOM</a:t>
            </a:r>
            <a:endParaRPr lang="en-US" dirty="0"/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268413" y="2122932"/>
            <a:ext cx="6731000" cy="3492500"/>
            <a:chOff x="424" y="1288"/>
            <a:chExt cx="4240" cy="2200"/>
          </a:xfrm>
        </p:grpSpPr>
        <p:grpSp>
          <p:nvGrpSpPr>
            <p:cNvPr id="31" name="Group 3"/>
            <p:cNvGrpSpPr>
              <a:grpSpLocks/>
            </p:cNvGrpSpPr>
            <p:nvPr/>
          </p:nvGrpSpPr>
          <p:grpSpPr bwMode="auto">
            <a:xfrm>
              <a:off x="424" y="1288"/>
              <a:ext cx="4240" cy="2200"/>
              <a:chOff x="424" y="1288"/>
              <a:chExt cx="4240" cy="2200"/>
            </a:xfrm>
          </p:grpSpPr>
          <p:grpSp>
            <p:nvGrpSpPr>
              <p:cNvPr id="41" name="Group 4"/>
              <p:cNvGrpSpPr>
                <a:grpSpLocks/>
              </p:cNvGrpSpPr>
              <p:nvPr/>
            </p:nvGrpSpPr>
            <p:grpSpPr bwMode="auto">
              <a:xfrm>
                <a:off x="424" y="1288"/>
                <a:ext cx="4240" cy="2200"/>
                <a:chOff x="424" y="1288"/>
                <a:chExt cx="4240" cy="2200"/>
              </a:xfrm>
            </p:grpSpPr>
            <p:grpSp>
              <p:nvGrpSpPr>
                <p:cNvPr id="43" name="Group 5"/>
                <p:cNvGrpSpPr>
                  <a:grpSpLocks/>
                </p:cNvGrpSpPr>
                <p:nvPr/>
              </p:nvGrpSpPr>
              <p:grpSpPr bwMode="auto">
                <a:xfrm>
                  <a:off x="432" y="1296"/>
                  <a:ext cx="4232" cy="2192"/>
                  <a:chOff x="432" y="1296"/>
                  <a:chExt cx="4232" cy="2192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3592" cy="1800"/>
                  </a:xfrm>
                  <a:prstGeom prst="rect">
                    <a:avLst/>
                  </a:prstGeom>
                  <a:solidFill>
                    <a:srgbClr val="D1EB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424" y="3104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424" y="1696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424" y="2168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424" y="2640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0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376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68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432" y="1288"/>
                <a:ext cx="1072" cy="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2097" y="1694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743" y="169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2888" y="1695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3744" y="216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2095" y="2168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2886" y="216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2095" y="2641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889" y="263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3744" y="2640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28"/>
          <p:cNvGrpSpPr>
            <a:grpSpLocks/>
          </p:cNvGrpSpPr>
          <p:nvPr/>
        </p:nvGrpSpPr>
        <p:grpSpPr bwMode="auto">
          <a:xfrm>
            <a:off x="1265238" y="2119757"/>
            <a:ext cx="5554663" cy="2674938"/>
            <a:chOff x="422" y="1286"/>
            <a:chExt cx="3499" cy="1685"/>
          </a:xfrm>
        </p:grpSpPr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422" y="1486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From</a:t>
              </a: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1222" y="1286"/>
              <a:ext cx="2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To</a:t>
              </a: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1486" y="1454"/>
              <a:ext cx="8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Albuquerque</a:t>
              </a:r>
            </a:p>
          </p:txBody>
        </p:sp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2444" y="1454"/>
              <a:ext cx="5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Boston</a:t>
              </a:r>
            </a:p>
          </p:txBody>
        </p:sp>
        <p:sp>
          <p:nvSpPr>
            <p:cNvPr id="60" name="Rectangle 33"/>
            <p:cNvSpPr>
              <a:spLocks noChangeArrowheads="1"/>
            </p:cNvSpPr>
            <p:nvPr/>
          </p:nvSpPr>
          <p:spPr bwMode="auto">
            <a:xfrm>
              <a:off x="3230" y="1454"/>
              <a:ext cx="6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Cleveland</a:t>
              </a:r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422" y="1814"/>
              <a:ext cx="8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Des Moines</a:t>
              </a:r>
            </a:p>
          </p:txBody>
        </p:sp>
        <p:sp>
          <p:nvSpPr>
            <p:cNvPr id="62" name="Rectangle 35"/>
            <p:cNvSpPr>
              <a:spLocks noChangeArrowheads="1"/>
            </p:cNvSpPr>
            <p:nvPr/>
          </p:nvSpPr>
          <p:spPr bwMode="auto">
            <a:xfrm>
              <a:off x="422" y="2294"/>
              <a:ext cx="6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Evansville</a:t>
              </a:r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>
              <a:off x="422" y="2758"/>
              <a:ext cx="10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Fort Lauderdale</a:t>
              </a:r>
            </a:p>
          </p:txBody>
        </p:sp>
      </p:grpSp>
      <p:grpSp>
        <p:nvGrpSpPr>
          <p:cNvPr id="64" name="Group 37"/>
          <p:cNvGrpSpPr>
            <a:grpSpLocks/>
          </p:cNvGrpSpPr>
          <p:nvPr/>
        </p:nvGrpSpPr>
        <p:grpSpPr bwMode="auto">
          <a:xfrm>
            <a:off x="1265238" y="2215007"/>
            <a:ext cx="6781800" cy="3359150"/>
            <a:chOff x="350" y="1266"/>
            <a:chExt cx="4272" cy="2116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878" y="1266"/>
              <a:ext cx="7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Factory capacity</a:t>
              </a:r>
            </a:p>
          </p:txBody>
        </p:sp>
        <p:grpSp>
          <p:nvGrpSpPr>
            <p:cNvPr id="66" name="Group 39"/>
            <p:cNvGrpSpPr>
              <a:grpSpLocks/>
            </p:cNvGrpSpPr>
            <p:nvPr/>
          </p:nvGrpSpPr>
          <p:grpSpPr bwMode="auto">
            <a:xfrm>
              <a:off x="350" y="1729"/>
              <a:ext cx="4078" cy="1653"/>
              <a:chOff x="422" y="1809"/>
              <a:chExt cx="4078" cy="1653"/>
            </a:xfrm>
          </p:grpSpPr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22" y="3136"/>
                <a:ext cx="107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600"/>
                  <a:t>Warehouse requirement</a:t>
                </a:r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44" y="22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4144" y="275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176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2580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340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144" y="180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100</a:t>
                </a:r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4144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700</a:t>
                </a:r>
              </a:p>
            </p:txBody>
          </p:sp>
        </p:grpSp>
      </p:grpSp>
      <p:grpSp>
        <p:nvGrpSpPr>
          <p:cNvPr id="75" name="Group 48"/>
          <p:cNvGrpSpPr>
            <a:grpSpLocks/>
          </p:cNvGrpSpPr>
          <p:nvPr/>
        </p:nvGrpSpPr>
        <p:grpSpPr bwMode="auto">
          <a:xfrm>
            <a:off x="3970338" y="2769045"/>
            <a:ext cx="3041650" cy="1865312"/>
            <a:chOff x="2126" y="1695"/>
            <a:chExt cx="1916" cy="1175"/>
          </a:xfrm>
        </p:grpSpPr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212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376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78" name="Rectangle 51"/>
            <p:cNvSpPr>
              <a:spLocks noChangeArrowheads="1"/>
            </p:cNvSpPr>
            <p:nvPr/>
          </p:nvSpPr>
          <p:spPr bwMode="auto">
            <a:xfrm>
              <a:off x="289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79" name="Rectangle 52"/>
            <p:cNvSpPr>
              <a:spLocks noChangeArrowheads="1"/>
            </p:cNvSpPr>
            <p:nvPr/>
          </p:nvSpPr>
          <p:spPr bwMode="auto">
            <a:xfrm>
              <a:off x="289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376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81" name="Rectangle 54"/>
            <p:cNvSpPr>
              <a:spLocks noChangeArrowheads="1"/>
            </p:cNvSpPr>
            <p:nvPr/>
          </p:nvSpPr>
          <p:spPr bwMode="auto">
            <a:xfrm>
              <a:off x="376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82" name="Rectangle 55"/>
            <p:cNvSpPr>
              <a:spLocks noChangeArrowheads="1"/>
            </p:cNvSpPr>
            <p:nvPr/>
          </p:nvSpPr>
          <p:spPr bwMode="auto">
            <a:xfrm>
              <a:off x="212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</a:t>
              </a:r>
            </a:p>
          </p:txBody>
        </p:sp>
        <p:sp>
          <p:nvSpPr>
            <p:cNvPr id="83" name="Rectangle 56"/>
            <p:cNvSpPr>
              <a:spLocks noChangeArrowheads="1"/>
            </p:cNvSpPr>
            <p:nvPr/>
          </p:nvSpPr>
          <p:spPr bwMode="auto">
            <a:xfrm>
              <a:off x="212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$8</a:t>
              </a:r>
            </a:p>
          </p:txBody>
        </p:sp>
        <p:sp>
          <p:nvSpPr>
            <p:cNvPr id="84" name="Rectangle 57"/>
            <p:cNvSpPr>
              <a:spLocks noChangeArrowheads="1"/>
            </p:cNvSpPr>
            <p:nvPr/>
          </p:nvSpPr>
          <p:spPr bwMode="auto">
            <a:xfrm>
              <a:off x="289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$7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Northwest-Corner Rule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Start in the upper left-hand cell (or northwest corner) of the table and allocate units to shipping routes as follows:</a:t>
            </a: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Exhaust the supply (factory capacity) of each row before moving down to the next row</a:t>
            </a: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Exhaust the (warehouse) requirements of each column before moving to the next column</a:t>
            </a:r>
          </a:p>
          <a:p>
            <a:pPr marL="971550" lvl="1" indent="-51435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Check to ensure that all supplies and demands are met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6002701"/>
            <a:ext cx="8266878" cy="63094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Copperplate Gothic Light" panose="020E0507020206020404" pitchFamily="34" charset="0"/>
              </a:rPr>
              <a:t>Good to know… but use ExcelOM</a:t>
            </a:r>
            <a:endParaRPr lang="en-US" sz="35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Intuitive Lowest-Cost Method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None/>
            </a:pPr>
            <a:r>
              <a:rPr lang="en-US" b="1" u="sng" dirty="0" smtClean="0">
                <a:solidFill>
                  <a:srgbClr val="A90D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US" b="1" u="sng" dirty="0" err="1" smtClean="0">
                <a:solidFill>
                  <a:srgbClr val="A90D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ExcelOM</a:t>
            </a:r>
            <a:r>
              <a:rPr lang="en-US" b="1" u="sng" dirty="0" smtClean="0">
                <a:solidFill>
                  <a:srgbClr val="A90D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Minimum Cost Button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the cell with the lowest cost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Allocate as many units as possible to that cell without exceeding supply or demand; then cross out the row or column (or both) that is exhausted by this assignment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Find the cell with the lowest cost from the remaining cells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Repeat steps 2 and 3 until all units have been </a:t>
            </a:r>
            <a:r>
              <a:rPr lang="en-US" dirty="0" smtClean="0"/>
              <a:t>allocated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002701"/>
            <a:ext cx="8266878" cy="63094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Copperplate Gothic Light" panose="020E0507020206020404" pitchFamily="34" charset="0"/>
              </a:rPr>
              <a:t>Good to know… but use ExcelOM</a:t>
            </a:r>
            <a:endParaRPr lang="en-US" sz="35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Stepping-Stone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Select any unused square to evaluate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Beginning at this square, trace a closed path back to the original square via squares that are currently being used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Beginning with a plus (+) sign at the unused square, place alternate minus and plus signs at each corner of the path just traced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Calculate an improvement index by first adding the unit-cost figures found in each square containing a plus sign and subtracting the unit costs in each square containing a minus sign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Repeat steps 1 though 4 until you have calculated an improvement index for all unused squares. If all indices are ≥ 0, you have reached an optimal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002701"/>
            <a:ext cx="8266878" cy="63094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FFFF00"/>
                </a:solidFill>
                <a:latin typeface="Copperplate Gothic Light" panose="020E0507020206020404" pitchFamily="34" charset="0"/>
              </a:rPr>
              <a:t>Good to know… but use ExcelOM</a:t>
            </a:r>
            <a:endParaRPr lang="en-US" sz="35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3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What is the lowest cost?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268413" y="2122932"/>
            <a:ext cx="6731000" cy="3492500"/>
            <a:chOff x="424" y="1288"/>
            <a:chExt cx="4240" cy="2200"/>
          </a:xfrm>
        </p:grpSpPr>
        <p:grpSp>
          <p:nvGrpSpPr>
            <p:cNvPr id="31" name="Group 3"/>
            <p:cNvGrpSpPr>
              <a:grpSpLocks/>
            </p:cNvGrpSpPr>
            <p:nvPr/>
          </p:nvGrpSpPr>
          <p:grpSpPr bwMode="auto">
            <a:xfrm>
              <a:off x="424" y="1288"/>
              <a:ext cx="4240" cy="2200"/>
              <a:chOff x="424" y="1288"/>
              <a:chExt cx="4240" cy="2200"/>
            </a:xfrm>
          </p:grpSpPr>
          <p:grpSp>
            <p:nvGrpSpPr>
              <p:cNvPr id="41" name="Group 4"/>
              <p:cNvGrpSpPr>
                <a:grpSpLocks/>
              </p:cNvGrpSpPr>
              <p:nvPr/>
            </p:nvGrpSpPr>
            <p:grpSpPr bwMode="auto">
              <a:xfrm>
                <a:off x="424" y="1288"/>
                <a:ext cx="4240" cy="2200"/>
                <a:chOff x="424" y="1288"/>
                <a:chExt cx="4240" cy="2200"/>
              </a:xfrm>
            </p:grpSpPr>
            <p:grpSp>
              <p:nvGrpSpPr>
                <p:cNvPr id="43" name="Group 5"/>
                <p:cNvGrpSpPr>
                  <a:grpSpLocks/>
                </p:cNvGrpSpPr>
                <p:nvPr/>
              </p:nvGrpSpPr>
              <p:grpSpPr bwMode="auto">
                <a:xfrm>
                  <a:off x="432" y="1296"/>
                  <a:ext cx="4232" cy="2192"/>
                  <a:chOff x="432" y="1296"/>
                  <a:chExt cx="4232" cy="2192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3592" cy="1800"/>
                  </a:xfrm>
                  <a:prstGeom prst="rect">
                    <a:avLst/>
                  </a:prstGeom>
                  <a:solidFill>
                    <a:srgbClr val="D1EB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424" y="3104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424" y="1696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424" y="2168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424" y="2640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0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376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68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432" y="1288"/>
                <a:ext cx="1072" cy="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2097" y="1694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743" y="169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2888" y="1695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3744" y="216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2095" y="2168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2886" y="216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2095" y="2641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889" y="263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3744" y="2640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28"/>
          <p:cNvGrpSpPr>
            <a:grpSpLocks/>
          </p:cNvGrpSpPr>
          <p:nvPr/>
        </p:nvGrpSpPr>
        <p:grpSpPr bwMode="auto">
          <a:xfrm>
            <a:off x="1265238" y="2119757"/>
            <a:ext cx="5554663" cy="2674938"/>
            <a:chOff x="422" y="1286"/>
            <a:chExt cx="3499" cy="1685"/>
          </a:xfrm>
        </p:grpSpPr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422" y="1486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From</a:t>
              </a: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1222" y="1286"/>
              <a:ext cx="2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To</a:t>
              </a: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1486" y="1454"/>
              <a:ext cx="8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Albuquerque</a:t>
              </a:r>
            </a:p>
          </p:txBody>
        </p:sp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2444" y="1454"/>
              <a:ext cx="5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Boston</a:t>
              </a:r>
            </a:p>
          </p:txBody>
        </p:sp>
        <p:sp>
          <p:nvSpPr>
            <p:cNvPr id="60" name="Rectangle 33"/>
            <p:cNvSpPr>
              <a:spLocks noChangeArrowheads="1"/>
            </p:cNvSpPr>
            <p:nvPr/>
          </p:nvSpPr>
          <p:spPr bwMode="auto">
            <a:xfrm>
              <a:off x="3230" y="1454"/>
              <a:ext cx="6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Cleveland</a:t>
              </a:r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422" y="1814"/>
              <a:ext cx="8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Des Moines</a:t>
              </a:r>
            </a:p>
          </p:txBody>
        </p:sp>
        <p:sp>
          <p:nvSpPr>
            <p:cNvPr id="62" name="Rectangle 35"/>
            <p:cNvSpPr>
              <a:spLocks noChangeArrowheads="1"/>
            </p:cNvSpPr>
            <p:nvPr/>
          </p:nvSpPr>
          <p:spPr bwMode="auto">
            <a:xfrm>
              <a:off x="422" y="2294"/>
              <a:ext cx="6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Evansville</a:t>
              </a:r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>
              <a:off x="422" y="2758"/>
              <a:ext cx="10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Fort Lauderdale</a:t>
              </a:r>
            </a:p>
          </p:txBody>
        </p:sp>
      </p:grpSp>
      <p:grpSp>
        <p:nvGrpSpPr>
          <p:cNvPr id="64" name="Group 37"/>
          <p:cNvGrpSpPr>
            <a:grpSpLocks/>
          </p:cNvGrpSpPr>
          <p:nvPr/>
        </p:nvGrpSpPr>
        <p:grpSpPr bwMode="auto">
          <a:xfrm>
            <a:off x="1265238" y="2215007"/>
            <a:ext cx="6781800" cy="3359150"/>
            <a:chOff x="350" y="1266"/>
            <a:chExt cx="4272" cy="2116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878" y="1266"/>
              <a:ext cx="7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Factory capacity</a:t>
              </a:r>
            </a:p>
          </p:txBody>
        </p:sp>
        <p:grpSp>
          <p:nvGrpSpPr>
            <p:cNvPr id="66" name="Group 39"/>
            <p:cNvGrpSpPr>
              <a:grpSpLocks/>
            </p:cNvGrpSpPr>
            <p:nvPr/>
          </p:nvGrpSpPr>
          <p:grpSpPr bwMode="auto">
            <a:xfrm>
              <a:off x="350" y="1729"/>
              <a:ext cx="4078" cy="1653"/>
              <a:chOff x="422" y="1809"/>
              <a:chExt cx="4078" cy="1653"/>
            </a:xfrm>
          </p:grpSpPr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22" y="3136"/>
                <a:ext cx="107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600"/>
                  <a:t>Warehouse requirement</a:t>
                </a:r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44" y="22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4144" y="275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176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2580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340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144" y="180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100</a:t>
                </a:r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4144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700</a:t>
                </a:r>
              </a:p>
            </p:txBody>
          </p:sp>
        </p:grpSp>
      </p:grpSp>
      <p:grpSp>
        <p:nvGrpSpPr>
          <p:cNvPr id="75" name="Group 48"/>
          <p:cNvGrpSpPr>
            <a:grpSpLocks/>
          </p:cNvGrpSpPr>
          <p:nvPr/>
        </p:nvGrpSpPr>
        <p:grpSpPr bwMode="auto">
          <a:xfrm>
            <a:off x="3970338" y="2769045"/>
            <a:ext cx="3041650" cy="1865312"/>
            <a:chOff x="2126" y="1695"/>
            <a:chExt cx="1916" cy="1175"/>
          </a:xfrm>
        </p:grpSpPr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212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376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78" name="Rectangle 51"/>
            <p:cNvSpPr>
              <a:spLocks noChangeArrowheads="1"/>
            </p:cNvSpPr>
            <p:nvPr/>
          </p:nvSpPr>
          <p:spPr bwMode="auto">
            <a:xfrm>
              <a:off x="289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79" name="Rectangle 52"/>
            <p:cNvSpPr>
              <a:spLocks noChangeArrowheads="1"/>
            </p:cNvSpPr>
            <p:nvPr/>
          </p:nvSpPr>
          <p:spPr bwMode="auto">
            <a:xfrm>
              <a:off x="289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80" name="Rectangle 53"/>
            <p:cNvSpPr>
              <a:spLocks noChangeArrowheads="1"/>
            </p:cNvSpPr>
            <p:nvPr/>
          </p:nvSpPr>
          <p:spPr bwMode="auto">
            <a:xfrm>
              <a:off x="376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81" name="Rectangle 54"/>
            <p:cNvSpPr>
              <a:spLocks noChangeArrowheads="1"/>
            </p:cNvSpPr>
            <p:nvPr/>
          </p:nvSpPr>
          <p:spPr bwMode="auto">
            <a:xfrm>
              <a:off x="376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82" name="Rectangle 55"/>
            <p:cNvSpPr>
              <a:spLocks noChangeArrowheads="1"/>
            </p:cNvSpPr>
            <p:nvPr/>
          </p:nvSpPr>
          <p:spPr bwMode="auto">
            <a:xfrm>
              <a:off x="212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</a:t>
              </a:r>
            </a:p>
          </p:txBody>
        </p:sp>
        <p:sp>
          <p:nvSpPr>
            <p:cNvPr id="83" name="Rectangle 56"/>
            <p:cNvSpPr>
              <a:spLocks noChangeArrowheads="1"/>
            </p:cNvSpPr>
            <p:nvPr/>
          </p:nvSpPr>
          <p:spPr bwMode="auto">
            <a:xfrm>
              <a:off x="212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$8</a:t>
              </a:r>
            </a:p>
          </p:txBody>
        </p:sp>
        <p:sp>
          <p:nvSpPr>
            <p:cNvPr id="84" name="Rectangle 57"/>
            <p:cNvSpPr>
              <a:spLocks noChangeArrowheads="1"/>
            </p:cNvSpPr>
            <p:nvPr/>
          </p:nvSpPr>
          <p:spPr bwMode="auto">
            <a:xfrm>
              <a:off x="289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47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What is the lowest cost?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55" y="1828000"/>
            <a:ext cx="6860202" cy="43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Unbalanced Demand/Supply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96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Demand not equal to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supply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Called </a:t>
            </a:r>
            <a:r>
              <a:rPr lang="en-US" dirty="0">
                <a:latin typeface="Arial" charset="0"/>
                <a:cs typeface="Arial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unbalanced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problem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Common </a:t>
            </a:r>
            <a:r>
              <a:rPr lang="en-US" dirty="0">
                <a:latin typeface="Arial" charset="0"/>
                <a:cs typeface="Arial" charset="0"/>
              </a:rPr>
              <a:t>situation in the real </a:t>
            </a:r>
            <a:r>
              <a:rPr lang="en-US" dirty="0" smtClean="0">
                <a:latin typeface="Arial" charset="0"/>
                <a:cs typeface="Arial" charset="0"/>
              </a:rPr>
              <a:t>world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Resolved </a:t>
            </a:r>
            <a:r>
              <a:rPr lang="en-US" dirty="0">
                <a:latin typeface="Arial" charset="0"/>
                <a:cs typeface="Arial" charset="0"/>
              </a:rPr>
              <a:t>by introducing </a:t>
            </a: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dummy sources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dummy destinations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as necessary with cost coefficients of zero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"/>
          <p:cNvGrpSpPr>
            <a:grpSpLocks/>
          </p:cNvGrpSpPr>
          <p:nvPr/>
        </p:nvGrpSpPr>
        <p:grpSpPr bwMode="auto">
          <a:xfrm>
            <a:off x="1268413" y="2122932"/>
            <a:ext cx="6731000" cy="3492500"/>
            <a:chOff x="424" y="1288"/>
            <a:chExt cx="4240" cy="2200"/>
          </a:xfrm>
        </p:grpSpPr>
        <p:grpSp>
          <p:nvGrpSpPr>
            <p:cNvPr id="73" name="Group 3"/>
            <p:cNvGrpSpPr>
              <a:grpSpLocks/>
            </p:cNvGrpSpPr>
            <p:nvPr/>
          </p:nvGrpSpPr>
          <p:grpSpPr bwMode="auto">
            <a:xfrm>
              <a:off x="424" y="1288"/>
              <a:ext cx="4240" cy="2200"/>
              <a:chOff x="424" y="1288"/>
              <a:chExt cx="4240" cy="2200"/>
            </a:xfrm>
          </p:grpSpPr>
          <p:grpSp>
            <p:nvGrpSpPr>
              <p:cNvPr id="83" name="Group 4"/>
              <p:cNvGrpSpPr>
                <a:grpSpLocks/>
              </p:cNvGrpSpPr>
              <p:nvPr/>
            </p:nvGrpSpPr>
            <p:grpSpPr bwMode="auto">
              <a:xfrm>
                <a:off x="424" y="1288"/>
                <a:ext cx="4240" cy="2200"/>
                <a:chOff x="424" y="1288"/>
                <a:chExt cx="4240" cy="2200"/>
              </a:xfrm>
            </p:grpSpPr>
            <p:grpSp>
              <p:nvGrpSpPr>
                <p:cNvPr id="85" name="Group 5"/>
                <p:cNvGrpSpPr>
                  <a:grpSpLocks/>
                </p:cNvGrpSpPr>
                <p:nvPr/>
              </p:nvGrpSpPr>
              <p:grpSpPr bwMode="auto">
                <a:xfrm>
                  <a:off x="432" y="1296"/>
                  <a:ext cx="4232" cy="2192"/>
                  <a:chOff x="432" y="1296"/>
                  <a:chExt cx="4232" cy="2192"/>
                </a:xfrm>
              </p:grpSpPr>
              <p:sp>
                <p:nvSpPr>
                  <p:cNvPr id="9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3592" cy="1800"/>
                  </a:xfrm>
                  <a:prstGeom prst="rect">
                    <a:avLst/>
                  </a:prstGeom>
                  <a:solidFill>
                    <a:srgbClr val="D1EB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Line 9"/>
                <p:cNvSpPr>
                  <a:spLocks noChangeShapeType="1"/>
                </p:cNvSpPr>
                <p:nvPr/>
              </p:nvSpPr>
              <p:spPr bwMode="auto">
                <a:xfrm>
                  <a:off x="424" y="3104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0"/>
                <p:cNvSpPr>
                  <a:spLocks noChangeShapeType="1"/>
                </p:cNvSpPr>
                <p:nvPr/>
              </p:nvSpPr>
              <p:spPr bwMode="auto">
                <a:xfrm>
                  <a:off x="424" y="1696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1"/>
                <p:cNvSpPr>
                  <a:spLocks noChangeShapeType="1"/>
                </p:cNvSpPr>
                <p:nvPr/>
              </p:nvSpPr>
              <p:spPr bwMode="auto">
                <a:xfrm>
                  <a:off x="424" y="2168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2"/>
                <p:cNvSpPr>
                  <a:spLocks noChangeShapeType="1"/>
                </p:cNvSpPr>
                <p:nvPr/>
              </p:nvSpPr>
              <p:spPr bwMode="auto">
                <a:xfrm>
                  <a:off x="424" y="2640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0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376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68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4" name="Line 17"/>
              <p:cNvSpPr>
                <a:spLocks noChangeShapeType="1"/>
              </p:cNvSpPr>
              <p:nvPr/>
            </p:nvSpPr>
            <p:spPr bwMode="auto">
              <a:xfrm>
                <a:off x="432" y="1288"/>
                <a:ext cx="1072" cy="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2097" y="1694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743" y="169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2888" y="1695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744" y="216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2095" y="2168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2886" y="216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2095" y="2641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2889" y="263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3744" y="2640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28"/>
          <p:cNvGrpSpPr>
            <a:grpSpLocks/>
          </p:cNvGrpSpPr>
          <p:nvPr/>
        </p:nvGrpSpPr>
        <p:grpSpPr bwMode="auto">
          <a:xfrm>
            <a:off x="1265238" y="2119757"/>
            <a:ext cx="5554663" cy="2674938"/>
            <a:chOff x="422" y="1286"/>
            <a:chExt cx="3499" cy="1685"/>
          </a:xfrm>
        </p:grpSpPr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422" y="1486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From</a:t>
              </a:r>
            </a:p>
          </p:txBody>
        </p:sp>
        <p:sp>
          <p:nvSpPr>
            <p:cNvPr id="99" name="Rectangle 30"/>
            <p:cNvSpPr>
              <a:spLocks noChangeArrowheads="1"/>
            </p:cNvSpPr>
            <p:nvPr/>
          </p:nvSpPr>
          <p:spPr bwMode="auto">
            <a:xfrm>
              <a:off x="1222" y="1286"/>
              <a:ext cx="2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To</a:t>
              </a:r>
            </a:p>
          </p:txBody>
        </p: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1486" y="1454"/>
              <a:ext cx="8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Albuquerque</a:t>
              </a:r>
            </a:p>
          </p:txBody>
        </p:sp>
        <p:sp>
          <p:nvSpPr>
            <p:cNvPr id="101" name="Rectangle 32"/>
            <p:cNvSpPr>
              <a:spLocks noChangeArrowheads="1"/>
            </p:cNvSpPr>
            <p:nvPr/>
          </p:nvSpPr>
          <p:spPr bwMode="auto">
            <a:xfrm>
              <a:off x="2444" y="1454"/>
              <a:ext cx="5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Boston</a:t>
              </a:r>
            </a:p>
          </p:txBody>
        </p:sp>
        <p:sp>
          <p:nvSpPr>
            <p:cNvPr id="102" name="Rectangle 33"/>
            <p:cNvSpPr>
              <a:spLocks noChangeArrowheads="1"/>
            </p:cNvSpPr>
            <p:nvPr/>
          </p:nvSpPr>
          <p:spPr bwMode="auto">
            <a:xfrm>
              <a:off x="3230" y="1454"/>
              <a:ext cx="6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Cleveland</a:t>
              </a:r>
            </a:p>
          </p:txBody>
        </p:sp>
        <p:sp>
          <p:nvSpPr>
            <p:cNvPr id="103" name="Rectangle 34"/>
            <p:cNvSpPr>
              <a:spLocks noChangeArrowheads="1"/>
            </p:cNvSpPr>
            <p:nvPr/>
          </p:nvSpPr>
          <p:spPr bwMode="auto">
            <a:xfrm>
              <a:off x="422" y="1814"/>
              <a:ext cx="8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Des Moines</a:t>
              </a:r>
            </a:p>
          </p:txBody>
        </p:sp>
        <p:sp>
          <p:nvSpPr>
            <p:cNvPr id="104" name="Rectangle 35"/>
            <p:cNvSpPr>
              <a:spLocks noChangeArrowheads="1"/>
            </p:cNvSpPr>
            <p:nvPr/>
          </p:nvSpPr>
          <p:spPr bwMode="auto">
            <a:xfrm>
              <a:off x="422" y="2294"/>
              <a:ext cx="6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Evansville</a:t>
              </a:r>
            </a:p>
          </p:txBody>
        </p:sp>
        <p:sp>
          <p:nvSpPr>
            <p:cNvPr id="105" name="Rectangle 36"/>
            <p:cNvSpPr>
              <a:spLocks noChangeArrowheads="1"/>
            </p:cNvSpPr>
            <p:nvPr/>
          </p:nvSpPr>
          <p:spPr bwMode="auto">
            <a:xfrm>
              <a:off x="422" y="2758"/>
              <a:ext cx="10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Fort Lauderdale</a:t>
              </a:r>
            </a:p>
          </p:txBody>
        </p:sp>
      </p:grpSp>
      <p:grpSp>
        <p:nvGrpSpPr>
          <p:cNvPr id="106" name="Group 37"/>
          <p:cNvGrpSpPr>
            <a:grpSpLocks/>
          </p:cNvGrpSpPr>
          <p:nvPr/>
        </p:nvGrpSpPr>
        <p:grpSpPr bwMode="auto">
          <a:xfrm>
            <a:off x="1265238" y="2215007"/>
            <a:ext cx="6781800" cy="3359150"/>
            <a:chOff x="350" y="1266"/>
            <a:chExt cx="4272" cy="2116"/>
          </a:xfrm>
        </p:grpSpPr>
        <p:sp>
          <p:nvSpPr>
            <p:cNvPr id="107" name="Rectangle 38"/>
            <p:cNvSpPr>
              <a:spLocks noChangeArrowheads="1"/>
            </p:cNvSpPr>
            <p:nvPr/>
          </p:nvSpPr>
          <p:spPr bwMode="auto">
            <a:xfrm>
              <a:off x="3878" y="1266"/>
              <a:ext cx="7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Factory capacity</a:t>
              </a:r>
            </a:p>
          </p:txBody>
        </p:sp>
        <p:grpSp>
          <p:nvGrpSpPr>
            <p:cNvPr id="108" name="Group 39"/>
            <p:cNvGrpSpPr>
              <a:grpSpLocks/>
            </p:cNvGrpSpPr>
            <p:nvPr/>
          </p:nvGrpSpPr>
          <p:grpSpPr bwMode="auto">
            <a:xfrm>
              <a:off x="350" y="1729"/>
              <a:ext cx="4081" cy="1653"/>
              <a:chOff x="422" y="1809"/>
              <a:chExt cx="4081" cy="1653"/>
            </a:xfrm>
          </p:grpSpPr>
          <p:sp>
            <p:nvSpPr>
              <p:cNvPr id="109" name="Rectangle 40"/>
              <p:cNvSpPr>
                <a:spLocks noChangeArrowheads="1"/>
              </p:cNvSpPr>
              <p:nvPr/>
            </p:nvSpPr>
            <p:spPr bwMode="auto">
              <a:xfrm>
                <a:off x="422" y="3136"/>
                <a:ext cx="107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600"/>
                  <a:t>Warehouse requirement</a:t>
                </a:r>
              </a:p>
            </p:txBody>
          </p:sp>
          <p:sp>
            <p:nvSpPr>
              <p:cNvPr id="110" name="Rectangle 41"/>
              <p:cNvSpPr>
                <a:spLocks noChangeArrowheads="1"/>
              </p:cNvSpPr>
              <p:nvPr/>
            </p:nvSpPr>
            <p:spPr bwMode="auto">
              <a:xfrm>
                <a:off x="4144" y="22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111" name="Rectangle 42"/>
              <p:cNvSpPr>
                <a:spLocks noChangeArrowheads="1"/>
              </p:cNvSpPr>
              <p:nvPr/>
            </p:nvSpPr>
            <p:spPr bwMode="auto">
              <a:xfrm>
                <a:off x="4144" y="275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112" name="Rectangle 43"/>
              <p:cNvSpPr>
                <a:spLocks noChangeArrowheads="1"/>
              </p:cNvSpPr>
              <p:nvPr/>
            </p:nvSpPr>
            <p:spPr bwMode="auto">
              <a:xfrm>
                <a:off x="176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113" name="Rectangle 44"/>
              <p:cNvSpPr>
                <a:spLocks noChangeArrowheads="1"/>
              </p:cNvSpPr>
              <p:nvPr/>
            </p:nvSpPr>
            <p:spPr bwMode="auto">
              <a:xfrm>
                <a:off x="2580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114" name="Rectangle 45"/>
              <p:cNvSpPr>
                <a:spLocks noChangeArrowheads="1"/>
              </p:cNvSpPr>
              <p:nvPr/>
            </p:nvSpPr>
            <p:spPr bwMode="auto">
              <a:xfrm>
                <a:off x="340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115" name="Rectangle 46"/>
              <p:cNvSpPr>
                <a:spLocks noChangeArrowheads="1"/>
              </p:cNvSpPr>
              <p:nvPr/>
            </p:nvSpPr>
            <p:spPr bwMode="auto">
              <a:xfrm>
                <a:off x="4144" y="1809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250</a:t>
                </a:r>
                <a:endParaRPr lang="en-US" dirty="0"/>
              </a:p>
            </p:txBody>
          </p:sp>
          <p:sp>
            <p:nvSpPr>
              <p:cNvPr id="116" name="Rectangle 47"/>
              <p:cNvSpPr>
                <a:spLocks noChangeArrowheads="1"/>
              </p:cNvSpPr>
              <p:nvPr/>
            </p:nvSpPr>
            <p:spPr bwMode="auto">
              <a:xfrm>
                <a:off x="4144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700</a:t>
                </a:r>
              </a:p>
            </p:txBody>
          </p:sp>
        </p:grpSp>
      </p:grpSp>
      <p:grpSp>
        <p:nvGrpSpPr>
          <p:cNvPr id="117" name="Group 48"/>
          <p:cNvGrpSpPr>
            <a:grpSpLocks/>
          </p:cNvGrpSpPr>
          <p:nvPr/>
        </p:nvGrpSpPr>
        <p:grpSpPr bwMode="auto">
          <a:xfrm>
            <a:off x="3970338" y="2769045"/>
            <a:ext cx="3041650" cy="1865312"/>
            <a:chOff x="2126" y="1695"/>
            <a:chExt cx="1916" cy="1175"/>
          </a:xfrm>
        </p:grpSpPr>
        <p:sp>
          <p:nvSpPr>
            <p:cNvPr id="118" name="Rectangle 49"/>
            <p:cNvSpPr>
              <a:spLocks noChangeArrowheads="1"/>
            </p:cNvSpPr>
            <p:nvPr/>
          </p:nvSpPr>
          <p:spPr bwMode="auto">
            <a:xfrm>
              <a:off x="212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119" name="Rectangle 50"/>
            <p:cNvSpPr>
              <a:spLocks noChangeArrowheads="1"/>
            </p:cNvSpPr>
            <p:nvPr/>
          </p:nvSpPr>
          <p:spPr bwMode="auto">
            <a:xfrm>
              <a:off x="376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120" name="Rectangle 51"/>
            <p:cNvSpPr>
              <a:spLocks noChangeArrowheads="1"/>
            </p:cNvSpPr>
            <p:nvPr/>
          </p:nvSpPr>
          <p:spPr bwMode="auto">
            <a:xfrm>
              <a:off x="289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121" name="Rectangle 52"/>
            <p:cNvSpPr>
              <a:spLocks noChangeArrowheads="1"/>
            </p:cNvSpPr>
            <p:nvPr/>
          </p:nvSpPr>
          <p:spPr bwMode="auto">
            <a:xfrm>
              <a:off x="289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122" name="Rectangle 53"/>
            <p:cNvSpPr>
              <a:spLocks noChangeArrowheads="1"/>
            </p:cNvSpPr>
            <p:nvPr/>
          </p:nvSpPr>
          <p:spPr bwMode="auto">
            <a:xfrm>
              <a:off x="376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123" name="Rectangle 54"/>
            <p:cNvSpPr>
              <a:spLocks noChangeArrowheads="1"/>
            </p:cNvSpPr>
            <p:nvPr/>
          </p:nvSpPr>
          <p:spPr bwMode="auto">
            <a:xfrm>
              <a:off x="376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124" name="Rectangle 55"/>
            <p:cNvSpPr>
              <a:spLocks noChangeArrowheads="1"/>
            </p:cNvSpPr>
            <p:nvPr/>
          </p:nvSpPr>
          <p:spPr bwMode="auto">
            <a:xfrm>
              <a:off x="212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</a:t>
              </a:r>
            </a:p>
          </p:txBody>
        </p:sp>
        <p:sp>
          <p:nvSpPr>
            <p:cNvPr id="125" name="Rectangle 56"/>
            <p:cNvSpPr>
              <a:spLocks noChangeArrowheads="1"/>
            </p:cNvSpPr>
            <p:nvPr/>
          </p:nvSpPr>
          <p:spPr bwMode="auto">
            <a:xfrm>
              <a:off x="212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$8</a:t>
              </a:r>
            </a:p>
          </p:txBody>
        </p:sp>
        <p:sp>
          <p:nvSpPr>
            <p:cNvPr id="126" name="Rectangle 57"/>
            <p:cNvSpPr>
              <a:spLocks noChangeArrowheads="1"/>
            </p:cNvSpPr>
            <p:nvPr/>
          </p:nvSpPr>
          <p:spPr bwMode="auto">
            <a:xfrm>
              <a:off x="289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$7</a:t>
              </a:r>
            </a:p>
          </p:txBody>
        </p:sp>
      </p:grpSp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Unbalanced Demand/Supply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943600" y="5821806"/>
            <a:ext cx="235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New Des </a:t>
            </a:r>
            <a:r>
              <a:rPr lang="en-US" sz="2000" dirty="0"/>
              <a:t>Moines </a:t>
            </a:r>
            <a:r>
              <a:rPr lang="en-US" sz="2000" dirty="0" smtClean="0"/>
              <a:t>capacity </a:t>
            </a:r>
            <a:r>
              <a:rPr lang="en-US" i="1" dirty="0" smtClean="0"/>
              <a:t>(was 100)</a:t>
            </a:r>
            <a:endParaRPr lang="en-US" i="1" dirty="0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 flipV="1">
            <a:off x="7084219" y="3280457"/>
            <a:ext cx="368300" cy="2641600"/>
          </a:xfrm>
          <a:prstGeom prst="line">
            <a:avLst/>
          </a:prstGeom>
          <a:ln w="76200"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9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7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Unbalanced Demand/Supply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following table balanced in </a:t>
            </a:r>
            <a:r>
              <a:rPr lang="en-US" dirty="0" err="1" smtClean="0"/>
              <a:t>ExcelOM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0" name="Group 2"/>
          <p:cNvGrpSpPr>
            <a:grpSpLocks/>
          </p:cNvGrpSpPr>
          <p:nvPr/>
        </p:nvGrpSpPr>
        <p:grpSpPr bwMode="auto">
          <a:xfrm>
            <a:off x="1314450" y="2887084"/>
            <a:ext cx="6731000" cy="3492500"/>
            <a:chOff x="424" y="1288"/>
            <a:chExt cx="4240" cy="2200"/>
          </a:xfrm>
        </p:grpSpPr>
        <p:grpSp>
          <p:nvGrpSpPr>
            <p:cNvPr id="71" name="Group 3"/>
            <p:cNvGrpSpPr>
              <a:grpSpLocks/>
            </p:cNvGrpSpPr>
            <p:nvPr/>
          </p:nvGrpSpPr>
          <p:grpSpPr bwMode="auto">
            <a:xfrm>
              <a:off x="424" y="1288"/>
              <a:ext cx="4240" cy="2200"/>
              <a:chOff x="424" y="1288"/>
              <a:chExt cx="4240" cy="2200"/>
            </a:xfrm>
          </p:grpSpPr>
          <p:grpSp>
            <p:nvGrpSpPr>
              <p:cNvPr id="81" name="Group 4"/>
              <p:cNvGrpSpPr>
                <a:grpSpLocks/>
              </p:cNvGrpSpPr>
              <p:nvPr/>
            </p:nvGrpSpPr>
            <p:grpSpPr bwMode="auto">
              <a:xfrm>
                <a:off x="424" y="1288"/>
                <a:ext cx="4240" cy="2200"/>
                <a:chOff x="424" y="1288"/>
                <a:chExt cx="4240" cy="2200"/>
              </a:xfrm>
            </p:grpSpPr>
            <p:grpSp>
              <p:nvGrpSpPr>
                <p:cNvPr id="83" name="Group 5"/>
                <p:cNvGrpSpPr>
                  <a:grpSpLocks/>
                </p:cNvGrpSpPr>
                <p:nvPr/>
              </p:nvGrpSpPr>
              <p:grpSpPr bwMode="auto">
                <a:xfrm>
                  <a:off x="432" y="1296"/>
                  <a:ext cx="4232" cy="2192"/>
                  <a:chOff x="432" y="1296"/>
                  <a:chExt cx="4232" cy="2192"/>
                </a:xfrm>
              </p:grpSpPr>
              <p:sp>
                <p:nvSpPr>
                  <p:cNvPr id="9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3592" cy="1800"/>
                  </a:xfrm>
                  <a:prstGeom prst="rect">
                    <a:avLst/>
                  </a:prstGeom>
                  <a:solidFill>
                    <a:srgbClr val="D1EB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96"/>
                    <a:ext cx="4232" cy="2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" name="Line 9"/>
                <p:cNvSpPr>
                  <a:spLocks noChangeShapeType="1"/>
                </p:cNvSpPr>
                <p:nvPr/>
              </p:nvSpPr>
              <p:spPr bwMode="auto">
                <a:xfrm>
                  <a:off x="424" y="3104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0"/>
                <p:cNvSpPr>
                  <a:spLocks noChangeShapeType="1"/>
                </p:cNvSpPr>
                <p:nvPr/>
              </p:nvSpPr>
              <p:spPr bwMode="auto">
                <a:xfrm>
                  <a:off x="424" y="1696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1"/>
                <p:cNvSpPr>
                  <a:spLocks noChangeShapeType="1"/>
                </p:cNvSpPr>
                <p:nvPr/>
              </p:nvSpPr>
              <p:spPr bwMode="auto">
                <a:xfrm>
                  <a:off x="424" y="2168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2"/>
                <p:cNvSpPr>
                  <a:spLocks noChangeShapeType="1"/>
                </p:cNvSpPr>
                <p:nvPr/>
              </p:nvSpPr>
              <p:spPr bwMode="auto">
                <a:xfrm>
                  <a:off x="424" y="2640"/>
                  <a:ext cx="4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0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376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68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4" y="1288"/>
                  <a:ext cx="0" cy="2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Line 17"/>
              <p:cNvSpPr>
                <a:spLocks noChangeShapeType="1"/>
              </p:cNvSpPr>
              <p:nvPr/>
            </p:nvSpPr>
            <p:spPr bwMode="auto">
              <a:xfrm>
                <a:off x="432" y="1288"/>
                <a:ext cx="1072" cy="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Freeform 18"/>
            <p:cNvSpPr>
              <a:spLocks/>
            </p:cNvSpPr>
            <p:nvPr/>
          </p:nvSpPr>
          <p:spPr bwMode="auto">
            <a:xfrm>
              <a:off x="2097" y="1694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9"/>
            <p:cNvSpPr>
              <a:spLocks/>
            </p:cNvSpPr>
            <p:nvPr/>
          </p:nvSpPr>
          <p:spPr bwMode="auto">
            <a:xfrm>
              <a:off x="3743" y="169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0"/>
            <p:cNvSpPr>
              <a:spLocks/>
            </p:cNvSpPr>
            <p:nvPr/>
          </p:nvSpPr>
          <p:spPr bwMode="auto">
            <a:xfrm>
              <a:off x="2888" y="1695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21"/>
            <p:cNvSpPr>
              <a:spLocks/>
            </p:cNvSpPr>
            <p:nvPr/>
          </p:nvSpPr>
          <p:spPr bwMode="auto">
            <a:xfrm>
              <a:off x="3744" y="216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auto">
            <a:xfrm>
              <a:off x="2095" y="2168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2886" y="2167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4"/>
            <p:cNvSpPr>
              <a:spLocks/>
            </p:cNvSpPr>
            <p:nvPr/>
          </p:nvSpPr>
          <p:spPr bwMode="auto">
            <a:xfrm>
              <a:off x="2095" y="2641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5"/>
            <p:cNvSpPr>
              <a:spLocks/>
            </p:cNvSpPr>
            <p:nvPr/>
          </p:nvSpPr>
          <p:spPr bwMode="auto">
            <a:xfrm>
              <a:off x="2889" y="2639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/>
            </p:cNvSpPr>
            <p:nvPr/>
          </p:nvSpPr>
          <p:spPr bwMode="auto">
            <a:xfrm>
              <a:off x="3744" y="2640"/>
              <a:ext cx="280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80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28"/>
          <p:cNvGrpSpPr>
            <a:grpSpLocks/>
          </p:cNvGrpSpPr>
          <p:nvPr/>
        </p:nvGrpSpPr>
        <p:grpSpPr bwMode="auto">
          <a:xfrm>
            <a:off x="1311275" y="2883909"/>
            <a:ext cx="5554663" cy="2674938"/>
            <a:chOff x="422" y="1286"/>
            <a:chExt cx="3499" cy="1685"/>
          </a:xfrm>
        </p:grpSpPr>
        <p:sp>
          <p:nvSpPr>
            <p:cNvPr id="96" name="Rectangle 29"/>
            <p:cNvSpPr>
              <a:spLocks noChangeArrowheads="1"/>
            </p:cNvSpPr>
            <p:nvPr/>
          </p:nvSpPr>
          <p:spPr bwMode="auto">
            <a:xfrm>
              <a:off x="422" y="1486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From</a:t>
              </a:r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1222" y="1286"/>
              <a:ext cx="2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To</a:t>
              </a:r>
            </a:p>
          </p:txBody>
        </p:sp>
        <p:sp>
          <p:nvSpPr>
            <p:cNvPr id="98" name="Rectangle 31"/>
            <p:cNvSpPr>
              <a:spLocks noChangeArrowheads="1"/>
            </p:cNvSpPr>
            <p:nvPr/>
          </p:nvSpPr>
          <p:spPr bwMode="auto">
            <a:xfrm>
              <a:off x="1486" y="1454"/>
              <a:ext cx="8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Albuquerque</a:t>
              </a:r>
            </a:p>
          </p:txBody>
        </p:sp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2444" y="1454"/>
              <a:ext cx="5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Boston</a:t>
              </a:r>
            </a:p>
          </p:txBody>
        </p:sp>
        <p:sp>
          <p:nvSpPr>
            <p:cNvPr id="100" name="Rectangle 33"/>
            <p:cNvSpPr>
              <a:spLocks noChangeArrowheads="1"/>
            </p:cNvSpPr>
            <p:nvPr/>
          </p:nvSpPr>
          <p:spPr bwMode="auto">
            <a:xfrm>
              <a:off x="3230" y="1454"/>
              <a:ext cx="6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Cleveland</a:t>
              </a:r>
            </a:p>
          </p:txBody>
        </p: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422" y="1814"/>
              <a:ext cx="8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Des Moines</a:t>
              </a:r>
            </a:p>
          </p:txBody>
        </p:sp>
        <p:sp>
          <p:nvSpPr>
            <p:cNvPr id="102" name="Rectangle 35"/>
            <p:cNvSpPr>
              <a:spLocks noChangeArrowheads="1"/>
            </p:cNvSpPr>
            <p:nvPr/>
          </p:nvSpPr>
          <p:spPr bwMode="auto">
            <a:xfrm>
              <a:off x="422" y="2294"/>
              <a:ext cx="6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Evansville</a:t>
              </a:r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422" y="2758"/>
              <a:ext cx="10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Fort Lauderdale</a:t>
              </a:r>
            </a:p>
          </p:txBody>
        </p:sp>
      </p:grpSp>
      <p:grpSp>
        <p:nvGrpSpPr>
          <p:cNvPr id="104" name="Group 37"/>
          <p:cNvGrpSpPr>
            <a:grpSpLocks/>
          </p:cNvGrpSpPr>
          <p:nvPr/>
        </p:nvGrpSpPr>
        <p:grpSpPr bwMode="auto">
          <a:xfrm>
            <a:off x="1311275" y="2979159"/>
            <a:ext cx="6781800" cy="3359150"/>
            <a:chOff x="350" y="1266"/>
            <a:chExt cx="4272" cy="2116"/>
          </a:xfrm>
        </p:grpSpPr>
        <p:sp>
          <p:nvSpPr>
            <p:cNvPr id="105" name="Rectangle 38"/>
            <p:cNvSpPr>
              <a:spLocks noChangeArrowheads="1"/>
            </p:cNvSpPr>
            <p:nvPr/>
          </p:nvSpPr>
          <p:spPr bwMode="auto">
            <a:xfrm>
              <a:off x="3878" y="1266"/>
              <a:ext cx="7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/>
                <a:t>Factory capacity</a:t>
              </a:r>
            </a:p>
          </p:txBody>
        </p:sp>
        <p:grpSp>
          <p:nvGrpSpPr>
            <p:cNvPr id="106" name="Group 39"/>
            <p:cNvGrpSpPr>
              <a:grpSpLocks/>
            </p:cNvGrpSpPr>
            <p:nvPr/>
          </p:nvGrpSpPr>
          <p:grpSpPr bwMode="auto">
            <a:xfrm>
              <a:off x="350" y="1729"/>
              <a:ext cx="4081" cy="1653"/>
              <a:chOff x="422" y="1809"/>
              <a:chExt cx="4081" cy="1653"/>
            </a:xfrm>
          </p:grpSpPr>
          <p:sp>
            <p:nvSpPr>
              <p:cNvPr id="107" name="Rectangle 40"/>
              <p:cNvSpPr>
                <a:spLocks noChangeArrowheads="1"/>
              </p:cNvSpPr>
              <p:nvPr/>
            </p:nvSpPr>
            <p:spPr bwMode="auto">
              <a:xfrm>
                <a:off x="422" y="3136"/>
                <a:ext cx="107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600"/>
                  <a:t>Warehouse requirement</a:t>
                </a:r>
              </a:p>
            </p:txBody>
          </p:sp>
          <p:sp>
            <p:nvSpPr>
              <p:cNvPr id="108" name="Rectangle 41"/>
              <p:cNvSpPr>
                <a:spLocks noChangeArrowheads="1"/>
              </p:cNvSpPr>
              <p:nvPr/>
            </p:nvSpPr>
            <p:spPr bwMode="auto">
              <a:xfrm>
                <a:off x="4144" y="22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109" name="Rectangle 42"/>
              <p:cNvSpPr>
                <a:spLocks noChangeArrowheads="1"/>
              </p:cNvSpPr>
              <p:nvPr/>
            </p:nvSpPr>
            <p:spPr bwMode="auto">
              <a:xfrm>
                <a:off x="4144" y="275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110" name="Rectangle 43"/>
              <p:cNvSpPr>
                <a:spLocks noChangeArrowheads="1"/>
              </p:cNvSpPr>
              <p:nvPr/>
            </p:nvSpPr>
            <p:spPr bwMode="auto">
              <a:xfrm>
                <a:off x="176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300</a:t>
                </a:r>
              </a:p>
            </p:txBody>
          </p:sp>
          <p:sp>
            <p:nvSpPr>
              <p:cNvPr id="111" name="Rectangle 44"/>
              <p:cNvSpPr>
                <a:spLocks noChangeArrowheads="1"/>
              </p:cNvSpPr>
              <p:nvPr/>
            </p:nvSpPr>
            <p:spPr bwMode="auto">
              <a:xfrm>
                <a:off x="2580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112" name="Rectangle 45"/>
              <p:cNvSpPr>
                <a:spLocks noChangeArrowheads="1"/>
              </p:cNvSpPr>
              <p:nvPr/>
            </p:nvSpPr>
            <p:spPr bwMode="auto">
              <a:xfrm>
                <a:off x="3406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200</a:t>
                </a:r>
              </a:p>
            </p:txBody>
          </p:sp>
          <p:sp>
            <p:nvSpPr>
              <p:cNvPr id="113" name="Rectangle 46"/>
              <p:cNvSpPr>
                <a:spLocks noChangeArrowheads="1"/>
              </p:cNvSpPr>
              <p:nvPr/>
            </p:nvSpPr>
            <p:spPr bwMode="auto">
              <a:xfrm>
                <a:off x="4144" y="1809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250</a:t>
                </a:r>
                <a:endParaRPr lang="en-US" dirty="0"/>
              </a:p>
            </p:txBody>
          </p:sp>
          <p:sp>
            <p:nvSpPr>
              <p:cNvPr id="114" name="Rectangle 47"/>
              <p:cNvSpPr>
                <a:spLocks noChangeArrowheads="1"/>
              </p:cNvSpPr>
              <p:nvPr/>
            </p:nvSpPr>
            <p:spPr bwMode="auto">
              <a:xfrm>
                <a:off x="4144" y="3181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700</a:t>
                </a:r>
              </a:p>
            </p:txBody>
          </p:sp>
        </p:grpSp>
      </p:grpSp>
      <p:grpSp>
        <p:nvGrpSpPr>
          <p:cNvPr id="115" name="Group 48"/>
          <p:cNvGrpSpPr>
            <a:grpSpLocks/>
          </p:cNvGrpSpPr>
          <p:nvPr/>
        </p:nvGrpSpPr>
        <p:grpSpPr bwMode="auto">
          <a:xfrm>
            <a:off x="4016375" y="3533197"/>
            <a:ext cx="3041650" cy="1865312"/>
            <a:chOff x="2126" y="1695"/>
            <a:chExt cx="1916" cy="1175"/>
          </a:xfrm>
        </p:grpSpPr>
        <p:sp>
          <p:nvSpPr>
            <p:cNvPr id="116" name="Rectangle 49"/>
            <p:cNvSpPr>
              <a:spLocks noChangeArrowheads="1"/>
            </p:cNvSpPr>
            <p:nvPr/>
          </p:nvSpPr>
          <p:spPr bwMode="auto">
            <a:xfrm>
              <a:off x="212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76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$5</a:t>
              </a: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289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289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</a:t>
              </a: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766" y="16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76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</a:t>
              </a: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212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</a:t>
              </a: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2126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$8</a:t>
              </a: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2896" y="26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6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Unbalanced Demand/Supply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96" t="6996" b="6342"/>
          <a:stretch/>
        </p:blipFill>
        <p:spPr>
          <a:xfrm>
            <a:off x="554083" y="4560848"/>
            <a:ext cx="8294278" cy="1554617"/>
          </a:xfrm>
          <a:prstGeom prst="rect">
            <a:avLst/>
          </a:prstGeom>
        </p:spPr>
      </p:pic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2054284" y="1931641"/>
            <a:ext cx="5098543" cy="2376439"/>
            <a:chOff x="510" y="1256"/>
            <a:chExt cx="4720" cy="2200"/>
          </a:xfrm>
        </p:grpSpPr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527" y="1264"/>
              <a:ext cx="4675" cy="21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3928" y="1264"/>
              <a:ext cx="632" cy="2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527" y="1264"/>
              <a:ext cx="3396" cy="1800"/>
            </a:xfrm>
            <a:prstGeom prst="rect">
              <a:avLst/>
            </a:prstGeom>
            <a:solidFill>
              <a:srgbClr val="D1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2282" y="1662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3668" y="1665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2962" y="1663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3669" y="2137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2280" y="2136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0" name="Freeform 14"/>
            <p:cNvSpPr>
              <a:spLocks/>
            </p:cNvSpPr>
            <p:nvPr/>
          </p:nvSpPr>
          <p:spPr bwMode="auto">
            <a:xfrm>
              <a:off x="2960" y="2135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1" name="Freeform 15"/>
            <p:cNvSpPr>
              <a:spLocks/>
            </p:cNvSpPr>
            <p:nvPr/>
          </p:nvSpPr>
          <p:spPr bwMode="auto">
            <a:xfrm>
              <a:off x="2280" y="2609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2963" y="2607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669" y="2608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527" y="1264"/>
              <a:ext cx="4683" cy="2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85" name="Group 19"/>
            <p:cNvGrpSpPr>
              <a:grpSpLocks/>
            </p:cNvGrpSpPr>
            <p:nvPr/>
          </p:nvGrpSpPr>
          <p:grpSpPr bwMode="auto">
            <a:xfrm>
              <a:off x="519" y="1664"/>
              <a:ext cx="4691" cy="1408"/>
              <a:chOff x="352" y="1616"/>
              <a:chExt cx="4240" cy="1408"/>
            </a:xfrm>
          </p:grpSpPr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>
                <a:off x="352" y="3024"/>
                <a:ext cx="4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>
                <a:off x="352" y="1616"/>
                <a:ext cx="4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5" name="Line 22"/>
              <p:cNvSpPr>
                <a:spLocks noChangeShapeType="1"/>
              </p:cNvSpPr>
              <p:nvPr/>
            </p:nvSpPr>
            <p:spPr bwMode="auto">
              <a:xfrm>
                <a:off x="352" y="2088"/>
                <a:ext cx="4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136" name="Line 23"/>
              <p:cNvSpPr>
                <a:spLocks noChangeShapeType="1"/>
              </p:cNvSpPr>
              <p:nvPr/>
            </p:nvSpPr>
            <p:spPr bwMode="auto">
              <a:xfrm>
                <a:off x="352" y="2560"/>
                <a:ext cx="4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1697" y="1256"/>
              <a:ext cx="0" cy="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 flipV="1">
              <a:off x="2544" y="1256"/>
              <a:ext cx="0" cy="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 flipV="1">
              <a:off x="3221" y="1256"/>
              <a:ext cx="0" cy="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 flipV="1">
              <a:off x="3928" y="1256"/>
              <a:ext cx="0" cy="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>
              <a:off x="527" y="1256"/>
              <a:ext cx="1178" cy="4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1437" y="1271"/>
              <a:ext cx="32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To</a:t>
              </a: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1658" y="1303"/>
              <a:ext cx="913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100"/>
                <a:t>(A)</a:t>
              </a:r>
            </a:p>
            <a:p>
              <a:pPr algn="ctr"/>
              <a:r>
                <a:rPr lang="en-US" sz="1100"/>
                <a:t>Albuquerque</a:t>
              </a:r>
            </a:p>
          </p:txBody>
        </p:sp>
        <p:sp>
          <p:nvSpPr>
            <p:cNvPr id="93" name="Rectangle 31"/>
            <p:cNvSpPr>
              <a:spLocks noChangeArrowheads="1"/>
            </p:cNvSpPr>
            <p:nvPr/>
          </p:nvSpPr>
          <p:spPr bwMode="auto">
            <a:xfrm>
              <a:off x="2595" y="1303"/>
              <a:ext cx="578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100"/>
                <a:t>(B)</a:t>
              </a:r>
            </a:p>
            <a:p>
              <a:pPr algn="ctr"/>
              <a:r>
                <a:rPr lang="en-US" sz="1100"/>
                <a:t>Boston</a:t>
              </a:r>
            </a:p>
          </p:txBody>
        </p: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3182" y="1303"/>
              <a:ext cx="75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100"/>
                <a:t>(C)</a:t>
              </a:r>
            </a:p>
            <a:p>
              <a:pPr algn="ctr"/>
              <a:r>
                <a:rPr lang="en-US" sz="1100"/>
                <a:t>Cleveland</a:t>
              </a:r>
            </a:p>
          </p:txBody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510" y="1799"/>
              <a:ext cx="107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(D) Des Moines</a:t>
              </a:r>
            </a:p>
          </p:txBody>
        </p:sp>
        <p:sp>
          <p:nvSpPr>
            <p:cNvPr id="96" name="Rectangle 34"/>
            <p:cNvSpPr>
              <a:spLocks noChangeArrowheads="1"/>
            </p:cNvSpPr>
            <p:nvPr/>
          </p:nvSpPr>
          <p:spPr bwMode="auto">
            <a:xfrm>
              <a:off x="510" y="2279"/>
              <a:ext cx="97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(E) Evansville</a:t>
              </a: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510" y="2743"/>
              <a:ext cx="129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(F) Fort Lauderdale</a:t>
              </a: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517" y="3104"/>
              <a:ext cx="99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100"/>
                <a:t>Warehouse requirement</a:t>
              </a: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1930" y="3164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300</a:t>
              </a:r>
            </a:p>
          </p:txBody>
        </p:sp>
        <p:sp>
          <p:nvSpPr>
            <p:cNvPr id="100" name="Rectangle 38"/>
            <p:cNvSpPr>
              <a:spLocks noChangeArrowheads="1"/>
            </p:cNvSpPr>
            <p:nvPr/>
          </p:nvSpPr>
          <p:spPr bwMode="auto">
            <a:xfrm>
              <a:off x="2702" y="3164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200</a:t>
              </a:r>
            </a:p>
          </p:txBody>
        </p:sp>
        <p:sp>
          <p:nvSpPr>
            <p:cNvPr id="101" name="Rectangle 39"/>
            <p:cNvSpPr>
              <a:spLocks noChangeArrowheads="1"/>
            </p:cNvSpPr>
            <p:nvPr/>
          </p:nvSpPr>
          <p:spPr bwMode="auto">
            <a:xfrm>
              <a:off x="3396" y="3164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200</a:t>
              </a:r>
            </a:p>
          </p:txBody>
        </p:sp>
        <p:grpSp>
          <p:nvGrpSpPr>
            <p:cNvPr id="102" name="Group 40"/>
            <p:cNvGrpSpPr>
              <a:grpSpLocks/>
            </p:cNvGrpSpPr>
            <p:nvPr/>
          </p:nvGrpSpPr>
          <p:grpSpPr bwMode="auto">
            <a:xfrm>
              <a:off x="4545" y="1314"/>
              <a:ext cx="685" cy="2092"/>
              <a:chOff x="4022" y="1266"/>
              <a:chExt cx="744" cy="2092"/>
            </a:xfrm>
          </p:grpSpPr>
          <p:sp>
            <p:nvSpPr>
              <p:cNvPr id="128" name="Rectangle 41"/>
              <p:cNvSpPr>
                <a:spLocks noChangeArrowheads="1"/>
              </p:cNvSpPr>
              <p:nvPr/>
            </p:nvSpPr>
            <p:spPr bwMode="auto">
              <a:xfrm>
                <a:off x="4022" y="1266"/>
                <a:ext cx="744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100"/>
                  <a:t>Factory capacity</a:t>
                </a:r>
              </a:p>
            </p:txBody>
          </p:sp>
          <p:sp>
            <p:nvSpPr>
              <p:cNvPr id="129" name="Rectangle 42"/>
              <p:cNvSpPr>
                <a:spLocks noChangeArrowheads="1"/>
              </p:cNvSpPr>
              <p:nvPr/>
            </p:nvSpPr>
            <p:spPr bwMode="auto">
              <a:xfrm>
                <a:off x="4200" y="2214"/>
                <a:ext cx="42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300</a:t>
                </a:r>
              </a:p>
            </p:txBody>
          </p:sp>
          <p:sp>
            <p:nvSpPr>
              <p:cNvPr id="130" name="Rectangle 43"/>
              <p:cNvSpPr>
                <a:spLocks noChangeArrowheads="1"/>
              </p:cNvSpPr>
              <p:nvPr/>
            </p:nvSpPr>
            <p:spPr bwMode="auto">
              <a:xfrm>
                <a:off x="4200" y="2686"/>
                <a:ext cx="42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300</a:t>
                </a:r>
              </a:p>
            </p:txBody>
          </p:sp>
          <p:sp>
            <p:nvSpPr>
              <p:cNvPr id="131" name="Rectangle 44"/>
              <p:cNvSpPr>
                <a:spLocks noChangeArrowheads="1"/>
              </p:cNvSpPr>
              <p:nvPr/>
            </p:nvSpPr>
            <p:spPr bwMode="auto">
              <a:xfrm>
                <a:off x="4200" y="1744"/>
                <a:ext cx="42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250</a:t>
                </a:r>
              </a:p>
            </p:txBody>
          </p:sp>
          <p:sp>
            <p:nvSpPr>
              <p:cNvPr id="132" name="Rectangle 45"/>
              <p:cNvSpPr>
                <a:spLocks noChangeArrowheads="1"/>
              </p:cNvSpPr>
              <p:nvPr/>
            </p:nvSpPr>
            <p:spPr bwMode="auto">
              <a:xfrm>
                <a:off x="4200" y="3116"/>
                <a:ext cx="42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100"/>
                  <a:t>850</a:t>
                </a:r>
              </a:p>
            </p:txBody>
          </p:sp>
        </p:grpSp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283" y="1678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$5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3678" y="2622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$5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969" y="1678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$4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2969" y="2143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$4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678" y="1678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$3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3678" y="2143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$3</a:t>
              </a:r>
            </a:p>
          </p:txBody>
        </p:sp>
        <p:sp>
          <p:nvSpPr>
            <p:cNvPr id="109" name="Rectangle 52"/>
            <p:cNvSpPr>
              <a:spLocks noChangeArrowheads="1"/>
            </p:cNvSpPr>
            <p:nvPr/>
          </p:nvSpPr>
          <p:spPr bwMode="auto">
            <a:xfrm>
              <a:off x="2283" y="2622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$9</a:t>
              </a:r>
            </a:p>
          </p:txBody>
        </p:sp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2283" y="2143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$8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2969" y="2622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$7</a:t>
              </a:r>
            </a:p>
          </p:txBody>
        </p:sp>
        <p:sp>
          <p:nvSpPr>
            <p:cNvPr id="112" name="Rectangle 55"/>
            <p:cNvSpPr>
              <a:spLocks noChangeArrowheads="1"/>
            </p:cNvSpPr>
            <p:nvPr/>
          </p:nvSpPr>
          <p:spPr bwMode="auto">
            <a:xfrm>
              <a:off x="510" y="1471"/>
              <a:ext cx="47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From</a:t>
              </a:r>
            </a:p>
          </p:txBody>
        </p:sp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338" y="2259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50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2594" y="2262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200</a:t>
              </a:r>
            </a:p>
          </p:txBody>
        </p:sp>
        <p:sp>
          <p:nvSpPr>
            <p:cNvPr id="115" name="Rectangle 58"/>
            <p:cNvSpPr>
              <a:spLocks noChangeArrowheads="1"/>
            </p:cNvSpPr>
            <p:nvPr/>
          </p:nvSpPr>
          <p:spPr bwMode="auto">
            <a:xfrm>
              <a:off x="1833" y="1790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250</a:t>
              </a:r>
            </a:p>
          </p:txBody>
        </p:sp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1897" y="2262"/>
              <a:ext cx="3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50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286" y="2734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150</a:t>
              </a: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 flipV="1">
              <a:off x="4560" y="1256"/>
              <a:ext cx="0" cy="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19" name="Rectangle 62"/>
            <p:cNvSpPr>
              <a:spLocks noChangeArrowheads="1"/>
            </p:cNvSpPr>
            <p:nvPr/>
          </p:nvSpPr>
          <p:spPr bwMode="auto">
            <a:xfrm>
              <a:off x="3936" y="1359"/>
              <a:ext cx="62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100"/>
                <a:t>Dummy</a:t>
              </a:r>
            </a:p>
          </p:txBody>
        </p:sp>
        <p:sp>
          <p:nvSpPr>
            <p:cNvPr id="120" name="Rectangle 63"/>
            <p:cNvSpPr>
              <a:spLocks noChangeArrowheads="1"/>
            </p:cNvSpPr>
            <p:nvPr/>
          </p:nvSpPr>
          <p:spPr bwMode="auto">
            <a:xfrm>
              <a:off x="3966" y="2734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150</a:t>
              </a:r>
            </a:p>
          </p:txBody>
        </p:sp>
        <p:sp>
          <p:nvSpPr>
            <p:cNvPr id="121" name="Freeform 64"/>
            <p:cNvSpPr>
              <a:spLocks/>
            </p:cNvSpPr>
            <p:nvPr/>
          </p:nvSpPr>
          <p:spPr bwMode="auto">
            <a:xfrm>
              <a:off x="4296" y="1669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22" name="Rectangle 65"/>
            <p:cNvSpPr>
              <a:spLocks noChangeArrowheads="1"/>
            </p:cNvSpPr>
            <p:nvPr/>
          </p:nvSpPr>
          <p:spPr bwMode="auto">
            <a:xfrm>
              <a:off x="4306" y="1682"/>
              <a:ext cx="24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0</a:t>
              </a:r>
            </a:p>
          </p:txBody>
        </p:sp>
        <p:sp>
          <p:nvSpPr>
            <p:cNvPr id="123" name="Freeform 66"/>
            <p:cNvSpPr>
              <a:spLocks/>
            </p:cNvSpPr>
            <p:nvPr/>
          </p:nvSpPr>
          <p:spPr bwMode="auto">
            <a:xfrm>
              <a:off x="4296" y="2143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24" name="Rectangle 67"/>
            <p:cNvSpPr>
              <a:spLocks noChangeArrowheads="1"/>
            </p:cNvSpPr>
            <p:nvPr/>
          </p:nvSpPr>
          <p:spPr bwMode="auto">
            <a:xfrm>
              <a:off x="4306" y="2156"/>
              <a:ext cx="24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0</a:t>
              </a:r>
            </a:p>
          </p:txBody>
        </p:sp>
        <p:sp>
          <p:nvSpPr>
            <p:cNvPr id="125" name="Freeform 68"/>
            <p:cNvSpPr>
              <a:spLocks/>
            </p:cNvSpPr>
            <p:nvPr/>
          </p:nvSpPr>
          <p:spPr bwMode="auto">
            <a:xfrm>
              <a:off x="4296" y="2609"/>
              <a:ext cx="258" cy="256"/>
            </a:xfrm>
            <a:custGeom>
              <a:avLst/>
              <a:gdLst>
                <a:gd name="T0" fmla="*/ 0 w 280"/>
                <a:gd name="T1" fmla="*/ 0 h 256"/>
                <a:gd name="T2" fmla="*/ 0 w 280"/>
                <a:gd name="T3" fmla="*/ 256 h 256"/>
                <a:gd name="T4" fmla="*/ 258 w 280"/>
                <a:gd name="T5" fmla="*/ 256 h 256"/>
                <a:gd name="T6" fmla="*/ 0 60000 65536"/>
                <a:gd name="T7" fmla="*/ 0 60000 65536"/>
                <a:gd name="T8" fmla="*/ 0 60000 65536"/>
                <a:gd name="T9" fmla="*/ 0 w 280"/>
                <a:gd name="T10" fmla="*/ 0 h 256"/>
                <a:gd name="T11" fmla="*/ 280 w 28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56">
                  <a:moveTo>
                    <a:pt x="0" y="0"/>
                  </a:moveTo>
                  <a:lnTo>
                    <a:pt x="0" y="256"/>
                  </a:lnTo>
                  <a:lnTo>
                    <a:pt x="280" y="2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26" name="Rectangle 69"/>
            <p:cNvSpPr>
              <a:spLocks noChangeArrowheads="1"/>
            </p:cNvSpPr>
            <p:nvPr/>
          </p:nvSpPr>
          <p:spPr bwMode="auto">
            <a:xfrm>
              <a:off x="4306" y="2622"/>
              <a:ext cx="24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0</a:t>
              </a:r>
            </a:p>
          </p:txBody>
        </p:sp>
        <p:sp>
          <p:nvSpPr>
            <p:cNvPr id="127" name="Rectangle 70"/>
            <p:cNvSpPr>
              <a:spLocks noChangeArrowheads="1"/>
            </p:cNvSpPr>
            <p:nvPr/>
          </p:nvSpPr>
          <p:spPr bwMode="auto">
            <a:xfrm>
              <a:off x="4070" y="3164"/>
              <a:ext cx="38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/>
                <a:t>150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4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Practice Quiz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678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SzPct val="100000"/>
              <a:buNone/>
            </a:pPr>
            <a:r>
              <a:rPr lang="en-US" dirty="0"/>
              <a:t>A firm has established a distribution network for the supply of a raw material critical to its manufacturing. Currently there are two origins for this raw material, which must be shipped to three manufacturing plants. The current network has the following characteristics:</a:t>
            </a:r>
          </a:p>
          <a:p>
            <a:pPr marL="0" indent="0" algn="just">
              <a:lnSpc>
                <a:spcPct val="120000"/>
              </a:lnSpc>
              <a:buSzPct val="100000"/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buSzPct val="100000"/>
              <a:buNone/>
            </a:pPr>
            <a:r>
              <a:rPr lang="en-US" dirty="0"/>
              <a:t> </a:t>
            </a:r>
          </a:p>
          <a:p>
            <a:pPr marL="0" indent="0" algn="just">
              <a:lnSpc>
                <a:spcPct val="120000"/>
              </a:lnSpc>
              <a:buSzPct val="100000"/>
              <a:buNone/>
            </a:pPr>
            <a:r>
              <a:rPr lang="en-US" dirty="0"/>
              <a:t>The firm has identified two potential sites for a third raw material source; these are identified as Candidate A and Candidate B. From A, the costs to ship would be $9 to Plant 1, $10 to Plant 2, and $12 to Plant 3. From B, these costs would be $11, $14, and $8. The new source, wherever it is located, will have a capacity of 500 units. Solve with the transportation method. Which site should be selected?</a:t>
            </a:r>
          </a:p>
          <a:p>
            <a:pPr marL="0" indent="0" algn="just">
              <a:lnSpc>
                <a:spcPct val="120000"/>
              </a:lnSpc>
              <a:buSzPct val="1000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9" y="2987007"/>
            <a:ext cx="47847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Practice Quiz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2" y="1683377"/>
            <a:ext cx="4275138" cy="19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2" y="4091615"/>
            <a:ext cx="43053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7042" y="14919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Answer:  This problem requires two transportation problems, each with three sources.</a:t>
            </a:r>
            <a:endParaRPr kumimoji="0" lang="en-US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7042" y="36344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The solutions to these problems appear in the tables below.</a:t>
            </a:r>
            <a:endParaRPr kumimoji="0" lang="en-US" altLang="en-US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7042" y="63103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Candidate A should be selected.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Answer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6782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dirty="0" smtClean="0"/>
              <a:t>five </a:t>
            </a:r>
            <a:r>
              <a:rPr lang="en-US" dirty="0"/>
              <a:t>information needs of the </a:t>
            </a:r>
            <a:r>
              <a:rPr lang="en-US" dirty="0" smtClean="0"/>
              <a:t>transportation model as discussed in this presentation?</a:t>
            </a:r>
          </a:p>
          <a:p>
            <a:pPr marL="514350" indent="-514350" algn="just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you know when an optimal solution has </a:t>
            </a:r>
            <a:r>
              <a:rPr lang="en-US" dirty="0" smtClean="0"/>
              <a:t>been reached?</a:t>
            </a:r>
          </a:p>
          <a:p>
            <a:pPr marL="514350" indent="-514350" algn="just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of the transportation examples appear to apply to </a:t>
            </a:r>
            <a:r>
              <a:rPr lang="en-US" dirty="0" smtClean="0"/>
              <a:t>long distances</a:t>
            </a:r>
            <a:r>
              <a:rPr lang="en-US" dirty="0"/>
              <a:t>. Is it possible for the transportation model to </a:t>
            </a:r>
            <a:r>
              <a:rPr lang="en-US" dirty="0" smtClean="0"/>
              <a:t>apply on </a:t>
            </a:r>
            <a:r>
              <a:rPr lang="en-US" dirty="0"/>
              <a:t>a much smaller scale, for example, within the </a:t>
            </a:r>
            <a:r>
              <a:rPr lang="en-US" dirty="0" smtClean="0"/>
              <a:t>departments of </a:t>
            </a:r>
            <a:r>
              <a:rPr lang="en-US" dirty="0"/>
              <a:t>a store or the offices of a building? </a:t>
            </a:r>
            <a:r>
              <a:rPr lang="en-US" dirty="0" smtClean="0"/>
              <a:t>Discuss.</a:t>
            </a:r>
          </a:p>
          <a:p>
            <a:pPr marL="514350" indent="-514350" algn="just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meant by an unbalanced transportation </a:t>
            </a:r>
            <a:r>
              <a:rPr lang="en-US" dirty="0" smtClean="0"/>
              <a:t>problem, and </a:t>
            </a:r>
            <a:r>
              <a:rPr lang="en-US" dirty="0"/>
              <a:t>how would you balance </a:t>
            </a:r>
            <a:r>
              <a:rPr lang="en-US" dirty="0" smtClean="0"/>
              <a:t>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Strategic </a:t>
            </a:r>
            <a:r>
              <a:rPr lang="en-US" dirty="0">
                <a:latin typeface="Arial" charset="0"/>
                <a:cs typeface="Arial" charset="0"/>
              </a:rPr>
              <a:t>Importance of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objective of location strategy is to </a:t>
            </a:r>
            <a:r>
              <a:rPr lang="en-US" dirty="0" smtClean="0">
                <a:solidFill>
                  <a:srgbClr val="FF0000"/>
                </a:solidFill>
              </a:rPr>
              <a:t>maximize</a:t>
            </a:r>
            <a:r>
              <a:rPr lang="en-US" dirty="0" smtClean="0"/>
              <a:t> the </a:t>
            </a:r>
            <a:r>
              <a:rPr lang="en-US" dirty="0"/>
              <a:t>benefit of location to the firm</a:t>
            </a:r>
          </a:p>
          <a:p>
            <a:r>
              <a:rPr lang="en-US" dirty="0">
                <a:solidFill>
                  <a:srgbClr val="FF0000"/>
                </a:solidFill>
              </a:rPr>
              <a:t>Options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Expanding existing facilities</a:t>
            </a:r>
          </a:p>
          <a:p>
            <a:pPr lvl="1"/>
            <a:r>
              <a:rPr lang="en-US" dirty="0"/>
              <a:t>Maintain existing and add sites</a:t>
            </a:r>
          </a:p>
          <a:p>
            <a:pPr lvl="1"/>
            <a:r>
              <a:rPr lang="en-US" dirty="0"/>
              <a:t>Closing existing and </a:t>
            </a:r>
            <a:r>
              <a:rPr lang="en-US" dirty="0" smtClean="0"/>
              <a:t>relocating</a:t>
            </a:r>
            <a:endParaRPr lang="en-US" dirty="0"/>
          </a:p>
          <a:p>
            <a:r>
              <a:rPr lang="en-US" dirty="0"/>
              <a:t>Once committed to a location, many resource and cost issues are </a:t>
            </a:r>
            <a:r>
              <a:rPr lang="en-US" dirty="0">
                <a:solidFill>
                  <a:srgbClr val="FF0000"/>
                </a:solidFill>
              </a:rPr>
              <a:t>difficult to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Strategic Importance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</a:t>
            </a:r>
            <a:r>
              <a:rPr lang="en-US" dirty="0" smtClean="0"/>
              <a:t>decisions a firm makes</a:t>
            </a:r>
          </a:p>
          <a:p>
            <a:r>
              <a:rPr lang="en-US" dirty="0" smtClean="0"/>
              <a:t>Increasingly </a:t>
            </a: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in nature</a:t>
            </a:r>
          </a:p>
          <a:p>
            <a:r>
              <a:rPr lang="en-US" dirty="0" smtClean="0"/>
              <a:t>Significant </a:t>
            </a:r>
            <a:r>
              <a:rPr lang="en-US" dirty="0">
                <a:solidFill>
                  <a:srgbClr val="FF0000"/>
                </a:solidFill>
              </a:rPr>
              <a:t>impact</a:t>
            </a:r>
            <a:r>
              <a:rPr lang="en-US" dirty="0"/>
              <a:t> on fixed and variable costs</a:t>
            </a:r>
          </a:p>
          <a:p>
            <a:r>
              <a:rPr lang="en-US" dirty="0"/>
              <a:t>Decisions made relatively </a:t>
            </a:r>
            <a:r>
              <a:rPr lang="en-US" dirty="0">
                <a:solidFill>
                  <a:srgbClr val="FF0000"/>
                </a:solidFill>
              </a:rPr>
              <a:t>infrequently</a:t>
            </a:r>
          </a:p>
          <a:p>
            <a:r>
              <a:rPr lang="en-US" dirty="0"/>
              <a:t>Long-term decisions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Location Strategies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C4066-B959-7048-993A-1D66F247A476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98500" y="1652451"/>
          <a:ext cx="7772400" cy="4375785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8.6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Location Strategies – Service vs. Goods-Producing Organizations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SERVICE/RETAIL/PROFESSIONAL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GOODS-PRODUCING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REVENUE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COST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Volume/revenue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Drawing area; purchasing power Competition; advertising/pricing 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Physical quality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Parking/access; security/lighting; appearance/ image 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Cost determinants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Rent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Management caliber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Operation policies (hours, wage rates)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Tangible costs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Transportation cost of raw material Shipment cost of finished goods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Energy and utility cost; labor; raw material; taxes, and so on 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Intangible and future costs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Attitude toward union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Quality of life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Education expenditures by state Quality of state and local government 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Location Strategies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C4066-B959-7048-993A-1D66F247A47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98500" y="1443444"/>
          <a:ext cx="7772400" cy="508254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8.6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Location Strategies – Service vs. Goods-Producing Organizations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SERVICE/RETAIL/PROFESSIONAL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GOODS-PRODUCING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TECHNIQUES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TECHNIQUES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Regression models to determine importance of various factors 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Factor-rating method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Traffic counts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Demographic analysis of drawing area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Purchasing power analysis of area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Center-of-gravity method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Geographic information systems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Transportation method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Factor-rating method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Locational cost–volume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Crossover charts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444500" marR="0" lvl="0" indent="-444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ASSUMPTIONS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3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ASSUMPTIONS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3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Location is a major determinant of revenue 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High customer-contact issues are critical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Costs are relatively constant for a given area; therefore, the revenue function is critical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Location is a major determinant of cost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Most major costs can be identified explicitly for each site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Low customer contact allows focus on the identifiable costs</a:t>
                      </a:r>
                    </a:p>
                    <a:p>
                      <a:pPr marL="444500" marR="0" lvl="0" indent="-444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Intangible costs can be evaluated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4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Factors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12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Proximity to </a:t>
            </a:r>
            <a:r>
              <a:rPr lang="en-US" dirty="0">
                <a:solidFill>
                  <a:srgbClr val="FF0000"/>
                </a:solidFill>
              </a:rPr>
              <a:t>markets</a:t>
            </a:r>
          </a:p>
          <a:p>
            <a:pPr lvl="1"/>
            <a:r>
              <a:rPr lang="en-US" dirty="0"/>
              <a:t>Very important to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JIT</a:t>
            </a:r>
            <a:r>
              <a:rPr lang="en-US" dirty="0"/>
              <a:t> systems or high transportation costs may make it important to manufacturers</a:t>
            </a:r>
          </a:p>
          <a:p>
            <a:r>
              <a:rPr lang="en-US" dirty="0"/>
              <a:t>Proximity to </a:t>
            </a:r>
            <a:r>
              <a:rPr lang="en-US" dirty="0">
                <a:solidFill>
                  <a:srgbClr val="FF0000"/>
                </a:solidFill>
              </a:rPr>
              <a:t>suppliers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Perishable</a:t>
            </a:r>
            <a:r>
              <a:rPr lang="en-US" dirty="0"/>
              <a:t> </a:t>
            </a:r>
            <a:r>
              <a:rPr lang="en-US" dirty="0" smtClean="0"/>
              <a:t>goods</a:t>
            </a:r>
          </a:p>
          <a:p>
            <a:pPr lvl="1"/>
            <a:r>
              <a:rPr lang="en-US" dirty="0" smtClean="0"/>
              <a:t>High </a:t>
            </a:r>
            <a:r>
              <a:rPr lang="en-US" dirty="0">
                <a:solidFill>
                  <a:srgbClr val="FF0000"/>
                </a:solidFill>
              </a:rPr>
              <a:t>transportation</a:t>
            </a:r>
            <a:r>
              <a:rPr lang="en-US" dirty="0"/>
              <a:t>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Bulky/heavy</a:t>
            </a:r>
            <a:r>
              <a:rPr lang="en-US" dirty="0" smtClean="0"/>
              <a:t> products</a:t>
            </a:r>
          </a:p>
          <a:p>
            <a:r>
              <a:rPr lang="en-US" dirty="0"/>
              <a:t>Proximity to competitors (clustering)</a:t>
            </a:r>
          </a:p>
          <a:p>
            <a:pPr lvl="1"/>
            <a:r>
              <a:rPr lang="en-US" dirty="0"/>
              <a:t>Often driven by </a:t>
            </a:r>
            <a:r>
              <a:rPr lang="en-US" dirty="0">
                <a:solidFill>
                  <a:srgbClr val="FF0000"/>
                </a:solidFill>
              </a:rPr>
              <a:t>resources</a:t>
            </a:r>
            <a:r>
              <a:rPr lang="en-US" dirty="0"/>
              <a:t> such as natural, information, capital, talent</a:t>
            </a:r>
          </a:p>
          <a:p>
            <a:pPr lvl="2"/>
            <a:r>
              <a:rPr lang="en-US" dirty="0"/>
              <a:t>Found in both manufacturing and service </a:t>
            </a:r>
            <a:r>
              <a:rPr lang="en-US" dirty="0" smtClean="0"/>
              <a:t>industries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Location Decisions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708025" y="1309688"/>
            <a:ext cx="312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BF0922"/>
                </a:solidFill>
              </a:rPr>
              <a:t>Country Decision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4356100" y="1309688"/>
            <a:ext cx="3762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BF0922"/>
                </a:solidFill>
              </a:rPr>
              <a:t>Key Success Factors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140200" y="1980962"/>
            <a:ext cx="462438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Political risks, government rules, attitudes, incentives</a:t>
            </a:r>
          </a:p>
          <a:p>
            <a:pPr marL="444500" indent="-4445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Cultural and economic issues</a:t>
            </a:r>
          </a:p>
          <a:p>
            <a:pPr marL="444500" indent="-4445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Location of markets</a:t>
            </a:r>
          </a:p>
          <a:p>
            <a:pPr marL="444500" indent="-4445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Labor talent, attitudes, productivity, costs</a:t>
            </a:r>
          </a:p>
          <a:p>
            <a:pPr marL="444500" indent="-4445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Availability of supplies, communications, energy</a:t>
            </a:r>
          </a:p>
          <a:p>
            <a:pPr marL="444500" indent="-4445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Exchange rates and currency risks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04825" y="571817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8.1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79400" y="1981200"/>
            <a:ext cx="3327400" cy="3416300"/>
            <a:chOff x="279400" y="1981200"/>
            <a:chExt cx="3327400" cy="3416300"/>
          </a:xfrm>
        </p:grpSpPr>
        <p:sp>
          <p:nvSpPr>
            <p:cNvPr id="33799" name="Freeform 4"/>
            <p:cNvSpPr>
              <a:spLocks/>
            </p:cNvSpPr>
            <p:nvPr/>
          </p:nvSpPr>
          <p:spPr bwMode="auto">
            <a:xfrm>
              <a:off x="2006600" y="2374900"/>
              <a:ext cx="63500" cy="25400"/>
            </a:xfrm>
            <a:custGeom>
              <a:avLst/>
              <a:gdLst>
                <a:gd name="T0" fmla="*/ 25400 w 40"/>
                <a:gd name="T1" fmla="*/ 0 h 16"/>
                <a:gd name="T2" fmla="*/ 63500 w 40"/>
                <a:gd name="T3" fmla="*/ 12700 h 16"/>
                <a:gd name="T4" fmla="*/ 50800 w 40"/>
                <a:gd name="T5" fmla="*/ 25400 h 16"/>
                <a:gd name="T6" fmla="*/ 0 w 40"/>
                <a:gd name="T7" fmla="*/ 25400 h 16"/>
                <a:gd name="T8" fmla="*/ 25400 w 4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"/>
                <a:gd name="T17" fmla="*/ 40 w 40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">
                  <a:moveTo>
                    <a:pt x="16" y="0"/>
                  </a:moveTo>
                  <a:lnTo>
                    <a:pt x="40" y="8"/>
                  </a:lnTo>
                  <a:lnTo>
                    <a:pt x="32" y="16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0" name="Freeform 5"/>
            <p:cNvSpPr>
              <a:spLocks/>
            </p:cNvSpPr>
            <p:nvPr/>
          </p:nvSpPr>
          <p:spPr bwMode="auto">
            <a:xfrm>
              <a:off x="2057400" y="2324100"/>
              <a:ext cx="254000" cy="101600"/>
            </a:xfrm>
            <a:custGeom>
              <a:avLst/>
              <a:gdLst>
                <a:gd name="T0" fmla="*/ 254000 w 160"/>
                <a:gd name="T1" fmla="*/ 12700 h 64"/>
                <a:gd name="T2" fmla="*/ 215900 w 160"/>
                <a:gd name="T3" fmla="*/ 0 h 64"/>
                <a:gd name="T4" fmla="*/ 152400 w 160"/>
                <a:gd name="T5" fmla="*/ 25400 h 64"/>
                <a:gd name="T6" fmla="*/ 88900 w 160"/>
                <a:gd name="T7" fmla="*/ 38100 h 64"/>
                <a:gd name="T8" fmla="*/ 50800 w 160"/>
                <a:gd name="T9" fmla="*/ 25400 h 64"/>
                <a:gd name="T10" fmla="*/ 25400 w 160"/>
                <a:gd name="T11" fmla="*/ 0 h 64"/>
                <a:gd name="T12" fmla="*/ 12700 w 160"/>
                <a:gd name="T13" fmla="*/ 0 h 64"/>
                <a:gd name="T14" fmla="*/ 0 w 160"/>
                <a:gd name="T15" fmla="*/ 12700 h 64"/>
                <a:gd name="T16" fmla="*/ 0 w 160"/>
                <a:gd name="T17" fmla="*/ 25400 h 64"/>
                <a:gd name="T18" fmla="*/ 38100 w 160"/>
                <a:gd name="T19" fmla="*/ 50800 h 64"/>
                <a:gd name="T20" fmla="*/ 76200 w 160"/>
                <a:gd name="T21" fmla="*/ 88900 h 64"/>
                <a:gd name="T22" fmla="*/ 127000 w 160"/>
                <a:gd name="T23" fmla="*/ 101600 h 64"/>
                <a:gd name="T24" fmla="*/ 177800 w 160"/>
                <a:gd name="T25" fmla="*/ 76200 h 64"/>
                <a:gd name="T26" fmla="*/ 241300 w 160"/>
                <a:gd name="T27" fmla="*/ 38100 h 64"/>
                <a:gd name="T28" fmla="*/ 254000 w 160"/>
                <a:gd name="T29" fmla="*/ 1270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64"/>
                <a:gd name="T47" fmla="*/ 160 w 160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64">
                  <a:moveTo>
                    <a:pt x="160" y="8"/>
                  </a:moveTo>
                  <a:lnTo>
                    <a:pt x="136" y="0"/>
                  </a:lnTo>
                  <a:lnTo>
                    <a:pt x="96" y="16"/>
                  </a:lnTo>
                  <a:lnTo>
                    <a:pt x="56" y="24"/>
                  </a:lnTo>
                  <a:lnTo>
                    <a:pt x="32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24" y="32"/>
                  </a:lnTo>
                  <a:lnTo>
                    <a:pt x="48" y="56"/>
                  </a:lnTo>
                  <a:lnTo>
                    <a:pt x="80" y="64"/>
                  </a:lnTo>
                  <a:lnTo>
                    <a:pt x="112" y="48"/>
                  </a:lnTo>
                  <a:lnTo>
                    <a:pt x="152" y="24"/>
                  </a:lnTo>
                  <a:lnTo>
                    <a:pt x="160" y="8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1" name="Freeform 6"/>
            <p:cNvSpPr>
              <a:spLocks/>
            </p:cNvSpPr>
            <p:nvPr/>
          </p:nvSpPr>
          <p:spPr bwMode="auto">
            <a:xfrm>
              <a:off x="1016000" y="2489200"/>
              <a:ext cx="2425700" cy="1473200"/>
            </a:xfrm>
            <a:custGeom>
              <a:avLst/>
              <a:gdLst>
                <a:gd name="T0" fmla="*/ 63500 w 1528"/>
                <a:gd name="T1" fmla="*/ 381000 h 928"/>
                <a:gd name="T2" fmla="*/ 101600 w 1528"/>
                <a:gd name="T3" fmla="*/ 546100 h 928"/>
                <a:gd name="T4" fmla="*/ 127000 w 1528"/>
                <a:gd name="T5" fmla="*/ 825500 h 928"/>
                <a:gd name="T6" fmla="*/ 127000 w 1528"/>
                <a:gd name="T7" fmla="*/ 965200 h 928"/>
                <a:gd name="T8" fmla="*/ 673100 w 1528"/>
                <a:gd name="T9" fmla="*/ 1155700 h 928"/>
                <a:gd name="T10" fmla="*/ 1333500 w 1528"/>
                <a:gd name="T11" fmla="*/ 1219200 h 928"/>
                <a:gd name="T12" fmla="*/ 1485900 w 1528"/>
                <a:gd name="T13" fmla="*/ 1168400 h 928"/>
                <a:gd name="T14" fmla="*/ 1587500 w 1528"/>
                <a:gd name="T15" fmla="*/ 1206500 h 928"/>
                <a:gd name="T16" fmla="*/ 1625600 w 1528"/>
                <a:gd name="T17" fmla="*/ 1282700 h 928"/>
                <a:gd name="T18" fmla="*/ 1727200 w 1528"/>
                <a:gd name="T19" fmla="*/ 1270000 h 928"/>
                <a:gd name="T20" fmla="*/ 1790700 w 1528"/>
                <a:gd name="T21" fmla="*/ 1358900 h 928"/>
                <a:gd name="T22" fmla="*/ 1714500 w 1528"/>
                <a:gd name="T23" fmla="*/ 1346200 h 928"/>
                <a:gd name="T24" fmla="*/ 1689100 w 1528"/>
                <a:gd name="T25" fmla="*/ 1422400 h 928"/>
                <a:gd name="T26" fmla="*/ 1879600 w 1528"/>
                <a:gd name="T27" fmla="*/ 1333500 h 928"/>
                <a:gd name="T28" fmla="*/ 1968500 w 1528"/>
                <a:gd name="T29" fmla="*/ 1257300 h 928"/>
                <a:gd name="T30" fmla="*/ 2108200 w 1528"/>
                <a:gd name="T31" fmla="*/ 1168400 h 928"/>
                <a:gd name="T32" fmla="*/ 2184400 w 1528"/>
                <a:gd name="T33" fmla="*/ 1079500 h 928"/>
                <a:gd name="T34" fmla="*/ 2286000 w 1528"/>
                <a:gd name="T35" fmla="*/ 1143000 h 928"/>
                <a:gd name="T36" fmla="*/ 2362200 w 1528"/>
                <a:gd name="T37" fmla="*/ 1155700 h 928"/>
                <a:gd name="T38" fmla="*/ 2349500 w 1528"/>
                <a:gd name="T39" fmla="*/ 1066800 h 928"/>
                <a:gd name="T40" fmla="*/ 2273300 w 1528"/>
                <a:gd name="T41" fmla="*/ 1041400 h 928"/>
                <a:gd name="T42" fmla="*/ 2222500 w 1528"/>
                <a:gd name="T43" fmla="*/ 1016000 h 928"/>
                <a:gd name="T44" fmla="*/ 2286000 w 1528"/>
                <a:gd name="T45" fmla="*/ 927100 h 928"/>
                <a:gd name="T46" fmla="*/ 2146300 w 1528"/>
                <a:gd name="T47" fmla="*/ 965200 h 928"/>
                <a:gd name="T48" fmla="*/ 2222500 w 1528"/>
                <a:gd name="T49" fmla="*/ 863600 h 928"/>
                <a:gd name="T50" fmla="*/ 2336800 w 1528"/>
                <a:gd name="T51" fmla="*/ 812800 h 928"/>
                <a:gd name="T52" fmla="*/ 2387600 w 1528"/>
                <a:gd name="T53" fmla="*/ 698500 h 928"/>
                <a:gd name="T54" fmla="*/ 2324100 w 1528"/>
                <a:gd name="T55" fmla="*/ 660400 h 928"/>
                <a:gd name="T56" fmla="*/ 2184400 w 1528"/>
                <a:gd name="T57" fmla="*/ 584200 h 928"/>
                <a:gd name="T58" fmla="*/ 2108200 w 1528"/>
                <a:gd name="T59" fmla="*/ 533400 h 928"/>
                <a:gd name="T60" fmla="*/ 1968500 w 1528"/>
                <a:gd name="T61" fmla="*/ 482600 h 928"/>
                <a:gd name="T62" fmla="*/ 1930400 w 1528"/>
                <a:gd name="T63" fmla="*/ 469900 h 928"/>
                <a:gd name="T64" fmla="*/ 1866900 w 1528"/>
                <a:gd name="T65" fmla="*/ 520700 h 928"/>
                <a:gd name="T66" fmla="*/ 1803400 w 1528"/>
                <a:gd name="T67" fmla="*/ 469900 h 928"/>
                <a:gd name="T68" fmla="*/ 1727200 w 1528"/>
                <a:gd name="T69" fmla="*/ 406400 h 928"/>
                <a:gd name="T70" fmla="*/ 1574800 w 1528"/>
                <a:gd name="T71" fmla="*/ 431800 h 928"/>
                <a:gd name="T72" fmla="*/ 1638300 w 1528"/>
                <a:gd name="T73" fmla="*/ 495300 h 928"/>
                <a:gd name="T74" fmla="*/ 1638300 w 1528"/>
                <a:gd name="T75" fmla="*/ 596900 h 928"/>
                <a:gd name="T76" fmla="*/ 1727200 w 1528"/>
                <a:gd name="T77" fmla="*/ 698500 h 928"/>
                <a:gd name="T78" fmla="*/ 1689100 w 1528"/>
                <a:gd name="T79" fmla="*/ 825500 h 928"/>
                <a:gd name="T80" fmla="*/ 1739900 w 1528"/>
                <a:gd name="T81" fmla="*/ 927100 h 928"/>
                <a:gd name="T82" fmla="*/ 1663700 w 1528"/>
                <a:gd name="T83" fmla="*/ 990600 h 928"/>
                <a:gd name="T84" fmla="*/ 1562100 w 1528"/>
                <a:gd name="T85" fmla="*/ 889000 h 928"/>
                <a:gd name="T86" fmla="*/ 1435100 w 1528"/>
                <a:gd name="T87" fmla="*/ 825500 h 928"/>
                <a:gd name="T88" fmla="*/ 1244600 w 1528"/>
                <a:gd name="T89" fmla="*/ 762000 h 928"/>
                <a:gd name="T90" fmla="*/ 1181100 w 1528"/>
                <a:gd name="T91" fmla="*/ 698500 h 928"/>
                <a:gd name="T92" fmla="*/ 1155700 w 1528"/>
                <a:gd name="T93" fmla="*/ 571500 h 928"/>
                <a:gd name="T94" fmla="*/ 1282700 w 1528"/>
                <a:gd name="T95" fmla="*/ 393700 h 928"/>
                <a:gd name="T96" fmla="*/ 1282700 w 1528"/>
                <a:gd name="T97" fmla="*/ 330200 h 928"/>
                <a:gd name="T98" fmla="*/ 1371600 w 1528"/>
                <a:gd name="T99" fmla="*/ 266700 h 928"/>
                <a:gd name="T100" fmla="*/ 1358900 w 1528"/>
                <a:gd name="T101" fmla="*/ 152400 h 928"/>
                <a:gd name="T102" fmla="*/ 1295400 w 1528"/>
                <a:gd name="T103" fmla="*/ 177800 h 928"/>
                <a:gd name="T104" fmla="*/ 1257300 w 1528"/>
                <a:gd name="T105" fmla="*/ 177800 h 928"/>
                <a:gd name="T106" fmla="*/ 1206500 w 1528"/>
                <a:gd name="T107" fmla="*/ 215900 h 928"/>
                <a:gd name="T108" fmla="*/ 1143000 w 1528"/>
                <a:gd name="T109" fmla="*/ 63500 h 928"/>
                <a:gd name="T110" fmla="*/ 1117600 w 1528"/>
                <a:gd name="T111" fmla="*/ 127000 h 928"/>
                <a:gd name="T112" fmla="*/ 1130300 w 1528"/>
                <a:gd name="T113" fmla="*/ 254000 h 928"/>
                <a:gd name="T114" fmla="*/ 1016000 w 1528"/>
                <a:gd name="T115" fmla="*/ 266700 h 928"/>
                <a:gd name="T116" fmla="*/ 889000 w 1528"/>
                <a:gd name="T117" fmla="*/ 266700 h 928"/>
                <a:gd name="T118" fmla="*/ 800100 w 1528"/>
                <a:gd name="T119" fmla="*/ 254000 h 928"/>
                <a:gd name="T120" fmla="*/ 736600 w 1528"/>
                <a:gd name="T121" fmla="*/ 190500 h 928"/>
                <a:gd name="T122" fmla="*/ 596900 w 1528"/>
                <a:gd name="T123" fmla="*/ 152400 h 928"/>
                <a:gd name="T124" fmla="*/ 469900 w 1528"/>
                <a:gd name="T125" fmla="*/ 88900 h 9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28"/>
                <a:gd name="T190" fmla="*/ 0 h 928"/>
                <a:gd name="T191" fmla="*/ 1528 w 1528"/>
                <a:gd name="T192" fmla="*/ 928 h 9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28" h="928">
                  <a:moveTo>
                    <a:pt x="176" y="0"/>
                  </a:moveTo>
                  <a:lnTo>
                    <a:pt x="0" y="224"/>
                  </a:lnTo>
                  <a:lnTo>
                    <a:pt x="40" y="240"/>
                  </a:lnTo>
                  <a:lnTo>
                    <a:pt x="16" y="264"/>
                  </a:lnTo>
                  <a:lnTo>
                    <a:pt x="56" y="272"/>
                  </a:lnTo>
                  <a:lnTo>
                    <a:pt x="64" y="344"/>
                  </a:lnTo>
                  <a:lnTo>
                    <a:pt x="88" y="424"/>
                  </a:lnTo>
                  <a:lnTo>
                    <a:pt x="64" y="488"/>
                  </a:lnTo>
                  <a:lnTo>
                    <a:pt x="80" y="520"/>
                  </a:lnTo>
                  <a:lnTo>
                    <a:pt x="56" y="560"/>
                  </a:lnTo>
                  <a:lnTo>
                    <a:pt x="80" y="576"/>
                  </a:lnTo>
                  <a:lnTo>
                    <a:pt x="80" y="608"/>
                  </a:lnTo>
                  <a:lnTo>
                    <a:pt x="136" y="616"/>
                  </a:lnTo>
                  <a:lnTo>
                    <a:pt x="168" y="688"/>
                  </a:lnTo>
                  <a:lnTo>
                    <a:pt x="424" y="728"/>
                  </a:lnTo>
                  <a:lnTo>
                    <a:pt x="760" y="744"/>
                  </a:lnTo>
                  <a:lnTo>
                    <a:pt x="832" y="768"/>
                  </a:lnTo>
                  <a:lnTo>
                    <a:pt x="840" y="768"/>
                  </a:lnTo>
                  <a:lnTo>
                    <a:pt x="872" y="760"/>
                  </a:lnTo>
                  <a:lnTo>
                    <a:pt x="896" y="744"/>
                  </a:lnTo>
                  <a:lnTo>
                    <a:pt x="936" y="736"/>
                  </a:lnTo>
                  <a:lnTo>
                    <a:pt x="952" y="752"/>
                  </a:lnTo>
                  <a:lnTo>
                    <a:pt x="976" y="752"/>
                  </a:lnTo>
                  <a:lnTo>
                    <a:pt x="1000" y="760"/>
                  </a:lnTo>
                  <a:lnTo>
                    <a:pt x="1000" y="784"/>
                  </a:lnTo>
                  <a:lnTo>
                    <a:pt x="1000" y="800"/>
                  </a:lnTo>
                  <a:lnTo>
                    <a:pt x="1024" y="808"/>
                  </a:lnTo>
                  <a:lnTo>
                    <a:pt x="1040" y="808"/>
                  </a:lnTo>
                  <a:lnTo>
                    <a:pt x="1064" y="792"/>
                  </a:lnTo>
                  <a:lnTo>
                    <a:pt x="1088" y="800"/>
                  </a:lnTo>
                  <a:lnTo>
                    <a:pt x="1112" y="808"/>
                  </a:lnTo>
                  <a:lnTo>
                    <a:pt x="1128" y="824"/>
                  </a:lnTo>
                  <a:lnTo>
                    <a:pt x="1128" y="856"/>
                  </a:lnTo>
                  <a:lnTo>
                    <a:pt x="1104" y="848"/>
                  </a:lnTo>
                  <a:lnTo>
                    <a:pt x="1088" y="832"/>
                  </a:lnTo>
                  <a:lnTo>
                    <a:pt x="1080" y="848"/>
                  </a:lnTo>
                  <a:lnTo>
                    <a:pt x="1080" y="872"/>
                  </a:lnTo>
                  <a:lnTo>
                    <a:pt x="1072" y="880"/>
                  </a:lnTo>
                  <a:lnTo>
                    <a:pt x="1064" y="896"/>
                  </a:lnTo>
                  <a:lnTo>
                    <a:pt x="1064" y="928"/>
                  </a:lnTo>
                  <a:lnTo>
                    <a:pt x="1152" y="872"/>
                  </a:lnTo>
                  <a:lnTo>
                    <a:pt x="1184" y="840"/>
                  </a:lnTo>
                  <a:lnTo>
                    <a:pt x="1216" y="832"/>
                  </a:lnTo>
                  <a:lnTo>
                    <a:pt x="1216" y="800"/>
                  </a:lnTo>
                  <a:lnTo>
                    <a:pt x="1240" y="792"/>
                  </a:lnTo>
                  <a:lnTo>
                    <a:pt x="1264" y="800"/>
                  </a:lnTo>
                  <a:lnTo>
                    <a:pt x="1312" y="768"/>
                  </a:lnTo>
                  <a:lnTo>
                    <a:pt x="1328" y="736"/>
                  </a:lnTo>
                  <a:lnTo>
                    <a:pt x="1328" y="688"/>
                  </a:lnTo>
                  <a:lnTo>
                    <a:pt x="1344" y="672"/>
                  </a:lnTo>
                  <a:lnTo>
                    <a:pt x="1376" y="680"/>
                  </a:lnTo>
                  <a:lnTo>
                    <a:pt x="1384" y="704"/>
                  </a:lnTo>
                  <a:lnTo>
                    <a:pt x="1416" y="736"/>
                  </a:lnTo>
                  <a:lnTo>
                    <a:pt x="1440" y="720"/>
                  </a:lnTo>
                  <a:lnTo>
                    <a:pt x="1448" y="696"/>
                  </a:lnTo>
                  <a:lnTo>
                    <a:pt x="1448" y="784"/>
                  </a:lnTo>
                  <a:lnTo>
                    <a:pt x="1488" y="728"/>
                  </a:lnTo>
                  <a:lnTo>
                    <a:pt x="1528" y="664"/>
                  </a:lnTo>
                  <a:lnTo>
                    <a:pt x="1512" y="664"/>
                  </a:lnTo>
                  <a:lnTo>
                    <a:pt x="1480" y="672"/>
                  </a:lnTo>
                  <a:lnTo>
                    <a:pt x="1448" y="680"/>
                  </a:lnTo>
                  <a:lnTo>
                    <a:pt x="1440" y="656"/>
                  </a:lnTo>
                  <a:lnTo>
                    <a:pt x="1432" y="656"/>
                  </a:lnTo>
                  <a:lnTo>
                    <a:pt x="1432" y="632"/>
                  </a:lnTo>
                  <a:lnTo>
                    <a:pt x="1416" y="640"/>
                  </a:lnTo>
                  <a:lnTo>
                    <a:pt x="1400" y="640"/>
                  </a:lnTo>
                  <a:lnTo>
                    <a:pt x="1416" y="624"/>
                  </a:lnTo>
                  <a:lnTo>
                    <a:pt x="1424" y="608"/>
                  </a:lnTo>
                  <a:lnTo>
                    <a:pt x="1440" y="584"/>
                  </a:lnTo>
                  <a:lnTo>
                    <a:pt x="1408" y="584"/>
                  </a:lnTo>
                  <a:lnTo>
                    <a:pt x="1384" y="592"/>
                  </a:lnTo>
                  <a:lnTo>
                    <a:pt x="1352" y="608"/>
                  </a:lnTo>
                  <a:lnTo>
                    <a:pt x="1312" y="664"/>
                  </a:lnTo>
                  <a:lnTo>
                    <a:pt x="1368" y="560"/>
                  </a:lnTo>
                  <a:lnTo>
                    <a:pt x="1400" y="544"/>
                  </a:lnTo>
                  <a:lnTo>
                    <a:pt x="1432" y="536"/>
                  </a:lnTo>
                  <a:lnTo>
                    <a:pt x="1448" y="520"/>
                  </a:lnTo>
                  <a:lnTo>
                    <a:pt x="1472" y="512"/>
                  </a:lnTo>
                  <a:lnTo>
                    <a:pt x="1488" y="472"/>
                  </a:lnTo>
                  <a:lnTo>
                    <a:pt x="1504" y="448"/>
                  </a:lnTo>
                  <a:lnTo>
                    <a:pt x="1504" y="440"/>
                  </a:lnTo>
                  <a:lnTo>
                    <a:pt x="1488" y="408"/>
                  </a:lnTo>
                  <a:lnTo>
                    <a:pt x="1472" y="392"/>
                  </a:lnTo>
                  <a:lnTo>
                    <a:pt x="1464" y="416"/>
                  </a:lnTo>
                  <a:lnTo>
                    <a:pt x="1432" y="368"/>
                  </a:lnTo>
                  <a:lnTo>
                    <a:pt x="1400" y="376"/>
                  </a:lnTo>
                  <a:lnTo>
                    <a:pt x="1376" y="368"/>
                  </a:lnTo>
                  <a:lnTo>
                    <a:pt x="1352" y="376"/>
                  </a:lnTo>
                  <a:lnTo>
                    <a:pt x="1336" y="352"/>
                  </a:lnTo>
                  <a:lnTo>
                    <a:pt x="1328" y="336"/>
                  </a:lnTo>
                  <a:lnTo>
                    <a:pt x="1304" y="328"/>
                  </a:lnTo>
                  <a:lnTo>
                    <a:pt x="1272" y="320"/>
                  </a:lnTo>
                  <a:lnTo>
                    <a:pt x="1240" y="304"/>
                  </a:lnTo>
                  <a:lnTo>
                    <a:pt x="1216" y="272"/>
                  </a:lnTo>
                  <a:lnTo>
                    <a:pt x="1200" y="272"/>
                  </a:lnTo>
                  <a:lnTo>
                    <a:pt x="1216" y="296"/>
                  </a:lnTo>
                  <a:lnTo>
                    <a:pt x="1224" y="328"/>
                  </a:lnTo>
                  <a:lnTo>
                    <a:pt x="1200" y="336"/>
                  </a:lnTo>
                  <a:lnTo>
                    <a:pt x="1176" y="328"/>
                  </a:lnTo>
                  <a:lnTo>
                    <a:pt x="1160" y="328"/>
                  </a:lnTo>
                  <a:lnTo>
                    <a:pt x="1152" y="304"/>
                  </a:lnTo>
                  <a:lnTo>
                    <a:pt x="1136" y="296"/>
                  </a:lnTo>
                  <a:lnTo>
                    <a:pt x="1128" y="272"/>
                  </a:lnTo>
                  <a:lnTo>
                    <a:pt x="1112" y="256"/>
                  </a:lnTo>
                  <a:lnTo>
                    <a:pt x="1088" y="256"/>
                  </a:lnTo>
                  <a:lnTo>
                    <a:pt x="1064" y="256"/>
                  </a:lnTo>
                  <a:lnTo>
                    <a:pt x="1032" y="256"/>
                  </a:lnTo>
                  <a:lnTo>
                    <a:pt x="992" y="272"/>
                  </a:lnTo>
                  <a:lnTo>
                    <a:pt x="1000" y="288"/>
                  </a:lnTo>
                  <a:lnTo>
                    <a:pt x="1016" y="296"/>
                  </a:lnTo>
                  <a:lnTo>
                    <a:pt x="1032" y="312"/>
                  </a:lnTo>
                  <a:lnTo>
                    <a:pt x="1032" y="336"/>
                  </a:lnTo>
                  <a:lnTo>
                    <a:pt x="1040" y="360"/>
                  </a:lnTo>
                  <a:lnTo>
                    <a:pt x="1032" y="376"/>
                  </a:lnTo>
                  <a:lnTo>
                    <a:pt x="1032" y="400"/>
                  </a:lnTo>
                  <a:lnTo>
                    <a:pt x="1064" y="416"/>
                  </a:lnTo>
                  <a:lnTo>
                    <a:pt x="1088" y="440"/>
                  </a:lnTo>
                  <a:lnTo>
                    <a:pt x="1088" y="456"/>
                  </a:lnTo>
                  <a:lnTo>
                    <a:pt x="1080" y="488"/>
                  </a:lnTo>
                  <a:lnTo>
                    <a:pt x="1064" y="520"/>
                  </a:lnTo>
                  <a:lnTo>
                    <a:pt x="1064" y="536"/>
                  </a:lnTo>
                  <a:lnTo>
                    <a:pt x="1088" y="560"/>
                  </a:lnTo>
                  <a:lnTo>
                    <a:pt x="1096" y="584"/>
                  </a:lnTo>
                  <a:lnTo>
                    <a:pt x="1096" y="616"/>
                  </a:lnTo>
                  <a:lnTo>
                    <a:pt x="1072" y="616"/>
                  </a:lnTo>
                  <a:lnTo>
                    <a:pt x="1048" y="624"/>
                  </a:lnTo>
                  <a:lnTo>
                    <a:pt x="1024" y="600"/>
                  </a:lnTo>
                  <a:lnTo>
                    <a:pt x="1000" y="592"/>
                  </a:lnTo>
                  <a:lnTo>
                    <a:pt x="984" y="560"/>
                  </a:lnTo>
                  <a:lnTo>
                    <a:pt x="984" y="536"/>
                  </a:lnTo>
                  <a:lnTo>
                    <a:pt x="936" y="520"/>
                  </a:lnTo>
                  <a:lnTo>
                    <a:pt x="904" y="520"/>
                  </a:lnTo>
                  <a:lnTo>
                    <a:pt x="864" y="512"/>
                  </a:lnTo>
                  <a:lnTo>
                    <a:pt x="840" y="488"/>
                  </a:lnTo>
                  <a:lnTo>
                    <a:pt x="784" y="480"/>
                  </a:lnTo>
                  <a:lnTo>
                    <a:pt x="752" y="488"/>
                  </a:lnTo>
                  <a:lnTo>
                    <a:pt x="752" y="456"/>
                  </a:lnTo>
                  <a:lnTo>
                    <a:pt x="744" y="440"/>
                  </a:lnTo>
                  <a:lnTo>
                    <a:pt x="728" y="440"/>
                  </a:lnTo>
                  <a:lnTo>
                    <a:pt x="736" y="392"/>
                  </a:lnTo>
                  <a:lnTo>
                    <a:pt x="728" y="360"/>
                  </a:lnTo>
                  <a:lnTo>
                    <a:pt x="752" y="304"/>
                  </a:lnTo>
                  <a:lnTo>
                    <a:pt x="800" y="272"/>
                  </a:lnTo>
                  <a:lnTo>
                    <a:pt x="808" y="248"/>
                  </a:lnTo>
                  <a:lnTo>
                    <a:pt x="768" y="240"/>
                  </a:lnTo>
                  <a:lnTo>
                    <a:pt x="736" y="208"/>
                  </a:lnTo>
                  <a:lnTo>
                    <a:pt x="808" y="208"/>
                  </a:lnTo>
                  <a:lnTo>
                    <a:pt x="824" y="192"/>
                  </a:lnTo>
                  <a:lnTo>
                    <a:pt x="848" y="184"/>
                  </a:lnTo>
                  <a:lnTo>
                    <a:pt x="864" y="168"/>
                  </a:lnTo>
                  <a:lnTo>
                    <a:pt x="888" y="160"/>
                  </a:lnTo>
                  <a:lnTo>
                    <a:pt x="856" y="128"/>
                  </a:lnTo>
                  <a:lnTo>
                    <a:pt x="856" y="96"/>
                  </a:lnTo>
                  <a:lnTo>
                    <a:pt x="832" y="88"/>
                  </a:lnTo>
                  <a:lnTo>
                    <a:pt x="816" y="96"/>
                  </a:lnTo>
                  <a:lnTo>
                    <a:pt x="816" y="112"/>
                  </a:lnTo>
                  <a:lnTo>
                    <a:pt x="824" y="136"/>
                  </a:lnTo>
                  <a:lnTo>
                    <a:pt x="808" y="184"/>
                  </a:lnTo>
                  <a:lnTo>
                    <a:pt x="792" y="112"/>
                  </a:lnTo>
                  <a:lnTo>
                    <a:pt x="776" y="120"/>
                  </a:lnTo>
                  <a:lnTo>
                    <a:pt x="776" y="144"/>
                  </a:lnTo>
                  <a:lnTo>
                    <a:pt x="760" y="136"/>
                  </a:lnTo>
                  <a:lnTo>
                    <a:pt x="744" y="56"/>
                  </a:lnTo>
                  <a:lnTo>
                    <a:pt x="728" y="56"/>
                  </a:lnTo>
                  <a:lnTo>
                    <a:pt x="720" y="40"/>
                  </a:lnTo>
                  <a:lnTo>
                    <a:pt x="704" y="40"/>
                  </a:lnTo>
                  <a:lnTo>
                    <a:pt x="696" y="56"/>
                  </a:lnTo>
                  <a:lnTo>
                    <a:pt x="704" y="80"/>
                  </a:lnTo>
                  <a:lnTo>
                    <a:pt x="720" y="96"/>
                  </a:lnTo>
                  <a:lnTo>
                    <a:pt x="728" y="136"/>
                  </a:lnTo>
                  <a:lnTo>
                    <a:pt x="712" y="160"/>
                  </a:lnTo>
                  <a:lnTo>
                    <a:pt x="704" y="184"/>
                  </a:lnTo>
                  <a:lnTo>
                    <a:pt x="672" y="152"/>
                  </a:lnTo>
                  <a:lnTo>
                    <a:pt x="640" y="168"/>
                  </a:lnTo>
                  <a:lnTo>
                    <a:pt x="592" y="160"/>
                  </a:lnTo>
                  <a:lnTo>
                    <a:pt x="576" y="144"/>
                  </a:lnTo>
                  <a:lnTo>
                    <a:pt x="560" y="168"/>
                  </a:lnTo>
                  <a:lnTo>
                    <a:pt x="536" y="192"/>
                  </a:lnTo>
                  <a:lnTo>
                    <a:pt x="520" y="184"/>
                  </a:lnTo>
                  <a:lnTo>
                    <a:pt x="504" y="160"/>
                  </a:lnTo>
                  <a:lnTo>
                    <a:pt x="472" y="160"/>
                  </a:lnTo>
                  <a:lnTo>
                    <a:pt x="440" y="160"/>
                  </a:lnTo>
                  <a:lnTo>
                    <a:pt x="464" y="120"/>
                  </a:lnTo>
                  <a:lnTo>
                    <a:pt x="416" y="104"/>
                  </a:lnTo>
                  <a:lnTo>
                    <a:pt x="392" y="80"/>
                  </a:lnTo>
                  <a:lnTo>
                    <a:pt x="376" y="96"/>
                  </a:lnTo>
                  <a:lnTo>
                    <a:pt x="344" y="56"/>
                  </a:lnTo>
                  <a:lnTo>
                    <a:pt x="304" y="40"/>
                  </a:lnTo>
                  <a:lnTo>
                    <a:pt x="296" y="56"/>
                  </a:lnTo>
                  <a:lnTo>
                    <a:pt x="224" y="4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2" name="Freeform 7"/>
            <p:cNvSpPr>
              <a:spLocks/>
            </p:cNvSpPr>
            <p:nvPr/>
          </p:nvSpPr>
          <p:spPr bwMode="auto">
            <a:xfrm>
              <a:off x="3390900" y="3187700"/>
              <a:ext cx="215900" cy="254000"/>
            </a:xfrm>
            <a:custGeom>
              <a:avLst/>
              <a:gdLst>
                <a:gd name="T0" fmla="*/ 38100 w 136"/>
                <a:gd name="T1" fmla="*/ 0 h 160"/>
                <a:gd name="T2" fmla="*/ 25400 w 136"/>
                <a:gd name="T3" fmla="*/ 25400 h 160"/>
                <a:gd name="T4" fmla="*/ 12700 w 136"/>
                <a:gd name="T5" fmla="*/ 63500 h 160"/>
                <a:gd name="T6" fmla="*/ 0 w 136"/>
                <a:gd name="T7" fmla="*/ 114300 h 160"/>
                <a:gd name="T8" fmla="*/ 25400 w 136"/>
                <a:gd name="T9" fmla="*/ 165100 h 160"/>
                <a:gd name="T10" fmla="*/ 38100 w 136"/>
                <a:gd name="T11" fmla="*/ 203200 h 160"/>
                <a:gd name="T12" fmla="*/ 38100 w 136"/>
                <a:gd name="T13" fmla="*/ 254000 h 160"/>
                <a:gd name="T14" fmla="*/ 63500 w 136"/>
                <a:gd name="T15" fmla="*/ 254000 h 160"/>
                <a:gd name="T16" fmla="*/ 76200 w 136"/>
                <a:gd name="T17" fmla="*/ 215900 h 160"/>
                <a:gd name="T18" fmla="*/ 101600 w 136"/>
                <a:gd name="T19" fmla="*/ 228600 h 160"/>
                <a:gd name="T20" fmla="*/ 127000 w 136"/>
                <a:gd name="T21" fmla="*/ 190500 h 160"/>
                <a:gd name="T22" fmla="*/ 203200 w 136"/>
                <a:gd name="T23" fmla="*/ 177800 h 160"/>
                <a:gd name="T24" fmla="*/ 215900 w 136"/>
                <a:gd name="T25" fmla="*/ 152400 h 160"/>
                <a:gd name="T26" fmla="*/ 177800 w 136"/>
                <a:gd name="T27" fmla="*/ 127000 h 160"/>
                <a:gd name="T28" fmla="*/ 177800 w 136"/>
                <a:gd name="T29" fmla="*/ 88900 h 160"/>
                <a:gd name="T30" fmla="*/ 152400 w 136"/>
                <a:gd name="T31" fmla="*/ 88900 h 160"/>
                <a:gd name="T32" fmla="*/ 127000 w 136"/>
                <a:gd name="T33" fmla="*/ 127000 h 160"/>
                <a:gd name="T34" fmla="*/ 101600 w 136"/>
                <a:gd name="T35" fmla="*/ 127000 h 160"/>
                <a:gd name="T36" fmla="*/ 76200 w 136"/>
                <a:gd name="T37" fmla="*/ 114300 h 160"/>
                <a:gd name="T38" fmla="*/ 50800 w 136"/>
                <a:gd name="T39" fmla="*/ 114300 h 160"/>
                <a:gd name="T40" fmla="*/ 50800 w 136"/>
                <a:gd name="T41" fmla="*/ 88900 h 160"/>
                <a:gd name="T42" fmla="*/ 38100 w 136"/>
                <a:gd name="T43" fmla="*/ 50800 h 160"/>
                <a:gd name="T44" fmla="*/ 50800 w 136"/>
                <a:gd name="T45" fmla="*/ 12700 h 160"/>
                <a:gd name="T46" fmla="*/ 38100 w 136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6"/>
                <a:gd name="T73" fmla="*/ 0 h 160"/>
                <a:gd name="T74" fmla="*/ 136 w 136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6" h="160">
                  <a:moveTo>
                    <a:pt x="24" y="0"/>
                  </a:moveTo>
                  <a:lnTo>
                    <a:pt x="16" y="16"/>
                  </a:lnTo>
                  <a:lnTo>
                    <a:pt x="8" y="40"/>
                  </a:lnTo>
                  <a:lnTo>
                    <a:pt x="0" y="72"/>
                  </a:lnTo>
                  <a:lnTo>
                    <a:pt x="16" y="104"/>
                  </a:lnTo>
                  <a:lnTo>
                    <a:pt x="24" y="128"/>
                  </a:lnTo>
                  <a:lnTo>
                    <a:pt x="24" y="160"/>
                  </a:lnTo>
                  <a:lnTo>
                    <a:pt x="40" y="160"/>
                  </a:lnTo>
                  <a:lnTo>
                    <a:pt x="48" y="136"/>
                  </a:lnTo>
                  <a:lnTo>
                    <a:pt x="64" y="144"/>
                  </a:lnTo>
                  <a:lnTo>
                    <a:pt x="80" y="120"/>
                  </a:lnTo>
                  <a:lnTo>
                    <a:pt x="128" y="112"/>
                  </a:lnTo>
                  <a:lnTo>
                    <a:pt x="136" y="96"/>
                  </a:lnTo>
                  <a:lnTo>
                    <a:pt x="112" y="80"/>
                  </a:lnTo>
                  <a:lnTo>
                    <a:pt x="112" y="56"/>
                  </a:lnTo>
                  <a:lnTo>
                    <a:pt x="96" y="56"/>
                  </a:lnTo>
                  <a:lnTo>
                    <a:pt x="80" y="80"/>
                  </a:lnTo>
                  <a:lnTo>
                    <a:pt x="64" y="80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32" y="56"/>
                  </a:lnTo>
                  <a:lnTo>
                    <a:pt x="24" y="32"/>
                  </a:lnTo>
                  <a:lnTo>
                    <a:pt x="32" y="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3" name="Freeform 8"/>
            <p:cNvSpPr>
              <a:spLocks/>
            </p:cNvSpPr>
            <p:nvPr/>
          </p:nvSpPr>
          <p:spPr bwMode="auto">
            <a:xfrm>
              <a:off x="3441700" y="3492500"/>
              <a:ext cx="50800" cy="50800"/>
            </a:xfrm>
            <a:custGeom>
              <a:avLst/>
              <a:gdLst>
                <a:gd name="T0" fmla="*/ 50800 w 32"/>
                <a:gd name="T1" fmla="*/ 12700 h 32"/>
                <a:gd name="T2" fmla="*/ 38100 w 32"/>
                <a:gd name="T3" fmla="*/ 12700 h 32"/>
                <a:gd name="T4" fmla="*/ 25400 w 32"/>
                <a:gd name="T5" fmla="*/ 0 h 32"/>
                <a:gd name="T6" fmla="*/ 12700 w 32"/>
                <a:gd name="T7" fmla="*/ 0 h 32"/>
                <a:gd name="T8" fmla="*/ 0 w 32"/>
                <a:gd name="T9" fmla="*/ 0 h 32"/>
                <a:gd name="T10" fmla="*/ 0 w 32"/>
                <a:gd name="T11" fmla="*/ 12700 h 32"/>
                <a:gd name="T12" fmla="*/ 12700 w 32"/>
                <a:gd name="T13" fmla="*/ 38100 h 32"/>
                <a:gd name="T14" fmla="*/ 25400 w 32"/>
                <a:gd name="T15" fmla="*/ 50800 h 32"/>
                <a:gd name="T16" fmla="*/ 38100 w 32"/>
                <a:gd name="T17" fmla="*/ 50800 h 32"/>
                <a:gd name="T18" fmla="*/ 50800 w 32"/>
                <a:gd name="T19" fmla="*/ 38100 h 32"/>
                <a:gd name="T20" fmla="*/ 50800 w 32"/>
                <a:gd name="T21" fmla="*/ 25400 h 32"/>
                <a:gd name="T22" fmla="*/ 50800 w 32"/>
                <a:gd name="T23" fmla="*/ 1270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32"/>
                <a:gd name="T38" fmla="*/ 32 w 32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32">
                  <a:moveTo>
                    <a:pt x="32" y="8"/>
                  </a:move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4" name="Freeform 9"/>
            <p:cNvSpPr>
              <a:spLocks/>
            </p:cNvSpPr>
            <p:nvPr/>
          </p:nvSpPr>
          <p:spPr bwMode="auto">
            <a:xfrm>
              <a:off x="2374900" y="2806700"/>
              <a:ext cx="127000" cy="101600"/>
            </a:xfrm>
            <a:custGeom>
              <a:avLst/>
              <a:gdLst>
                <a:gd name="T0" fmla="*/ 0 w 80"/>
                <a:gd name="T1" fmla="*/ 25400 h 64"/>
                <a:gd name="T2" fmla="*/ 12700 w 80"/>
                <a:gd name="T3" fmla="*/ 12700 h 64"/>
                <a:gd name="T4" fmla="*/ 50800 w 80"/>
                <a:gd name="T5" fmla="*/ 12700 h 64"/>
                <a:gd name="T6" fmla="*/ 76200 w 80"/>
                <a:gd name="T7" fmla="*/ 0 h 64"/>
                <a:gd name="T8" fmla="*/ 101600 w 80"/>
                <a:gd name="T9" fmla="*/ 12700 h 64"/>
                <a:gd name="T10" fmla="*/ 127000 w 80"/>
                <a:gd name="T11" fmla="*/ 50800 h 64"/>
                <a:gd name="T12" fmla="*/ 127000 w 80"/>
                <a:gd name="T13" fmla="*/ 88900 h 64"/>
                <a:gd name="T14" fmla="*/ 88900 w 80"/>
                <a:gd name="T15" fmla="*/ 88900 h 64"/>
                <a:gd name="T16" fmla="*/ 63500 w 80"/>
                <a:gd name="T17" fmla="*/ 76200 h 64"/>
                <a:gd name="T18" fmla="*/ 50800 w 80"/>
                <a:gd name="T19" fmla="*/ 101600 h 64"/>
                <a:gd name="T20" fmla="*/ 25400 w 80"/>
                <a:gd name="T21" fmla="*/ 101600 h 64"/>
                <a:gd name="T22" fmla="*/ 25400 w 80"/>
                <a:gd name="T23" fmla="*/ 63500 h 64"/>
                <a:gd name="T24" fmla="*/ 0 w 80"/>
                <a:gd name="T25" fmla="*/ 25400 h 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64"/>
                <a:gd name="T41" fmla="*/ 80 w 80"/>
                <a:gd name="T42" fmla="*/ 64 h 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64">
                  <a:moveTo>
                    <a:pt x="0" y="16"/>
                  </a:moveTo>
                  <a:lnTo>
                    <a:pt x="8" y="8"/>
                  </a:lnTo>
                  <a:lnTo>
                    <a:pt x="32" y="8"/>
                  </a:lnTo>
                  <a:lnTo>
                    <a:pt x="48" y="0"/>
                  </a:lnTo>
                  <a:lnTo>
                    <a:pt x="64" y="8"/>
                  </a:lnTo>
                  <a:lnTo>
                    <a:pt x="80" y="32"/>
                  </a:lnTo>
                  <a:lnTo>
                    <a:pt x="80" y="56"/>
                  </a:lnTo>
                  <a:lnTo>
                    <a:pt x="56" y="56"/>
                  </a:lnTo>
                  <a:lnTo>
                    <a:pt x="40" y="48"/>
                  </a:lnTo>
                  <a:lnTo>
                    <a:pt x="32" y="64"/>
                  </a:lnTo>
                  <a:lnTo>
                    <a:pt x="16" y="64"/>
                  </a:lnTo>
                  <a:lnTo>
                    <a:pt x="16" y="4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5" name="Freeform 10"/>
            <p:cNvSpPr>
              <a:spLocks/>
            </p:cNvSpPr>
            <p:nvPr/>
          </p:nvSpPr>
          <p:spPr bwMode="auto">
            <a:xfrm>
              <a:off x="2235200" y="2425700"/>
              <a:ext cx="685800" cy="457200"/>
            </a:xfrm>
            <a:custGeom>
              <a:avLst/>
              <a:gdLst>
                <a:gd name="T0" fmla="*/ 533400 w 432"/>
                <a:gd name="T1" fmla="*/ 215900 h 288"/>
                <a:gd name="T2" fmla="*/ 444500 w 432"/>
                <a:gd name="T3" fmla="*/ 177800 h 288"/>
                <a:gd name="T4" fmla="*/ 355600 w 432"/>
                <a:gd name="T5" fmla="*/ 127000 h 288"/>
                <a:gd name="T6" fmla="*/ 254000 w 432"/>
                <a:gd name="T7" fmla="*/ 88900 h 288"/>
                <a:gd name="T8" fmla="*/ 203200 w 432"/>
                <a:gd name="T9" fmla="*/ 38100 h 288"/>
                <a:gd name="T10" fmla="*/ 165100 w 432"/>
                <a:gd name="T11" fmla="*/ 76200 h 288"/>
                <a:gd name="T12" fmla="*/ 127000 w 432"/>
                <a:gd name="T13" fmla="*/ 101600 h 288"/>
                <a:gd name="T14" fmla="*/ 101600 w 432"/>
                <a:gd name="T15" fmla="*/ 76200 h 288"/>
                <a:gd name="T16" fmla="*/ 101600 w 432"/>
                <a:gd name="T17" fmla="*/ 12700 h 288"/>
                <a:gd name="T18" fmla="*/ 88900 w 432"/>
                <a:gd name="T19" fmla="*/ 127000 h 288"/>
                <a:gd name="T20" fmla="*/ 50800 w 432"/>
                <a:gd name="T21" fmla="*/ 76200 h 288"/>
                <a:gd name="T22" fmla="*/ 50800 w 432"/>
                <a:gd name="T23" fmla="*/ 0 h 288"/>
                <a:gd name="T24" fmla="*/ 0 w 432"/>
                <a:gd name="T25" fmla="*/ 12700 h 288"/>
                <a:gd name="T26" fmla="*/ 0 w 432"/>
                <a:gd name="T27" fmla="*/ 63500 h 288"/>
                <a:gd name="T28" fmla="*/ 12700 w 432"/>
                <a:gd name="T29" fmla="*/ 152400 h 288"/>
                <a:gd name="T30" fmla="*/ 63500 w 432"/>
                <a:gd name="T31" fmla="*/ 190500 h 288"/>
                <a:gd name="T32" fmla="*/ 203200 w 432"/>
                <a:gd name="T33" fmla="*/ 177800 h 288"/>
                <a:gd name="T34" fmla="*/ 304800 w 432"/>
                <a:gd name="T35" fmla="*/ 165100 h 288"/>
                <a:gd name="T36" fmla="*/ 368300 w 432"/>
                <a:gd name="T37" fmla="*/ 215900 h 288"/>
                <a:gd name="T38" fmla="*/ 393700 w 432"/>
                <a:gd name="T39" fmla="*/ 342900 h 288"/>
                <a:gd name="T40" fmla="*/ 342900 w 432"/>
                <a:gd name="T41" fmla="*/ 381000 h 288"/>
                <a:gd name="T42" fmla="*/ 317500 w 432"/>
                <a:gd name="T43" fmla="*/ 431800 h 288"/>
                <a:gd name="T44" fmla="*/ 381000 w 432"/>
                <a:gd name="T45" fmla="*/ 406400 h 288"/>
                <a:gd name="T46" fmla="*/ 431800 w 432"/>
                <a:gd name="T47" fmla="*/ 393700 h 288"/>
                <a:gd name="T48" fmla="*/ 482600 w 432"/>
                <a:gd name="T49" fmla="*/ 431800 h 288"/>
                <a:gd name="T50" fmla="*/ 584200 w 432"/>
                <a:gd name="T51" fmla="*/ 457200 h 288"/>
                <a:gd name="T52" fmla="*/ 685800 w 432"/>
                <a:gd name="T53" fmla="*/ 444500 h 288"/>
                <a:gd name="T54" fmla="*/ 609600 w 432"/>
                <a:gd name="T55" fmla="*/ 406400 h 288"/>
                <a:gd name="T56" fmla="*/ 546100 w 432"/>
                <a:gd name="T57" fmla="*/ 381000 h 288"/>
                <a:gd name="T58" fmla="*/ 635000 w 432"/>
                <a:gd name="T59" fmla="*/ 393700 h 288"/>
                <a:gd name="T60" fmla="*/ 584200 w 432"/>
                <a:gd name="T61" fmla="*/ 342900 h 288"/>
                <a:gd name="T62" fmla="*/ 508000 w 432"/>
                <a:gd name="T63" fmla="*/ 317500 h 288"/>
                <a:gd name="T64" fmla="*/ 546100 w 432"/>
                <a:gd name="T65" fmla="*/ 241300 h 288"/>
                <a:gd name="T66" fmla="*/ 596900 w 432"/>
                <a:gd name="T67" fmla="*/ 215900 h 28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32"/>
                <a:gd name="T103" fmla="*/ 0 h 288"/>
                <a:gd name="T104" fmla="*/ 432 w 432"/>
                <a:gd name="T105" fmla="*/ 288 h 28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32" h="288">
                  <a:moveTo>
                    <a:pt x="376" y="136"/>
                  </a:moveTo>
                  <a:lnTo>
                    <a:pt x="336" y="136"/>
                  </a:lnTo>
                  <a:lnTo>
                    <a:pt x="320" y="120"/>
                  </a:lnTo>
                  <a:lnTo>
                    <a:pt x="280" y="112"/>
                  </a:lnTo>
                  <a:lnTo>
                    <a:pt x="256" y="88"/>
                  </a:lnTo>
                  <a:lnTo>
                    <a:pt x="224" y="80"/>
                  </a:lnTo>
                  <a:lnTo>
                    <a:pt x="200" y="56"/>
                  </a:lnTo>
                  <a:lnTo>
                    <a:pt x="160" y="56"/>
                  </a:lnTo>
                  <a:lnTo>
                    <a:pt x="160" y="32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80" y="64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72" y="16"/>
                  </a:lnTo>
                  <a:lnTo>
                    <a:pt x="64" y="8"/>
                  </a:lnTo>
                  <a:lnTo>
                    <a:pt x="48" y="48"/>
                  </a:lnTo>
                  <a:lnTo>
                    <a:pt x="56" y="80"/>
                  </a:lnTo>
                  <a:lnTo>
                    <a:pt x="48" y="96"/>
                  </a:lnTo>
                  <a:lnTo>
                    <a:pt x="32" y="48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8" y="96"/>
                  </a:lnTo>
                  <a:lnTo>
                    <a:pt x="24" y="112"/>
                  </a:lnTo>
                  <a:lnTo>
                    <a:pt x="40" y="120"/>
                  </a:lnTo>
                  <a:lnTo>
                    <a:pt x="88" y="104"/>
                  </a:lnTo>
                  <a:lnTo>
                    <a:pt x="128" y="112"/>
                  </a:lnTo>
                  <a:lnTo>
                    <a:pt x="152" y="104"/>
                  </a:lnTo>
                  <a:lnTo>
                    <a:pt x="192" y="104"/>
                  </a:lnTo>
                  <a:lnTo>
                    <a:pt x="224" y="120"/>
                  </a:lnTo>
                  <a:lnTo>
                    <a:pt x="232" y="136"/>
                  </a:lnTo>
                  <a:lnTo>
                    <a:pt x="232" y="176"/>
                  </a:lnTo>
                  <a:lnTo>
                    <a:pt x="248" y="216"/>
                  </a:lnTo>
                  <a:lnTo>
                    <a:pt x="240" y="232"/>
                  </a:lnTo>
                  <a:lnTo>
                    <a:pt x="216" y="240"/>
                  </a:lnTo>
                  <a:lnTo>
                    <a:pt x="200" y="256"/>
                  </a:lnTo>
                  <a:lnTo>
                    <a:pt x="200" y="272"/>
                  </a:lnTo>
                  <a:lnTo>
                    <a:pt x="208" y="280"/>
                  </a:lnTo>
                  <a:lnTo>
                    <a:pt x="240" y="256"/>
                  </a:lnTo>
                  <a:lnTo>
                    <a:pt x="256" y="240"/>
                  </a:lnTo>
                  <a:lnTo>
                    <a:pt x="272" y="248"/>
                  </a:lnTo>
                  <a:lnTo>
                    <a:pt x="288" y="264"/>
                  </a:lnTo>
                  <a:lnTo>
                    <a:pt x="304" y="272"/>
                  </a:lnTo>
                  <a:lnTo>
                    <a:pt x="336" y="280"/>
                  </a:lnTo>
                  <a:lnTo>
                    <a:pt x="368" y="288"/>
                  </a:lnTo>
                  <a:lnTo>
                    <a:pt x="400" y="272"/>
                  </a:lnTo>
                  <a:lnTo>
                    <a:pt x="432" y="280"/>
                  </a:lnTo>
                  <a:lnTo>
                    <a:pt x="424" y="264"/>
                  </a:lnTo>
                  <a:lnTo>
                    <a:pt x="384" y="256"/>
                  </a:lnTo>
                  <a:lnTo>
                    <a:pt x="344" y="248"/>
                  </a:lnTo>
                  <a:lnTo>
                    <a:pt x="344" y="240"/>
                  </a:lnTo>
                  <a:lnTo>
                    <a:pt x="368" y="240"/>
                  </a:lnTo>
                  <a:lnTo>
                    <a:pt x="400" y="248"/>
                  </a:lnTo>
                  <a:lnTo>
                    <a:pt x="384" y="216"/>
                  </a:lnTo>
                  <a:lnTo>
                    <a:pt x="368" y="216"/>
                  </a:lnTo>
                  <a:lnTo>
                    <a:pt x="344" y="200"/>
                  </a:lnTo>
                  <a:lnTo>
                    <a:pt x="320" y="200"/>
                  </a:lnTo>
                  <a:lnTo>
                    <a:pt x="336" y="160"/>
                  </a:lnTo>
                  <a:lnTo>
                    <a:pt x="344" y="152"/>
                  </a:lnTo>
                  <a:lnTo>
                    <a:pt x="368" y="144"/>
                  </a:lnTo>
                  <a:lnTo>
                    <a:pt x="376" y="136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6" name="Freeform 11"/>
            <p:cNvSpPr>
              <a:spLocks/>
            </p:cNvSpPr>
            <p:nvPr/>
          </p:nvSpPr>
          <p:spPr bwMode="auto">
            <a:xfrm>
              <a:off x="1689100" y="2425700"/>
              <a:ext cx="381000" cy="279400"/>
            </a:xfrm>
            <a:custGeom>
              <a:avLst/>
              <a:gdLst>
                <a:gd name="T0" fmla="*/ 279400 w 240"/>
                <a:gd name="T1" fmla="*/ 76200 h 176"/>
                <a:gd name="T2" fmla="*/ 254000 w 240"/>
                <a:gd name="T3" fmla="*/ 25400 h 176"/>
                <a:gd name="T4" fmla="*/ 215900 w 240"/>
                <a:gd name="T5" fmla="*/ 76200 h 176"/>
                <a:gd name="T6" fmla="*/ 190500 w 240"/>
                <a:gd name="T7" fmla="*/ 0 h 176"/>
                <a:gd name="T8" fmla="*/ 152400 w 240"/>
                <a:gd name="T9" fmla="*/ 50800 h 176"/>
                <a:gd name="T10" fmla="*/ 139700 w 240"/>
                <a:gd name="T11" fmla="*/ 12700 h 176"/>
                <a:gd name="T12" fmla="*/ 114300 w 240"/>
                <a:gd name="T13" fmla="*/ 50800 h 176"/>
                <a:gd name="T14" fmla="*/ 76200 w 240"/>
                <a:gd name="T15" fmla="*/ 25400 h 176"/>
                <a:gd name="T16" fmla="*/ 25400 w 240"/>
                <a:gd name="T17" fmla="*/ 38100 h 176"/>
                <a:gd name="T18" fmla="*/ 0 w 240"/>
                <a:gd name="T19" fmla="*/ 101600 h 176"/>
                <a:gd name="T20" fmla="*/ 25400 w 240"/>
                <a:gd name="T21" fmla="*/ 114300 h 176"/>
                <a:gd name="T22" fmla="*/ 114300 w 240"/>
                <a:gd name="T23" fmla="*/ 114300 h 176"/>
                <a:gd name="T24" fmla="*/ 63500 w 240"/>
                <a:gd name="T25" fmla="*/ 152400 h 176"/>
                <a:gd name="T26" fmla="*/ 165100 w 240"/>
                <a:gd name="T27" fmla="*/ 190500 h 176"/>
                <a:gd name="T28" fmla="*/ 139700 w 240"/>
                <a:gd name="T29" fmla="*/ 203200 h 176"/>
                <a:gd name="T30" fmla="*/ 25400 w 240"/>
                <a:gd name="T31" fmla="*/ 190500 h 176"/>
                <a:gd name="T32" fmla="*/ 88900 w 240"/>
                <a:gd name="T33" fmla="*/ 241300 h 176"/>
                <a:gd name="T34" fmla="*/ 152400 w 240"/>
                <a:gd name="T35" fmla="*/ 254000 h 176"/>
                <a:gd name="T36" fmla="*/ 215900 w 240"/>
                <a:gd name="T37" fmla="*/ 241300 h 176"/>
                <a:gd name="T38" fmla="*/ 266700 w 240"/>
                <a:gd name="T39" fmla="*/ 254000 h 176"/>
                <a:gd name="T40" fmla="*/ 330200 w 240"/>
                <a:gd name="T41" fmla="*/ 279400 h 176"/>
                <a:gd name="T42" fmla="*/ 317500 w 240"/>
                <a:gd name="T43" fmla="*/ 241300 h 176"/>
                <a:gd name="T44" fmla="*/ 381000 w 240"/>
                <a:gd name="T45" fmla="*/ 215900 h 176"/>
                <a:gd name="T46" fmla="*/ 317500 w 240"/>
                <a:gd name="T47" fmla="*/ 190500 h 176"/>
                <a:gd name="T48" fmla="*/ 279400 w 240"/>
                <a:gd name="T49" fmla="*/ 76200 h 1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0"/>
                <a:gd name="T76" fmla="*/ 0 h 176"/>
                <a:gd name="T77" fmla="*/ 240 w 240"/>
                <a:gd name="T78" fmla="*/ 176 h 1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0" h="176">
                  <a:moveTo>
                    <a:pt x="176" y="48"/>
                  </a:moveTo>
                  <a:lnTo>
                    <a:pt x="160" y="16"/>
                  </a:lnTo>
                  <a:lnTo>
                    <a:pt x="136" y="48"/>
                  </a:lnTo>
                  <a:lnTo>
                    <a:pt x="120" y="0"/>
                  </a:lnTo>
                  <a:lnTo>
                    <a:pt x="96" y="32"/>
                  </a:lnTo>
                  <a:lnTo>
                    <a:pt x="88" y="8"/>
                  </a:lnTo>
                  <a:lnTo>
                    <a:pt x="72" y="32"/>
                  </a:lnTo>
                  <a:lnTo>
                    <a:pt x="48" y="16"/>
                  </a:lnTo>
                  <a:lnTo>
                    <a:pt x="16" y="24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72" y="72"/>
                  </a:lnTo>
                  <a:lnTo>
                    <a:pt x="40" y="96"/>
                  </a:lnTo>
                  <a:lnTo>
                    <a:pt x="104" y="120"/>
                  </a:lnTo>
                  <a:lnTo>
                    <a:pt x="88" y="128"/>
                  </a:lnTo>
                  <a:lnTo>
                    <a:pt x="16" y="120"/>
                  </a:lnTo>
                  <a:lnTo>
                    <a:pt x="56" y="152"/>
                  </a:lnTo>
                  <a:lnTo>
                    <a:pt x="96" y="160"/>
                  </a:lnTo>
                  <a:lnTo>
                    <a:pt x="136" y="152"/>
                  </a:lnTo>
                  <a:lnTo>
                    <a:pt x="168" y="160"/>
                  </a:lnTo>
                  <a:lnTo>
                    <a:pt x="208" y="176"/>
                  </a:lnTo>
                  <a:lnTo>
                    <a:pt x="200" y="152"/>
                  </a:lnTo>
                  <a:lnTo>
                    <a:pt x="240" y="136"/>
                  </a:lnTo>
                  <a:lnTo>
                    <a:pt x="200" y="120"/>
                  </a:lnTo>
                  <a:lnTo>
                    <a:pt x="176" y="48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7" name="Freeform 12"/>
            <p:cNvSpPr>
              <a:spLocks/>
            </p:cNvSpPr>
            <p:nvPr/>
          </p:nvSpPr>
          <p:spPr bwMode="auto">
            <a:xfrm>
              <a:off x="2120900" y="1981200"/>
              <a:ext cx="215900" cy="342900"/>
            </a:xfrm>
            <a:custGeom>
              <a:avLst/>
              <a:gdLst>
                <a:gd name="T0" fmla="*/ 139700 w 136"/>
                <a:gd name="T1" fmla="*/ 0 h 216"/>
                <a:gd name="T2" fmla="*/ 101600 w 136"/>
                <a:gd name="T3" fmla="*/ 0 h 216"/>
                <a:gd name="T4" fmla="*/ 50800 w 136"/>
                <a:gd name="T5" fmla="*/ 38100 h 216"/>
                <a:gd name="T6" fmla="*/ 12700 w 136"/>
                <a:gd name="T7" fmla="*/ 63500 h 216"/>
                <a:gd name="T8" fmla="*/ 0 w 136"/>
                <a:gd name="T9" fmla="*/ 114300 h 216"/>
                <a:gd name="T10" fmla="*/ 0 w 136"/>
                <a:gd name="T11" fmla="*/ 139700 h 216"/>
                <a:gd name="T12" fmla="*/ 25400 w 136"/>
                <a:gd name="T13" fmla="*/ 152400 h 216"/>
                <a:gd name="T14" fmla="*/ 88900 w 136"/>
                <a:gd name="T15" fmla="*/ 139700 h 216"/>
                <a:gd name="T16" fmla="*/ 165100 w 136"/>
                <a:gd name="T17" fmla="*/ 114300 h 216"/>
                <a:gd name="T18" fmla="*/ 88900 w 136"/>
                <a:gd name="T19" fmla="*/ 190500 h 216"/>
                <a:gd name="T20" fmla="*/ 114300 w 136"/>
                <a:gd name="T21" fmla="*/ 190500 h 216"/>
                <a:gd name="T22" fmla="*/ 88900 w 136"/>
                <a:gd name="T23" fmla="*/ 228600 h 216"/>
                <a:gd name="T24" fmla="*/ 114300 w 136"/>
                <a:gd name="T25" fmla="*/ 254000 h 216"/>
                <a:gd name="T26" fmla="*/ 114300 w 136"/>
                <a:gd name="T27" fmla="*/ 292100 h 216"/>
                <a:gd name="T28" fmla="*/ 76200 w 136"/>
                <a:gd name="T29" fmla="*/ 304800 h 216"/>
                <a:gd name="T30" fmla="*/ 50800 w 136"/>
                <a:gd name="T31" fmla="*/ 342900 h 216"/>
                <a:gd name="T32" fmla="*/ 76200 w 136"/>
                <a:gd name="T33" fmla="*/ 342900 h 216"/>
                <a:gd name="T34" fmla="*/ 139700 w 136"/>
                <a:gd name="T35" fmla="*/ 317500 h 216"/>
                <a:gd name="T36" fmla="*/ 215900 w 136"/>
                <a:gd name="T37" fmla="*/ 330200 h 216"/>
                <a:gd name="T38" fmla="*/ 203200 w 136"/>
                <a:gd name="T39" fmla="*/ 279400 h 216"/>
                <a:gd name="T40" fmla="*/ 203200 w 136"/>
                <a:gd name="T41" fmla="*/ 228600 h 216"/>
                <a:gd name="T42" fmla="*/ 177800 w 136"/>
                <a:gd name="T43" fmla="*/ 190500 h 216"/>
                <a:gd name="T44" fmla="*/ 203200 w 136"/>
                <a:gd name="T45" fmla="*/ 127000 h 216"/>
                <a:gd name="T46" fmla="*/ 190500 w 136"/>
                <a:gd name="T47" fmla="*/ 76200 h 216"/>
                <a:gd name="T48" fmla="*/ 177800 w 136"/>
                <a:gd name="T49" fmla="*/ 12700 h 216"/>
                <a:gd name="T50" fmla="*/ 139700 w 136"/>
                <a:gd name="T51" fmla="*/ 0 h 2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6"/>
                <a:gd name="T79" fmla="*/ 0 h 216"/>
                <a:gd name="T80" fmla="*/ 136 w 136"/>
                <a:gd name="T81" fmla="*/ 216 h 21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6" h="216">
                  <a:moveTo>
                    <a:pt x="88" y="0"/>
                  </a:moveTo>
                  <a:lnTo>
                    <a:pt x="64" y="0"/>
                  </a:lnTo>
                  <a:lnTo>
                    <a:pt x="32" y="24"/>
                  </a:lnTo>
                  <a:lnTo>
                    <a:pt x="8" y="40"/>
                  </a:lnTo>
                  <a:lnTo>
                    <a:pt x="0" y="72"/>
                  </a:lnTo>
                  <a:lnTo>
                    <a:pt x="0" y="88"/>
                  </a:lnTo>
                  <a:lnTo>
                    <a:pt x="16" y="96"/>
                  </a:lnTo>
                  <a:lnTo>
                    <a:pt x="56" y="88"/>
                  </a:lnTo>
                  <a:lnTo>
                    <a:pt x="104" y="72"/>
                  </a:lnTo>
                  <a:lnTo>
                    <a:pt x="56" y="120"/>
                  </a:lnTo>
                  <a:lnTo>
                    <a:pt x="72" y="120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72" y="184"/>
                  </a:lnTo>
                  <a:lnTo>
                    <a:pt x="48" y="192"/>
                  </a:lnTo>
                  <a:lnTo>
                    <a:pt x="32" y="216"/>
                  </a:lnTo>
                  <a:lnTo>
                    <a:pt x="48" y="216"/>
                  </a:lnTo>
                  <a:lnTo>
                    <a:pt x="88" y="200"/>
                  </a:lnTo>
                  <a:lnTo>
                    <a:pt x="136" y="208"/>
                  </a:lnTo>
                  <a:lnTo>
                    <a:pt x="128" y="176"/>
                  </a:lnTo>
                  <a:lnTo>
                    <a:pt x="128" y="144"/>
                  </a:lnTo>
                  <a:lnTo>
                    <a:pt x="112" y="120"/>
                  </a:lnTo>
                  <a:lnTo>
                    <a:pt x="128" y="80"/>
                  </a:lnTo>
                  <a:lnTo>
                    <a:pt x="120" y="48"/>
                  </a:lnTo>
                  <a:lnTo>
                    <a:pt x="112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8" name="Freeform 13"/>
            <p:cNvSpPr>
              <a:spLocks/>
            </p:cNvSpPr>
            <p:nvPr/>
          </p:nvSpPr>
          <p:spPr bwMode="auto">
            <a:xfrm>
              <a:off x="2082800" y="2133600"/>
              <a:ext cx="88900" cy="152400"/>
            </a:xfrm>
            <a:custGeom>
              <a:avLst/>
              <a:gdLst>
                <a:gd name="T0" fmla="*/ 0 w 56"/>
                <a:gd name="T1" fmla="*/ 0 h 96"/>
                <a:gd name="T2" fmla="*/ 0 w 56"/>
                <a:gd name="T3" fmla="*/ 50800 h 96"/>
                <a:gd name="T4" fmla="*/ 0 w 56"/>
                <a:gd name="T5" fmla="*/ 139700 h 96"/>
                <a:gd name="T6" fmla="*/ 38100 w 56"/>
                <a:gd name="T7" fmla="*/ 152400 h 96"/>
                <a:gd name="T8" fmla="*/ 76200 w 56"/>
                <a:gd name="T9" fmla="*/ 139700 h 96"/>
                <a:gd name="T10" fmla="*/ 88900 w 56"/>
                <a:gd name="T11" fmla="*/ 76200 h 96"/>
                <a:gd name="T12" fmla="*/ 76200 w 56"/>
                <a:gd name="T13" fmla="*/ 50800 h 96"/>
                <a:gd name="T14" fmla="*/ 50800 w 56"/>
                <a:gd name="T15" fmla="*/ 25400 h 96"/>
                <a:gd name="T16" fmla="*/ 38100 w 56"/>
                <a:gd name="T17" fmla="*/ 38100 h 96"/>
                <a:gd name="T18" fmla="*/ 0 w 56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96"/>
                <a:gd name="T32" fmla="*/ 56 w 56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96">
                  <a:moveTo>
                    <a:pt x="0" y="0"/>
                  </a:moveTo>
                  <a:lnTo>
                    <a:pt x="0" y="32"/>
                  </a:lnTo>
                  <a:lnTo>
                    <a:pt x="0" y="88"/>
                  </a:lnTo>
                  <a:lnTo>
                    <a:pt x="24" y="96"/>
                  </a:lnTo>
                  <a:lnTo>
                    <a:pt x="48" y="88"/>
                  </a:lnTo>
                  <a:lnTo>
                    <a:pt x="56" y="48"/>
                  </a:lnTo>
                  <a:lnTo>
                    <a:pt x="48" y="32"/>
                  </a:lnTo>
                  <a:lnTo>
                    <a:pt x="32" y="16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09" name="Freeform 14"/>
            <p:cNvSpPr>
              <a:spLocks/>
            </p:cNvSpPr>
            <p:nvPr/>
          </p:nvSpPr>
          <p:spPr bwMode="auto">
            <a:xfrm>
              <a:off x="2120900" y="2425700"/>
              <a:ext cx="88900" cy="101600"/>
            </a:xfrm>
            <a:custGeom>
              <a:avLst/>
              <a:gdLst>
                <a:gd name="T0" fmla="*/ 12700 w 56"/>
                <a:gd name="T1" fmla="*/ 0 h 64"/>
                <a:gd name="T2" fmla="*/ 50800 w 56"/>
                <a:gd name="T3" fmla="*/ 25400 h 64"/>
                <a:gd name="T4" fmla="*/ 88900 w 56"/>
                <a:gd name="T5" fmla="*/ 12700 h 64"/>
                <a:gd name="T6" fmla="*/ 76200 w 56"/>
                <a:gd name="T7" fmla="*/ 38100 h 64"/>
                <a:gd name="T8" fmla="*/ 76200 w 56"/>
                <a:gd name="T9" fmla="*/ 63500 h 64"/>
                <a:gd name="T10" fmla="*/ 63500 w 56"/>
                <a:gd name="T11" fmla="*/ 88900 h 64"/>
                <a:gd name="T12" fmla="*/ 50800 w 56"/>
                <a:gd name="T13" fmla="*/ 101600 h 64"/>
                <a:gd name="T14" fmla="*/ 25400 w 56"/>
                <a:gd name="T15" fmla="*/ 101600 h 64"/>
                <a:gd name="T16" fmla="*/ 12700 w 56"/>
                <a:gd name="T17" fmla="*/ 101600 h 64"/>
                <a:gd name="T18" fmla="*/ 0 w 56"/>
                <a:gd name="T19" fmla="*/ 50800 h 64"/>
                <a:gd name="T20" fmla="*/ 12700 w 56"/>
                <a:gd name="T21" fmla="*/ 0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64"/>
                <a:gd name="T35" fmla="*/ 56 w 56"/>
                <a:gd name="T36" fmla="*/ 64 h 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64">
                  <a:moveTo>
                    <a:pt x="8" y="0"/>
                  </a:moveTo>
                  <a:lnTo>
                    <a:pt x="32" y="16"/>
                  </a:lnTo>
                  <a:lnTo>
                    <a:pt x="56" y="8"/>
                  </a:lnTo>
                  <a:lnTo>
                    <a:pt x="48" y="24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32" y="64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0" y="3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0" name="Freeform 15"/>
            <p:cNvSpPr>
              <a:spLocks/>
            </p:cNvSpPr>
            <p:nvPr/>
          </p:nvSpPr>
          <p:spPr bwMode="auto">
            <a:xfrm>
              <a:off x="1993900" y="2425700"/>
              <a:ext cx="114300" cy="165100"/>
            </a:xfrm>
            <a:custGeom>
              <a:avLst/>
              <a:gdLst>
                <a:gd name="T0" fmla="*/ 114300 w 72"/>
                <a:gd name="T1" fmla="*/ 114300 h 104"/>
                <a:gd name="T2" fmla="*/ 101600 w 72"/>
                <a:gd name="T3" fmla="*/ 139700 h 104"/>
                <a:gd name="T4" fmla="*/ 76200 w 72"/>
                <a:gd name="T5" fmla="*/ 165100 h 104"/>
                <a:gd name="T6" fmla="*/ 50800 w 72"/>
                <a:gd name="T7" fmla="*/ 152400 h 104"/>
                <a:gd name="T8" fmla="*/ 50800 w 72"/>
                <a:gd name="T9" fmla="*/ 114300 h 104"/>
                <a:gd name="T10" fmla="*/ 12700 w 72"/>
                <a:gd name="T11" fmla="*/ 101600 h 104"/>
                <a:gd name="T12" fmla="*/ 0 w 72"/>
                <a:gd name="T13" fmla="*/ 76200 h 104"/>
                <a:gd name="T14" fmla="*/ 0 w 72"/>
                <a:gd name="T15" fmla="*/ 50800 h 104"/>
                <a:gd name="T16" fmla="*/ 25400 w 72"/>
                <a:gd name="T17" fmla="*/ 38100 h 104"/>
                <a:gd name="T18" fmla="*/ 25400 w 72"/>
                <a:gd name="T19" fmla="*/ 0 h 104"/>
                <a:gd name="T20" fmla="*/ 63500 w 72"/>
                <a:gd name="T21" fmla="*/ 0 h 104"/>
                <a:gd name="T22" fmla="*/ 101600 w 72"/>
                <a:gd name="T23" fmla="*/ 0 h 104"/>
                <a:gd name="T24" fmla="*/ 88900 w 72"/>
                <a:gd name="T25" fmla="*/ 63500 h 104"/>
                <a:gd name="T26" fmla="*/ 88900 w 72"/>
                <a:gd name="T27" fmla="*/ 76200 h 104"/>
                <a:gd name="T28" fmla="*/ 114300 w 72"/>
                <a:gd name="T29" fmla="*/ 11430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104"/>
                <a:gd name="T47" fmla="*/ 72 w 72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104">
                  <a:moveTo>
                    <a:pt x="72" y="72"/>
                  </a:moveTo>
                  <a:lnTo>
                    <a:pt x="64" y="88"/>
                  </a:lnTo>
                  <a:lnTo>
                    <a:pt x="48" y="104"/>
                  </a:lnTo>
                  <a:lnTo>
                    <a:pt x="32" y="96"/>
                  </a:lnTo>
                  <a:lnTo>
                    <a:pt x="32" y="72"/>
                  </a:lnTo>
                  <a:lnTo>
                    <a:pt x="8" y="64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40" y="0"/>
                  </a:lnTo>
                  <a:lnTo>
                    <a:pt x="64" y="0"/>
                  </a:lnTo>
                  <a:lnTo>
                    <a:pt x="56" y="40"/>
                  </a:lnTo>
                  <a:lnTo>
                    <a:pt x="56" y="48"/>
                  </a:lnTo>
                  <a:lnTo>
                    <a:pt x="72" y="72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1" name="Freeform 16"/>
            <p:cNvSpPr>
              <a:spLocks/>
            </p:cNvSpPr>
            <p:nvPr/>
          </p:nvSpPr>
          <p:spPr bwMode="auto">
            <a:xfrm>
              <a:off x="1917700" y="2311400"/>
              <a:ext cx="76200" cy="50800"/>
            </a:xfrm>
            <a:custGeom>
              <a:avLst/>
              <a:gdLst>
                <a:gd name="T0" fmla="*/ 0 w 48"/>
                <a:gd name="T1" fmla="*/ 25400 h 32"/>
                <a:gd name="T2" fmla="*/ 25400 w 48"/>
                <a:gd name="T3" fmla="*/ 25400 h 32"/>
                <a:gd name="T4" fmla="*/ 25400 w 48"/>
                <a:gd name="T5" fmla="*/ 0 h 32"/>
                <a:gd name="T6" fmla="*/ 63500 w 48"/>
                <a:gd name="T7" fmla="*/ 12700 h 32"/>
                <a:gd name="T8" fmla="*/ 76200 w 48"/>
                <a:gd name="T9" fmla="*/ 50800 h 32"/>
                <a:gd name="T10" fmla="*/ 50800 w 48"/>
                <a:gd name="T11" fmla="*/ 50800 h 32"/>
                <a:gd name="T12" fmla="*/ 25400 w 48"/>
                <a:gd name="T13" fmla="*/ 50800 h 32"/>
                <a:gd name="T14" fmla="*/ 0 w 48"/>
                <a:gd name="T15" fmla="*/ 2540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2"/>
                <a:gd name="T26" fmla="*/ 48 w 48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2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40" y="8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2" name="Freeform 17"/>
            <p:cNvSpPr>
              <a:spLocks/>
            </p:cNvSpPr>
            <p:nvPr/>
          </p:nvSpPr>
          <p:spPr bwMode="auto">
            <a:xfrm>
              <a:off x="1574800" y="2298700"/>
              <a:ext cx="228600" cy="215900"/>
            </a:xfrm>
            <a:custGeom>
              <a:avLst/>
              <a:gdLst>
                <a:gd name="T0" fmla="*/ 190500 w 144"/>
                <a:gd name="T1" fmla="*/ 101600 h 136"/>
                <a:gd name="T2" fmla="*/ 152400 w 144"/>
                <a:gd name="T3" fmla="*/ 101600 h 136"/>
                <a:gd name="T4" fmla="*/ 127000 w 144"/>
                <a:gd name="T5" fmla="*/ 114300 h 136"/>
                <a:gd name="T6" fmla="*/ 88900 w 144"/>
                <a:gd name="T7" fmla="*/ 152400 h 136"/>
                <a:gd name="T8" fmla="*/ 76200 w 144"/>
                <a:gd name="T9" fmla="*/ 190500 h 136"/>
                <a:gd name="T10" fmla="*/ 50800 w 144"/>
                <a:gd name="T11" fmla="*/ 215900 h 136"/>
                <a:gd name="T12" fmla="*/ 12700 w 144"/>
                <a:gd name="T13" fmla="*/ 215900 h 136"/>
                <a:gd name="T14" fmla="*/ 0 w 144"/>
                <a:gd name="T15" fmla="*/ 165100 h 136"/>
                <a:gd name="T16" fmla="*/ 12700 w 144"/>
                <a:gd name="T17" fmla="*/ 127000 h 136"/>
                <a:gd name="T18" fmla="*/ 38100 w 144"/>
                <a:gd name="T19" fmla="*/ 76200 h 136"/>
                <a:gd name="T20" fmla="*/ 63500 w 144"/>
                <a:gd name="T21" fmla="*/ 25400 h 136"/>
                <a:gd name="T22" fmla="*/ 88900 w 144"/>
                <a:gd name="T23" fmla="*/ 12700 h 136"/>
                <a:gd name="T24" fmla="*/ 127000 w 144"/>
                <a:gd name="T25" fmla="*/ 0 h 136"/>
                <a:gd name="T26" fmla="*/ 165100 w 144"/>
                <a:gd name="T27" fmla="*/ 0 h 136"/>
                <a:gd name="T28" fmla="*/ 203200 w 144"/>
                <a:gd name="T29" fmla="*/ 25400 h 136"/>
                <a:gd name="T30" fmla="*/ 228600 w 144"/>
                <a:gd name="T31" fmla="*/ 50800 h 136"/>
                <a:gd name="T32" fmla="*/ 228600 w 144"/>
                <a:gd name="T33" fmla="*/ 88900 h 136"/>
                <a:gd name="T34" fmla="*/ 190500 w 144"/>
                <a:gd name="T35" fmla="*/ 10160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4"/>
                <a:gd name="T55" fmla="*/ 0 h 136"/>
                <a:gd name="T56" fmla="*/ 144 w 144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4" h="136">
                  <a:moveTo>
                    <a:pt x="120" y="64"/>
                  </a:moveTo>
                  <a:lnTo>
                    <a:pt x="96" y="64"/>
                  </a:lnTo>
                  <a:lnTo>
                    <a:pt x="80" y="72"/>
                  </a:lnTo>
                  <a:lnTo>
                    <a:pt x="56" y="96"/>
                  </a:lnTo>
                  <a:lnTo>
                    <a:pt x="48" y="120"/>
                  </a:lnTo>
                  <a:lnTo>
                    <a:pt x="32" y="136"/>
                  </a:lnTo>
                  <a:lnTo>
                    <a:pt x="8" y="136"/>
                  </a:lnTo>
                  <a:lnTo>
                    <a:pt x="0" y="104"/>
                  </a:lnTo>
                  <a:lnTo>
                    <a:pt x="8" y="80"/>
                  </a:lnTo>
                  <a:lnTo>
                    <a:pt x="24" y="48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80" y="0"/>
                  </a:lnTo>
                  <a:lnTo>
                    <a:pt x="104" y="0"/>
                  </a:lnTo>
                  <a:lnTo>
                    <a:pt x="128" y="16"/>
                  </a:lnTo>
                  <a:lnTo>
                    <a:pt x="144" y="32"/>
                  </a:lnTo>
                  <a:lnTo>
                    <a:pt x="144" y="56"/>
                  </a:lnTo>
                  <a:lnTo>
                    <a:pt x="120" y="64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3" name="Freeform 18"/>
            <p:cNvSpPr>
              <a:spLocks/>
            </p:cNvSpPr>
            <p:nvPr/>
          </p:nvSpPr>
          <p:spPr bwMode="auto">
            <a:xfrm>
              <a:off x="1765300" y="2159000"/>
              <a:ext cx="228600" cy="152400"/>
            </a:xfrm>
            <a:custGeom>
              <a:avLst/>
              <a:gdLst>
                <a:gd name="T0" fmla="*/ 101600 w 144"/>
                <a:gd name="T1" fmla="*/ 152400 h 96"/>
                <a:gd name="T2" fmla="*/ 127000 w 144"/>
                <a:gd name="T3" fmla="*/ 127000 h 96"/>
                <a:gd name="T4" fmla="*/ 152400 w 144"/>
                <a:gd name="T5" fmla="*/ 114300 h 96"/>
                <a:gd name="T6" fmla="*/ 190500 w 144"/>
                <a:gd name="T7" fmla="*/ 114300 h 96"/>
                <a:gd name="T8" fmla="*/ 203200 w 144"/>
                <a:gd name="T9" fmla="*/ 114300 h 96"/>
                <a:gd name="T10" fmla="*/ 215900 w 144"/>
                <a:gd name="T11" fmla="*/ 114300 h 96"/>
                <a:gd name="T12" fmla="*/ 228600 w 144"/>
                <a:gd name="T13" fmla="*/ 88900 h 96"/>
                <a:gd name="T14" fmla="*/ 203200 w 144"/>
                <a:gd name="T15" fmla="*/ 76200 h 96"/>
                <a:gd name="T16" fmla="*/ 190500 w 144"/>
                <a:gd name="T17" fmla="*/ 76200 h 96"/>
                <a:gd name="T18" fmla="*/ 177800 w 144"/>
                <a:gd name="T19" fmla="*/ 50800 h 96"/>
                <a:gd name="T20" fmla="*/ 177800 w 144"/>
                <a:gd name="T21" fmla="*/ 12700 h 96"/>
                <a:gd name="T22" fmla="*/ 139700 w 144"/>
                <a:gd name="T23" fmla="*/ 0 h 96"/>
                <a:gd name="T24" fmla="*/ 101600 w 144"/>
                <a:gd name="T25" fmla="*/ 12700 h 96"/>
                <a:gd name="T26" fmla="*/ 114300 w 144"/>
                <a:gd name="T27" fmla="*/ 38100 h 96"/>
                <a:gd name="T28" fmla="*/ 139700 w 144"/>
                <a:gd name="T29" fmla="*/ 63500 h 96"/>
                <a:gd name="T30" fmla="*/ 139700 w 144"/>
                <a:gd name="T31" fmla="*/ 76200 h 96"/>
                <a:gd name="T32" fmla="*/ 101600 w 144"/>
                <a:gd name="T33" fmla="*/ 88900 h 96"/>
                <a:gd name="T34" fmla="*/ 88900 w 144"/>
                <a:gd name="T35" fmla="*/ 76200 h 96"/>
                <a:gd name="T36" fmla="*/ 76200 w 144"/>
                <a:gd name="T37" fmla="*/ 38100 h 96"/>
                <a:gd name="T38" fmla="*/ 25400 w 144"/>
                <a:gd name="T39" fmla="*/ 50800 h 96"/>
                <a:gd name="T40" fmla="*/ 12700 w 144"/>
                <a:gd name="T41" fmla="*/ 76200 h 96"/>
                <a:gd name="T42" fmla="*/ 0 w 144"/>
                <a:gd name="T43" fmla="*/ 101600 h 96"/>
                <a:gd name="T44" fmla="*/ 50800 w 144"/>
                <a:gd name="T45" fmla="*/ 101600 h 96"/>
                <a:gd name="T46" fmla="*/ 50800 w 144"/>
                <a:gd name="T47" fmla="*/ 114300 h 96"/>
                <a:gd name="T48" fmla="*/ 76200 w 144"/>
                <a:gd name="T49" fmla="*/ 114300 h 96"/>
                <a:gd name="T50" fmla="*/ 63500 w 144"/>
                <a:gd name="T51" fmla="*/ 152400 h 96"/>
                <a:gd name="T52" fmla="*/ 101600 w 144"/>
                <a:gd name="T53" fmla="*/ 152400 h 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4"/>
                <a:gd name="T82" fmla="*/ 0 h 96"/>
                <a:gd name="T83" fmla="*/ 144 w 144"/>
                <a:gd name="T84" fmla="*/ 96 h 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4" h="96">
                  <a:moveTo>
                    <a:pt x="64" y="96"/>
                  </a:moveTo>
                  <a:lnTo>
                    <a:pt x="80" y="80"/>
                  </a:lnTo>
                  <a:lnTo>
                    <a:pt x="96" y="72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36" y="72"/>
                  </a:lnTo>
                  <a:lnTo>
                    <a:pt x="144" y="56"/>
                  </a:lnTo>
                  <a:lnTo>
                    <a:pt x="128" y="48"/>
                  </a:lnTo>
                  <a:lnTo>
                    <a:pt x="120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88" y="0"/>
                  </a:lnTo>
                  <a:lnTo>
                    <a:pt x="64" y="8"/>
                  </a:lnTo>
                  <a:lnTo>
                    <a:pt x="72" y="24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48" y="24"/>
                  </a:lnTo>
                  <a:lnTo>
                    <a:pt x="16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32" y="64"/>
                  </a:lnTo>
                  <a:lnTo>
                    <a:pt x="32" y="72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64" y="96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4" name="Freeform 19"/>
            <p:cNvSpPr>
              <a:spLocks/>
            </p:cNvSpPr>
            <p:nvPr/>
          </p:nvSpPr>
          <p:spPr bwMode="auto">
            <a:xfrm>
              <a:off x="1701800" y="2120900"/>
              <a:ext cx="88900" cy="101600"/>
            </a:xfrm>
            <a:custGeom>
              <a:avLst/>
              <a:gdLst>
                <a:gd name="T0" fmla="*/ 76200 w 56"/>
                <a:gd name="T1" fmla="*/ 0 h 64"/>
                <a:gd name="T2" fmla="*/ 25400 w 56"/>
                <a:gd name="T3" fmla="*/ 25400 h 64"/>
                <a:gd name="T4" fmla="*/ 0 w 56"/>
                <a:gd name="T5" fmla="*/ 50800 h 64"/>
                <a:gd name="T6" fmla="*/ 0 w 56"/>
                <a:gd name="T7" fmla="*/ 88900 h 64"/>
                <a:gd name="T8" fmla="*/ 25400 w 56"/>
                <a:gd name="T9" fmla="*/ 101600 h 64"/>
                <a:gd name="T10" fmla="*/ 38100 w 56"/>
                <a:gd name="T11" fmla="*/ 88900 h 64"/>
                <a:gd name="T12" fmla="*/ 38100 w 56"/>
                <a:gd name="T13" fmla="*/ 76200 h 64"/>
                <a:gd name="T14" fmla="*/ 38100 w 56"/>
                <a:gd name="T15" fmla="*/ 50800 h 64"/>
                <a:gd name="T16" fmla="*/ 50800 w 56"/>
                <a:gd name="T17" fmla="*/ 38100 h 64"/>
                <a:gd name="T18" fmla="*/ 88900 w 56"/>
                <a:gd name="T19" fmla="*/ 25400 h 64"/>
                <a:gd name="T20" fmla="*/ 76200 w 56"/>
                <a:gd name="T21" fmla="*/ 0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64"/>
                <a:gd name="T35" fmla="*/ 56 w 56"/>
                <a:gd name="T36" fmla="*/ 64 h 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64">
                  <a:moveTo>
                    <a:pt x="48" y="0"/>
                  </a:moveTo>
                  <a:lnTo>
                    <a:pt x="16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56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5" name="Freeform 20"/>
            <p:cNvSpPr>
              <a:spLocks/>
            </p:cNvSpPr>
            <p:nvPr/>
          </p:nvSpPr>
          <p:spPr bwMode="auto">
            <a:xfrm>
              <a:off x="2654300" y="3225800"/>
              <a:ext cx="38100" cy="50800"/>
            </a:xfrm>
            <a:custGeom>
              <a:avLst/>
              <a:gdLst>
                <a:gd name="T0" fmla="*/ 25400 w 24"/>
                <a:gd name="T1" fmla="*/ 25400 h 32"/>
                <a:gd name="T2" fmla="*/ 25400 w 24"/>
                <a:gd name="T3" fmla="*/ 12700 h 32"/>
                <a:gd name="T4" fmla="*/ 12700 w 24"/>
                <a:gd name="T5" fmla="*/ 12700 h 32"/>
                <a:gd name="T6" fmla="*/ 12700 w 24"/>
                <a:gd name="T7" fmla="*/ 0 h 32"/>
                <a:gd name="T8" fmla="*/ 0 w 24"/>
                <a:gd name="T9" fmla="*/ 0 h 32"/>
                <a:gd name="T10" fmla="*/ 0 w 24"/>
                <a:gd name="T11" fmla="*/ 25400 h 32"/>
                <a:gd name="T12" fmla="*/ 12700 w 24"/>
                <a:gd name="T13" fmla="*/ 38100 h 32"/>
                <a:gd name="T14" fmla="*/ 12700 w 24"/>
                <a:gd name="T15" fmla="*/ 50800 h 32"/>
                <a:gd name="T16" fmla="*/ 25400 w 24"/>
                <a:gd name="T17" fmla="*/ 50800 h 32"/>
                <a:gd name="T18" fmla="*/ 38100 w 24"/>
                <a:gd name="T19" fmla="*/ 38100 h 32"/>
                <a:gd name="T20" fmla="*/ 38100 w 24"/>
                <a:gd name="T21" fmla="*/ 25400 h 32"/>
                <a:gd name="T22" fmla="*/ 25400 w 24"/>
                <a:gd name="T23" fmla="*/ 2540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"/>
                <a:gd name="T37" fmla="*/ 0 h 32"/>
                <a:gd name="T38" fmla="*/ 24 w 24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" h="32">
                  <a:moveTo>
                    <a:pt x="16" y="16"/>
                  </a:moveTo>
                  <a:lnTo>
                    <a:pt x="16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6" name="Freeform 21"/>
            <p:cNvSpPr>
              <a:spLocks/>
            </p:cNvSpPr>
            <p:nvPr/>
          </p:nvSpPr>
          <p:spPr bwMode="auto">
            <a:xfrm>
              <a:off x="1104900" y="3454400"/>
              <a:ext cx="114300" cy="127000"/>
            </a:xfrm>
            <a:custGeom>
              <a:avLst/>
              <a:gdLst>
                <a:gd name="T0" fmla="*/ 114300 w 72"/>
                <a:gd name="T1" fmla="*/ 127000 h 80"/>
                <a:gd name="T2" fmla="*/ 63500 w 72"/>
                <a:gd name="T3" fmla="*/ 50800 h 80"/>
                <a:gd name="T4" fmla="*/ 38100 w 72"/>
                <a:gd name="T5" fmla="*/ 25400 h 80"/>
                <a:gd name="T6" fmla="*/ 0 w 72"/>
                <a:gd name="T7" fmla="*/ 0 h 80"/>
                <a:gd name="T8" fmla="*/ 12700 w 72"/>
                <a:gd name="T9" fmla="*/ 25400 h 80"/>
                <a:gd name="T10" fmla="*/ 50800 w 72"/>
                <a:gd name="T11" fmla="*/ 76200 h 80"/>
                <a:gd name="T12" fmla="*/ 76200 w 72"/>
                <a:gd name="T13" fmla="*/ 127000 h 80"/>
                <a:gd name="T14" fmla="*/ 114300 w 72"/>
                <a:gd name="T15" fmla="*/ 12700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80"/>
                <a:gd name="T26" fmla="*/ 72 w 72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80">
                  <a:moveTo>
                    <a:pt x="72" y="80"/>
                  </a:moveTo>
                  <a:lnTo>
                    <a:pt x="4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48"/>
                  </a:lnTo>
                  <a:lnTo>
                    <a:pt x="48" y="80"/>
                  </a:lnTo>
                  <a:lnTo>
                    <a:pt x="72" y="8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7" name="Freeform 22"/>
            <p:cNvSpPr>
              <a:spLocks/>
            </p:cNvSpPr>
            <p:nvPr/>
          </p:nvSpPr>
          <p:spPr bwMode="auto">
            <a:xfrm>
              <a:off x="1282700" y="4445000"/>
              <a:ext cx="1435100" cy="952500"/>
            </a:xfrm>
            <a:custGeom>
              <a:avLst/>
              <a:gdLst>
                <a:gd name="T0" fmla="*/ 914400 w 904"/>
                <a:gd name="T1" fmla="*/ 419100 h 600"/>
                <a:gd name="T2" fmla="*/ 889000 w 904"/>
                <a:gd name="T3" fmla="*/ 482600 h 600"/>
                <a:gd name="T4" fmla="*/ 889000 w 904"/>
                <a:gd name="T5" fmla="*/ 584200 h 600"/>
                <a:gd name="T6" fmla="*/ 914400 w 904"/>
                <a:gd name="T7" fmla="*/ 673100 h 600"/>
                <a:gd name="T8" fmla="*/ 977900 w 904"/>
                <a:gd name="T9" fmla="*/ 736600 h 600"/>
                <a:gd name="T10" fmla="*/ 1066800 w 904"/>
                <a:gd name="T11" fmla="*/ 787400 h 600"/>
                <a:gd name="T12" fmla="*/ 1143000 w 904"/>
                <a:gd name="T13" fmla="*/ 749300 h 600"/>
                <a:gd name="T14" fmla="*/ 1231900 w 904"/>
                <a:gd name="T15" fmla="*/ 736600 h 600"/>
                <a:gd name="T16" fmla="*/ 1270000 w 904"/>
                <a:gd name="T17" fmla="*/ 673100 h 600"/>
                <a:gd name="T18" fmla="*/ 1346200 w 904"/>
                <a:gd name="T19" fmla="*/ 609600 h 600"/>
                <a:gd name="T20" fmla="*/ 1422400 w 904"/>
                <a:gd name="T21" fmla="*/ 584200 h 600"/>
                <a:gd name="T22" fmla="*/ 1371600 w 904"/>
                <a:gd name="T23" fmla="*/ 685800 h 600"/>
                <a:gd name="T24" fmla="*/ 1358900 w 904"/>
                <a:gd name="T25" fmla="*/ 774700 h 600"/>
                <a:gd name="T26" fmla="*/ 1231900 w 904"/>
                <a:gd name="T27" fmla="*/ 762000 h 600"/>
                <a:gd name="T28" fmla="*/ 1219200 w 904"/>
                <a:gd name="T29" fmla="*/ 838200 h 600"/>
                <a:gd name="T30" fmla="*/ 1244600 w 904"/>
                <a:gd name="T31" fmla="*/ 876300 h 600"/>
                <a:gd name="T32" fmla="*/ 1181100 w 904"/>
                <a:gd name="T33" fmla="*/ 876300 h 600"/>
                <a:gd name="T34" fmla="*/ 1168400 w 904"/>
                <a:gd name="T35" fmla="*/ 927100 h 600"/>
                <a:gd name="T36" fmla="*/ 1117600 w 904"/>
                <a:gd name="T37" fmla="*/ 939800 h 600"/>
                <a:gd name="T38" fmla="*/ 1092200 w 904"/>
                <a:gd name="T39" fmla="*/ 889000 h 600"/>
                <a:gd name="T40" fmla="*/ 1028700 w 904"/>
                <a:gd name="T41" fmla="*/ 876300 h 600"/>
                <a:gd name="T42" fmla="*/ 965200 w 904"/>
                <a:gd name="T43" fmla="*/ 914400 h 600"/>
                <a:gd name="T44" fmla="*/ 850900 w 904"/>
                <a:gd name="T45" fmla="*/ 901700 h 600"/>
                <a:gd name="T46" fmla="*/ 723900 w 904"/>
                <a:gd name="T47" fmla="*/ 812800 h 600"/>
                <a:gd name="T48" fmla="*/ 622300 w 904"/>
                <a:gd name="T49" fmla="*/ 800100 h 600"/>
                <a:gd name="T50" fmla="*/ 482600 w 904"/>
                <a:gd name="T51" fmla="*/ 698500 h 600"/>
                <a:gd name="T52" fmla="*/ 431800 w 904"/>
                <a:gd name="T53" fmla="*/ 520700 h 600"/>
                <a:gd name="T54" fmla="*/ 342900 w 904"/>
                <a:gd name="T55" fmla="*/ 444500 h 600"/>
                <a:gd name="T56" fmla="*/ 266700 w 904"/>
                <a:gd name="T57" fmla="*/ 292100 h 600"/>
                <a:gd name="T58" fmla="*/ 177800 w 904"/>
                <a:gd name="T59" fmla="*/ 139700 h 600"/>
                <a:gd name="T60" fmla="*/ 101600 w 904"/>
                <a:gd name="T61" fmla="*/ 88900 h 600"/>
                <a:gd name="T62" fmla="*/ 139700 w 904"/>
                <a:gd name="T63" fmla="*/ 266700 h 600"/>
                <a:gd name="T64" fmla="*/ 215900 w 904"/>
                <a:gd name="T65" fmla="*/ 393700 h 600"/>
                <a:gd name="T66" fmla="*/ 292100 w 904"/>
                <a:gd name="T67" fmla="*/ 558800 h 600"/>
                <a:gd name="T68" fmla="*/ 215900 w 904"/>
                <a:gd name="T69" fmla="*/ 482600 h 600"/>
                <a:gd name="T70" fmla="*/ 165100 w 904"/>
                <a:gd name="T71" fmla="*/ 393700 h 600"/>
                <a:gd name="T72" fmla="*/ 139700 w 904"/>
                <a:gd name="T73" fmla="*/ 317500 h 600"/>
                <a:gd name="T74" fmla="*/ 88900 w 904"/>
                <a:gd name="T75" fmla="*/ 279400 h 600"/>
                <a:gd name="T76" fmla="*/ 88900 w 904"/>
                <a:gd name="T77" fmla="*/ 203200 h 600"/>
                <a:gd name="T78" fmla="*/ 25400 w 904"/>
                <a:gd name="T79" fmla="*/ 114300 h 600"/>
                <a:gd name="T80" fmla="*/ 0 w 904"/>
                <a:gd name="T81" fmla="*/ 0 h 600"/>
                <a:gd name="T82" fmla="*/ 228600 w 904"/>
                <a:gd name="T83" fmla="*/ 88900 h 600"/>
                <a:gd name="T84" fmla="*/ 381000 w 904"/>
                <a:gd name="T85" fmla="*/ 114300 h 600"/>
                <a:gd name="T86" fmla="*/ 533400 w 904"/>
                <a:gd name="T87" fmla="*/ 127000 h 600"/>
                <a:gd name="T88" fmla="*/ 584200 w 904"/>
                <a:gd name="T89" fmla="*/ 241300 h 600"/>
                <a:gd name="T90" fmla="*/ 660400 w 904"/>
                <a:gd name="T91" fmla="*/ 203200 h 600"/>
                <a:gd name="T92" fmla="*/ 774700 w 904"/>
                <a:gd name="T93" fmla="*/ 279400 h 600"/>
                <a:gd name="T94" fmla="*/ 863600 w 904"/>
                <a:gd name="T95" fmla="*/ 406400 h 6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04"/>
                <a:gd name="T145" fmla="*/ 0 h 600"/>
                <a:gd name="T146" fmla="*/ 904 w 904"/>
                <a:gd name="T147" fmla="*/ 600 h 6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04" h="600">
                  <a:moveTo>
                    <a:pt x="568" y="256"/>
                  </a:moveTo>
                  <a:lnTo>
                    <a:pt x="576" y="264"/>
                  </a:lnTo>
                  <a:lnTo>
                    <a:pt x="576" y="280"/>
                  </a:lnTo>
                  <a:lnTo>
                    <a:pt x="560" y="304"/>
                  </a:lnTo>
                  <a:lnTo>
                    <a:pt x="552" y="344"/>
                  </a:lnTo>
                  <a:lnTo>
                    <a:pt x="560" y="368"/>
                  </a:lnTo>
                  <a:lnTo>
                    <a:pt x="560" y="400"/>
                  </a:lnTo>
                  <a:lnTo>
                    <a:pt x="576" y="424"/>
                  </a:lnTo>
                  <a:lnTo>
                    <a:pt x="584" y="456"/>
                  </a:lnTo>
                  <a:lnTo>
                    <a:pt x="616" y="464"/>
                  </a:lnTo>
                  <a:lnTo>
                    <a:pt x="640" y="488"/>
                  </a:lnTo>
                  <a:lnTo>
                    <a:pt x="672" y="496"/>
                  </a:lnTo>
                  <a:lnTo>
                    <a:pt x="696" y="472"/>
                  </a:lnTo>
                  <a:lnTo>
                    <a:pt x="720" y="472"/>
                  </a:lnTo>
                  <a:lnTo>
                    <a:pt x="752" y="480"/>
                  </a:lnTo>
                  <a:lnTo>
                    <a:pt x="776" y="464"/>
                  </a:lnTo>
                  <a:lnTo>
                    <a:pt x="792" y="448"/>
                  </a:lnTo>
                  <a:lnTo>
                    <a:pt x="800" y="424"/>
                  </a:lnTo>
                  <a:lnTo>
                    <a:pt x="800" y="384"/>
                  </a:lnTo>
                  <a:lnTo>
                    <a:pt x="848" y="384"/>
                  </a:lnTo>
                  <a:lnTo>
                    <a:pt x="880" y="368"/>
                  </a:lnTo>
                  <a:lnTo>
                    <a:pt x="896" y="368"/>
                  </a:lnTo>
                  <a:lnTo>
                    <a:pt x="904" y="392"/>
                  </a:lnTo>
                  <a:lnTo>
                    <a:pt x="864" y="432"/>
                  </a:lnTo>
                  <a:lnTo>
                    <a:pt x="864" y="472"/>
                  </a:lnTo>
                  <a:lnTo>
                    <a:pt x="856" y="488"/>
                  </a:lnTo>
                  <a:lnTo>
                    <a:pt x="816" y="480"/>
                  </a:lnTo>
                  <a:lnTo>
                    <a:pt x="776" y="480"/>
                  </a:lnTo>
                  <a:lnTo>
                    <a:pt x="768" y="504"/>
                  </a:lnTo>
                  <a:lnTo>
                    <a:pt x="768" y="528"/>
                  </a:lnTo>
                  <a:lnTo>
                    <a:pt x="792" y="536"/>
                  </a:lnTo>
                  <a:lnTo>
                    <a:pt x="784" y="552"/>
                  </a:lnTo>
                  <a:lnTo>
                    <a:pt x="760" y="552"/>
                  </a:lnTo>
                  <a:lnTo>
                    <a:pt x="744" y="552"/>
                  </a:lnTo>
                  <a:lnTo>
                    <a:pt x="736" y="560"/>
                  </a:lnTo>
                  <a:lnTo>
                    <a:pt x="736" y="584"/>
                  </a:lnTo>
                  <a:lnTo>
                    <a:pt x="744" y="600"/>
                  </a:lnTo>
                  <a:lnTo>
                    <a:pt x="704" y="592"/>
                  </a:lnTo>
                  <a:lnTo>
                    <a:pt x="696" y="576"/>
                  </a:lnTo>
                  <a:lnTo>
                    <a:pt x="688" y="560"/>
                  </a:lnTo>
                  <a:lnTo>
                    <a:pt x="672" y="552"/>
                  </a:lnTo>
                  <a:lnTo>
                    <a:pt x="648" y="552"/>
                  </a:lnTo>
                  <a:lnTo>
                    <a:pt x="632" y="568"/>
                  </a:lnTo>
                  <a:lnTo>
                    <a:pt x="608" y="576"/>
                  </a:lnTo>
                  <a:lnTo>
                    <a:pt x="576" y="568"/>
                  </a:lnTo>
                  <a:lnTo>
                    <a:pt x="536" y="568"/>
                  </a:lnTo>
                  <a:lnTo>
                    <a:pt x="496" y="536"/>
                  </a:lnTo>
                  <a:lnTo>
                    <a:pt x="456" y="512"/>
                  </a:lnTo>
                  <a:lnTo>
                    <a:pt x="416" y="504"/>
                  </a:lnTo>
                  <a:lnTo>
                    <a:pt x="392" y="504"/>
                  </a:lnTo>
                  <a:lnTo>
                    <a:pt x="336" y="480"/>
                  </a:lnTo>
                  <a:lnTo>
                    <a:pt x="304" y="440"/>
                  </a:lnTo>
                  <a:lnTo>
                    <a:pt x="296" y="368"/>
                  </a:lnTo>
                  <a:lnTo>
                    <a:pt x="272" y="328"/>
                  </a:lnTo>
                  <a:lnTo>
                    <a:pt x="248" y="304"/>
                  </a:lnTo>
                  <a:lnTo>
                    <a:pt x="216" y="280"/>
                  </a:lnTo>
                  <a:lnTo>
                    <a:pt x="200" y="224"/>
                  </a:lnTo>
                  <a:lnTo>
                    <a:pt x="168" y="184"/>
                  </a:lnTo>
                  <a:lnTo>
                    <a:pt x="136" y="152"/>
                  </a:lnTo>
                  <a:lnTo>
                    <a:pt x="112" y="88"/>
                  </a:lnTo>
                  <a:lnTo>
                    <a:pt x="96" y="72"/>
                  </a:lnTo>
                  <a:lnTo>
                    <a:pt x="64" y="56"/>
                  </a:lnTo>
                  <a:lnTo>
                    <a:pt x="80" y="120"/>
                  </a:lnTo>
                  <a:lnTo>
                    <a:pt x="88" y="168"/>
                  </a:lnTo>
                  <a:lnTo>
                    <a:pt x="112" y="200"/>
                  </a:lnTo>
                  <a:lnTo>
                    <a:pt x="136" y="248"/>
                  </a:lnTo>
                  <a:lnTo>
                    <a:pt x="160" y="296"/>
                  </a:lnTo>
                  <a:lnTo>
                    <a:pt x="184" y="352"/>
                  </a:lnTo>
                  <a:lnTo>
                    <a:pt x="168" y="352"/>
                  </a:lnTo>
                  <a:lnTo>
                    <a:pt x="136" y="304"/>
                  </a:lnTo>
                  <a:lnTo>
                    <a:pt x="112" y="288"/>
                  </a:lnTo>
                  <a:lnTo>
                    <a:pt x="104" y="248"/>
                  </a:lnTo>
                  <a:lnTo>
                    <a:pt x="88" y="232"/>
                  </a:lnTo>
                  <a:lnTo>
                    <a:pt x="88" y="200"/>
                  </a:lnTo>
                  <a:lnTo>
                    <a:pt x="72" y="176"/>
                  </a:lnTo>
                  <a:lnTo>
                    <a:pt x="56" y="176"/>
                  </a:lnTo>
                  <a:lnTo>
                    <a:pt x="40" y="152"/>
                  </a:lnTo>
                  <a:lnTo>
                    <a:pt x="56" y="128"/>
                  </a:lnTo>
                  <a:lnTo>
                    <a:pt x="32" y="96"/>
                  </a:lnTo>
                  <a:lnTo>
                    <a:pt x="16" y="72"/>
                  </a:lnTo>
                  <a:lnTo>
                    <a:pt x="8" y="40"/>
                  </a:lnTo>
                  <a:lnTo>
                    <a:pt x="0" y="0"/>
                  </a:lnTo>
                  <a:lnTo>
                    <a:pt x="80" y="24"/>
                  </a:lnTo>
                  <a:lnTo>
                    <a:pt x="144" y="56"/>
                  </a:lnTo>
                  <a:lnTo>
                    <a:pt x="168" y="80"/>
                  </a:lnTo>
                  <a:lnTo>
                    <a:pt x="240" y="72"/>
                  </a:lnTo>
                  <a:lnTo>
                    <a:pt x="256" y="88"/>
                  </a:lnTo>
                  <a:lnTo>
                    <a:pt x="336" y="80"/>
                  </a:lnTo>
                  <a:lnTo>
                    <a:pt x="352" y="104"/>
                  </a:lnTo>
                  <a:lnTo>
                    <a:pt x="368" y="152"/>
                  </a:lnTo>
                  <a:lnTo>
                    <a:pt x="408" y="152"/>
                  </a:lnTo>
                  <a:lnTo>
                    <a:pt x="416" y="128"/>
                  </a:lnTo>
                  <a:lnTo>
                    <a:pt x="456" y="128"/>
                  </a:lnTo>
                  <a:lnTo>
                    <a:pt x="488" y="176"/>
                  </a:lnTo>
                  <a:lnTo>
                    <a:pt x="512" y="240"/>
                  </a:lnTo>
                  <a:lnTo>
                    <a:pt x="544" y="256"/>
                  </a:lnTo>
                  <a:lnTo>
                    <a:pt x="568" y="25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8" name="Freeform 23"/>
            <p:cNvSpPr>
              <a:spLocks/>
            </p:cNvSpPr>
            <p:nvPr/>
          </p:nvSpPr>
          <p:spPr bwMode="auto">
            <a:xfrm>
              <a:off x="1066800" y="3556000"/>
              <a:ext cx="2197100" cy="1295400"/>
            </a:xfrm>
            <a:custGeom>
              <a:avLst/>
              <a:gdLst>
                <a:gd name="T0" fmla="*/ 152400 w 1384"/>
                <a:gd name="T1" fmla="*/ 101600 h 816"/>
                <a:gd name="T2" fmla="*/ 88900 w 1384"/>
                <a:gd name="T3" fmla="*/ 127000 h 816"/>
                <a:gd name="T4" fmla="*/ 38100 w 1384"/>
                <a:gd name="T5" fmla="*/ 342900 h 816"/>
                <a:gd name="T6" fmla="*/ 0 w 1384"/>
                <a:gd name="T7" fmla="*/ 558800 h 816"/>
                <a:gd name="T8" fmla="*/ 63500 w 1384"/>
                <a:gd name="T9" fmla="*/ 698500 h 816"/>
                <a:gd name="T10" fmla="*/ 228600 w 1384"/>
                <a:gd name="T11" fmla="*/ 889000 h 816"/>
                <a:gd name="T12" fmla="*/ 596900 w 1384"/>
                <a:gd name="T13" fmla="*/ 1003300 h 816"/>
                <a:gd name="T14" fmla="*/ 774700 w 1384"/>
                <a:gd name="T15" fmla="*/ 1041400 h 816"/>
                <a:gd name="T16" fmla="*/ 850900 w 1384"/>
                <a:gd name="T17" fmla="*/ 1130300 h 816"/>
                <a:gd name="T18" fmla="*/ 965200 w 1384"/>
                <a:gd name="T19" fmla="*/ 1117600 h 816"/>
                <a:gd name="T20" fmla="*/ 1028700 w 1384"/>
                <a:gd name="T21" fmla="*/ 1270000 h 816"/>
                <a:gd name="T22" fmla="*/ 1104900 w 1384"/>
                <a:gd name="T23" fmla="*/ 1231900 h 816"/>
                <a:gd name="T24" fmla="*/ 1155700 w 1384"/>
                <a:gd name="T25" fmla="*/ 1117600 h 816"/>
                <a:gd name="T26" fmla="*/ 1358900 w 1384"/>
                <a:gd name="T27" fmla="*/ 1079500 h 816"/>
                <a:gd name="T28" fmla="*/ 1485900 w 1384"/>
                <a:gd name="T29" fmla="*/ 1079500 h 816"/>
                <a:gd name="T30" fmla="*/ 1549400 w 1384"/>
                <a:gd name="T31" fmla="*/ 1028700 h 816"/>
                <a:gd name="T32" fmla="*/ 1739900 w 1384"/>
                <a:gd name="T33" fmla="*/ 1016000 h 816"/>
                <a:gd name="T34" fmla="*/ 1803400 w 1384"/>
                <a:gd name="T35" fmla="*/ 1130300 h 816"/>
                <a:gd name="T36" fmla="*/ 1866900 w 1384"/>
                <a:gd name="T37" fmla="*/ 1231900 h 816"/>
                <a:gd name="T38" fmla="*/ 1930400 w 1384"/>
                <a:gd name="T39" fmla="*/ 1181100 h 816"/>
                <a:gd name="T40" fmla="*/ 1816100 w 1384"/>
                <a:gd name="T41" fmla="*/ 977900 h 816"/>
                <a:gd name="T42" fmla="*/ 1905000 w 1384"/>
                <a:gd name="T43" fmla="*/ 825500 h 816"/>
                <a:gd name="T44" fmla="*/ 1968500 w 1384"/>
                <a:gd name="T45" fmla="*/ 736600 h 816"/>
                <a:gd name="T46" fmla="*/ 1943100 w 1384"/>
                <a:gd name="T47" fmla="*/ 635000 h 816"/>
                <a:gd name="T48" fmla="*/ 1930400 w 1384"/>
                <a:gd name="T49" fmla="*/ 571500 h 816"/>
                <a:gd name="T50" fmla="*/ 1930400 w 1384"/>
                <a:gd name="T51" fmla="*/ 546100 h 816"/>
                <a:gd name="T52" fmla="*/ 1930400 w 1384"/>
                <a:gd name="T53" fmla="*/ 482600 h 816"/>
                <a:gd name="T54" fmla="*/ 1981200 w 1384"/>
                <a:gd name="T55" fmla="*/ 533400 h 816"/>
                <a:gd name="T56" fmla="*/ 1993900 w 1384"/>
                <a:gd name="T57" fmla="*/ 469900 h 816"/>
                <a:gd name="T58" fmla="*/ 1993900 w 1384"/>
                <a:gd name="T59" fmla="*/ 368300 h 816"/>
                <a:gd name="T60" fmla="*/ 2082800 w 1384"/>
                <a:gd name="T61" fmla="*/ 317500 h 816"/>
                <a:gd name="T62" fmla="*/ 2146300 w 1384"/>
                <a:gd name="T63" fmla="*/ 304800 h 816"/>
                <a:gd name="T64" fmla="*/ 2133600 w 1384"/>
                <a:gd name="T65" fmla="*/ 292100 h 816"/>
                <a:gd name="T66" fmla="*/ 2108200 w 1384"/>
                <a:gd name="T67" fmla="*/ 228600 h 816"/>
                <a:gd name="T68" fmla="*/ 2184400 w 1384"/>
                <a:gd name="T69" fmla="*/ 139700 h 816"/>
                <a:gd name="T70" fmla="*/ 2133600 w 1384"/>
                <a:gd name="T71" fmla="*/ 12700 h 816"/>
                <a:gd name="T72" fmla="*/ 2057400 w 1384"/>
                <a:gd name="T73" fmla="*/ 101600 h 816"/>
                <a:gd name="T74" fmla="*/ 1917700 w 1384"/>
                <a:gd name="T75" fmla="*/ 190500 h 816"/>
                <a:gd name="T76" fmla="*/ 1866900 w 1384"/>
                <a:gd name="T77" fmla="*/ 292100 h 816"/>
                <a:gd name="T78" fmla="*/ 1739900 w 1384"/>
                <a:gd name="T79" fmla="*/ 368300 h 816"/>
                <a:gd name="T80" fmla="*/ 1651000 w 1384"/>
                <a:gd name="T81" fmla="*/ 457200 h 816"/>
                <a:gd name="T82" fmla="*/ 1638300 w 1384"/>
                <a:gd name="T83" fmla="*/ 355600 h 816"/>
                <a:gd name="T84" fmla="*/ 1600200 w 1384"/>
                <a:gd name="T85" fmla="*/ 330200 h 816"/>
                <a:gd name="T86" fmla="*/ 1549400 w 1384"/>
                <a:gd name="T87" fmla="*/ 266700 h 816"/>
                <a:gd name="T88" fmla="*/ 1498600 w 1384"/>
                <a:gd name="T89" fmla="*/ 317500 h 816"/>
                <a:gd name="T90" fmla="*/ 1524000 w 1384"/>
                <a:gd name="T91" fmla="*/ 419100 h 816"/>
                <a:gd name="T92" fmla="*/ 1498600 w 1384"/>
                <a:gd name="T93" fmla="*/ 469900 h 816"/>
                <a:gd name="T94" fmla="*/ 1447800 w 1384"/>
                <a:gd name="T95" fmla="*/ 406400 h 816"/>
                <a:gd name="T96" fmla="*/ 1447800 w 1384"/>
                <a:gd name="T97" fmla="*/ 292100 h 816"/>
                <a:gd name="T98" fmla="*/ 1447800 w 1384"/>
                <a:gd name="T99" fmla="*/ 241300 h 816"/>
                <a:gd name="T100" fmla="*/ 1346200 w 1384"/>
                <a:gd name="T101" fmla="*/ 241300 h 816"/>
                <a:gd name="T102" fmla="*/ 1231900 w 1384"/>
                <a:gd name="T103" fmla="*/ 215900 h 816"/>
                <a:gd name="T104" fmla="*/ 1155700 w 1384"/>
                <a:gd name="T105" fmla="*/ 114300 h 816"/>
                <a:gd name="T106" fmla="*/ 444500 w 1384"/>
                <a:gd name="T107" fmla="*/ 63500 h 8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84"/>
                <a:gd name="T163" fmla="*/ 0 h 816"/>
                <a:gd name="T164" fmla="*/ 1384 w 1384"/>
                <a:gd name="T165" fmla="*/ 816 h 81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84" h="816">
                  <a:moveTo>
                    <a:pt x="136" y="16"/>
                  </a:moveTo>
                  <a:lnTo>
                    <a:pt x="120" y="80"/>
                  </a:lnTo>
                  <a:lnTo>
                    <a:pt x="96" y="64"/>
                  </a:lnTo>
                  <a:lnTo>
                    <a:pt x="80" y="48"/>
                  </a:lnTo>
                  <a:lnTo>
                    <a:pt x="56" y="32"/>
                  </a:lnTo>
                  <a:lnTo>
                    <a:pt x="56" y="80"/>
                  </a:lnTo>
                  <a:lnTo>
                    <a:pt x="40" y="128"/>
                  </a:lnTo>
                  <a:lnTo>
                    <a:pt x="40" y="168"/>
                  </a:lnTo>
                  <a:lnTo>
                    <a:pt x="24" y="216"/>
                  </a:lnTo>
                  <a:lnTo>
                    <a:pt x="16" y="280"/>
                  </a:lnTo>
                  <a:lnTo>
                    <a:pt x="0" y="320"/>
                  </a:lnTo>
                  <a:lnTo>
                    <a:pt x="0" y="352"/>
                  </a:lnTo>
                  <a:lnTo>
                    <a:pt x="24" y="384"/>
                  </a:lnTo>
                  <a:lnTo>
                    <a:pt x="16" y="408"/>
                  </a:lnTo>
                  <a:lnTo>
                    <a:pt x="40" y="440"/>
                  </a:lnTo>
                  <a:lnTo>
                    <a:pt x="56" y="488"/>
                  </a:lnTo>
                  <a:lnTo>
                    <a:pt x="96" y="520"/>
                  </a:lnTo>
                  <a:lnTo>
                    <a:pt x="144" y="560"/>
                  </a:lnTo>
                  <a:lnTo>
                    <a:pt x="216" y="584"/>
                  </a:lnTo>
                  <a:lnTo>
                    <a:pt x="312" y="640"/>
                  </a:lnTo>
                  <a:lnTo>
                    <a:pt x="376" y="632"/>
                  </a:lnTo>
                  <a:lnTo>
                    <a:pt x="392" y="648"/>
                  </a:lnTo>
                  <a:lnTo>
                    <a:pt x="472" y="640"/>
                  </a:lnTo>
                  <a:lnTo>
                    <a:pt x="488" y="656"/>
                  </a:lnTo>
                  <a:lnTo>
                    <a:pt x="504" y="704"/>
                  </a:lnTo>
                  <a:lnTo>
                    <a:pt x="512" y="712"/>
                  </a:lnTo>
                  <a:lnTo>
                    <a:pt x="536" y="712"/>
                  </a:lnTo>
                  <a:lnTo>
                    <a:pt x="552" y="688"/>
                  </a:lnTo>
                  <a:lnTo>
                    <a:pt x="592" y="688"/>
                  </a:lnTo>
                  <a:lnTo>
                    <a:pt x="608" y="704"/>
                  </a:lnTo>
                  <a:lnTo>
                    <a:pt x="624" y="728"/>
                  </a:lnTo>
                  <a:lnTo>
                    <a:pt x="640" y="768"/>
                  </a:lnTo>
                  <a:lnTo>
                    <a:pt x="648" y="800"/>
                  </a:lnTo>
                  <a:lnTo>
                    <a:pt x="680" y="816"/>
                  </a:lnTo>
                  <a:lnTo>
                    <a:pt x="704" y="816"/>
                  </a:lnTo>
                  <a:lnTo>
                    <a:pt x="696" y="776"/>
                  </a:lnTo>
                  <a:lnTo>
                    <a:pt x="696" y="752"/>
                  </a:lnTo>
                  <a:lnTo>
                    <a:pt x="704" y="712"/>
                  </a:lnTo>
                  <a:lnTo>
                    <a:pt x="728" y="704"/>
                  </a:lnTo>
                  <a:lnTo>
                    <a:pt x="768" y="672"/>
                  </a:lnTo>
                  <a:lnTo>
                    <a:pt x="816" y="672"/>
                  </a:lnTo>
                  <a:lnTo>
                    <a:pt x="856" y="680"/>
                  </a:lnTo>
                  <a:lnTo>
                    <a:pt x="896" y="696"/>
                  </a:lnTo>
                  <a:lnTo>
                    <a:pt x="920" y="688"/>
                  </a:lnTo>
                  <a:lnTo>
                    <a:pt x="936" y="680"/>
                  </a:lnTo>
                  <a:lnTo>
                    <a:pt x="888" y="664"/>
                  </a:lnTo>
                  <a:lnTo>
                    <a:pt x="936" y="640"/>
                  </a:lnTo>
                  <a:lnTo>
                    <a:pt x="976" y="648"/>
                  </a:lnTo>
                  <a:lnTo>
                    <a:pt x="1032" y="640"/>
                  </a:lnTo>
                  <a:lnTo>
                    <a:pt x="1064" y="640"/>
                  </a:lnTo>
                  <a:lnTo>
                    <a:pt x="1096" y="640"/>
                  </a:lnTo>
                  <a:lnTo>
                    <a:pt x="1120" y="656"/>
                  </a:lnTo>
                  <a:lnTo>
                    <a:pt x="1128" y="672"/>
                  </a:lnTo>
                  <a:lnTo>
                    <a:pt x="1136" y="712"/>
                  </a:lnTo>
                  <a:lnTo>
                    <a:pt x="1152" y="736"/>
                  </a:lnTo>
                  <a:lnTo>
                    <a:pt x="1160" y="760"/>
                  </a:lnTo>
                  <a:lnTo>
                    <a:pt x="1176" y="776"/>
                  </a:lnTo>
                  <a:lnTo>
                    <a:pt x="1192" y="784"/>
                  </a:lnTo>
                  <a:lnTo>
                    <a:pt x="1216" y="768"/>
                  </a:lnTo>
                  <a:lnTo>
                    <a:pt x="1216" y="744"/>
                  </a:lnTo>
                  <a:lnTo>
                    <a:pt x="1208" y="720"/>
                  </a:lnTo>
                  <a:lnTo>
                    <a:pt x="1168" y="664"/>
                  </a:lnTo>
                  <a:lnTo>
                    <a:pt x="1144" y="616"/>
                  </a:lnTo>
                  <a:lnTo>
                    <a:pt x="1152" y="568"/>
                  </a:lnTo>
                  <a:lnTo>
                    <a:pt x="1176" y="552"/>
                  </a:lnTo>
                  <a:lnTo>
                    <a:pt x="1200" y="520"/>
                  </a:lnTo>
                  <a:lnTo>
                    <a:pt x="1200" y="496"/>
                  </a:lnTo>
                  <a:lnTo>
                    <a:pt x="1216" y="480"/>
                  </a:lnTo>
                  <a:lnTo>
                    <a:pt x="1240" y="464"/>
                  </a:lnTo>
                  <a:lnTo>
                    <a:pt x="1248" y="440"/>
                  </a:lnTo>
                  <a:lnTo>
                    <a:pt x="1240" y="408"/>
                  </a:lnTo>
                  <a:lnTo>
                    <a:pt x="1224" y="400"/>
                  </a:lnTo>
                  <a:lnTo>
                    <a:pt x="1232" y="384"/>
                  </a:lnTo>
                  <a:lnTo>
                    <a:pt x="1216" y="376"/>
                  </a:lnTo>
                  <a:lnTo>
                    <a:pt x="1216" y="360"/>
                  </a:lnTo>
                  <a:lnTo>
                    <a:pt x="1200" y="352"/>
                  </a:lnTo>
                  <a:lnTo>
                    <a:pt x="1200" y="328"/>
                  </a:lnTo>
                  <a:lnTo>
                    <a:pt x="1216" y="344"/>
                  </a:lnTo>
                  <a:lnTo>
                    <a:pt x="1224" y="336"/>
                  </a:lnTo>
                  <a:lnTo>
                    <a:pt x="1208" y="320"/>
                  </a:lnTo>
                  <a:lnTo>
                    <a:pt x="1216" y="304"/>
                  </a:lnTo>
                  <a:lnTo>
                    <a:pt x="1232" y="320"/>
                  </a:lnTo>
                  <a:lnTo>
                    <a:pt x="1240" y="344"/>
                  </a:lnTo>
                  <a:lnTo>
                    <a:pt x="1248" y="336"/>
                  </a:lnTo>
                  <a:lnTo>
                    <a:pt x="1240" y="320"/>
                  </a:lnTo>
                  <a:lnTo>
                    <a:pt x="1248" y="304"/>
                  </a:lnTo>
                  <a:lnTo>
                    <a:pt x="1256" y="296"/>
                  </a:lnTo>
                  <a:lnTo>
                    <a:pt x="1256" y="280"/>
                  </a:lnTo>
                  <a:lnTo>
                    <a:pt x="1248" y="256"/>
                  </a:lnTo>
                  <a:lnTo>
                    <a:pt x="1256" y="232"/>
                  </a:lnTo>
                  <a:lnTo>
                    <a:pt x="1264" y="224"/>
                  </a:lnTo>
                  <a:lnTo>
                    <a:pt x="1288" y="200"/>
                  </a:lnTo>
                  <a:lnTo>
                    <a:pt x="1312" y="200"/>
                  </a:lnTo>
                  <a:lnTo>
                    <a:pt x="1328" y="192"/>
                  </a:lnTo>
                  <a:lnTo>
                    <a:pt x="1344" y="192"/>
                  </a:lnTo>
                  <a:lnTo>
                    <a:pt x="1352" y="192"/>
                  </a:lnTo>
                  <a:lnTo>
                    <a:pt x="1360" y="184"/>
                  </a:lnTo>
                  <a:lnTo>
                    <a:pt x="1352" y="184"/>
                  </a:lnTo>
                  <a:lnTo>
                    <a:pt x="1344" y="184"/>
                  </a:lnTo>
                  <a:lnTo>
                    <a:pt x="1336" y="176"/>
                  </a:lnTo>
                  <a:lnTo>
                    <a:pt x="1328" y="168"/>
                  </a:lnTo>
                  <a:lnTo>
                    <a:pt x="1328" y="144"/>
                  </a:lnTo>
                  <a:lnTo>
                    <a:pt x="1344" y="112"/>
                  </a:lnTo>
                  <a:lnTo>
                    <a:pt x="1360" y="104"/>
                  </a:lnTo>
                  <a:lnTo>
                    <a:pt x="1376" y="88"/>
                  </a:lnTo>
                  <a:lnTo>
                    <a:pt x="1384" y="64"/>
                  </a:lnTo>
                  <a:lnTo>
                    <a:pt x="1352" y="40"/>
                  </a:lnTo>
                  <a:lnTo>
                    <a:pt x="1344" y="8"/>
                  </a:lnTo>
                  <a:lnTo>
                    <a:pt x="1312" y="0"/>
                  </a:lnTo>
                  <a:lnTo>
                    <a:pt x="1296" y="16"/>
                  </a:lnTo>
                  <a:lnTo>
                    <a:pt x="1296" y="64"/>
                  </a:lnTo>
                  <a:lnTo>
                    <a:pt x="1280" y="96"/>
                  </a:lnTo>
                  <a:lnTo>
                    <a:pt x="1232" y="128"/>
                  </a:lnTo>
                  <a:lnTo>
                    <a:pt x="1208" y="120"/>
                  </a:lnTo>
                  <a:lnTo>
                    <a:pt x="1184" y="136"/>
                  </a:lnTo>
                  <a:lnTo>
                    <a:pt x="1184" y="152"/>
                  </a:lnTo>
                  <a:lnTo>
                    <a:pt x="1176" y="184"/>
                  </a:lnTo>
                  <a:lnTo>
                    <a:pt x="1152" y="200"/>
                  </a:lnTo>
                  <a:lnTo>
                    <a:pt x="1112" y="224"/>
                  </a:lnTo>
                  <a:lnTo>
                    <a:pt x="1096" y="232"/>
                  </a:lnTo>
                  <a:lnTo>
                    <a:pt x="1080" y="264"/>
                  </a:lnTo>
                  <a:lnTo>
                    <a:pt x="1064" y="272"/>
                  </a:lnTo>
                  <a:lnTo>
                    <a:pt x="1040" y="288"/>
                  </a:lnTo>
                  <a:lnTo>
                    <a:pt x="1016" y="272"/>
                  </a:lnTo>
                  <a:lnTo>
                    <a:pt x="1032" y="240"/>
                  </a:lnTo>
                  <a:lnTo>
                    <a:pt x="1032" y="224"/>
                  </a:lnTo>
                  <a:lnTo>
                    <a:pt x="1016" y="232"/>
                  </a:lnTo>
                  <a:lnTo>
                    <a:pt x="1000" y="232"/>
                  </a:lnTo>
                  <a:lnTo>
                    <a:pt x="1008" y="208"/>
                  </a:lnTo>
                  <a:lnTo>
                    <a:pt x="1016" y="192"/>
                  </a:lnTo>
                  <a:lnTo>
                    <a:pt x="1000" y="168"/>
                  </a:lnTo>
                  <a:lnTo>
                    <a:pt x="976" y="168"/>
                  </a:lnTo>
                  <a:lnTo>
                    <a:pt x="968" y="184"/>
                  </a:lnTo>
                  <a:lnTo>
                    <a:pt x="952" y="184"/>
                  </a:lnTo>
                  <a:lnTo>
                    <a:pt x="944" y="200"/>
                  </a:lnTo>
                  <a:lnTo>
                    <a:pt x="944" y="232"/>
                  </a:lnTo>
                  <a:lnTo>
                    <a:pt x="952" y="240"/>
                  </a:lnTo>
                  <a:lnTo>
                    <a:pt x="960" y="264"/>
                  </a:lnTo>
                  <a:lnTo>
                    <a:pt x="960" y="272"/>
                  </a:lnTo>
                  <a:lnTo>
                    <a:pt x="952" y="288"/>
                  </a:lnTo>
                  <a:lnTo>
                    <a:pt x="944" y="296"/>
                  </a:lnTo>
                  <a:lnTo>
                    <a:pt x="936" y="304"/>
                  </a:lnTo>
                  <a:lnTo>
                    <a:pt x="920" y="272"/>
                  </a:lnTo>
                  <a:lnTo>
                    <a:pt x="912" y="256"/>
                  </a:lnTo>
                  <a:lnTo>
                    <a:pt x="904" y="232"/>
                  </a:lnTo>
                  <a:lnTo>
                    <a:pt x="912" y="208"/>
                  </a:lnTo>
                  <a:lnTo>
                    <a:pt x="912" y="184"/>
                  </a:lnTo>
                  <a:lnTo>
                    <a:pt x="952" y="160"/>
                  </a:lnTo>
                  <a:lnTo>
                    <a:pt x="968" y="144"/>
                  </a:lnTo>
                  <a:lnTo>
                    <a:pt x="912" y="152"/>
                  </a:lnTo>
                  <a:lnTo>
                    <a:pt x="880" y="152"/>
                  </a:lnTo>
                  <a:lnTo>
                    <a:pt x="872" y="128"/>
                  </a:lnTo>
                  <a:lnTo>
                    <a:pt x="848" y="152"/>
                  </a:lnTo>
                  <a:lnTo>
                    <a:pt x="856" y="128"/>
                  </a:lnTo>
                  <a:lnTo>
                    <a:pt x="808" y="144"/>
                  </a:lnTo>
                  <a:lnTo>
                    <a:pt x="776" y="136"/>
                  </a:lnTo>
                  <a:lnTo>
                    <a:pt x="784" y="112"/>
                  </a:lnTo>
                  <a:lnTo>
                    <a:pt x="792" y="96"/>
                  </a:lnTo>
                  <a:lnTo>
                    <a:pt x="728" y="72"/>
                  </a:lnTo>
                  <a:lnTo>
                    <a:pt x="504" y="64"/>
                  </a:lnTo>
                  <a:lnTo>
                    <a:pt x="392" y="56"/>
                  </a:lnTo>
                  <a:lnTo>
                    <a:pt x="280" y="40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rgbClr val="92CD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19" name="Freeform 24"/>
            <p:cNvSpPr>
              <a:spLocks/>
            </p:cNvSpPr>
            <p:nvPr/>
          </p:nvSpPr>
          <p:spPr bwMode="auto">
            <a:xfrm>
              <a:off x="381000" y="2209800"/>
              <a:ext cx="927100" cy="1041400"/>
            </a:xfrm>
            <a:custGeom>
              <a:avLst/>
              <a:gdLst>
                <a:gd name="T0" fmla="*/ 635000 w 584"/>
                <a:gd name="T1" fmla="*/ 635000 h 656"/>
                <a:gd name="T2" fmla="*/ 660400 w 584"/>
                <a:gd name="T3" fmla="*/ 698500 h 656"/>
                <a:gd name="T4" fmla="*/ 749300 w 584"/>
                <a:gd name="T5" fmla="*/ 838200 h 656"/>
                <a:gd name="T6" fmla="*/ 749300 w 584"/>
                <a:gd name="T7" fmla="*/ 1041400 h 656"/>
                <a:gd name="T8" fmla="*/ 711200 w 584"/>
                <a:gd name="T9" fmla="*/ 876300 h 656"/>
                <a:gd name="T10" fmla="*/ 660400 w 584"/>
                <a:gd name="T11" fmla="*/ 838200 h 656"/>
                <a:gd name="T12" fmla="*/ 622300 w 584"/>
                <a:gd name="T13" fmla="*/ 673100 h 656"/>
                <a:gd name="T14" fmla="*/ 584200 w 584"/>
                <a:gd name="T15" fmla="*/ 596900 h 656"/>
                <a:gd name="T16" fmla="*/ 469900 w 584"/>
                <a:gd name="T17" fmla="*/ 546100 h 656"/>
                <a:gd name="T18" fmla="*/ 431800 w 584"/>
                <a:gd name="T19" fmla="*/ 571500 h 656"/>
                <a:gd name="T20" fmla="*/ 406400 w 584"/>
                <a:gd name="T21" fmla="*/ 533400 h 656"/>
                <a:gd name="T22" fmla="*/ 482600 w 584"/>
                <a:gd name="T23" fmla="*/ 482600 h 656"/>
                <a:gd name="T24" fmla="*/ 381000 w 584"/>
                <a:gd name="T25" fmla="*/ 508000 h 656"/>
                <a:gd name="T26" fmla="*/ 317500 w 584"/>
                <a:gd name="T27" fmla="*/ 482600 h 656"/>
                <a:gd name="T28" fmla="*/ 292100 w 584"/>
                <a:gd name="T29" fmla="*/ 571500 h 656"/>
                <a:gd name="T30" fmla="*/ 152400 w 584"/>
                <a:gd name="T31" fmla="*/ 584200 h 656"/>
                <a:gd name="T32" fmla="*/ 0 w 584"/>
                <a:gd name="T33" fmla="*/ 533400 h 656"/>
                <a:gd name="T34" fmla="*/ 76200 w 584"/>
                <a:gd name="T35" fmla="*/ 533400 h 656"/>
                <a:gd name="T36" fmla="*/ 152400 w 584"/>
                <a:gd name="T37" fmla="*/ 546100 h 656"/>
                <a:gd name="T38" fmla="*/ 190500 w 584"/>
                <a:gd name="T39" fmla="*/ 495300 h 656"/>
                <a:gd name="T40" fmla="*/ 203200 w 584"/>
                <a:gd name="T41" fmla="*/ 431800 h 656"/>
                <a:gd name="T42" fmla="*/ 152400 w 584"/>
                <a:gd name="T43" fmla="*/ 393700 h 656"/>
                <a:gd name="T44" fmla="*/ 165100 w 584"/>
                <a:gd name="T45" fmla="*/ 304800 h 656"/>
                <a:gd name="T46" fmla="*/ 203200 w 584"/>
                <a:gd name="T47" fmla="*/ 292100 h 656"/>
                <a:gd name="T48" fmla="*/ 215900 w 584"/>
                <a:gd name="T49" fmla="*/ 203200 h 656"/>
                <a:gd name="T50" fmla="*/ 292100 w 584"/>
                <a:gd name="T51" fmla="*/ 203200 h 656"/>
                <a:gd name="T52" fmla="*/ 406400 w 584"/>
                <a:gd name="T53" fmla="*/ 241300 h 656"/>
                <a:gd name="T54" fmla="*/ 368300 w 584"/>
                <a:gd name="T55" fmla="*/ 114300 h 656"/>
                <a:gd name="T56" fmla="*/ 381000 w 584"/>
                <a:gd name="T57" fmla="*/ 63500 h 656"/>
                <a:gd name="T58" fmla="*/ 431800 w 584"/>
                <a:gd name="T59" fmla="*/ 76200 h 656"/>
                <a:gd name="T60" fmla="*/ 469900 w 584"/>
                <a:gd name="T61" fmla="*/ 88900 h 656"/>
                <a:gd name="T62" fmla="*/ 495300 w 584"/>
                <a:gd name="T63" fmla="*/ 165100 h 656"/>
                <a:gd name="T64" fmla="*/ 520700 w 584"/>
                <a:gd name="T65" fmla="*/ 101600 h 656"/>
                <a:gd name="T66" fmla="*/ 533400 w 584"/>
                <a:gd name="T67" fmla="*/ 12700 h 656"/>
                <a:gd name="T68" fmla="*/ 622300 w 584"/>
                <a:gd name="T69" fmla="*/ 12700 h 656"/>
                <a:gd name="T70" fmla="*/ 647700 w 584"/>
                <a:gd name="T71" fmla="*/ 50800 h 656"/>
                <a:gd name="T72" fmla="*/ 711200 w 584"/>
                <a:gd name="T73" fmla="*/ 25400 h 656"/>
                <a:gd name="T74" fmla="*/ 800100 w 584"/>
                <a:gd name="T75" fmla="*/ 50800 h 656"/>
                <a:gd name="T76" fmla="*/ 812800 w 584"/>
                <a:gd name="T77" fmla="*/ 114300 h 656"/>
                <a:gd name="T78" fmla="*/ 863600 w 584"/>
                <a:gd name="T79" fmla="*/ 152400 h 656"/>
                <a:gd name="T80" fmla="*/ 927100 w 584"/>
                <a:gd name="T81" fmla="*/ 266700 h 65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4"/>
                <a:gd name="T124" fmla="*/ 0 h 656"/>
                <a:gd name="T125" fmla="*/ 584 w 584"/>
                <a:gd name="T126" fmla="*/ 656 h 65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4" h="656">
                  <a:moveTo>
                    <a:pt x="584" y="168"/>
                  </a:moveTo>
                  <a:lnTo>
                    <a:pt x="400" y="400"/>
                  </a:lnTo>
                  <a:lnTo>
                    <a:pt x="440" y="416"/>
                  </a:lnTo>
                  <a:lnTo>
                    <a:pt x="416" y="440"/>
                  </a:lnTo>
                  <a:lnTo>
                    <a:pt x="448" y="448"/>
                  </a:lnTo>
                  <a:lnTo>
                    <a:pt x="472" y="528"/>
                  </a:lnTo>
                  <a:lnTo>
                    <a:pt x="496" y="616"/>
                  </a:lnTo>
                  <a:lnTo>
                    <a:pt x="472" y="656"/>
                  </a:lnTo>
                  <a:lnTo>
                    <a:pt x="464" y="584"/>
                  </a:lnTo>
                  <a:lnTo>
                    <a:pt x="448" y="552"/>
                  </a:lnTo>
                  <a:lnTo>
                    <a:pt x="440" y="488"/>
                  </a:lnTo>
                  <a:lnTo>
                    <a:pt x="416" y="528"/>
                  </a:lnTo>
                  <a:lnTo>
                    <a:pt x="400" y="472"/>
                  </a:lnTo>
                  <a:lnTo>
                    <a:pt x="392" y="424"/>
                  </a:lnTo>
                  <a:lnTo>
                    <a:pt x="376" y="384"/>
                  </a:lnTo>
                  <a:lnTo>
                    <a:pt x="368" y="376"/>
                  </a:lnTo>
                  <a:lnTo>
                    <a:pt x="328" y="392"/>
                  </a:lnTo>
                  <a:lnTo>
                    <a:pt x="296" y="344"/>
                  </a:lnTo>
                  <a:lnTo>
                    <a:pt x="296" y="368"/>
                  </a:lnTo>
                  <a:lnTo>
                    <a:pt x="272" y="360"/>
                  </a:lnTo>
                  <a:lnTo>
                    <a:pt x="232" y="368"/>
                  </a:lnTo>
                  <a:lnTo>
                    <a:pt x="256" y="336"/>
                  </a:lnTo>
                  <a:lnTo>
                    <a:pt x="296" y="328"/>
                  </a:lnTo>
                  <a:lnTo>
                    <a:pt x="304" y="304"/>
                  </a:lnTo>
                  <a:lnTo>
                    <a:pt x="264" y="296"/>
                  </a:lnTo>
                  <a:lnTo>
                    <a:pt x="240" y="320"/>
                  </a:lnTo>
                  <a:lnTo>
                    <a:pt x="224" y="288"/>
                  </a:lnTo>
                  <a:lnTo>
                    <a:pt x="200" y="304"/>
                  </a:lnTo>
                  <a:lnTo>
                    <a:pt x="200" y="344"/>
                  </a:lnTo>
                  <a:lnTo>
                    <a:pt x="184" y="360"/>
                  </a:lnTo>
                  <a:lnTo>
                    <a:pt x="136" y="352"/>
                  </a:lnTo>
                  <a:lnTo>
                    <a:pt x="96" y="368"/>
                  </a:lnTo>
                  <a:lnTo>
                    <a:pt x="56" y="368"/>
                  </a:lnTo>
                  <a:lnTo>
                    <a:pt x="0" y="336"/>
                  </a:lnTo>
                  <a:lnTo>
                    <a:pt x="8" y="312"/>
                  </a:lnTo>
                  <a:lnTo>
                    <a:pt x="48" y="336"/>
                  </a:lnTo>
                  <a:lnTo>
                    <a:pt x="64" y="336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12"/>
                  </a:lnTo>
                  <a:lnTo>
                    <a:pt x="144" y="304"/>
                  </a:lnTo>
                  <a:lnTo>
                    <a:pt x="128" y="272"/>
                  </a:lnTo>
                  <a:lnTo>
                    <a:pt x="120" y="256"/>
                  </a:lnTo>
                  <a:lnTo>
                    <a:pt x="96" y="248"/>
                  </a:lnTo>
                  <a:lnTo>
                    <a:pt x="128" y="216"/>
                  </a:lnTo>
                  <a:lnTo>
                    <a:pt x="104" y="192"/>
                  </a:lnTo>
                  <a:lnTo>
                    <a:pt x="120" y="184"/>
                  </a:lnTo>
                  <a:lnTo>
                    <a:pt x="128" y="184"/>
                  </a:lnTo>
                  <a:lnTo>
                    <a:pt x="136" y="152"/>
                  </a:lnTo>
                  <a:lnTo>
                    <a:pt x="136" y="128"/>
                  </a:lnTo>
                  <a:lnTo>
                    <a:pt x="160" y="128"/>
                  </a:lnTo>
                  <a:lnTo>
                    <a:pt x="184" y="128"/>
                  </a:lnTo>
                  <a:lnTo>
                    <a:pt x="200" y="128"/>
                  </a:lnTo>
                  <a:lnTo>
                    <a:pt x="256" y="152"/>
                  </a:lnTo>
                  <a:lnTo>
                    <a:pt x="280" y="128"/>
                  </a:lnTo>
                  <a:lnTo>
                    <a:pt x="232" y="72"/>
                  </a:lnTo>
                  <a:lnTo>
                    <a:pt x="248" y="64"/>
                  </a:lnTo>
                  <a:lnTo>
                    <a:pt x="240" y="40"/>
                  </a:lnTo>
                  <a:lnTo>
                    <a:pt x="256" y="32"/>
                  </a:lnTo>
                  <a:lnTo>
                    <a:pt x="272" y="48"/>
                  </a:lnTo>
                  <a:lnTo>
                    <a:pt x="288" y="48"/>
                  </a:lnTo>
                  <a:lnTo>
                    <a:pt x="296" y="56"/>
                  </a:lnTo>
                  <a:lnTo>
                    <a:pt x="280" y="72"/>
                  </a:lnTo>
                  <a:lnTo>
                    <a:pt x="312" y="104"/>
                  </a:lnTo>
                  <a:lnTo>
                    <a:pt x="336" y="80"/>
                  </a:lnTo>
                  <a:lnTo>
                    <a:pt x="328" y="64"/>
                  </a:lnTo>
                  <a:lnTo>
                    <a:pt x="336" y="32"/>
                  </a:lnTo>
                  <a:lnTo>
                    <a:pt x="336" y="8"/>
                  </a:lnTo>
                  <a:lnTo>
                    <a:pt x="368" y="0"/>
                  </a:lnTo>
                  <a:lnTo>
                    <a:pt x="392" y="8"/>
                  </a:lnTo>
                  <a:lnTo>
                    <a:pt x="392" y="24"/>
                  </a:lnTo>
                  <a:lnTo>
                    <a:pt x="408" y="32"/>
                  </a:lnTo>
                  <a:lnTo>
                    <a:pt x="424" y="24"/>
                  </a:lnTo>
                  <a:lnTo>
                    <a:pt x="448" y="16"/>
                  </a:lnTo>
                  <a:lnTo>
                    <a:pt x="480" y="24"/>
                  </a:lnTo>
                  <a:lnTo>
                    <a:pt x="504" y="32"/>
                  </a:lnTo>
                  <a:lnTo>
                    <a:pt x="504" y="56"/>
                  </a:lnTo>
                  <a:lnTo>
                    <a:pt x="512" y="72"/>
                  </a:lnTo>
                  <a:lnTo>
                    <a:pt x="536" y="72"/>
                  </a:lnTo>
                  <a:lnTo>
                    <a:pt x="544" y="96"/>
                  </a:lnTo>
                  <a:lnTo>
                    <a:pt x="560" y="112"/>
                  </a:lnTo>
                  <a:lnTo>
                    <a:pt x="584" y="168"/>
                  </a:lnTo>
                  <a:close/>
                </a:path>
              </a:pathLst>
            </a:custGeom>
            <a:solidFill>
              <a:srgbClr val="92CD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20" name="Freeform 25"/>
            <p:cNvSpPr>
              <a:spLocks/>
            </p:cNvSpPr>
            <p:nvPr/>
          </p:nvSpPr>
          <p:spPr bwMode="auto">
            <a:xfrm>
              <a:off x="558800" y="2832100"/>
              <a:ext cx="63500" cy="38100"/>
            </a:xfrm>
            <a:custGeom>
              <a:avLst/>
              <a:gdLst>
                <a:gd name="T0" fmla="*/ 0 w 40"/>
                <a:gd name="T1" fmla="*/ 0 h 24"/>
                <a:gd name="T2" fmla="*/ 0 w 40"/>
                <a:gd name="T3" fmla="*/ 25400 h 24"/>
                <a:gd name="T4" fmla="*/ 12700 w 40"/>
                <a:gd name="T5" fmla="*/ 38100 h 24"/>
                <a:gd name="T6" fmla="*/ 38100 w 40"/>
                <a:gd name="T7" fmla="*/ 38100 h 24"/>
                <a:gd name="T8" fmla="*/ 63500 w 40"/>
                <a:gd name="T9" fmla="*/ 12700 h 24"/>
                <a:gd name="T10" fmla="*/ 25400 w 40"/>
                <a:gd name="T11" fmla="*/ 0 h 24"/>
                <a:gd name="T12" fmla="*/ 0 w 4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24" y="24"/>
                  </a:lnTo>
                  <a:lnTo>
                    <a:pt x="40" y="8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D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21" name="Freeform 26"/>
            <p:cNvSpPr>
              <a:spLocks/>
            </p:cNvSpPr>
            <p:nvPr/>
          </p:nvSpPr>
          <p:spPr bwMode="auto">
            <a:xfrm>
              <a:off x="279400" y="2705100"/>
              <a:ext cx="50800" cy="12700"/>
            </a:xfrm>
            <a:custGeom>
              <a:avLst/>
              <a:gdLst>
                <a:gd name="T0" fmla="*/ 0 w 32"/>
                <a:gd name="T1" fmla="*/ 0 h 8"/>
                <a:gd name="T2" fmla="*/ 12700 w 32"/>
                <a:gd name="T3" fmla="*/ 0 h 8"/>
                <a:gd name="T4" fmla="*/ 25400 w 32"/>
                <a:gd name="T5" fmla="*/ 0 h 8"/>
                <a:gd name="T6" fmla="*/ 38100 w 32"/>
                <a:gd name="T7" fmla="*/ 0 h 8"/>
                <a:gd name="T8" fmla="*/ 38100 w 32"/>
                <a:gd name="T9" fmla="*/ 0 h 8"/>
                <a:gd name="T10" fmla="*/ 50800 w 32"/>
                <a:gd name="T11" fmla="*/ 12700 h 8"/>
                <a:gd name="T12" fmla="*/ 38100 w 32"/>
                <a:gd name="T13" fmla="*/ 12700 h 8"/>
                <a:gd name="T14" fmla="*/ 25400 w 32"/>
                <a:gd name="T15" fmla="*/ 12700 h 8"/>
                <a:gd name="T16" fmla="*/ 0 w 32"/>
                <a:gd name="T17" fmla="*/ 12700 h 8"/>
                <a:gd name="T18" fmla="*/ 0 w 32"/>
                <a:gd name="T19" fmla="*/ 12700 h 8"/>
                <a:gd name="T20" fmla="*/ 0 w 32"/>
                <a:gd name="T21" fmla="*/ 0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8"/>
                <a:gd name="T35" fmla="*/ 32 w 3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8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D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22" name="Freeform 27"/>
            <p:cNvSpPr>
              <a:spLocks/>
            </p:cNvSpPr>
            <p:nvPr/>
          </p:nvSpPr>
          <p:spPr bwMode="auto">
            <a:xfrm>
              <a:off x="482600" y="2476500"/>
              <a:ext cx="25400" cy="38100"/>
            </a:xfrm>
            <a:custGeom>
              <a:avLst/>
              <a:gdLst>
                <a:gd name="T0" fmla="*/ 25400 w 16"/>
                <a:gd name="T1" fmla="*/ 12700 h 24"/>
                <a:gd name="T2" fmla="*/ 12700 w 16"/>
                <a:gd name="T3" fmla="*/ 12700 h 24"/>
                <a:gd name="T4" fmla="*/ 12700 w 16"/>
                <a:gd name="T5" fmla="*/ 0 h 24"/>
                <a:gd name="T6" fmla="*/ 0 w 16"/>
                <a:gd name="T7" fmla="*/ 0 h 24"/>
                <a:gd name="T8" fmla="*/ 0 w 16"/>
                <a:gd name="T9" fmla="*/ 0 h 24"/>
                <a:gd name="T10" fmla="*/ 0 w 16"/>
                <a:gd name="T11" fmla="*/ 12700 h 24"/>
                <a:gd name="T12" fmla="*/ 0 w 16"/>
                <a:gd name="T13" fmla="*/ 25400 h 24"/>
                <a:gd name="T14" fmla="*/ 12700 w 16"/>
                <a:gd name="T15" fmla="*/ 38100 h 24"/>
                <a:gd name="T16" fmla="*/ 12700 w 16"/>
                <a:gd name="T17" fmla="*/ 38100 h 24"/>
                <a:gd name="T18" fmla="*/ 25400 w 16"/>
                <a:gd name="T19" fmla="*/ 25400 h 24"/>
                <a:gd name="T20" fmla="*/ 25400 w 16"/>
                <a:gd name="T21" fmla="*/ 1270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24"/>
                <a:gd name="T35" fmla="*/ 16 w 16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24">
                  <a:moveTo>
                    <a:pt x="16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92CD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23" name="Freeform 28"/>
            <p:cNvSpPr>
              <a:spLocks/>
            </p:cNvSpPr>
            <p:nvPr/>
          </p:nvSpPr>
          <p:spPr bwMode="auto">
            <a:xfrm>
              <a:off x="533400" y="2298700"/>
              <a:ext cx="63500" cy="50800"/>
            </a:xfrm>
            <a:custGeom>
              <a:avLst/>
              <a:gdLst>
                <a:gd name="T0" fmla="*/ 0 w 40"/>
                <a:gd name="T1" fmla="*/ 0 h 32"/>
                <a:gd name="T2" fmla="*/ 12700 w 40"/>
                <a:gd name="T3" fmla="*/ 25400 h 32"/>
                <a:gd name="T4" fmla="*/ 25400 w 40"/>
                <a:gd name="T5" fmla="*/ 38100 h 32"/>
                <a:gd name="T6" fmla="*/ 50800 w 40"/>
                <a:gd name="T7" fmla="*/ 50800 h 32"/>
                <a:gd name="T8" fmla="*/ 63500 w 40"/>
                <a:gd name="T9" fmla="*/ 38100 h 32"/>
                <a:gd name="T10" fmla="*/ 63500 w 40"/>
                <a:gd name="T11" fmla="*/ 25400 h 32"/>
                <a:gd name="T12" fmla="*/ 38100 w 40"/>
                <a:gd name="T13" fmla="*/ 12700 h 32"/>
                <a:gd name="T14" fmla="*/ 0 w 40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2"/>
                <a:gd name="T26" fmla="*/ 40 w 40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2">
                  <a:moveTo>
                    <a:pt x="0" y="0"/>
                  </a:moveTo>
                  <a:lnTo>
                    <a:pt x="8" y="16"/>
                  </a:lnTo>
                  <a:lnTo>
                    <a:pt x="16" y="24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2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CD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00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8775"/>
            <a:ext cx="7772400" cy="8636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Location Decisions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08025" y="1309688"/>
            <a:ext cx="23844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rgbClr val="BF0922"/>
                </a:solidFill>
              </a:rPr>
              <a:t>Region/ Community Decision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089400" y="1309688"/>
            <a:ext cx="3762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BF0922"/>
                </a:solidFill>
              </a:rPr>
              <a:t>Key Success Factors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210282" y="1927225"/>
            <a:ext cx="474480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Corporate desires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Attractiveness of region 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Labor availability and costs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Costs and availability of utilities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Environmental regulations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Government incentives and fiscal policies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Proximity to raw materials and customers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Land/construction costs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504825" y="57118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8.1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8950" y="2724150"/>
            <a:ext cx="2811463" cy="2576513"/>
            <a:chOff x="489385" y="2723562"/>
            <a:chExt cx="2811500" cy="2577628"/>
          </a:xfrm>
        </p:grpSpPr>
        <p:sp>
          <p:nvSpPr>
            <p:cNvPr id="35847" name="Freeform 9"/>
            <p:cNvSpPr>
              <a:spLocks/>
            </p:cNvSpPr>
            <p:nvPr/>
          </p:nvSpPr>
          <p:spPr bwMode="auto">
            <a:xfrm rot="101951">
              <a:off x="489385" y="2723562"/>
              <a:ext cx="1178268" cy="1264744"/>
            </a:xfrm>
            <a:custGeom>
              <a:avLst/>
              <a:gdLst>
                <a:gd name="T0" fmla="*/ 0 w 368"/>
                <a:gd name="T1" fmla="*/ 99196 h 408"/>
                <a:gd name="T2" fmla="*/ 307374 w 368"/>
                <a:gd name="T3" fmla="*/ 99196 h 408"/>
                <a:gd name="T4" fmla="*/ 307374 w 368"/>
                <a:gd name="T5" fmla="*/ 0 h 408"/>
                <a:gd name="T6" fmla="*/ 384218 w 368"/>
                <a:gd name="T7" fmla="*/ 24799 h 408"/>
                <a:gd name="T8" fmla="*/ 384218 w 368"/>
                <a:gd name="T9" fmla="*/ 99196 h 408"/>
                <a:gd name="T10" fmla="*/ 537905 w 368"/>
                <a:gd name="T11" fmla="*/ 173592 h 408"/>
                <a:gd name="T12" fmla="*/ 589134 w 368"/>
                <a:gd name="T13" fmla="*/ 148793 h 408"/>
                <a:gd name="T14" fmla="*/ 665978 w 368"/>
                <a:gd name="T15" fmla="*/ 148793 h 408"/>
                <a:gd name="T16" fmla="*/ 742821 w 368"/>
                <a:gd name="T17" fmla="*/ 223190 h 408"/>
                <a:gd name="T18" fmla="*/ 768436 w 368"/>
                <a:gd name="T19" fmla="*/ 198391 h 408"/>
                <a:gd name="T20" fmla="*/ 896508 w 368"/>
                <a:gd name="T21" fmla="*/ 223190 h 408"/>
                <a:gd name="T22" fmla="*/ 947737 w 368"/>
                <a:gd name="T23" fmla="*/ 173592 h 408"/>
                <a:gd name="T24" fmla="*/ 1024581 w 368"/>
                <a:gd name="T25" fmla="*/ 198391 h 408"/>
                <a:gd name="T26" fmla="*/ 1178268 w 368"/>
                <a:gd name="T27" fmla="*/ 198391 h 408"/>
                <a:gd name="T28" fmla="*/ 947737 w 368"/>
                <a:gd name="T29" fmla="*/ 371984 h 408"/>
                <a:gd name="T30" fmla="*/ 819665 w 368"/>
                <a:gd name="T31" fmla="*/ 495978 h 408"/>
                <a:gd name="T32" fmla="*/ 845279 w 368"/>
                <a:gd name="T33" fmla="*/ 694369 h 408"/>
                <a:gd name="T34" fmla="*/ 768436 w 368"/>
                <a:gd name="T35" fmla="*/ 793565 h 408"/>
                <a:gd name="T36" fmla="*/ 794050 w 368"/>
                <a:gd name="T37" fmla="*/ 843163 h 408"/>
                <a:gd name="T38" fmla="*/ 794050 w 368"/>
                <a:gd name="T39" fmla="*/ 991956 h 408"/>
                <a:gd name="T40" fmla="*/ 870894 w 368"/>
                <a:gd name="T41" fmla="*/ 991956 h 408"/>
                <a:gd name="T42" fmla="*/ 998966 w 368"/>
                <a:gd name="T43" fmla="*/ 1091152 h 408"/>
                <a:gd name="T44" fmla="*/ 1050195 w 368"/>
                <a:gd name="T45" fmla="*/ 1239945 h 408"/>
                <a:gd name="T46" fmla="*/ 204916 w 368"/>
                <a:gd name="T47" fmla="*/ 1264744 h 408"/>
                <a:gd name="T48" fmla="*/ 230531 w 368"/>
                <a:gd name="T49" fmla="*/ 917559 h 408"/>
                <a:gd name="T50" fmla="*/ 153687 w 368"/>
                <a:gd name="T51" fmla="*/ 843163 h 408"/>
                <a:gd name="T52" fmla="*/ 179302 w 368"/>
                <a:gd name="T53" fmla="*/ 743967 h 408"/>
                <a:gd name="T54" fmla="*/ 204916 w 368"/>
                <a:gd name="T55" fmla="*/ 694369 h 408"/>
                <a:gd name="T56" fmla="*/ 153687 w 368"/>
                <a:gd name="T57" fmla="*/ 446380 h 408"/>
                <a:gd name="T58" fmla="*/ 76844 w 368"/>
                <a:gd name="T59" fmla="*/ 297587 h 408"/>
                <a:gd name="T60" fmla="*/ 0 w 368"/>
                <a:gd name="T61" fmla="*/ 99196 h 40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68"/>
                <a:gd name="T94" fmla="*/ 0 h 408"/>
                <a:gd name="T95" fmla="*/ 368 w 368"/>
                <a:gd name="T96" fmla="*/ 408 h 40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68" h="408">
                  <a:moveTo>
                    <a:pt x="0" y="32"/>
                  </a:moveTo>
                  <a:lnTo>
                    <a:pt x="96" y="32"/>
                  </a:lnTo>
                  <a:lnTo>
                    <a:pt x="96" y="0"/>
                  </a:lnTo>
                  <a:lnTo>
                    <a:pt x="120" y="8"/>
                  </a:lnTo>
                  <a:lnTo>
                    <a:pt x="120" y="32"/>
                  </a:lnTo>
                  <a:lnTo>
                    <a:pt x="168" y="56"/>
                  </a:lnTo>
                  <a:lnTo>
                    <a:pt x="184" y="48"/>
                  </a:lnTo>
                  <a:lnTo>
                    <a:pt x="208" y="48"/>
                  </a:lnTo>
                  <a:lnTo>
                    <a:pt x="232" y="72"/>
                  </a:lnTo>
                  <a:lnTo>
                    <a:pt x="240" y="64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320" y="64"/>
                  </a:lnTo>
                  <a:lnTo>
                    <a:pt x="368" y="64"/>
                  </a:lnTo>
                  <a:lnTo>
                    <a:pt x="296" y="120"/>
                  </a:lnTo>
                  <a:lnTo>
                    <a:pt x="256" y="160"/>
                  </a:lnTo>
                  <a:lnTo>
                    <a:pt x="264" y="224"/>
                  </a:lnTo>
                  <a:lnTo>
                    <a:pt x="240" y="256"/>
                  </a:lnTo>
                  <a:lnTo>
                    <a:pt x="248" y="272"/>
                  </a:lnTo>
                  <a:lnTo>
                    <a:pt x="248" y="320"/>
                  </a:lnTo>
                  <a:lnTo>
                    <a:pt x="272" y="320"/>
                  </a:lnTo>
                  <a:lnTo>
                    <a:pt x="312" y="352"/>
                  </a:lnTo>
                  <a:lnTo>
                    <a:pt x="328" y="400"/>
                  </a:lnTo>
                  <a:lnTo>
                    <a:pt x="64" y="408"/>
                  </a:lnTo>
                  <a:lnTo>
                    <a:pt x="72" y="296"/>
                  </a:lnTo>
                  <a:lnTo>
                    <a:pt x="48" y="272"/>
                  </a:lnTo>
                  <a:lnTo>
                    <a:pt x="56" y="240"/>
                  </a:lnTo>
                  <a:lnTo>
                    <a:pt x="64" y="224"/>
                  </a:lnTo>
                  <a:lnTo>
                    <a:pt x="48" y="144"/>
                  </a:lnTo>
                  <a:lnTo>
                    <a:pt x="24" y="9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2CD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48" name="Freeform 10"/>
            <p:cNvSpPr>
              <a:spLocks/>
            </p:cNvSpPr>
            <p:nvPr/>
          </p:nvSpPr>
          <p:spPr bwMode="auto">
            <a:xfrm rot="101951">
              <a:off x="1248726" y="3163241"/>
              <a:ext cx="870894" cy="1016755"/>
            </a:xfrm>
            <a:custGeom>
              <a:avLst/>
              <a:gdLst>
                <a:gd name="T0" fmla="*/ 51229 w 272"/>
                <a:gd name="T1" fmla="*/ 74397 h 328"/>
                <a:gd name="T2" fmla="*/ 128073 w 272"/>
                <a:gd name="T3" fmla="*/ 74397 h 328"/>
                <a:gd name="T4" fmla="*/ 179302 w 272"/>
                <a:gd name="T5" fmla="*/ 74397 h 328"/>
                <a:gd name="T6" fmla="*/ 230531 w 272"/>
                <a:gd name="T7" fmla="*/ 0 h 328"/>
                <a:gd name="T8" fmla="*/ 256145 w 272"/>
                <a:gd name="T9" fmla="*/ 74397 h 328"/>
                <a:gd name="T10" fmla="*/ 358603 w 272"/>
                <a:gd name="T11" fmla="*/ 74397 h 328"/>
                <a:gd name="T12" fmla="*/ 409832 w 272"/>
                <a:gd name="T13" fmla="*/ 148793 h 328"/>
                <a:gd name="T14" fmla="*/ 486676 w 272"/>
                <a:gd name="T15" fmla="*/ 123995 h 328"/>
                <a:gd name="T16" fmla="*/ 563520 w 272"/>
                <a:gd name="T17" fmla="*/ 173592 h 328"/>
                <a:gd name="T18" fmla="*/ 691592 w 272"/>
                <a:gd name="T19" fmla="*/ 198391 h 328"/>
                <a:gd name="T20" fmla="*/ 717207 w 272"/>
                <a:gd name="T21" fmla="*/ 272788 h 328"/>
                <a:gd name="T22" fmla="*/ 768436 w 272"/>
                <a:gd name="T23" fmla="*/ 272788 h 328"/>
                <a:gd name="T24" fmla="*/ 768436 w 272"/>
                <a:gd name="T25" fmla="*/ 322386 h 328"/>
                <a:gd name="T26" fmla="*/ 768436 w 272"/>
                <a:gd name="T27" fmla="*/ 371983 h 328"/>
                <a:gd name="T28" fmla="*/ 742821 w 272"/>
                <a:gd name="T29" fmla="*/ 446380 h 328"/>
                <a:gd name="T30" fmla="*/ 768436 w 272"/>
                <a:gd name="T31" fmla="*/ 471179 h 328"/>
                <a:gd name="T32" fmla="*/ 845279 w 272"/>
                <a:gd name="T33" fmla="*/ 396782 h 328"/>
                <a:gd name="T34" fmla="*/ 845279 w 272"/>
                <a:gd name="T35" fmla="*/ 347185 h 328"/>
                <a:gd name="T36" fmla="*/ 870894 w 272"/>
                <a:gd name="T37" fmla="*/ 347185 h 328"/>
                <a:gd name="T38" fmla="*/ 870894 w 272"/>
                <a:gd name="T39" fmla="*/ 396782 h 328"/>
                <a:gd name="T40" fmla="*/ 819665 w 272"/>
                <a:gd name="T41" fmla="*/ 446380 h 328"/>
                <a:gd name="T42" fmla="*/ 794050 w 272"/>
                <a:gd name="T43" fmla="*/ 570375 h 328"/>
                <a:gd name="T44" fmla="*/ 794050 w 272"/>
                <a:gd name="T45" fmla="*/ 793565 h 328"/>
                <a:gd name="T46" fmla="*/ 845279 w 272"/>
                <a:gd name="T47" fmla="*/ 818364 h 328"/>
                <a:gd name="T48" fmla="*/ 819665 w 272"/>
                <a:gd name="T49" fmla="*/ 942358 h 328"/>
                <a:gd name="T50" fmla="*/ 409832 w 272"/>
                <a:gd name="T51" fmla="*/ 1016755 h 328"/>
                <a:gd name="T52" fmla="*/ 307374 w 272"/>
                <a:gd name="T53" fmla="*/ 967157 h 328"/>
                <a:gd name="T54" fmla="*/ 307374 w 272"/>
                <a:gd name="T55" fmla="*/ 867962 h 328"/>
                <a:gd name="T56" fmla="*/ 256145 w 272"/>
                <a:gd name="T57" fmla="*/ 793565 h 328"/>
                <a:gd name="T58" fmla="*/ 230531 w 272"/>
                <a:gd name="T59" fmla="*/ 669570 h 328"/>
                <a:gd name="T60" fmla="*/ 102458 w 272"/>
                <a:gd name="T61" fmla="*/ 570375 h 328"/>
                <a:gd name="T62" fmla="*/ 25615 w 272"/>
                <a:gd name="T63" fmla="*/ 570375 h 328"/>
                <a:gd name="T64" fmla="*/ 25615 w 272"/>
                <a:gd name="T65" fmla="*/ 421581 h 328"/>
                <a:gd name="T66" fmla="*/ 0 w 272"/>
                <a:gd name="T67" fmla="*/ 371983 h 328"/>
                <a:gd name="T68" fmla="*/ 76844 w 272"/>
                <a:gd name="T69" fmla="*/ 272788 h 328"/>
                <a:gd name="T70" fmla="*/ 51229 w 272"/>
                <a:gd name="T71" fmla="*/ 74397 h 3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2"/>
                <a:gd name="T109" fmla="*/ 0 h 328"/>
                <a:gd name="T110" fmla="*/ 272 w 272"/>
                <a:gd name="T111" fmla="*/ 328 h 32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2" h="328">
                  <a:moveTo>
                    <a:pt x="16" y="24"/>
                  </a:moveTo>
                  <a:lnTo>
                    <a:pt x="40" y="24"/>
                  </a:lnTo>
                  <a:lnTo>
                    <a:pt x="56" y="24"/>
                  </a:lnTo>
                  <a:lnTo>
                    <a:pt x="72" y="0"/>
                  </a:lnTo>
                  <a:lnTo>
                    <a:pt x="80" y="24"/>
                  </a:lnTo>
                  <a:lnTo>
                    <a:pt x="112" y="24"/>
                  </a:lnTo>
                  <a:lnTo>
                    <a:pt x="128" y="48"/>
                  </a:lnTo>
                  <a:lnTo>
                    <a:pt x="152" y="40"/>
                  </a:lnTo>
                  <a:lnTo>
                    <a:pt x="176" y="56"/>
                  </a:lnTo>
                  <a:lnTo>
                    <a:pt x="216" y="64"/>
                  </a:lnTo>
                  <a:lnTo>
                    <a:pt x="224" y="88"/>
                  </a:lnTo>
                  <a:lnTo>
                    <a:pt x="240" y="88"/>
                  </a:lnTo>
                  <a:lnTo>
                    <a:pt x="240" y="104"/>
                  </a:lnTo>
                  <a:lnTo>
                    <a:pt x="240" y="120"/>
                  </a:lnTo>
                  <a:lnTo>
                    <a:pt x="232" y="144"/>
                  </a:lnTo>
                  <a:lnTo>
                    <a:pt x="240" y="152"/>
                  </a:lnTo>
                  <a:lnTo>
                    <a:pt x="264" y="128"/>
                  </a:lnTo>
                  <a:lnTo>
                    <a:pt x="264" y="112"/>
                  </a:lnTo>
                  <a:lnTo>
                    <a:pt x="272" y="112"/>
                  </a:lnTo>
                  <a:lnTo>
                    <a:pt x="272" y="128"/>
                  </a:lnTo>
                  <a:lnTo>
                    <a:pt x="256" y="144"/>
                  </a:lnTo>
                  <a:lnTo>
                    <a:pt x="248" y="184"/>
                  </a:lnTo>
                  <a:lnTo>
                    <a:pt x="248" y="256"/>
                  </a:lnTo>
                  <a:lnTo>
                    <a:pt x="264" y="264"/>
                  </a:lnTo>
                  <a:lnTo>
                    <a:pt x="256" y="304"/>
                  </a:lnTo>
                  <a:lnTo>
                    <a:pt x="128" y="328"/>
                  </a:lnTo>
                  <a:lnTo>
                    <a:pt x="96" y="312"/>
                  </a:lnTo>
                  <a:lnTo>
                    <a:pt x="96" y="280"/>
                  </a:lnTo>
                  <a:lnTo>
                    <a:pt x="80" y="256"/>
                  </a:lnTo>
                  <a:lnTo>
                    <a:pt x="72" y="216"/>
                  </a:lnTo>
                  <a:lnTo>
                    <a:pt x="32" y="184"/>
                  </a:lnTo>
                  <a:lnTo>
                    <a:pt x="8" y="184"/>
                  </a:lnTo>
                  <a:lnTo>
                    <a:pt x="8" y="136"/>
                  </a:lnTo>
                  <a:lnTo>
                    <a:pt x="0" y="120"/>
                  </a:lnTo>
                  <a:lnTo>
                    <a:pt x="24" y="8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C6755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49" name="Freeform 11"/>
            <p:cNvSpPr>
              <a:spLocks/>
            </p:cNvSpPr>
            <p:nvPr/>
          </p:nvSpPr>
          <p:spPr bwMode="auto">
            <a:xfrm rot="101951">
              <a:off x="1594415" y="3050830"/>
              <a:ext cx="973352" cy="396782"/>
            </a:xfrm>
            <a:custGeom>
              <a:avLst/>
              <a:gdLst>
                <a:gd name="T0" fmla="*/ 0 w 304"/>
                <a:gd name="T1" fmla="*/ 223190 h 128"/>
                <a:gd name="T2" fmla="*/ 230531 w 304"/>
                <a:gd name="T3" fmla="*/ 0 h 128"/>
                <a:gd name="T4" fmla="*/ 179302 w 304"/>
                <a:gd name="T5" fmla="*/ 74397 h 128"/>
                <a:gd name="T6" fmla="*/ 204916 w 304"/>
                <a:gd name="T7" fmla="*/ 99196 h 128"/>
                <a:gd name="T8" fmla="*/ 281760 w 304"/>
                <a:gd name="T9" fmla="*/ 74397 h 128"/>
                <a:gd name="T10" fmla="*/ 435447 w 304"/>
                <a:gd name="T11" fmla="*/ 123994 h 128"/>
                <a:gd name="T12" fmla="*/ 486676 w 304"/>
                <a:gd name="T13" fmla="*/ 74397 h 128"/>
                <a:gd name="T14" fmla="*/ 691592 w 304"/>
                <a:gd name="T15" fmla="*/ 49598 h 128"/>
                <a:gd name="T16" fmla="*/ 717207 w 304"/>
                <a:gd name="T17" fmla="*/ 123994 h 128"/>
                <a:gd name="T18" fmla="*/ 794050 w 304"/>
                <a:gd name="T19" fmla="*/ 99196 h 128"/>
                <a:gd name="T20" fmla="*/ 947737 w 304"/>
                <a:gd name="T21" fmla="*/ 148793 h 128"/>
                <a:gd name="T22" fmla="*/ 973352 w 304"/>
                <a:gd name="T23" fmla="*/ 198391 h 128"/>
                <a:gd name="T24" fmla="*/ 794050 w 304"/>
                <a:gd name="T25" fmla="*/ 247989 h 128"/>
                <a:gd name="T26" fmla="*/ 742821 w 304"/>
                <a:gd name="T27" fmla="*/ 223190 h 128"/>
                <a:gd name="T28" fmla="*/ 665978 w 304"/>
                <a:gd name="T29" fmla="*/ 223190 h 128"/>
                <a:gd name="T30" fmla="*/ 563520 w 304"/>
                <a:gd name="T31" fmla="*/ 272788 h 128"/>
                <a:gd name="T32" fmla="*/ 537905 w 304"/>
                <a:gd name="T33" fmla="*/ 272788 h 128"/>
                <a:gd name="T34" fmla="*/ 486676 w 304"/>
                <a:gd name="T35" fmla="*/ 247989 h 128"/>
                <a:gd name="T36" fmla="*/ 435447 w 304"/>
                <a:gd name="T37" fmla="*/ 396782 h 128"/>
                <a:gd name="T38" fmla="*/ 384218 w 304"/>
                <a:gd name="T39" fmla="*/ 396782 h 128"/>
                <a:gd name="T40" fmla="*/ 358603 w 304"/>
                <a:gd name="T41" fmla="*/ 322385 h 128"/>
                <a:gd name="T42" fmla="*/ 230531 w 304"/>
                <a:gd name="T43" fmla="*/ 297586 h 128"/>
                <a:gd name="T44" fmla="*/ 153687 w 304"/>
                <a:gd name="T45" fmla="*/ 272788 h 128"/>
                <a:gd name="T46" fmla="*/ 51229 w 304"/>
                <a:gd name="T47" fmla="*/ 272788 h 128"/>
                <a:gd name="T48" fmla="*/ 0 w 304"/>
                <a:gd name="T49" fmla="*/ 223190 h 1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4"/>
                <a:gd name="T76" fmla="*/ 0 h 128"/>
                <a:gd name="T77" fmla="*/ 304 w 304"/>
                <a:gd name="T78" fmla="*/ 128 h 1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4" h="128">
                  <a:moveTo>
                    <a:pt x="0" y="72"/>
                  </a:moveTo>
                  <a:lnTo>
                    <a:pt x="72" y="0"/>
                  </a:lnTo>
                  <a:lnTo>
                    <a:pt x="56" y="24"/>
                  </a:lnTo>
                  <a:lnTo>
                    <a:pt x="64" y="32"/>
                  </a:lnTo>
                  <a:lnTo>
                    <a:pt x="88" y="24"/>
                  </a:lnTo>
                  <a:lnTo>
                    <a:pt x="136" y="40"/>
                  </a:lnTo>
                  <a:lnTo>
                    <a:pt x="152" y="24"/>
                  </a:lnTo>
                  <a:lnTo>
                    <a:pt x="216" y="16"/>
                  </a:lnTo>
                  <a:lnTo>
                    <a:pt x="224" y="40"/>
                  </a:lnTo>
                  <a:lnTo>
                    <a:pt x="248" y="32"/>
                  </a:lnTo>
                  <a:lnTo>
                    <a:pt x="296" y="48"/>
                  </a:lnTo>
                  <a:lnTo>
                    <a:pt x="304" y="64"/>
                  </a:lnTo>
                  <a:lnTo>
                    <a:pt x="248" y="80"/>
                  </a:lnTo>
                  <a:lnTo>
                    <a:pt x="232" y="72"/>
                  </a:lnTo>
                  <a:lnTo>
                    <a:pt x="208" y="72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52" y="80"/>
                  </a:lnTo>
                  <a:lnTo>
                    <a:pt x="136" y="128"/>
                  </a:lnTo>
                  <a:lnTo>
                    <a:pt x="120" y="128"/>
                  </a:lnTo>
                  <a:lnTo>
                    <a:pt x="112" y="104"/>
                  </a:lnTo>
                  <a:lnTo>
                    <a:pt x="72" y="96"/>
                  </a:lnTo>
                  <a:lnTo>
                    <a:pt x="48" y="88"/>
                  </a:lnTo>
                  <a:lnTo>
                    <a:pt x="16" y="8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AD38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0" name="Freeform 12"/>
            <p:cNvSpPr>
              <a:spLocks/>
            </p:cNvSpPr>
            <p:nvPr/>
          </p:nvSpPr>
          <p:spPr bwMode="auto">
            <a:xfrm rot="101951">
              <a:off x="2244720" y="3338959"/>
              <a:ext cx="691592" cy="892761"/>
            </a:xfrm>
            <a:custGeom>
              <a:avLst/>
              <a:gdLst>
                <a:gd name="T0" fmla="*/ 179302 w 216"/>
                <a:gd name="T1" fmla="*/ 49598 h 288"/>
                <a:gd name="T2" fmla="*/ 204916 w 216"/>
                <a:gd name="T3" fmla="*/ 99196 h 288"/>
                <a:gd name="T4" fmla="*/ 153687 w 216"/>
                <a:gd name="T5" fmla="*/ 123995 h 288"/>
                <a:gd name="T6" fmla="*/ 153687 w 216"/>
                <a:gd name="T7" fmla="*/ 272788 h 288"/>
                <a:gd name="T8" fmla="*/ 128073 w 216"/>
                <a:gd name="T9" fmla="*/ 173592 h 288"/>
                <a:gd name="T10" fmla="*/ 25615 w 216"/>
                <a:gd name="T11" fmla="*/ 272788 h 288"/>
                <a:gd name="T12" fmla="*/ 0 w 216"/>
                <a:gd name="T13" fmla="*/ 520777 h 288"/>
                <a:gd name="T14" fmla="*/ 76844 w 216"/>
                <a:gd name="T15" fmla="*/ 644772 h 288"/>
                <a:gd name="T16" fmla="*/ 76844 w 216"/>
                <a:gd name="T17" fmla="*/ 719168 h 288"/>
                <a:gd name="T18" fmla="*/ 76844 w 216"/>
                <a:gd name="T19" fmla="*/ 768766 h 288"/>
                <a:gd name="T20" fmla="*/ 76844 w 216"/>
                <a:gd name="T21" fmla="*/ 818364 h 288"/>
                <a:gd name="T22" fmla="*/ 51229 w 216"/>
                <a:gd name="T23" fmla="*/ 892761 h 288"/>
                <a:gd name="T24" fmla="*/ 332989 w 216"/>
                <a:gd name="T25" fmla="*/ 892761 h 288"/>
                <a:gd name="T26" fmla="*/ 691592 w 216"/>
                <a:gd name="T27" fmla="*/ 843163 h 288"/>
                <a:gd name="T28" fmla="*/ 614748 w 216"/>
                <a:gd name="T29" fmla="*/ 843163 h 288"/>
                <a:gd name="T30" fmla="*/ 589134 w 216"/>
                <a:gd name="T31" fmla="*/ 793565 h 288"/>
                <a:gd name="T32" fmla="*/ 640363 w 216"/>
                <a:gd name="T33" fmla="*/ 743967 h 288"/>
                <a:gd name="T34" fmla="*/ 640363 w 216"/>
                <a:gd name="T35" fmla="*/ 694370 h 288"/>
                <a:gd name="T36" fmla="*/ 614748 w 216"/>
                <a:gd name="T37" fmla="*/ 644772 h 288"/>
                <a:gd name="T38" fmla="*/ 640363 w 216"/>
                <a:gd name="T39" fmla="*/ 619973 h 288"/>
                <a:gd name="T40" fmla="*/ 691592 w 216"/>
                <a:gd name="T41" fmla="*/ 619973 h 288"/>
                <a:gd name="T42" fmla="*/ 691592 w 216"/>
                <a:gd name="T43" fmla="*/ 495978 h 288"/>
                <a:gd name="T44" fmla="*/ 665977 w 216"/>
                <a:gd name="T45" fmla="*/ 421582 h 288"/>
                <a:gd name="T46" fmla="*/ 640363 w 216"/>
                <a:gd name="T47" fmla="*/ 371984 h 288"/>
                <a:gd name="T48" fmla="*/ 614748 w 216"/>
                <a:gd name="T49" fmla="*/ 347185 h 288"/>
                <a:gd name="T50" fmla="*/ 563519 w 216"/>
                <a:gd name="T51" fmla="*/ 347185 h 288"/>
                <a:gd name="T52" fmla="*/ 512290 w 216"/>
                <a:gd name="T53" fmla="*/ 347185 h 288"/>
                <a:gd name="T54" fmla="*/ 486676 w 216"/>
                <a:gd name="T55" fmla="*/ 396783 h 288"/>
                <a:gd name="T56" fmla="*/ 461061 w 216"/>
                <a:gd name="T57" fmla="*/ 421582 h 288"/>
                <a:gd name="T58" fmla="*/ 435447 w 216"/>
                <a:gd name="T59" fmla="*/ 421582 h 288"/>
                <a:gd name="T60" fmla="*/ 409832 w 216"/>
                <a:gd name="T61" fmla="*/ 421582 h 288"/>
                <a:gd name="T62" fmla="*/ 409832 w 216"/>
                <a:gd name="T63" fmla="*/ 396783 h 288"/>
                <a:gd name="T64" fmla="*/ 409832 w 216"/>
                <a:gd name="T65" fmla="*/ 371984 h 288"/>
                <a:gd name="T66" fmla="*/ 435447 w 216"/>
                <a:gd name="T67" fmla="*/ 347185 h 288"/>
                <a:gd name="T68" fmla="*/ 435447 w 216"/>
                <a:gd name="T69" fmla="*/ 347185 h 288"/>
                <a:gd name="T70" fmla="*/ 461061 w 216"/>
                <a:gd name="T71" fmla="*/ 347185 h 288"/>
                <a:gd name="T72" fmla="*/ 461061 w 216"/>
                <a:gd name="T73" fmla="*/ 297587 h 288"/>
                <a:gd name="T74" fmla="*/ 512290 w 216"/>
                <a:gd name="T75" fmla="*/ 272788 h 288"/>
                <a:gd name="T76" fmla="*/ 461061 w 216"/>
                <a:gd name="T77" fmla="*/ 148793 h 288"/>
                <a:gd name="T78" fmla="*/ 461061 w 216"/>
                <a:gd name="T79" fmla="*/ 99196 h 288"/>
                <a:gd name="T80" fmla="*/ 384218 w 216"/>
                <a:gd name="T81" fmla="*/ 74397 h 288"/>
                <a:gd name="T82" fmla="*/ 256145 w 216"/>
                <a:gd name="T83" fmla="*/ 0 h 288"/>
                <a:gd name="T84" fmla="*/ 179302 w 216"/>
                <a:gd name="T85" fmla="*/ 49598 h 28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6"/>
                <a:gd name="T130" fmla="*/ 0 h 288"/>
                <a:gd name="T131" fmla="*/ 216 w 216"/>
                <a:gd name="T132" fmla="*/ 288 h 28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6" h="288">
                  <a:moveTo>
                    <a:pt x="56" y="16"/>
                  </a:moveTo>
                  <a:lnTo>
                    <a:pt x="64" y="32"/>
                  </a:lnTo>
                  <a:lnTo>
                    <a:pt x="48" y="40"/>
                  </a:lnTo>
                  <a:lnTo>
                    <a:pt x="48" y="88"/>
                  </a:lnTo>
                  <a:lnTo>
                    <a:pt x="40" y="56"/>
                  </a:lnTo>
                  <a:lnTo>
                    <a:pt x="8" y="88"/>
                  </a:lnTo>
                  <a:lnTo>
                    <a:pt x="0" y="168"/>
                  </a:lnTo>
                  <a:lnTo>
                    <a:pt x="24" y="208"/>
                  </a:lnTo>
                  <a:lnTo>
                    <a:pt x="24" y="232"/>
                  </a:lnTo>
                  <a:lnTo>
                    <a:pt x="24" y="248"/>
                  </a:lnTo>
                  <a:lnTo>
                    <a:pt x="24" y="264"/>
                  </a:lnTo>
                  <a:lnTo>
                    <a:pt x="16" y="288"/>
                  </a:lnTo>
                  <a:lnTo>
                    <a:pt x="104" y="288"/>
                  </a:lnTo>
                  <a:lnTo>
                    <a:pt x="216" y="272"/>
                  </a:lnTo>
                  <a:lnTo>
                    <a:pt x="192" y="272"/>
                  </a:lnTo>
                  <a:lnTo>
                    <a:pt x="184" y="256"/>
                  </a:lnTo>
                  <a:lnTo>
                    <a:pt x="200" y="240"/>
                  </a:lnTo>
                  <a:lnTo>
                    <a:pt x="200" y="224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16" y="200"/>
                  </a:lnTo>
                  <a:lnTo>
                    <a:pt x="216" y="160"/>
                  </a:lnTo>
                  <a:lnTo>
                    <a:pt x="208" y="136"/>
                  </a:lnTo>
                  <a:lnTo>
                    <a:pt x="200" y="120"/>
                  </a:lnTo>
                  <a:lnTo>
                    <a:pt x="192" y="112"/>
                  </a:lnTo>
                  <a:lnTo>
                    <a:pt x="176" y="112"/>
                  </a:lnTo>
                  <a:lnTo>
                    <a:pt x="160" y="112"/>
                  </a:lnTo>
                  <a:lnTo>
                    <a:pt x="152" y="128"/>
                  </a:lnTo>
                  <a:lnTo>
                    <a:pt x="144" y="136"/>
                  </a:lnTo>
                  <a:lnTo>
                    <a:pt x="136" y="136"/>
                  </a:lnTo>
                  <a:lnTo>
                    <a:pt x="128" y="136"/>
                  </a:lnTo>
                  <a:lnTo>
                    <a:pt x="128" y="128"/>
                  </a:lnTo>
                  <a:lnTo>
                    <a:pt x="128" y="120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44" y="96"/>
                  </a:lnTo>
                  <a:lnTo>
                    <a:pt x="160" y="88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20" y="24"/>
                  </a:lnTo>
                  <a:lnTo>
                    <a:pt x="80" y="0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2BA797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1" name="Freeform 13"/>
            <p:cNvSpPr>
              <a:spLocks/>
            </p:cNvSpPr>
            <p:nvPr/>
          </p:nvSpPr>
          <p:spPr bwMode="auto">
            <a:xfrm rot="101951">
              <a:off x="1474271" y="4110843"/>
              <a:ext cx="742821" cy="1190347"/>
            </a:xfrm>
            <a:custGeom>
              <a:avLst/>
              <a:gdLst>
                <a:gd name="T0" fmla="*/ 128073 w 232"/>
                <a:gd name="T1" fmla="*/ 74397 h 384"/>
                <a:gd name="T2" fmla="*/ 563519 w 232"/>
                <a:gd name="T3" fmla="*/ 0 h 384"/>
                <a:gd name="T4" fmla="*/ 640363 w 232"/>
                <a:gd name="T5" fmla="*/ 148793 h 384"/>
                <a:gd name="T6" fmla="*/ 717206 w 232"/>
                <a:gd name="T7" fmla="*/ 768766 h 384"/>
                <a:gd name="T8" fmla="*/ 742821 w 232"/>
                <a:gd name="T9" fmla="*/ 843163 h 384"/>
                <a:gd name="T10" fmla="*/ 665977 w 232"/>
                <a:gd name="T11" fmla="*/ 991956 h 384"/>
                <a:gd name="T12" fmla="*/ 665977 w 232"/>
                <a:gd name="T13" fmla="*/ 1115950 h 384"/>
                <a:gd name="T14" fmla="*/ 589134 w 232"/>
                <a:gd name="T15" fmla="*/ 1091151 h 384"/>
                <a:gd name="T16" fmla="*/ 614748 w 232"/>
                <a:gd name="T17" fmla="*/ 1190347 h 384"/>
                <a:gd name="T18" fmla="*/ 512290 w 232"/>
                <a:gd name="T19" fmla="*/ 1165548 h 384"/>
                <a:gd name="T20" fmla="*/ 486676 w 232"/>
                <a:gd name="T21" fmla="*/ 1165548 h 384"/>
                <a:gd name="T22" fmla="*/ 409832 w 232"/>
                <a:gd name="T23" fmla="*/ 1165548 h 384"/>
                <a:gd name="T24" fmla="*/ 384218 w 232"/>
                <a:gd name="T25" fmla="*/ 1016755 h 384"/>
                <a:gd name="T26" fmla="*/ 281760 w 232"/>
                <a:gd name="T27" fmla="*/ 967157 h 384"/>
                <a:gd name="T28" fmla="*/ 281760 w 232"/>
                <a:gd name="T29" fmla="*/ 818364 h 384"/>
                <a:gd name="T30" fmla="*/ 204916 w 232"/>
                <a:gd name="T31" fmla="*/ 843163 h 384"/>
                <a:gd name="T32" fmla="*/ 153687 w 232"/>
                <a:gd name="T33" fmla="*/ 719168 h 384"/>
                <a:gd name="T34" fmla="*/ 0 w 232"/>
                <a:gd name="T35" fmla="*/ 595174 h 384"/>
                <a:gd name="T36" fmla="*/ 102458 w 232"/>
                <a:gd name="T37" fmla="*/ 396782 h 384"/>
                <a:gd name="T38" fmla="*/ 76844 w 232"/>
                <a:gd name="T39" fmla="*/ 297587 h 384"/>
                <a:gd name="T40" fmla="*/ 204916 w 232"/>
                <a:gd name="T41" fmla="*/ 272788 h 384"/>
                <a:gd name="T42" fmla="*/ 204916 w 232"/>
                <a:gd name="T43" fmla="*/ 148793 h 384"/>
                <a:gd name="T44" fmla="*/ 128073 w 232"/>
                <a:gd name="T45" fmla="*/ 74397 h 38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32"/>
                <a:gd name="T70" fmla="*/ 0 h 384"/>
                <a:gd name="T71" fmla="*/ 232 w 232"/>
                <a:gd name="T72" fmla="*/ 384 h 38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32" h="384">
                  <a:moveTo>
                    <a:pt x="40" y="24"/>
                  </a:moveTo>
                  <a:lnTo>
                    <a:pt x="176" y="0"/>
                  </a:lnTo>
                  <a:lnTo>
                    <a:pt x="200" y="48"/>
                  </a:lnTo>
                  <a:lnTo>
                    <a:pt x="224" y="248"/>
                  </a:lnTo>
                  <a:lnTo>
                    <a:pt x="232" y="272"/>
                  </a:lnTo>
                  <a:lnTo>
                    <a:pt x="208" y="320"/>
                  </a:lnTo>
                  <a:lnTo>
                    <a:pt x="208" y="360"/>
                  </a:lnTo>
                  <a:lnTo>
                    <a:pt x="184" y="352"/>
                  </a:lnTo>
                  <a:lnTo>
                    <a:pt x="192" y="384"/>
                  </a:lnTo>
                  <a:lnTo>
                    <a:pt x="160" y="376"/>
                  </a:lnTo>
                  <a:lnTo>
                    <a:pt x="152" y="376"/>
                  </a:lnTo>
                  <a:lnTo>
                    <a:pt x="128" y="376"/>
                  </a:lnTo>
                  <a:lnTo>
                    <a:pt x="120" y="328"/>
                  </a:lnTo>
                  <a:lnTo>
                    <a:pt x="88" y="312"/>
                  </a:lnTo>
                  <a:lnTo>
                    <a:pt x="88" y="264"/>
                  </a:lnTo>
                  <a:lnTo>
                    <a:pt x="64" y="272"/>
                  </a:lnTo>
                  <a:lnTo>
                    <a:pt x="48" y="232"/>
                  </a:lnTo>
                  <a:lnTo>
                    <a:pt x="0" y="192"/>
                  </a:lnTo>
                  <a:lnTo>
                    <a:pt x="32" y="128"/>
                  </a:lnTo>
                  <a:lnTo>
                    <a:pt x="24" y="96"/>
                  </a:lnTo>
                  <a:lnTo>
                    <a:pt x="64" y="88"/>
                  </a:lnTo>
                  <a:lnTo>
                    <a:pt x="64" y="4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9FACC6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2" name="Freeform 14"/>
            <p:cNvSpPr>
              <a:spLocks/>
            </p:cNvSpPr>
            <p:nvPr/>
          </p:nvSpPr>
          <p:spPr bwMode="auto">
            <a:xfrm rot="101951">
              <a:off x="2115495" y="4226385"/>
              <a:ext cx="563520" cy="917559"/>
            </a:xfrm>
            <a:custGeom>
              <a:avLst/>
              <a:gdLst>
                <a:gd name="T0" fmla="*/ 0 w 176"/>
                <a:gd name="T1" fmla="*/ 49598 h 296"/>
                <a:gd name="T2" fmla="*/ 51229 w 176"/>
                <a:gd name="T3" fmla="*/ 99196 h 296"/>
                <a:gd name="T4" fmla="*/ 128073 w 176"/>
                <a:gd name="T5" fmla="*/ 74397 h 296"/>
                <a:gd name="T6" fmla="*/ 153687 w 176"/>
                <a:gd name="T7" fmla="*/ 74397 h 296"/>
                <a:gd name="T8" fmla="*/ 153687 w 176"/>
                <a:gd name="T9" fmla="*/ 0 h 296"/>
                <a:gd name="T10" fmla="*/ 435447 w 176"/>
                <a:gd name="T11" fmla="*/ 0 h 296"/>
                <a:gd name="T12" fmla="*/ 563520 w 176"/>
                <a:gd name="T13" fmla="*/ 644771 h 296"/>
                <a:gd name="T14" fmla="*/ 563520 w 176"/>
                <a:gd name="T15" fmla="*/ 619972 h 296"/>
                <a:gd name="T16" fmla="*/ 461062 w 176"/>
                <a:gd name="T17" fmla="*/ 669570 h 296"/>
                <a:gd name="T18" fmla="*/ 384218 w 176"/>
                <a:gd name="T19" fmla="*/ 843162 h 296"/>
                <a:gd name="T20" fmla="*/ 307375 w 176"/>
                <a:gd name="T21" fmla="*/ 818363 h 296"/>
                <a:gd name="T22" fmla="*/ 179302 w 176"/>
                <a:gd name="T23" fmla="*/ 892760 h 296"/>
                <a:gd name="T24" fmla="*/ 25615 w 176"/>
                <a:gd name="T25" fmla="*/ 917559 h 296"/>
                <a:gd name="T26" fmla="*/ 102458 w 176"/>
                <a:gd name="T27" fmla="*/ 743967 h 296"/>
                <a:gd name="T28" fmla="*/ 76844 w 176"/>
                <a:gd name="T29" fmla="*/ 644771 h 296"/>
                <a:gd name="T30" fmla="*/ 0 w 176"/>
                <a:gd name="T31" fmla="*/ 49598 h 2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6"/>
                <a:gd name="T49" fmla="*/ 0 h 296"/>
                <a:gd name="T50" fmla="*/ 176 w 176"/>
                <a:gd name="T51" fmla="*/ 296 h 2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6" h="296">
                  <a:moveTo>
                    <a:pt x="0" y="16"/>
                  </a:moveTo>
                  <a:lnTo>
                    <a:pt x="16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48" y="0"/>
                  </a:lnTo>
                  <a:lnTo>
                    <a:pt x="136" y="0"/>
                  </a:lnTo>
                  <a:lnTo>
                    <a:pt x="176" y="208"/>
                  </a:lnTo>
                  <a:lnTo>
                    <a:pt x="176" y="200"/>
                  </a:lnTo>
                  <a:lnTo>
                    <a:pt x="144" y="216"/>
                  </a:lnTo>
                  <a:lnTo>
                    <a:pt x="120" y="272"/>
                  </a:lnTo>
                  <a:lnTo>
                    <a:pt x="96" y="264"/>
                  </a:lnTo>
                  <a:lnTo>
                    <a:pt x="56" y="288"/>
                  </a:lnTo>
                  <a:lnTo>
                    <a:pt x="8" y="296"/>
                  </a:lnTo>
                  <a:lnTo>
                    <a:pt x="32" y="240"/>
                  </a:lnTo>
                  <a:lnTo>
                    <a:pt x="24" y="20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ED6AD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3" name="Freeform 15"/>
            <p:cNvSpPr>
              <a:spLocks/>
            </p:cNvSpPr>
            <p:nvPr/>
          </p:nvSpPr>
          <p:spPr bwMode="auto">
            <a:xfrm rot="101951">
              <a:off x="2558064" y="4043673"/>
              <a:ext cx="742821" cy="818364"/>
            </a:xfrm>
            <a:custGeom>
              <a:avLst/>
              <a:gdLst>
                <a:gd name="T0" fmla="*/ 0 w 232"/>
                <a:gd name="T1" fmla="*/ 198391 h 264"/>
                <a:gd name="T2" fmla="*/ 332989 w 232"/>
                <a:gd name="T3" fmla="*/ 148793 h 264"/>
                <a:gd name="T4" fmla="*/ 409832 w 232"/>
                <a:gd name="T5" fmla="*/ 173592 h 264"/>
                <a:gd name="T6" fmla="*/ 563519 w 232"/>
                <a:gd name="T7" fmla="*/ 99196 h 264"/>
                <a:gd name="T8" fmla="*/ 589134 w 232"/>
                <a:gd name="T9" fmla="*/ 24799 h 264"/>
                <a:gd name="T10" fmla="*/ 691592 w 232"/>
                <a:gd name="T11" fmla="*/ 0 h 264"/>
                <a:gd name="T12" fmla="*/ 742821 w 232"/>
                <a:gd name="T13" fmla="*/ 322386 h 264"/>
                <a:gd name="T14" fmla="*/ 717206 w 232"/>
                <a:gd name="T15" fmla="*/ 347185 h 264"/>
                <a:gd name="T16" fmla="*/ 717206 w 232"/>
                <a:gd name="T17" fmla="*/ 570375 h 264"/>
                <a:gd name="T18" fmla="*/ 640363 w 232"/>
                <a:gd name="T19" fmla="*/ 595174 h 264"/>
                <a:gd name="T20" fmla="*/ 589134 w 232"/>
                <a:gd name="T21" fmla="*/ 694369 h 264"/>
                <a:gd name="T22" fmla="*/ 537905 w 232"/>
                <a:gd name="T23" fmla="*/ 694369 h 264"/>
                <a:gd name="T24" fmla="*/ 512290 w 232"/>
                <a:gd name="T25" fmla="*/ 818364 h 264"/>
                <a:gd name="T26" fmla="*/ 435447 w 232"/>
                <a:gd name="T27" fmla="*/ 768766 h 264"/>
                <a:gd name="T28" fmla="*/ 281760 w 232"/>
                <a:gd name="T29" fmla="*/ 818364 h 264"/>
                <a:gd name="T30" fmla="*/ 204916 w 232"/>
                <a:gd name="T31" fmla="*/ 743967 h 264"/>
                <a:gd name="T32" fmla="*/ 102458 w 232"/>
                <a:gd name="T33" fmla="*/ 743967 h 264"/>
                <a:gd name="T34" fmla="*/ 76844 w 232"/>
                <a:gd name="T35" fmla="*/ 520777 h 264"/>
                <a:gd name="T36" fmla="*/ 0 w 232"/>
                <a:gd name="T37" fmla="*/ 198391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2"/>
                <a:gd name="T58" fmla="*/ 0 h 264"/>
                <a:gd name="T59" fmla="*/ 232 w 232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2" h="264">
                  <a:moveTo>
                    <a:pt x="0" y="64"/>
                  </a:moveTo>
                  <a:lnTo>
                    <a:pt x="104" y="48"/>
                  </a:lnTo>
                  <a:lnTo>
                    <a:pt x="128" y="56"/>
                  </a:lnTo>
                  <a:lnTo>
                    <a:pt x="176" y="32"/>
                  </a:lnTo>
                  <a:lnTo>
                    <a:pt x="184" y="8"/>
                  </a:lnTo>
                  <a:lnTo>
                    <a:pt x="216" y="0"/>
                  </a:lnTo>
                  <a:lnTo>
                    <a:pt x="232" y="104"/>
                  </a:lnTo>
                  <a:lnTo>
                    <a:pt x="224" y="112"/>
                  </a:lnTo>
                  <a:lnTo>
                    <a:pt x="224" y="184"/>
                  </a:lnTo>
                  <a:lnTo>
                    <a:pt x="200" y="192"/>
                  </a:lnTo>
                  <a:lnTo>
                    <a:pt x="184" y="224"/>
                  </a:lnTo>
                  <a:lnTo>
                    <a:pt x="168" y="224"/>
                  </a:lnTo>
                  <a:lnTo>
                    <a:pt x="160" y="264"/>
                  </a:lnTo>
                  <a:lnTo>
                    <a:pt x="136" y="248"/>
                  </a:lnTo>
                  <a:lnTo>
                    <a:pt x="88" y="264"/>
                  </a:lnTo>
                  <a:lnTo>
                    <a:pt x="64" y="240"/>
                  </a:lnTo>
                  <a:lnTo>
                    <a:pt x="32" y="240"/>
                  </a:lnTo>
                  <a:lnTo>
                    <a:pt x="24" y="1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EA96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4" name="Rectangle 16"/>
            <p:cNvSpPr>
              <a:spLocks noChangeArrowheads="1"/>
            </p:cNvSpPr>
            <p:nvPr/>
          </p:nvSpPr>
          <p:spPr bwMode="auto">
            <a:xfrm>
              <a:off x="733425" y="3041650"/>
              <a:ext cx="5000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MN</a:t>
              </a:r>
            </a:p>
          </p:txBody>
        </p:sp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419225" y="3400425"/>
              <a:ext cx="431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WI</a:t>
              </a:r>
            </a:p>
          </p:txBody>
        </p:sp>
        <p:sp>
          <p:nvSpPr>
            <p:cNvPr id="35856" name="Rectangle 18"/>
            <p:cNvSpPr>
              <a:spLocks noChangeArrowheads="1"/>
            </p:cNvSpPr>
            <p:nvPr/>
          </p:nvSpPr>
          <p:spPr bwMode="auto">
            <a:xfrm>
              <a:off x="2384425" y="3821113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MI</a:t>
              </a:r>
            </a:p>
          </p:txBody>
        </p:sp>
        <p:sp>
          <p:nvSpPr>
            <p:cNvPr id="35857" name="Rectangle 19"/>
            <p:cNvSpPr>
              <a:spLocks noChangeArrowheads="1"/>
            </p:cNvSpPr>
            <p:nvPr/>
          </p:nvSpPr>
          <p:spPr bwMode="auto">
            <a:xfrm>
              <a:off x="1698625" y="4443413"/>
              <a:ext cx="3651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IL</a:t>
              </a:r>
            </a:p>
          </p:txBody>
        </p:sp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2193925" y="4481513"/>
              <a:ext cx="387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IN</a:t>
              </a:r>
            </a:p>
          </p:txBody>
        </p:sp>
        <p:sp>
          <p:nvSpPr>
            <p:cNvPr id="35859" name="Rectangle 21"/>
            <p:cNvSpPr>
              <a:spLocks noChangeArrowheads="1"/>
            </p:cNvSpPr>
            <p:nvPr/>
          </p:nvSpPr>
          <p:spPr bwMode="auto">
            <a:xfrm>
              <a:off x="2714625" y="4367213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OH</a:t>
              </a:r>
            </a:p>
          </p:txBody>
        </p:sp>
        <p:sp>
          <p:nvSpPr>
            <p:cNvPr id="35860" name="Oval 22"/>
            <p:cNvSpPr>
              <a:spLocks noChangeArrowheads="1"/>
            </p:cNvSpPr>
            <p:nvPr/>
          </p:nvSpPr>
          <p:spPr bwMode="auto">
            <a:xfrm>
              <a:off x="1016000" y="3771900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1" name="Oval 23"/>
            <p:cNvSpPr>
              <a:spLocks noChangeArrowheads="1"/>
            </p:cNvSpPr>
            <p:nvPr/>
          </p:nvSpPr>
          <p:spPr bwMode="auto">
            <a:xfrm>
              <a:off x="1771650" y="3911600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2" name="Oval 24"/>
            <p:cNvSpPr>
              <a:spLocks noChangeArrowheads="1"/>
            </p:cNvSpPr>
            <p:nvPr/>
          </p:nvSpPr>
          <p:spPr bwMode="auto">
            <a:xfrm>
              <a:off x="2197100" y="4356100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3" name="Oval 25"/>
            <p:cNvSpPr>
              <a:spLocks noChangeArrowheads="1"/>
            </p:cNvSpPr>
            <p:nvPr/>
          </p:nvSpPr>
          <p:spPr bwMode="auto">
            <a:xfrm>
              <a:off x="1898650" y="4965700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4" name="Oval 26"/>
            <p:cNvSpPr>
              <a:spLocks noChangeArrowheads="1"/>
            </p:cNvSpPr>
            <p:nvPr/>
          </p:nvSpPr>
          <p:spPr bwMode="auto">
            <a:xfrm>
              <a:off x="2451100" y="3638550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865" name="Oval 27"/>
            <p:cNvSpPr>
              <a:spLocks noChangeArrowheads="1"/>
            </p:cNvSpPr>
            <p:nvPr/>
          </p:nvSpPr>
          <p:spPr bwMode="auto">
            <a:xfrm>
              <a:off x="2781300" y="4216400"/>
              <a:ext cx="127000" cy="127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8775"/>
            <a:ext cx="7772400" cy="8636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Location Decisions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08025" y="1309688"/>
            <a:ext cx="2417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BF0922"/>
                </a:solidFill>
              </a:rPr>
              <a:t>Site Decision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356100" y="1309688"/>
            <a:ext cx="3768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BF0922"/>
                </a:solidFill>
              </a:rPr>
              <a:t>Key Success Factors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432300" y="2079625"/>
            <a:ext cx="423068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Site size and cost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Air, rail, highway, and waterway systems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Zoning restrictions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Proximity of services/ supplies needed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/>
              <a:t>Environmental impact </a:t>
            </a:r>
            <a:r>
              <a:rPr lang="en-US" sz="2000" dirty="0" smtClean="0"/>
              <a:t>issues</a:t>
            </a:r>
          </a:p>
          <a:p>
            <a:pPr marL="457200" indent="-457200"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charset="0"/>
              <a:buAutoNum type="arabicPeriod"/>
            </a:pPr>
            <a:r>
              <a:rPr lang="en-US" sz="2000" dirty="0" smtClean="0"/>
              <a:t>Customer density and demographics</a:t>
            </a:r>
            <a:endParaRPr lang="en-US" sz="2000" dirty="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97100"/>
            <a:ext cx="3173413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04825" y="57118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8.1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8638" y="1335385"/>
            <a:ext cx="8275637" cy="538609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660400" indent="-660400"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308100" indent="-457200"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955800" indent="-457200"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603500" indent="-457200"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3251200" indent="-457200"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708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165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622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080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197600" algn="ct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Rank	                Country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2015 CPI 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Score (out of 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100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)</a:t>
            </a:r>
          </a:p>
          <a:p>
            <a:pPr marL="0" lvl="1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1	Demark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91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2	Finland 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90</a:t>
            </a: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3	Sweden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89</a:t>
            </a: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4	New 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Zealand 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	88</a:t>
            </a: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5	Netherlands, Norway, 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87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7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Switzerland 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	86</a:t>
            </a: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8	Singapore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85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9	Canada 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83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10	Germany, UK	81</a:t>
            </a: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16	USA 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76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18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Japan	75</a:t>
            </a: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17	USA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74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30	Taiwan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62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37	South 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Korea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56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83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China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37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  <a:p>
            <a:pPr marL="0" indent="0">
              <a:tabLst>
                <a:tab pos="723900" algn="l"/>
                <a:tab pos="6197600" algn="ctr"/>
              </a:tabLst>
              <a:defRPr/>
            </a:pP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119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Russia</a:t>
            </a:r>
            <a:r>
              <a:rPr lang="en-US" sz="2000" b="1" dirty="0">
                <a:solidFill>
                  <a:srgbClr val="3A362C"/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rgbClr val="3A362C"/>
                </a:solidFill>
                <a:latin typeface="Arial"/>
                <a:cs typeface="Arial"/>
              </a:rPr>
              <a:t>29</a:t>
            </a:r>
            <a:endParaRPr lang="en-US" sz="2000" b="1" dirty="0">
              <a:solidFill>
                <a:srgbClr val="3A362C"/>
              </a:solidFill>
              <a:latin typeface="Arial"/>
              <a:cs typeface="Arial"/>
            </a:endParaRPr>
          </a:p>
        </p:txBody>
      </p:sp>
      <p:pic>
        <p:nvPicPr>
          <p:cNvPr id="4" name="Picture 3" descr="corruption map 2015.jp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4"/>
          <a:stretch/>
        </p:blipFill>
        <p:spPr>
          <a:xfrm>
            <a:off x="3151833" y="4413672"/>
            <a:ext cx="3029246" cy="163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Corruption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421563" y="1902518"/>
            <a:ext cx="1457325" cy="4244974"/>
            <a:chOff x="4558" y="1159"/>
            <a:chExt cx="918" cy="267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58" y="1159"/>
              <a:ext cx="91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AU" sz="2000" b="1" dirty="0">
                  <a:solidFill>
                    <a:srgbClr val="3A362C"/>
                  </a:solidFill>
                  <a:latin typeface="Arial"/>
                  <a:cs typeface="Arial"/>
                </a:rPr>
                <a:t>Least Corrupt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608" y="3440"/>
              <a:ext cx="835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AU" sz="2000" b="1" dirty="0">
                  <a:solidFill>
                    <a:srgbClr val="3A362C"/>
                  </a:solidFill>
                  <a:latin typeface="Arial"/>
                  <a:cs typeface="Arial"/>
                </a:rPr>
                <a:t>Most Corrupt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852" y="1619"/>
              <a:ext cx="348" cy="1799"/>
            </a:xfrm>
            <a:prstGeom prst="upDownArrow">
              <a:avLst>
                <a:gd name="adj1" fmla="val 45333"/>
                <a:gd name="adj2" fmla="val 72039"/>
              </a:avLst>
            </a:prstGeom>
            <a:gradFill flip="none" rotWithShape="1">
              <a:gsLst>
                <a:gs pos="46000">
                  <a:srgbClr val="922126"/>
                </a:gs>
                <a:gs pos="100000">
                  <a:srgbClr val="FEF45D"/>
                </a:gs>
              </a:gsLst>
              <a:lin ang="16200000" scaled="0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0" name="Picture 9" descr="ti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81" y="6147492"/>
            <a:ext cx="1555750" cy="3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onn OPIM 3104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 OPIM 3104" id="{ABE00B41-A81E-48F3-BFAC-D18095464557}" vid="{234FA63D-A391-43D3-885D-3358F26B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OPIM 3104</Template>
  <TotalTime>1894</TotalTime>
  <Words>1532</Words>
  <Application>Microsoft Office PowerPoint</Application>
  <PresentationFormat>On-screen Show (4:3)</PresentationFormat>
  <Paragraphs>462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 Unicode MS</vt:lpstr>
      <vt:lpstr>ＭＳ Ｐゴシック</vt:lpstr>
      <vt:lpstr>Arial</vt:lpstr>
      <vt:lpstr>Calibri</vt:lpstr>
      <vt:lpstr>Copperplate Gothic Light</vt:lpstr>
      <vt:lpstr>Courier New</vt:lpstr>
      <vt:lpstr>Helvetica Neue</vt:lpstr>
      <vt:lpstr>Palatino Linotype</vt:lpstr>
      <vt:lpstr>Times New Roman</vt:lpstr>
      <vt:lpstr>Wingdings</vt:lpstr>
      <vt:lpstr>UConn OPIM 3104</vt:lpstr>
      <vt:lpstr>PowerPoint Presentation</vt:lpstr>
      <vt:lpstr>Location</vt:lpstr>
      <vt:lpstr>Strategic Importance of Location</vt:lpstr>
      <vt:lpstr>Factors</vt:lpstr>
      <vt:lpstr>Location Decisions</vt:lpstr>
      <vt:lpstr>Location Decisions</vt:lpstr>
      <vt:lpstr>Location Decisions</vt:lpstr>
      <vt:lpstr>Ranking Corruption</vt:lpstr>
      <vt:lpstr>Transportation</vt:lpstr>
      <vt:lpstr>Transportation Modeling</vt:lpstr>
      <vt:lpstr>Transportation Modeling</vt:lpstr>
      <vt:lpstr>Transportation Problem</vt:lpstr>
      <vt:lpstr>Transportation Problem</vt:lpstr>
      <vt:lpstr>Transportation Matrix</vt:lpstr>
      <vt:lpstr>ExcelOM</vt:lpstr>
      <vt:lpstr>Enter into ExcelOM</vt:lpstr>
      <vt:lpstr>Northwest-Corner Rule</vt:lpstr>
      <vt:lpstr>Intuitive Lowest-Cost Method</vt:lpstr>
      <vt:lpstr>Stepping-Stone Method</vt:lpstr>
      <vt:lpstr>What is the lowest cost?</vt:lpstr>
      <vt:lpstr>What is the lowest cost?</vt:lpstr>
      <vt:lpstr>Unbalanced Demand/Supply</vt:lpstr>
      <vt:lpstr>Unbalanced Demand/Supply</vt:lpstr>
      <vt:lpstr>Unbalanced Demand/Supply</vt:lpstr>
      <vt:lpstr>Unbalanced Demand/Supply</vt:lpstr>
      <vt:lpstr>Practice Quiz Problem</vt:lpstr>
      <vt:lpstr>Practice Quiz Problem</vt:lpstr>
      <vt:lpstr>Answer the Following</vt:lpstr>
      <vt:lpstr>Extra Info</vt:lpstr>
      <vt:lpstr>Strategic Importance</vt:lpstr>
      <vt:lpstr>Location Strategies</vt:lpstr>
      <vt:lpstr>Location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12e</dc:title>
  <dc:subject>Module C – Transportation Models</dc:subject>
  <dc:creator>Jeff Heyl</dc:creator>
  <cp:keywords/>
  <dc:description/>
  <cp:lastModifiedBy>Craig.Calvert@uconn.edu</cp:lastModifiedBy>
  <cp:revision>275</cp:revision>
  <dcterms:created xsi:type="dcterms:W3CDTF">2012-09-28T10:33:31Z</dcterms:created>
  <dcterms:modified xsi:type="dcterms:W3CDTF">2019-10-07T14:35:04Z</dcterms:modified>
  <cp:category/>
</cp:coreProperties>
</file>